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4.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notesSlides/notesSlide11.xml" ContentType="application/vnd.openxmlformats-officedocument.presentationml.notesSlide+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notesSlides/notesSlide16.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notesSlides/notesSlide18.xml" ContentType="application/vnd.openxmlformats-officedocument.presentationml.notesSlide+xml"/>
  <Override PartName="/ppt/charts/chart22.xml" ContentType="application/vnd.openxmlformats-officedocument.drawingml.chart+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notesSlides/notesSlide19.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notesSlides/notesSlide20.xml" ContentType="application/vnd.openxmlformats-officedocument.presentationml.notesSlid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notesSlides/notesSlide21.xml" ContentType="application/vnd.openxmlformats-officedocument.presentationml.notesSlide+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notesSlides/notesSlide22.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notesSlides/notesSlide23.xml" ContentType="application/vnd.openxmlformats-officedocument.presentationml.notesSlide+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notesSlides/notesSlide24.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notesSlides/notesSlide25.xml" ContentType="application/vnd.openxmlformats-officedocument.presentationml.notesSlide+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notesSlides/notesSlide26.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notesSlides/notesSlide27.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notesSlides/notesSlide2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notesSlides/notesSlide29.xml" ContentType="application/vnd.openxmlformats-officedocument.presentationml.notesSlide+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notesSlides/notesSlide30.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notesSlides/notesSlide31.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notesSlides/notesSlide32.xml" ContentType="application/vnd.openxmlformats-officedocument.presentationml.notesSlide+xml"/>
  <Override PartName="/ppt/charts/chart58.xml" ContentType="application/vnd.openxmlformats-officedocument.drawingml.chart+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notesSlides/notesSlide33.xml" ContentType="application/vnd.openxmlformats-officedocument.presentationml.notesSlide+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notesSlides/notesSlide35.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notesSlides/notesSlide36.xml" ContentType="application/vnd.openxmlformats-officedocument.presentationml.notesSlide+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notesSlides/notesSlide37.xml" ContentType="application/vnd.openxmlformats-officedocument.presentationml.notesSlide+xml"/>
  <Override PartName="/ppt/charts/chart61.xml" ContentType="application/vnd.openxmlformats-officedocument.drawingml.chart+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notesSlides/notesSlide38.xml" ContentType="application/vnd.openxmlformats-officedocument.presentationml.notesSlide+xml"/>
  <Override PartName="/ppt/charts/chart62.xml" ContentType="application/vnd.openxmlformats-officedocument.drawingml.chart+xml"/>
  <Override PartName="/ppt/charts/chart63.xml" ContentType="application/vnd.openxmlformats-officedocument.drawingml.chart+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notesSlides/notesSlide39.xml" ContentType="application/vnd.openxmlformats-officedocument.presentationml.notesSlide+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notesSlides/notesSlide40.xml" ContentType="application/vnd.openxmlformats-officedocument.presentationml.notesSlide+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notesSlides/notesSlide41.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charts/chart67.xml" ContentType="application/vnd.openxmlformats-officedocument.drawingml.chart+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notesSlides/notesSlide42.xml" ContentType="application/vnd.openxmlformats-officedocument.presentationml.notesSlide+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notesSlides/notesSlide43.xml" ContentType="application/vnd.openxmlformats-officedocument.presentationml.notesSlide+xml"/>
  <Override PartName="/ppt/charts/chart68.xml" ContentType="application/vnd.openxmlformats-officedocument.drawingml.chart+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notesSlides/notesSlide44.xml" ContentType="application/vnd.openxmlformats-officedocument.presentationml.notesSlide+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notesSlides/notesSlide45.xml" ContentType="application/vnd.openxmlformats-officedocument.presentationml.notesSlide+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notesSlides/notesSlide46.xml" ContentType="application/vnd.openxmlformats-officedocument.presentationml.notesSlide+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notesSlides/notesSlide47.xml" ContentType="application/vnd.openxmlformats-officedocument.presentationml.notesSlide+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notesSlides/notesSlide48.xml" ContentType="application/vnd.openxmlformats-officedocument.presentationml.notesSlide+xml"/>
  <Override PartName="/ppt/charts/chart72.xml" ContentType="application/vnd.openxmlformats-officedocument.drawingml.chart+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notesSlides/notesSlide49.xml" ContentType="application/vnd.openxmlformats-officedocument.presentationml.notesSlide+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notesSlides/notesSlide50.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notesSlides/notesSlide51.xml" ContentType="application/vnd.openxmlformats-officedocument.presentationml.notesSlide+xml"/>
  <Override PartName="/ppt/charts/chart75.xml" ContentType="application/vnd.openxmlformats-officedocument.drawingml.chart+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charts/chart76.xml" ContentType="application/vnd.openxmlformats-officedocument.drawingml.chart+xml"/>
  <Override PartName="/ppt/charts/chart77.xml" ContentType="application/vnd.openxmlformats-officedocument.drawingml.chart+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notesSlides/notesSlide52.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notesSlides/notesSlide53.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notesSlides/notesSlide54.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tags/tag1888.xml" ContentType="application/vnd.openxmlformats-officedocument.presentationml.tags+xml"/>
  <Override PartName="/ppt/notesSlides/notesSlide55.xml" ContentType="application/vnd.openxmlformats-officedocument.presentationml.notesSlide+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notesSlides/notesSlide56.xml" ContentType="application/vnd.openxmlformats-officedocument.presentationml.notesSlide+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notesSlides/notesSlide57.xml" ContentType="application/vnd.openxmlformats-officedocument.presentationml.notesSlide+xml"/>
  <Override PartName="/ppt/tags/tag1896.xml" ContentType="application/vnd.openxmlformats-officedocument.presentationml.tags+xml"/>
  <Override PartName="/ppt/tags/tag1897.xml" ContentType="application/vnd.openxmlformats-officedocument.presentationml.tags+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60" r:id="rId5"/>
    <p:sldId id="481" r:id="rId6"/>
    <p:sldId id="493" r:id="rId7"/>
    <p:sldId id="2252" r:id="rId8"/>
    <p:sldId id="500" r:id="rId9"/>
    <p:sldId id="494" r:id="rId10"/>
    <p:sldId id="618" r:id="rId11"/>
    <p:sldId id="577" r:id="rId12"/>
    <p:sldId id="2357" r:id="rId13"/>
    <p:sldId id="2317" r:id="rId14"/>
    <p:sldId id="2288" r:id="rId15"/>
    <p:sldId id="2289" r:id="rId16"/>
    <p:sldId id="2359" r:id="rId17"/>
    <p:sldId id="2352" r:id="rId18"/>
    <p:sldId id="2360" r:id="rId19"/>
    <p:sldId id="2327" r:id="rId20"/>
    <p:sldId id="2375" r:id="rId21"/>
    <p:sldId id="2263" r:id="rId22"/>
    <p:sldId id="2348" r:id="rId23"/>
    <p:sldId id="866" r:id="rId24"/>
    <p:sldId id="503" r:id="rId25"/>
    <p:sldId id="2301" r:id="rId26"/>
    <p:sldId id="2356" r:id="rId27"/>
    <p:sldId id="872" r:id="rId28"/>
    <p:sldId id="643" r:id="rId29"/>
    <p:sldId id="617" r:id="rId30"/>
    <p:sldId id="873" r:id="rId31"/>
    <p:sldId id="896" r:id="rId32"/>
    <p:sldId id="646" r:id="rId33"/>
    <p:sldId id="899" r:id="rId34"/>
    <p:sldId id="642" r:id="rId35"/>
    <p:sldId id="2262" r:id="rId36"/>
    <p:sldId id="897" r:id="rId37"/>
    <p:sldId id="648" r:id="rId38"/>
    <p:sldId id="898" r:id="rId39"/>
    <p:sldId id="624" r:id="rId40"/>
    <p:sldId id="2361" r:id="rId41"/>
    <p:sldId id="2362" r:id="rId42"/>
    <p:sldId id="2363" r:id="rId43"/>
    <p:sldId id="2364" r:id="rId44"/>
    <p:sldId id="2365" r:id="rId45"/>
    <p:sldId id="2366" r:id="rId46"/>
    <p:sldId id="2367" r:id="rId47"/>
    <p:sldId id="2368" r:id="rId48"/>
    <p:sldId id="2369" r:id="rId49"/>
    <p:sldId id="2370" r:id="rId50"/>
    <p:sldId id="2371" r:id="rId51"/>
    <p:sldId id="2372" r:id="rId52"/>
    <p:sldId id="2373" r:id="rId53"/>
    <p:sldId id="2374" r:id="rId54"/>
    <p:sldId id="630" r:id="rId55"/>
    <p:sldId id="2318" r:id="rId56"/>
    <p:sldId id="2344" r:id="rId57"/>
    <p:sldId id="2345" r:id="rId58"/>
    <p:sldId id="2346" r:id="rId59"/>
    <p:sldId id="2347" r:id="rId60"/>
    <p:sldId id="2350" r:id="rId61"/>
    <p:sldId id="2349" r:id="rId62"/>
    <p:sldId id="2324" r:id="rId63"/>
    <p:sldId id="2355" r:id="rId64"/>
    <p:sldId id="354" r:id="rId65"/>
    <p:sldId id="2258" r:id="rId66"/>
    <p:sldId id="2358" r:id="rId67"/>
    <p:sldId id="498" r:id="rId68"/>
    <p:sldId id="609" r:id="rId69"/>
    <p:sldId id="602" r:id="rId70"/>
    <p:sldId id="610" r:id="rId71"/>
    <p:sldId id="611" r:id="rId72"/>
  </p:sldIdLst>
  <p:sldSz cx="12192000" cy="6858000"/>
  <p:notesSz cx="6797675" cy="9926638"/>
  <p:custDataLst>
    <p:tags r:id="rId74"/>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5C0BD64-621B-4FB0-97F8-19F47ADA14AB}">
          <p14:sldIdLst>
            <p14:sldId id="260"/>
          </p14:sldIdLst>
        </p14:section>
        <p14:section name="Opportunity" id="{33ECF1C8-D953-48C2-A205-C082D22F3316}">
          <p14:sldIdLst>
            <p14:sldId id="481"/>
            <p14:sldId id="493"/>
            <p14:sldId id="2252"/>
            <p14:sldId id="500"/>
            <p14:sldId id="494"/>
            <p14:sldId id="618"/>
            <p14:sldId id="577"/>
            <p14:sldId id="2357"/>
            <p14:sldId id="2317"/>
          </p14:sldIdLst>
        </p14:section>
        <p14:section name="Challenge" id="{8D58C9E9-6930-4BA9-BCDF-2F7B98AADE44}">
          <p14:sldIdLst>
            <p14:sldId id="2288"/>
            <p14:sldId id="2289"/>
            <p14:sldId id="2359"/>
            <p14:sldId id="2352"/>
            <p14:sldId id="2360"/>
            <p14:sldId id="2327"/>
            <p14:sldId id="2375"/>
            <p14:sldId id="2263"/>
            <p14:sldId id="2348"/>
            <p14:sldId id="866"/>
          </p14:sldIdLst>
        </p14:section>
        <p14:section name="Technology" id="{4E863E05-1698-4216-9EBB-04E4A6101DDF}">
          <p14:sldIdLst>
            <p14:sldId id="503"/>
            <p14:sldId id="2301"/>
            <p14:sldId id="2356"/>
            <p14:sldId id="872"/>
            <p14:sldId id="643"/>
            <p14:sldId id="617"/>
            <p14:sldId id="873"/>
            <p14:sldId id="896"/>
            <p14:sldId id="646"/>
            <p14:sldId id="899"/>
            <p14:sldId id="642"/>
            <p14:sldId id="2262"/>
            <p14:sldId id="897"/>
            <p14:sldId id="648"/>
            <p14:sldId id="898"/>
          </p14:sldIdLst>
        </p14:section>
        <p14:section name="Supply Chain" id="{0CC2D3D1-7D7C-449C-B9D6-350C439B40A3}">
          <p14:sldIdLst>
            <p14:sldId id="624"/>
            <p14:sldId id="2361"/>
            <p14:sldId id="2362"/>
            <p14:sldId id="2363"/>
            <p14:sldId id="2364"/>
            <p14:sldId id="2365"/>
            <p14:sldId id="2366"/>
            <p14:sldId id="2367"/>
            <p14:sldId id="2368"/>
            <p14:sldId id="2369"/>
            <p14:sldId id="2370"/>
            <p14:sldId id="2371"/>
            <p14:sldId id="2372"/>
            <p14:sldId id="2373"/>
            <p14:sldId id="2374"/>
          </p14:sldIdLst>
        </p14:section>
        <p14:section name="Global Policy &amp; Finance" id="{CE67F358-0824-48A4-800A-5EF3AAF7DAE1}">
          <p14:sldIdLst>
            <p14:sldId id="630"/>
            <p14:sldId id="2318"/>
            <p14:sldId id="2344"/>
            <p14:sldId id="2345"/>
            <p14:sldId id="2346"/>
            <p14:sldId id="2347"/>
            <p14:sldId id="2350"/>
            <p14:sldId id="2349"/>
            <p14:sldId id="2324"/>
          </p14:sldIdLst>
        </p14:section>
        <p14:section name="Team Profile" id="{A48D399B-0AFA-471D-B1B9-662637642D14}">
          <p14:sldIdLst>
            <p14:sldId id="2355"/>
          </p14:sldIdLst>
        </p14:section>
        <p14:section name="Appendix" id="{FE1532ED-8DFB-40E5-83E8-89D2F85DD0EE}">
          <p14:sldIdLst>
            <p14:sldId id="354"/>
            <p14:sldId id="2258"/>
            <p14:sldId id="2358"/>
            <p14:sldId id="498"/>
            <p14:sldId id="609"/>
            <p14:sldId id="602"/>
            <p14:sldId id="610"/>
            <p14:sldId id="6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CF65B712-A8C9-95AF-BF59-C67F3640B80F}" name="Abha Nirula" initials="AN" userId="Abha Nirula" providerId="None"/>
  <p188:author id="{6965D725-AA63-A710-61A2-BC2DDC2A5AE1}" name="Houwink, Quint" initials="QH" userId="S::qbh2001@gsb.columbia.edu::4a9923a0-4504-4a38-9726-9d65b7016178" providerId="AD"/>
  <p188:author id="{D3CECC4B-249E-F3CF-3EE4-B49AC7878613}" name="Gernot Wagner" initials="GW" userId="33ee3ac88b4c2f16" providerId="Windows Live"/>
  <p188:author id="{F830C279-7BD8-058E-2CA5-F72EFB30E693}" name="Picone,  Kyle" initials="KP" userId="S::kp2615@gsb.columbia.edu::b2f99201-e3c8-45f9-a46f-ffd2d7a20f6e" providerId="AD"/>
  <p188:author id="{E3FB2A8A-B7FB-39B5-ADEE-438FFD3F3369}" name="ih2428" initials="" userId="S::ih2428@adcu.columbia.edu::db31b8c4-6c33-4d7e-9a23-88c6d8e650fd" providerId="AD"/>
  <p188:author id="{38BE1D8C-84DD-FAE8-D06B-2AEDAFE5F2AE}" name="Taicheng JIN" initials="TJ" userId="S::taicheng.jin@sciencespo.fr::ca41ddcb-cb7c-4930-a4c3-29020fb0d4db" providerId="AD"/>
  <p188:author id="{C9AACCDD-AF17-F96E-8838-5D5918C53286}" name="Taicheng Jin" initials="TJ" userId="S::tjin@hamilton.edu::6cb03ed2-8ece-4efb-b987-bd463a8e34f9"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1CF"/>
    <a:srgbClr val="000000"/>
    <a:srgbClr val="808080"/>
    <a:srgbClr val="4C6C9C"/>
    <a:srgbClr val="1C58C5"/>
    <a:srgbClr val="DEC000"/>
    <a:srgbClr val="FFFFFF"/>
    <a:srgbClr val="92B0BB"/>
    <a:srgbClr val="799CB0"/>
    <a:srgbClr val="7296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60"/>
  </p:normalViewPr>
  <p:slideViewPr>
    <p:cSldViewPr snapToGrid="0">
      <p:cViewPr varScale="1">
        <p:scale>
          <a:sx n="63" d="100"/>
          <a:sy n="63" d="100"/>
        </p:scale>
        <p:origin x="86" y="619"/>
      </p:cViewPr>
      <p:guideLst/>
    </p:cSldViewPr>
  </p:slideViewPr>
  <p:notesTextViewPr>
    <p:cViewPr>
      <p:scale>
        <a:sx n="1" d="1"/>
        <a:sy n="1" d="1"/>
      </p:scale>
      <p:origin x="0" y="0"/>
    </p:cViewPr>
  </p:notesTextViewPr>
  <p:sorterViewPr>
    <p:cViewPr>
      <p:scale>
        <a:sx n="100" d="100"/>
        <a:sy n="100" d="100"/>
      </p:scale>
      <p:origin x="0" y="-47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gs" Target="tags/tag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9.xlsb"/></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Binary_Worksheet50.xlsb"/></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Binary_Worksheet51.xlsb"/></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Binary_Worksheet52.xlsb"/></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Binary_Worksheet53.xlsb"/></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Binary_Worksheet54.xlsb"/></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Binary_Worksheet55.xlsb"/></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Binary_Worksheet56.xlsb"/></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Binary_Worksheet57.xlsb"/></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Binary_Worksheet58.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Binary_Worksheet59.xlsb"/></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Binary_Worksheet60.xlsb"/></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Binary_Worksheet61.xlsb"/></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Binary_Worksheet62.xlsb"/></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Binary_Worksheet63.xlsb"/></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Binary_Worksheet64.xlsb"/></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Binary_Worksheet65.xlsb"/></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Binary_Worksheet66.xlsb"/></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Binary_Worksheet67.xlsb"/></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Binary_Worksheet68.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Binary_Worksheet69.xlsb"/></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Binary_Worksheet70.xlsb"/></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Binary_Worksheet71.xlsb"/></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Binary_Worksheet72.xlsb"/></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Binary_Worksheet73.xlsb"/></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Binary_Worksheet74.xlsb"/></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Binary_Worksheet75.xlsb"/></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Binary_Worksheet76.xlsb"/></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Binary_Worksheet77.xlsb"/></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Binary_Worksheet78.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Binary_Worksheet79.xlsb"/></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Binary_Worksheet80.xlsb"/></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Binary_Worksheet81.xlsb"/></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Binary_Worksheet82.xlsb"/></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Binary_Worksheet83.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7.2610985703536496E-2"/>
          <c:w val="0.95859872611464969"/>
          <c:h val="0.85477802859292706"/>
        </c:manualLayout>
      </c:layout>
      <c:areaChart>
        <c:grouping val="stacked"/>
        <c:varyColors val="0"/>
        <c:ser>
          <c:idx val="0"/>
          <c:order val="0"/>
          <c:spPr>
            <a:solidFill>
              <a:schemeClr val="tx1"/>
            </a:solidFill>
            <a:ln>
              <a:noFill/>
            </a:ln>
          </c:spPr>
          <c:val>
            <c:numRef>
              <c:f>Sheet1!$A$1:$AY$1</c:f>
              <c:numCache>
                <c:formatCode>General</c:formatCode>
                <c:ptCount val="51"/>
                <c:pt idx="0">
                  <c:v>5.6560778894323569</c:v>
                </c:pt>
                <c:pt idx="1">
                  <c:v>5.7777188393828371</c:v>
                </c:pt>
                <c:pt idx="2">
                  <c:v>5.9239995118424158</c:v>
                </c:pt>
                <c:pt idx="3">
                  <c:v>6.2628574181824268</c:v>
                </c:pt>
                <c:pt idx="4">
                  <c:v>6.5042595058626773</c:v>
                </c:pt>
                <c:pt idx="5">
                  <c:v>6.8244689815342774</c:v>
                </c:pt>
                <c:pt idx="6">
                  <c:v>7.0871168270791465</c:v>
                </c:pt>
                <c:pt idx="7">
                  <c:v>7.5175445682557838</c:v>
                </c:pt>
                <c:pt idx="8">
                  <c:v>7.7989800342553526</c:v>
                </c:pt>
                <c:pt idx="9">
                  <c:v>7.5654136540057744</c:v>
                </c:pt>
                <c:pt idx="10">
                  <c:v>7.9956518182791747</c:v>
                </c:pt>
                <c:pt idx="11">
                  <c:v>8.3972210062160872</c:v>
                </c:pt>
                <c:pt idx="12">
                  <c:v>8.7896772638364986</c:v>
                </c:pt>
                <c:pt idx="13">
                  <c:v>8.9179880660676787</c:v>
                </c:pt>
                <c:pt idx="14">
                  <c:v>9.2442093921421034</c:v>
                </c:pt>
                <c:pt idx="15">
                  <c:v>9.0083087605886849</c:v>
                </c:pt>
                <c:pt idx="16">
                  <c:v>8.9691440513109768</c:v>
                </c:pt>
                <c:pt idx="17">
                  <c:v>9.1019146983396713</c:v>
                </c:pt>
                <c:pt idx="18">
                  <c:v>9.4006592955507475</c:v>
                </c:pt>
                <c:pt idx="19">
                  <c:v>9.3440954382237909</c:v>
                </c:pt>
                <c:pt idx="20">
                  <c:v>9.0129025742363815</c:v>
                </c:pt>
                <c:pt idx="21">
                  <c:v>9.3733395112435165</c:v>
                </c:pt>
                <c:pt idx="22">
                  <c:v>9.7620555678328635</c:v>
                </c:pt>
                <c:pt idx="23">
                  <c:v>9.9738901690752417</c:v>
                </c:pt>
                <c:pt idx="24">
                  <c:v>9.167067098022768</c:v>
                </c:pt>
                <c:pt idx="25">
                  <c:v>8.7340399320358895</c:v>
                </c:pt>
                <c:pt idx="26">
                  <c:v>8.5159056030652565</c:v>
                </c:pt>
                <c:pt idx="27">
                  <c:v>8.2808809702533619</c:v>
                </c:pt>
                <c:pt idx="28">
                  <c:v>8.0502359888544017</c:v>
                </c:pt>
                <c:pt idx="29">
                  <c:v>7.711593827894645</c:v>
                </c:pt>
                <c:pt idx="30">
                  <c:v>7.1271158768336536</c:v>
                </c:pt>
                <c:pt idx="31">
                  <c:v>6.8022660832864705</c:v>
                </c:pt>
                <c:pt idx="32">
                  <c:v>6.5071493132437332</c:v>
                </c:pt>
                <c:pt idx="33">
                  <c:v>6.226693524517815</c:v>
                </c:pt>
                <c:pt idx="34">
                  <c:v>6.0379828038342858</c:v>
                </c:pt>
                <c:pt idx="35">
                  <c:v>5.9604755956303181</c:v>
                </c:pt>
                <c:pt idx="36">
                  <c:v>5.9055612427341106</c:v>
                </c:pt>
                <c:pt idx="37">
                  <c:v>5.8718879163382622</c:v>
                </c:pt>
                <c:pt idx="38">
                  <c:v>5.8391557757195605</c:v>
                </c:pt>
                <c:pt idx="39">
                  <c:v>5.7299631684301779</c:v>
                </c:pt>
                <c:pt idx="40">
                  <c:v>5.6269645525711258</c:v>
                </c:pt>
                <c:pt idx="41">
                  <c:v>5.5281592007471572</c:v>
                </c:pt>
                <c:pt idx="42">
                  <c:v>5.4232616262364637</c:v>
                </c:pt>
                <c:pt idx="43">
                  <c:v>5.3468670079375205</c:v>
                </c:pt>
                <c:pt idx="44">
                  <c:v>5.2171714381588163</c:v>
                </c:pt>
                <c:pt idx="45">
                  <c:v>5.0801416182605186</c:v>
                </c:pt>
                <c:pt idx="46">
                  <c:v>4.8936287145150779</c:v>
                </c:pt>
                <c:pt idx="47">
                  <c:v>4.6567915423163857</c:v>
                </c:pt>
                <c:pt idx="48">
                  <c:v>4.4702647570372687</c:v>
                </c:pt>
                <c:pt idx="49">
                  <c:v>4.3850601858388778</c:v>
                </c:pt>
                <c:pt idx="50">
                  <c:v>4.2912762571091552</c:v>
                </c:pt>
              </c:numCache>
            </c:numRef>
          </c:val>
          <c:extLst>
            <c:ext xmlns:c16="http://schemas.microsoft.com/office/drawing/2014/chart" uri="{C3380CC4-5D6E-409C-BE32-E72D297353CC}">
              <c16:uniqueId val="{00000000-CAA7-44F9-8E3B-14F46EDADD82}"/>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3.2751639969994528E-3</c:v>
                </c:pt>
                <c:pt idx="17">
                  <c:v>3.2340020090000365E-3</c:v>
                </c:pt>
                <c:pt idx="18">
                  <c:v>3.3672039939993681E-3</c:v>
                </c:pt>
                <c:pt idx="19">
                  <c:v>1.3934909999999689E-3</c:v>
                </c:pt>
                <c:pt idx="20">
                  <c:v>1.2704509999998947E-3</c:v>
                </c:pt>
                <c:pt idx="21">
                  <c:v>1.5562840039997639E-3</c:v>
                </c:pt>
                <c:pt idx="22">
                  <c:v>1.5451488539994784E-3</c:v>
                </c:pt>
                <c:pt idx="23">
                  <c:v>3.8713184013516866E-4</c:v>
                </c:pt>
                <c:pt idx="24">
                  <c:v>2.6072326338510976E-3</c:v>
                </c:pt>
                <c:pt idx="25">
                  <c:v>3.8739079209797467E-3</c:v>
                </c:pt>
                <c:pt idx="26">
                  <c:v>4.0175848377970169E-3</c:v>
                </c:pt>
                <c:pt idx="27">
                  <c:v>3.5811044433984307E-3</c:v>
                </c:pt>
                <c:pt idx="28">
                  <c:v>7.2727956767124624E-3</c:v>
                </c:pt>
                <c:pt idx="29">
                  <c:v>2.0594040458138174E-2</c:v>
                </c:pt>
                <c:pt idx="30">
                  <c:v>2.0367579052456009E-2</c:v>
                </c:pt>
                <c:pt idx="31">
                  <c:v>2.0238202769239599E-2</c:v>
                </c:pt>
                <c:pt idx="32">
                  <c:v>2.0113681079806156E-2</c:v>
                </c:pt>
                <c:pt idx="33">
                  <c:v>1.9924736676899535E-2</c:v>
                </c:pt>
                <c:pt idx="34">
                  <c:v>1.9643249138336039E-2</c:v>
                </c:pt>
                <c:pt idx="35">
                  <c:v>1.9444954001236248E-2</c:v>
                </c:pt>
                <c:pt idx="36">
                  <c:v>1.9611552707053725E-2</c:v>
                </c:pt>
                <c:pt idx="37">
                  <c:v>1.9690957908240492E-2</c:v>
                </c:pt>
                <c:pt idx="38">
                  <c:v>1.9687249797299522E-2</c:v>
                </c:pt>
                <c:pt idx="39">
                  <c:v>1.9622473997213952E-2</c:v>
                </c:pt>
                <c:pt idx="40">
                  <c:v>1.9582392630601575E-2</c:v>
                </c:pt>
                <c:pt idx="41">
                  <c:v>1.9504953955994608E-2</c:v>
                </c:pt>
                <c:pt idx="42">
                  <c:v>5.4318560454715836E-3</c:v>
                </c:pt>
                <c:pt idx="43">
                  <c:v>5.909069651698573E-3</c:v>
                </c:pt>
                <c:pt idx="44">
                  <c:v>5.8151157285646349E-3</c:v>
                </c:pt>
                <c:pt idx="45">
                  <c:v>5.3629230532159511E-3</c:v>
                </c:pt>
                <c:pt idx="46">
                  <c:v>5.2438892629407263E-3</c:v>
                </c:pt>
                <c:pt idx="47">
                  <c:v>5.0572676087954349E-3</c:v>
                </c:pt>
                <c:pt idx="48">
                  <c:v>4.8082481340703254E-3</c:v>
                </c:pt>
                <c:pt idx="49">
                  <c:v>4.6277453662613155E-3</c:v>
                </c:pt>
                <c:pt idx="50">
                  <c:v>4.4256833884110947E-3</c:v>
                </c:pt>
              </c:numCache>
            </c:numRef>
          </c:val>
          <c:extLst>
            <c:ext xmlns:c16="http://schemas.microsoft.com/office/drawing/2014/chart" uri="{C3380CC4-5D6E-409C-BE32-E72D297353CC}">
              <c16:uniqueId val="{00000001-CAA7-44F9-8E3B-14F46EDADD82}"/>
            </c:ext>
          </c:extLst>
        </c:ser>
        <c:ser>
          <c:idx val="2"/>
          <c:order val="2"/>
          <c:spPr>
            <a:solidFill>
              <a:srgbClr val="969696"/>
            </a:solidFill>
            <a:ln>
              <a:noFill/>
            </a:ln>
          </c:spPr>
          <c:val>
            <c:numRef>
              <c:f>Sheet1!$A$3:$AY$3</c:f>
              <c:numCache>
                <c:formatCode>General</c:formatCode>
                <c:ptCount val="51"/>
                <c:pt idx="0">
                  <c:v>2.867602910134627</c:v>
                </c:pt>
                <c:pt idx="1">
                  <c:v>2.9815125890929117</c:v>
                </c:pt>
                <c:pt idx="2">
                  <c:v>3.1762750321752904</c:v>
                </c:pt>
                <c:pt idx="3">
                  <c:v>3.3408022890110542</c:v>
                </c:pt>
                <c:pt idx="4">
                  <c:v>3.5985745967425053</c:v>
                </c:pt>
                <c:pt idx="5">
                  <c:v>3.8209017209202614</c:v>
                </c:pt>
                <c:pt idx="6">
                  <c:v>4.014413898084392</c:v>
                </c:pt>
                <c:pt idx="7">
                  <c:v>4.3102159005659813</c:v>
                </c:pt>
                <c:pt idx="8">
                  <c:v>4.4917184549269269</c:v>
                </c:pt>
                <c:pt idx="9">
                  <c:v>4.5193543782696848</c:v>
                </c:pt>
                <c:pt idx="10">
                  <c:v>4.9068997675149806</c:v>
                </c:pt>
                <c:pt idx="11">
                  <c:v>5.0146101666548901</c:v>
                </c:pt>
                <c:pt idx="12">
                  <c:v>5.2420088761951931</c:v>
                </c:pt>
                <c:pt idx="13">
                  <c:v>5.1655326179271484</c:v>
                </c:pt>
                <c:pt idx="14">
                  <c:v>5.238296710042686</c:v>
                </c:pt>
                <c:pt idx="15">
                  <c:v>5.6073307091497266</c:v>
                </c:pt>
                <c:pt idx="16">
                  <c:v>5.7460142061581951</c:v>
                </c:pt>
                <c:pt idx="17">
                  <c:v>5.8380593841346027</c:v>
                </c:pt>
                <c:pt idx="18">
                  <c:v>6.0730559001547508</c:v>
                </c:pt>
                <c:pt idx="19">
                  <c:v>6.2656277753123426</c:v>
                </c:pt>
                <c:pt idx="20">
                  <c:v>6.178113484942596</c:v>
                </c:pt>
                <c:pt idx="21">
                  <c:v>6.3870751320999979</c:v>
                </c:pt>
                <c:pt idx="22">
                  <c:v>6.4820136166264923</c:v>
                </c:pt>
                <c:pt idx="23">
                  <c:v>7.0047496579592465</c:v>
                </c:pt>
                <c:pt idx="24">
                  <c:v>6.8747098089113585</c:v>
                </c:pt>
                <c:pt idx="25">
                  <c:v>7.0204769457195528</c:v>
                </c:pt>
                <c:pt idx="26">
                  <c:v>6.9313804910227965</c:v>
                </c:pt>
                <c:pt idx="27">
                  <c:v>6.6946839996766858</c:v>
                </c:pt>
                <c:pt idx="28">
                  <c:v>6.3867626099810604</c:v>
                </c:pt>
                <c:pt idx="29">
                  <c:v>6.1099163330921762</c:v>
                </c:pt>
                <c:pt idx="30">
                  <c:v>6.2348880951858971</c:v>
                </c:pt>
                <c:pt idx="31">
                  <c:v>6.0333233442032332</c:v>
                </c:pt>
                <c:pt idx="32">
                  <c:v>5.8614585939431816</c:v>
                </c:pt>
                <c:pt idx="33">
                  <c:v>5.6969116761309637</c:v>
                </c:pt>
                <c:pt idx="34">
                  <c:v>5.5098185318103505</c:v>
                </c:pt>
                <c:pt idx="35">
                  <c:v>5.4071596525515169</c:v>
                </c:pt>
                <c:pt idx="36">
                  <c:v>5.4811396873918339</c:v>
                </c:pt>
                <c:pt idx="37">
                  <c:v>5.5209217467681748</c:v>
                </c:pt>
                <c:pt idx="38">
                  <c:v>5.5895385498548418</c:v>
                </c:pt>
                <c:pt idx="39">
                  <c:v>5.6592165029676176</c:v>
                </c:pt>
                <c:pt idx="40">
                  <c:v>5.737585244848491</c:v>
                </c:pt>
                <c:pt idx="41">
                  <c:v>5.8085933312973603</c:v>
                </c:pt>
                <c:pt idx="42">
                  <c:v>5.8744275165528679</c:v>
                </c:pt>
                <c:pt idx="43">
                  <c:v>5.9057386461858332</c:v>
                </c:pt>
                <c:pt idx="44">
                  <c:v>5.9610401796133914</c:v>
                </c:pt>
                <c:pt idx="45">
                  <c:v>6.0105448981371437</c:v>
                </c:pt>
                <c:pt idx="46">
                  <c:v>6.0707438531694695</c:v>
                </c:pt>
                <c:pt idx="47">
                  <c:v>6.0959533546162605</c:v>
                </c:pt>
                <c:pt idx="48">
                  <c:v>6.0961869463120184</c:v>
                </c:pt>
                <c:pt idx="49">
                  <c:v>6.0604087881545459</c:v>
                </c:pt>
                <c:pt idx="50">
                  <c:v>6.0955537520034158</c:v>
                </c:pt>
              </c:numCache>
            </c:numRef>
          </c:val>
          <c:extLst>
            <c:ext xmlns:c16="http://schemas.microsoft.com/office/drawing/2014/chart" uri="{C3380CC4-5D6E-409C-BE32-E72D297353CC}">
              <c16:uniqueId val="{00000002-CAA7-44F9-8E3B-14F46EDADD82}"/>
            </c:ext>
          </c:extLst>
        </c:ser>
        <c:ser>
          <c:idx val="3"/>
          <c:order val="3"/>
          <c:spPr>
            <a:solidFill>
              <a:srgbClr val="C0C0C0"/>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3-CAA7-44F9-8E3B-14F46EDADD82}"/>
            </c:ext>
          </c:extLst>
        </c:ser>
        <c:ser>
          <c:idx val="4"/>
          <c:order val="4"/>
          <c:spPr>
            <a:solidFill>
              <a:srgbClr val="6F8DB9"/>
            </a:solidFill>
            <a:ln>
              <a:noFill/>
            </a:ln>
          </c:spPr>
          <c:val>
            <c:numRef>
              <c:f>Sheet1!$A$5:$AY$5</c:f>
              <c:numCache>
                <c:formatCode>General</c:formatCode>
                <c:ptCount val="51"/>
                <c:pt idx="0">
                  <c:v>2.6286217597974399</c:v>
                </c:pt>
                <c:pt idx="1">
                  <c:v>2.607700055803198</c:v>
                </c:pt>
                <c:pt idx="2">
                  <c:v>2.654439498629797</c:v>
                </c:pt>
                <c:pt idx="3">
                  <c:v>2.6721002671429304</c:v>
                </c:pt>
                <c:pt idx="4">
                  <c:v>2.800436679508751</c:v>
                </c:pt>
                <c:pt idx="5">
                  <c:v>2.9450105959679078</c:v>
                </c:pt>
                <c:pt idx="6">
                  <c:v>2.9993321913151103</c:v>
                </c:pt>
                <c:pt idx="7">
                  <c:v>3.0599150394329087</c:v>
                </c:pt>
                <c:pt idx="8">
                  <c:v>3.1922909787448788</c:v>
                </c:pt>
                <c:pt idx="9">
                  <c:v>3.2206733475040856</c:v>
                </c:pt>
                <c:pt idx="10">
                  <c:v>3.4365979802152484</c:v>
                </c:pt>
                <c:pt idx="11">
                  <c:v>3.5091034170746465</c:v>
                </c:pt>
                <c:pt idx="12">
                  <c:v>3.6959819469909547</c:v>
                </c:pt>
                <c:pt idx="13">
                  <c:v>3.8207711069227699</c:v>
                </c:pt>
                <c:pt idx="14">
                  <c:v>3.9372281215984266</c:v>
                </c:pt>
                <c:pt idx="15">
                  <c:v>3.9589106970515857</c:v>
                </c:pt>
                <c:pt idx="16">
                  <c:v>4.0887076583625852</c:v>
                </c:pt>
                <c:pt idx="17">
                  <c:v>4.126591755716376</c:v>
                </c:pt>
                <c:pt idx="18">
                  <c:v>4.2414968969870266</c:v>
                </c:pt>
                <c:pt idx="19">
                  <c:v>4.2868422648631643</c:v>
                </c:pt>
                <c:pt idx="20">
                  <c:v>4.387950475991925</c:v>
                </c:pt>
                <c:pt idx="21">
                  <c:v>4.3269130670295848</c:v>
                </c:pt>
                <c:pt idx="22">
                  <c:v>4.4049182319307931</c:v>
                </c:pt>
                <c:pt idx="23">
                  <c:v>4.6322914686001901</c:v>
                </c:pt>
                <c:pt idx="24">
                  <c:v>4.6107618745197669</c:v>
                </c:pt>
                <c:pt idx="25">
                  <c:v>4.6601248448473847</c:v>
                </c:pt>
                <c:pt idx="26">
                  <c:v>4.6891909326113499</c:v>
                </c:pt>
                <c:pt idx="27">
                  <c:v>4.7089802690117466</c:v>
                </c:pt>
                <c:pt idx="28">
                  <c:v>4.7289607226690258</c:v>
                </c:pt>
                <c:pt idx="29">
                  <c:v>4.734674669140789</c:v>
                </c:pt>
                <c:pt idx="30">
                  <c:v>4.7633931691512483</c:v>
                </c:pt>
                <c:pt idx="31">
                  <c:v>4.7655939865892876</c:v>
                </c:pt>
                <c:pt idx="32">
                  <c:v>4.7824358564703591</c:v>
                </c:pt>
                <c:pt idx="33">
                  <c:v>4.7913933978486014</c:v>
                </c:pt>
                <c:pt idx="34">
                  <c:v>4.8089211789709907</c:v>
                </c:pt>
                <c:pt idx="35">
                  <c:v>4.8156589640593808</c:v>
                </c:pt>
                <c:pt idx="36">
                  <c:v>4.8271424611052964</c:v>
                </c:pt>
                <c:pt idx="37">
                  <c:v>4.8381999786482819</c:v>
                </c:pt>
                <c:pt idx="38">
                  <c:v>4.8477008907449068</c:v>
                </c:pt>
                <c:pt idx="39">
                  <c:v>4.8573984486323862</c:v>
                </c:pt>
                <c:pt idx="40">
                  <c:v>4.8744149142735207</c:v>
                </c:pt>
                <c:pt idx="41">
                  <c:v>4.8886229731557655</c:v>
                </c:pt>
                <c:pt idx="42">
                  <c:v>4.9052609434736496</c:v>
                </c:pt>
                <c:pt idx="43">
                  <c:v>4.9127014664054283</c:v>
                </c:pt>
                <c:pt idx="44">
                  <c:v>4.9267857807365587</c:v>
                </c:pt>
                <c:pt idx="45">
                  <c:v>4.9435950796079187</c:v>
                </c:pt>
                <c:pt idx="46">
                  <c:v>4.9624132852046827</c:v>
                </c:pt>
                <c:pt idx="47">
                  <c:v>4.975287725048176</c:v>
                </c:pt>
                <c:pt idx="48">
                  <c:v>4.990850391235341</c:v>
                </c:pt>
                <c:pt idx="49">
                  <c:v>5.0053275534547925</c:v>
                </c:pt>
                <c:pt idx="50">
                  <c:v>5.0211815576006185</c:v>
                </c:pt>
              </c:numCache>
            </c:numRef>
          </c:val>
          <c:extLst>
            <c:ext xmlns:c16="http://schemas.microsoft.com/office/drawing/2014/chart" uri="{C3380CC4-5D6E-409C-BE32-E72D297353CC}">
              <c16:uniqueId val="{00000004-CAA7-44F9-8E3B-14F46EDADD82}"/>
            </c:ext>
          </c:extLst>
        </c:ser>
        <c:ser>
          <c:idx val="5"/>
          <c:order val="5"/>
          <c:spPr>
            <a:solidFill>
              <a:schemeClr val="accent5"/>
            </a:solidFill>
            <a:ln>
              <a:noFill/>
            </a:ln>
          </c:spPr>
          <c:val>
            <c:numRef>
              <c:f>Sheet1!$A$6:$AY$6</c:f>
              <c:numCache>
                <c:formatCode>General</c:formatCode>
                <c:ptCount val="51"/>
                <c:pt idx="0">
                  <c:v>2.5258625023676355</c:v>
                </c:pt>
                <c:pt idx="1">
                  <c:v>2.5773149664233106</c:v>
                </c:pt>
                <c:pt idx="2">
                  <c:v>2.6307823044747014</c:v>
                </c:pt>
                <c:pt idx="3">
                  <c:v>2.6610358780742907</c:v>
                </c:pt>
                <c:pt idx="4">
                  <c:v>2.7188365414183462</c:v>
                </c:pt>
                <c:pt idx="5">
                  <c:v>2.7470764700057444</c:v>
                </c:pt>
                <c:pt idx="6">
                  <c:v>2.8001921215540104</c:v>
                </c:pt>
                <c:pt idx="7">
                  <c:v>2.794402576731386</c:v>
                </c:pt>
                <c:pt idx="8">
                  <c:v>2.8059064574671346</c:v>
                </c:pt>
                <c:pt idx="9">
                  <c:v>2.7583260080517498</c:v>
                </c:pt>
                <c:pt idx="10">
                  <c:v>2.7457431515071562</c:v>
                </c:pt>
                <c:pt idx="11">
                  <c:v>2.6961397578153843</c:v>
                </c:pt>
                <c:pt idx="12">
                  <c:v>2.4650964402171418</c:v>
                </c:pt>
                <c:pt idx="13">
                  <c:v>2.4444590806839521</c:v>
                </c:pt>
                <c:pt idx="14">
                  <c:v>2.4945814202799994</c:v>
                </c:pt>
                <c:pt idx="15">
                  <c:v>2.5334545481847002</c:v>
                </c:pt>
                <c:pt idx="16">
                  <c:v>2.5710366605903339</c:v>
                </c:pt>
                <c:pt idx="17">
                  <c:v>2.5926119137844665</c:v>
                </c:pt>
                <c:pt idx="18">
                  <c:v>2.6648766474814316</c:v>
                </c:pt>
                <c:pt idx="19">
                  <c:v>2.7437419640977794</c:v>
                </c:pt>
                <c:pt idx="20">
                  <c:v>2.6646456635945661</c:v>
                </c:pt>
                <c:pt idx="21">
                  <c:v>2.7555655468603142</c:v>
                </c:pt>
                <c:pt idx="22">
                  <c:v>2.6298310734991794</c:v>
                </c:pt>
                <c:pt idx="23">
                  <c:v>2.7158893748585271</c:v>
                </c:pt>
                <c:pt idx="24">
                  <c:v>2.827302920714601</c:v>
                </c:pt>
                <c:pt idx="25">
                  <c:v>2.9496070719185923</c:v>
                </c:pt>
                <c:pt idx="26">
                  <c:v>2.9989270900614962</c:v>
                </c:pt>
                <c:pt idx="27">
                  <c:v>3.0491137556507297</c:v>
                </c:pt>
                <c:pt idx="28">
                  <c:v>3.1100319682580704</c:v>
                </c:pt>
                <c:pt idx="29">
                  <c:v>3.1610500654967275</c:v>
                </c:pt>
                <c:pt idx="30">
                  <c:v>3.1529714417854748</c:v>
                </c:pt>
                <c:pt idx="31">
                  <c:v>3.1891665081153135</c:v>
                </c:pt>
                <c:pt idx="32">
                  <c:v>3.2347974488296494</c:v>
                </c:pt>
                <c:pt idx="33">
                  <c:v>3.3341047842044773</c:v>
                </c:pt>
                <c:pt idx="34">
                  <c:v>3.4500271329716163</c:v>
                </c:pt>
                <c:pt idx="35">
                  <c:v>3.4496366441475388</c:v>
                </c:pt>
                <c:pt idx="36">
                  <c:v>3.4904355595576426</c:v>
                </c:pt>
                <c:pt idx="37">
                  <c:v>3.5250451079458145</c:v>
                </c:pt>
                <c:pt idx="38">
                  <c:v>3.5938532664361205</c:v>
                </c:pt>
                <c:pt idx="39">
                  <c:v>3.6091578668577249</c:v>
                </c:pt>
                <c:pt idx="40">
                  <c:v>3.695123138289226</c:v>
                </c:pt>
                <c:pt idx="41">
                  <c:v>3.7675773247237281</c:v>
                </c:pt>
                <c:pt idx="42">
                  <c:v>3.7632657895149819</c:v>
                </c:pt>
                <c:pt idx="43">
                  <c:v>3.7963980669399078</c:v>
                </c:pt>
                <c:pt idx="44">
                  <c:v>3.8002508734939759</c:v>
                </c:pt>
                <c:pt idx="45">
                  <c:v>3.7929723539052986</c:v>
                </c:pt>
                <c:pt idx="46">
                  <c:v>3.790095764716245</c:v>
                </c:pt>
                <c:pt idx="47">
                  <c:v>3.7761670400224929</c:v>
                </c:pt>
                <c:pt idx="48">
                  <c:v>3.775115987463538</c:v>
                </c:pt>
                <c:pt idx="49">
                  <c:v>3.7776592005425282</c:v>
                </c:pt>
                <c:pt idx="50">
                  <c:v>3.7230733401531779</c:v>
                </c:pt>
              </c:numCache>
            </c:numRef>
          </c:val>
          <c:extLst>
            <c:ext xmlns:c16="http://schemas.microsoft.com/office/drawing/2014/chart" uri="{C3380CC4-5D6E-409C-BE32-E72D297353CC}">
              <c16:uniqueId val="{00000005-CAA7-44F9-8E3B-14F46EDADD82}"/>
            </c:ext>
          </c:extLst>
        </c:ser>
        <c:ser>
          <c:idx val="6"/>
          <c:order val="6"/>
          <c:spPr>
            <a:solidFill>
              <a:srgbClr val="DEC000"/>
            </a:solidFill>
            <a:ln>
              <a:noFill/>
            </a:ln>
          </c:spPr>
          <c:val>
            <c:numRef>
              <c:f>Sheet1!$A$7:$AY$7</c:f>
              <c:numCache>
                <c:formatCode>General</c:formatCode>
                <c:ptCount val="51"/>
                <c:pt idx="0">
                  <c:v>1.2238667099939704E-3</c:v>
                </c:pt>
                <c:pt idx="1">
                  <c:v>1.4206971908574673E-3</c:v>
                </c:pt>
                <c:pt idx="2">
                  <c:v>1.6635361486851963E-3</c:v>
                </c:pt>
                <c:pt idx="3">
                  <c:v>1.4585489570482224E-3</c:v>
                </c:pt>
                <c:pt idx="4">
                  <c:v>2.4549835638669748E-3</c:v>
                </c:pt>
                <c:pt idx="5">
                  <c:v>3.2737848560202565E-3</c:v>
                </c:pt>
                <c:pt idx="6">
                  <c:v>4.0210996843121904E-3</c:v>
                </c:pt>
                <c:pt idx="7">
                  <c:v>5.1520125011457196E-3</c:v>
                </c:pt>
                <c:pt idx="8">
                  <c:v>8.6320883119874736E-3</c:v>
                </c:pt>
                <c:pt idx="9">
                  <c:v>1.4762545149551443E-2</c:v>
                </c:pt>
                <c:pt idx="10">
                  <c:v>2.9290909544616994E-2</c:v>
                </c:pt>
                <c:pt idx="11">
                  <c:v>5.7107469231826968E-2</c:v>
                </c:pt>
                <c:pt idx="12">
                  <c:v>9.3818344032396084E-2</c:v>
                </c:pt>
                <c:pt idx="13">
                  <c:v>0.12961738098551123</c:v>
                </c:pt>
                <c:pt idx="14">
                  <c:v>0.1836172166367902</c:v>
                </c:pt>
                <c:pt idx="15">
                  <c:v>0.24272735265417822</c:v>
                </c:pt>
                <c:pt idx="16">
                  <c:v>0.31772274437415504</c:v>
                </c:pt>
                <c:pt idx="17">
                  <c:v>0.43510713592261396</c:v>
                </c:pt>
                <c:pt idx="18">
                  <c:v>0.56127811737679423</c:v>
                </c:pt>
                <c:pt idx="19">
                  <c:v>0.69289431660215683</c:v>
                </c:pt>
                <c:pt idx="20">
                  <c:v>0.85464172827815688</c:v>
                </c:pt>
                <c:pt idx="21">
                  <c:v>1.0537326574246819</c:v>
                </c:pt>
                <c:pt idx="22">
                  <c:v>1.3232210960032198</c:v>
                </c:pt>
                <c:pt idx="23">
                  <c:v>1.7326615971925072</c:v>
                </c:pt>
                <c:pt idx="24">
                  <c:v>2.8200126783111266</c:v>
                </c:pt>
                <c:pt idx="25">
                  <c:v>3.4535518939867309</c:v>
                </c:pt>
                <c:pt idx="26">
                  <c:v>4.1466139337703112</c:v>
                </c:pt>
                <c:pt idx="27">
                  <c:v>4.8214089057500686</c:v>
                </c:pt>
                <c:pt idx="28">
                  <c:v>5.5014198967980086</c:v>
                </c:pt>
                <c:pt idx="29">
                  <c:v>6.2239924773769033</c:v>
                </c:pt>
                <c:pt idx="30">
                  <c:v>6.8332786559314904</c:v>
                </c:pt>
                <c:pt idx="31">
                  <c:v>7.3358049745107827</c:v>
                </c:pt>
                <c:pt idx="32">
                  <c:v>7.7566165302153181</c:v>
                </c:pt>
                <c:pt idx="33">
                  <c:v>8.1291502689097754</c:v>
                </c:pt>
                <c:pt idx="34">
                  <c:v>8.4480439880585507</c:v>
                </c:pt>
                <c:pt idx="35">
                  <c:v>8.7869729600947295</c:v>
                </c:pt>
                <c:pt idx="36">
                  <c:v>9.1595314513444066</c:v>
                </c:pt>
                <c:pt idx="37">
                  <c:v>9.545433151236189</c:v>
                </c:pt>
                <c:pt idx="38">
                  <c:v>9.8506404437293043</c:v>
                </c:pt>
                <c:pt idx="39">
                  <c:v>10.22058333143163</c:v>
                </c:pt>
                <c:pt idx="40">
                  <c:v>10.542779582349134</c:v>
                </c:pt>
                <c:pt idx="41">
                  <c:v>10.846907501932225</c:v>
                </c:pt>
                <c:pt idx="42">
                  <c:v>11.174680516400922</c:v>
                </c:pt>
                <c:pt idx="43">
                  <c:v>11.471032876675132</c:v>
                </c:pt>
                <c:pt idx="44">
                  <c:v>11.821796894423677</c:v>
                </c:pt>
                <c:pt idx="45">
                  <c:v>12.112996287519834</c:v>
                </c:pt>
                <c:pt idx="46">
                  <c:v>12.410815201820284</c:v>
                </c:pt>
                <c:pt idx="47">
                  <c:v>12.6903145182233</c:v>
                </c:pt>
                <c:pt idx="48">
                  <c:v>12.976354321631622</c:v>
                </c:pt>
                <c:pt idx="49">
                  <c:v>13.224848583577788</c:v>
                </c:pt>
                <c:pt idx="50">
                  <c:v>13.569363537105755</c:v>
                </c:pt>
              </c:numCache>
            </c:numRef>
          </c:val>
          <c:extLst>
            <c:ext xmlns:c16="http://schemas.microsoft.com/office/drawing/2014/chart" uri="{C3380CC4-5D6E-409C-BE32-E72D297353CC}">
              <c16:uniqueId val="{00000006-CAA7-44F9-8E3B-14F46EDADD82}"/>
            </c:ext>
          </c:extLst>
        </c:ser>
        <c:ser>
          <c:idx val="7"/>
          <c:order val="7"/>
          <c:spPr>
            <a:solidFill>
              <a:schemeClr val="accent1"/>
            </a:solidFill>
            <a:ln>
              <a:noFill/>
            </a:ln>
          </c:spPr>
          <c:dLbls>
            <c:dLbl>
              <c:idx val="50"/>
              <c:layout>
                <c:manualLayout>
                  <c:x val="-2.6671974522292995E-2"/>
                  <c:y val="0"/>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AA7-44F9-8E3B-14F46EDADD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Sheet1!$A$8:$AY$8</c:f>
              <c:numCache>
                <c:formatCode>General</c:formatCode>
                <c:ptCount val="51"/>
                <c:pt idx="0">
                  <c:v>3.2209174615825731E-2</c:v>
                </c:pt>
                <c:pt idx="1">
                  <c:v>3.7444062126924749E-2</c:v>
                </c:pt>
                <c:pt idx="2">
                  <c:v>5.1468410024877898E-2</c:v>
                </c:pt>
                <c:pt idx="3">
                  <c:v>6.211785519644053E-2</c:v>
                </c:pt>
                <c:pt idx="4">
                  <c:v>8.2076666790348085E-2</c:v>
                </c:pt>
                <c:pt idx="5">
                  <c:v>0.10165770279548525</c:v>
                </c:pt>
                <c:pt idx="6">
                  <c:v>0.12766436450058904</c:v>
                </c:pt>
                <c:pt idx="7">
                  <c:v>0.16977101410979145</c:v>
                </c:pt>
                <c:pt idx="8">
                  <c:v>0.22018431831747165</c:v>
                </c:pt>
                <c:pt idx="9">
                  <c:v>0.27708518367152735</c:v>
                </c:pt>
                <c:pt idx="10">
                  <c:v>0.34427649806805505</c:v>
                </c:pt>
                <c:pt idx="11">
                  <c:v>0.43506667858397918</c:v>
                </c:pt>
                <c:pt idx="12">
                  <c:v>0.52700388178072188</c:v>
                </c:pt>
                <c:pt idx="13">
                  <c:v>0.63445444071557588</c:v>
                </c:pt>
                <c:pt idx="14">
                  <c:v>0.70037915537802675</c:v>
                </c:pt>
                <c:pt idx="15">
                  <c:v>0.82027851255296369</c:v>
                </c:pt>
                <c:pt idx="16">
                  <c:v>0.95471493011436692</c:v>
                </c:pt>
                <c:pt idx="17">
                  <c:v>1.1326689902288543</c:v>
                </c:pt>
                <c:pt idx="18">
                  <c:v>1.2576395452917239</c:v>
                </c:pt>
                <c:pt idx="19">
                  <c:v>1.4311063132730162</c:v>
                </c:pt>
                <c:pt idx="20">
                  <c:v>1.5978099400030921</c:v>
                </c:pt>
                <c:pt idx="21">
                  <c:v>1.860105799576246</c:v>
                </c:pt>
                <c:pt idx="22">
                  <c:v>2.1047347612860037</c:v>
                </c:pt>
                <c:pt idx="23">
                  <c:v>2.3056153985482162</c:v>
                </c:pt>
                <c:pt idx="24">
                  <c:v>2.5679997016866416</c:v>
                </c:pt>
                <c:pt idx="25">
                  <c:v>2.9013452121050101</c:v>
                </c:pt>
                <c:pt idx="26">
                  <c:v>3.2415913664846201</c:v>
                </c:pt>
                <c:pt idx="27">
                  <c:v>3.7616353934090405</c:v>
                </c:pt>
                <c:pt idx="28">
                  <c:v>4.3410664011066054</c:v>
                </c:pt>
                <c:pt idx="29">
                  <c:v>5.0278666783563857</c:v>
                </c:pt>
                <c:pt idx="30">
                  <c:v>5.7890225716599666</c:v>
                </c:pt>
                <c:pt idx="31">
                  <c:v>6.6283415430411701</c:v>
                </c:pt>
                <c:pt idx="32">
                  <c:v>7.4596581747208717</c:v>
                </c:pt>
                <c:pt idx="33">
                  <c:v>8.2727784563396582</c:v>
                </c:pt>
                <c:pt idx="34">
                  <c:v>9.0315343712707019</c:v>
                </c:pt>
                <c:pt idx="35">
                  <c:v>9.6810254597504155</c:v>
                </c:pt>
                <c:pt idx="36">
                  <c:v>10.02484135005615</c:v>
                </c:pt>
                <c:pt idx="37">
                  <c:v>10.321073081330329</c:v>
                </c:pt>
                <c:pt idx="38">
                  <c:v>10.644975743776634</c:v>
                </c:pt>
                <c:pt idx="39">
                  <c:v>10.995832452514264</c:v>
                </c:pt>
                <c:pt idx="40">
                  <c:v>11.29768445360763</c:v>
                </c:pt>
                <c:pt idx="41">
                  <c:v>11.601679847457731</c:v>
                </c:pt>
                <c:pt idx="42">
                  <c:v>11.968223449096634</c:v>
                </c:pt>
                <c:pt idx="43">
                  <c:v>12.303750027917097</c:v>
                </c:pt>
                <c:pt idx="44">
                  <c:v>12.632831264351513</c:v>
                </c:pt>
                <c:pt idx="45">
                  <c:v>12.998916215306672</c:v>
                </c:pt>
                <c:pt idx="46">
                  <c:v>13.427718432817628</c:v>
                </c:pt>
                <c:pt idx="47">
                  <c:v>13.951498351199767</c:v>
                </c:pt>
                <c:pt idx="48">
                  <c:v>14.412410283920927</c:v>
                </c:pt>
                <c:pt idx="49">
                  <c:v>14.800675994196936</c:v>
                </c:pt>
                <c:pt idx="50">
                  <c:v>15.111628323410521</c:v>
                </c:pt>
              </c:numCache>
            </c:numRef>
          </c:val>
          <c:extLst>
            <c:ext xmlns:c16="http://schemas.microsoft.com/office/drawing/2014/chart" uri="{C3380CC4-5D6E-409C-BE32-E72D297353CC}">
              <c16:uniqueId val="{00000008-CAA7-44F9-8E3B-14F46EDADD82}"/>
            </c:ext>
          </c:extLst>
        </c:ser>
        <c:dLbls>
          <c:showLegendKey val="0"/>
          <c:showVal val="0"/>
          <c:showCatName val="0"/>
          <c:showSerName val="0"/>
          <c:showPercent val="0"/>
          <c:showBubbleSize val="0"/>
        </c:dLbls>
        <c:axId val="247834848"/>
        <c:axId val="1"/>
      </c:areaChart>
      <c:catAx>
        <c:axId val="2478348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47834848"/>
        <c:crosses val="min"/>
        <c:crossBetween val="midCat"/>
      </c:valAx>
    </c:plotArea>
    <c:plotVisOnly val="0"/>
    <c:dispBlanksAs val="zero"/>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12977951437344E-2"/>
          <c:y val="3.2138442521631644E-2"/>
          <c:w val="0.97097404409712529"/>
          <c:h val="0.93572311495673666"/>
        </c:manualLayout>
      </c:layout>
      <c:barChart>
        <c:barDir val="col"/>
        <c:grouping val="stacked"/>
        <c:varyColors val="0"/>
        <c:ser>
          <c:idx val="0"/>
          <c:order val="0"/>
          <c:spPr>
            <a:solidFill>
              <a:srgbClr val="C0C0C0"/>
            </a:solidFill>
            <a:ln>
              <a:noFill/>
            </a:ln>
          </c:spPr>
          <c:invertIfNegative val="0"/>
          <c:dPt>
            <c:idx val="6"/>
            <c:invertIfNegative val="0"/>
            <c:bubble3D val="0"/>
            <c:spPr>
              <a:solidFill>
                <a:srgbClr val="808080"/>
              </a:solidFill>
              <a:ln>
                <a:noFill/>
              </a:ln>
            </c:spPr>
            <c:extLst>
              <c:ext xmlns:c16="http://schemas.microsoft.com/office/drawing/2014/chart" uri="{C3380CC4-5D6E-409C-BE32-E72D297353CC}">
                <c16:uniqueId val="{00000000-88FC-4134-8399-72095DBB68DA}"/>
              </c:ext>
            </c:extLst>
          </c:dPt>
          <c:dPt>
            <c:idx val="7"/>
            <c:invertIfNegative val="0"/>
            <c:bubble3D val="0"/>
            <c:spPr>
              <a:solidFill>
                <a:srgbClr val="808080"/>
              </a:solidFill>
              <a:ln>
                <a:noFill/>
              </a:ln>
            </c:spPr>
            <c:extLst>
              <c:ext xmlns:c16="http://schemas.microsoft.com/office/drawing/2014/chart" uri="{C3380CC4-5D6E-409C-BE32-E72D297353CC}">
                <c16:uniqueId val="{00000001-88FC-4134-8399-72095DBB68DA}"/>
              </c:ext>
            </c:extLst>
          </c:dPt>
          <c:dPt>
            <c:idx val="8"/>
            <c:invertIfNegative val="0"/>
            <c:bubble3D val="0"/>
            <c:spPr>
              <a:solidFill>
                <a:srgbClr val="808080"/>
              </a:solidFill>
              <a:ln>
                <a:noFill/>
              </a:ln>
            </c:spPr>
            <c:extLst>
              <c:ext xmlns:c16="http://schemas.microsoft.com/office/drawing/2014/chart" uri="{C3380CC4-5D6E-409C-BE32-E72D297353CC}">
                <c16:uniqueId val="{00000002-88FC-4134-8399-72095DBB68DA}"/>
              </c:ext>
            </c:extLst>
          </c:dPt>
          <c:dPt>
            <c:idx val="9"/>
            <c:invertIfNegative val="0"/>
            <c:bubble3D val="0"/>
            <c:spPr>
              <a:solidFill>
                <a:srgbClr val="808080"/>
              </a:solidFill>
              <a:ln>
                <a:noFill/>
              </a:ln>
            </c:spPr>
            <c:extLst>
              <c:ext xmlns:c16="http://schemas.microsoft.com/office/drawing/2014/chart" uri="{C3380CC4-5D6E-409C-BE32-E72D297353CC}">
                <c16:uniqueId val="{00000003-88FC-4134-8399-72095DBB68DA}"/>
              </c:ext>
            </c:extLst>
          </c:dPt>
          <c:dPt>
            <c:idx val="10"/>
            <c:invertIfNegative val="0"/>
            <c:bubble3D val="0"/>
            <c:spPr>
              <a:solidFill>
                <a:srgbClr val="808080"/>
              </a:solidFill>
              <a:ln>
                <a:noFill/>
              </a:ln>
            </c:spPr>
            <c:extLst>
              <c:ext xmlns:c16="http://schemas.microsoft.com/office/drawing/2014/chart" uri="{C3380CC4-5D6E-409C-BE32-E72D297353CC}">
                <c16:uniqueId val="{00000004-88FC-4134-8399-72095DBB68DA}"/>
              </c:ext>
            </c:extLst>
          </c:dPt>
          <c:val>
            <c:numRef>
              <c:f>Sheet1!$A$1:$K$1</c:f>
              <c:numCache>
                <c:formatCode>General</c:formatCode>
                <c:ptCount val="11"/>
                <c:pt idx="0">
                  <c:v>1437.4444448000002</c:v>
                </c:pt>
                <c:pt idx="1">
                  <c:v>2199.3533310000003</c:v>
                </c:pt>
                <c:pt idx="2">
                  <c:v>1399.1111119999998</c:v>
                </c:pt>
                <c:pt idx="3">
                  <c:v>841.33333199999993</c:v>
                </c:pt>
                <c:pt idx="4">
                  <c:v>224.2222222</c:v>
                </c:pt>
                <c:pt idx="5">
                  <c:v>236</c:v>
                </c:pt>
                <c:pt idx="6">
                  <c:v>2080</c:v>
                </c:pt>
                <c:pt idx="7">
                  <c:v>962.84999999999991</c:v>
                </c:pt>
                <c:pt idx="8">
                  <c:v>739.14</c:v>
                </c:pt>
                <c:pt idx="9">
                  <c:v>420.09000000000003</c:v>
                </c:pt>
                <c:pt idx="10">
                  <c:v>421.59000000000003</c:v>
                </c:pt>
              </c:numCache>
            </c:numRef>
          </c:val>
          <c:extLst>
            <c:ext xmlns:c16="http://schemas.microsoft.com/office/drawing/2014/chart" uri="{C3380CC4-5D6E-409C-BE32-E72D297353CC}">
              <c16:uniqueId val="{00000005-88FC-4134-8399-72095DBB68DA}"/>
            </c:ext>
          </c:extLst>
        </c:ser>
        <c:ser>
          <c:idx val="1"/>
          <c:order val="1"/>
          <c:spPr>
            <a:solidFill>
              <a:srgbClr val="808080"/>
            </a:solidFill>
            <a:ln>
              <a:noFill/>
            </a:ln>
          </c:spPr>
          <c:invertIfNegative val="0"/>
          <c:dPt>
            <c:idx val="6"/>
            <c:invertIfNegative val="0"/>
            <c:bubble3D val="0"/>
            <c:spPr>
              <a:solidFill>
                <a:srgbClr val="000000"/>
              </a:solidFill>
              <a:ln>
                <a:noFill/>
              </a:ln>
            </c:spPr>
            <c:extLst>
              <c:ext xmlns:c16="http://schemas.microsoft.com/office/drawing/2014/chart" uri="{C3380CC4-5D6E-409C-BE32-E72D297353CC}">
                <c16:uniqueId val="{00000006-88FC-4134-8399-72095DBB68DA}"/>
              </c:ext>
            </c:extLst>
          </c:dPt>
          <c:dPt>
            <c:idx val="7"/>
            <c:invertIfNegative val="0"/>
            <c:bubble3D val="0"/>
            <c:spPr>
              <a:solidFill>
                <a:srgbClr val="000000"/>
              </a:solidFill>
              <a:ln>
                <a:noFill/>
              </a:ln>
            </c:spPr>
            <c:extLst>
              <c:ext xmlns:c16="http://schemas.microsoft.com/office/drawing/2014/chart" uri="{C3380CC4-5D6E-409C-BE32-E72D297353CC}">
                <c16:uniqueId val="{00000007-88FC-4134-8399-72095DBB68DA}"/>
              </c:ext>
            </c:extLst>
          </c:dPt>
          <c:dPt>
            <c:idx val="8"/>
            <c:invertIfNegative val="0"/>
            <c:bubble3D val="0"/>
            <c:spPr>
              <a:solidFill>
                <a:srgbClr val="000000"/>
              </a:solidFill>
              <a:ln>
                <a:noFill/>
              </a:ln>
            </c:spPr>
            <c:extLst>
              <c:ext xmlns:c16="http://schemas.microsoft.com/office/drawing/2014/chart" uri="{C3380CC4-5D6E-409C-BE32-E72D297353CC}">
                <c16:uniqueId val="{00000008-88FC-4134-8399-72095DBB68DA}"/>
              </c:ext>
            </c:extLst>
          </c:dPt>
          <c:dPt>
            <c:idx val="9"/>
            <c:invertIfNegative val="0"/>
            <c:bubble3D val="0"/>
            <c:spPr>
              <a:solidFill>
                <a:srgbClr val="000000"/>
              </a:solidFill>
              <a:ln>
                <a:noFill/>
              </a:ln>
            </c:spPr>
            <c:extLst>
              <c:ext xmlns:c16="http://schemas.microsoft.com/office/drawing/2014/chart" uri="{C3380CC4-5D6E-409C-BE32-E72D297353CC}">
                <c16:uniqueId val="{00000009-88FC-4134-8399-72095DBB68DA}"/>
              </c:ext>
            </c:extLst>
          </c:dPt>
          <c:dPt>
            <c:idx val="10"/>
            <c:invertIfNegative val="0"/>
            <c:bubble3D val="0"/>
            <c:spPr>
              <a:solidFill>
                <a:srgbClr val="000000"/>
              </a:solidFill>
              <a:ln>
                <a:noFill/>
              </a:ln>
            </c:spPr>
            <c:extLst>
              <c:ext xmlns:c16="http://schemas.microsoft.com/office/drawing/2014/chart" uri="{C3380CC4-5D6E-409C-BE32-E72D297353CC}">
                <c16:uniqueId val="{0000000A-88FC-4134-8399-72095DBB68DA}"/>
              </c:ext>
            </c:extLst>
          </c:dPt>
          <c:val>
            <c:numRef>
              <c:f>Sheet1!$A$2:$K$2</c:f>
              <c:numCache>
                <c:formatCode>General</c:formatCode>
                <c:ptCount val="11"/>
                <c:pt idx="0">
                  <c:v>3773.2916675999995</c:v>
                </c:pt>
                <c:pt idx="1">
                  <c:v>6912.253326</c:v>
                </c:pt>
                <c:pt idx="2">
                  <c:v>8744.4444499999991</c:v>
                </c:pt>
                <c:pt idx="3">
                  <c:v>6450.2222120000006</c:v>
                </c:pt>
                <c:pt idx="4">
                  <c:v>3587.5555552000001</c:v>
                </c:pt>
                <c:pt idx="5">
                  <c:v>4484</c:v>
                </c:pt>
                <c:pt idx="6">
                  <c:v>4420</c:v>
                </c:pt>
                <c:pt idx="7">
                  <c:v>2246.65</c:v>
                </c:pt>
                <c:pt idx="8">
                  <c:v>2956.56</c:v>
                </c:pt>
                <c:pt idx="9">
                  <c:v>3360.7200000000003</c:v>
                </c:pt>
                <c:pt idx="10">
                  <c:v>2529.54</c:v>
                </c:pt>
              </c:numCache>
            </c:numRef>
          </c:val>
          <c:extLst>
            <c:ext xmlns:c16="http://schemas.microsoft.com/office/drawing/2014/chart" uri="{C3380CC4-5D6E-409C-BE32-E72D297353CC}">
              <c16:uniqueId val="{0000000B-88FC-4134-8399-72095DBB68DA}"/>
            </c:ext>
          </c:extLst>
        </c:ser>
        <c:ser>
          <c:idx val="2"/>
          <c:order val="2"/>
          <c:spPr>
            <a:solidFill>
              <a:srgbClr val="000000"/>
            </a:solidFill>
            <a:ln>
              <a:noFill/>
            </a:ln>
          </c:spPr>
          <c:invertIfNegative val="0"/>
          <c:dPt>
            <c:idx val="6"/>
            <c:invertIfNegative val="0"/>
            <c:bubble3D val="0"/>
            <c:spPr>
              <a:solidFill>
                <a:srgbClr val="C30C3E"/>
              </a:solidFill>
              <a:ln>
                <a:noFill/>
              </a:ln>
            </c:spPr>
            <c:extLst>
              <c:ext xmlns:c16="http://schemas.microsoft.com/office/drawing/2014/chart" uri="{C3380CC4-5D6E-409C-BE32-E72D297353CC}">
                <c16:uniqueId val="{0000000C-88FC-4134-8399-72095DBB68DA}"/>
              </c:ext>
            </c:extLst>
          </c:dPt>
          <c:dPt>
            <c:idx val="7"/>
            <c:invertIfNegative val="0"/>
            <c:bubble3D val="0"/>
            <c:spPr>
              <a:solidFill>
                <a:srgbClr val="C30C3E"/>
              </a:solidFill>
              <a:ln>
                <a:noFill/>
              </a:ln>
            </c:spPr>
            <c:extLst>
              <c:ext xmlns:c16="http://schemas.microsoft.com/office/drawing/2014/chart" uri="{C3380CC4-5D6E-409C-BE32-E72D297353CC}">
                <c16:uniqueId val="{0000000D-88FC-4134-8399-72095DBB68DA}"/>
              </c:ext>
            </c:extLst>
          </c:dPt>
          <c:dPt>
            <c:idx val="8"/>
            <c:invertIfNegative val="0"/>
            <c:bubble3D val="0"/>
            <c:spPr>
              <a:solidFill>
                <a:srgbClr val="C30C3E"/>
              </a:solidFill>
              <a:ln>
                <a:noFill/>
              </a:ln>
            </c:spPr>
            <c:extLst>
              <c:ext xmlns:c16="http://schemas.microsoft.com/office/drawing/2014/chart" uri="{C3380CC4-5D6E-409C-BE32-E72D297353CC}">
                <c16:uniqueId val="{0000000E-88FC-4134-8399-72095DBB68DA}"/>
              </c:ext>
            </c:extLst>
          </c:dPt>
          <c:dPt>
            <c:idx val="9"/>
            <c:invertIfNegative val="0"/>
            <c:bubble3D val="0"/>
            <c:spPr>
              <a:solidFill>
                <a:srgbClr val="C30C3E"/>
              </a:solidFill>
              <a:ln>
                <a:noFill/>
              </a:ln>
            </c:spPr>
            <c:extLst>
              <c:ext xmlns:c16="http://schemas.microsoft.com/office/drawing/2014/chart" uri="{C3380CC4-5D6E-409C-BE32-E72D297353CC}">
                <c16:uniqueId val="{0000000F-88FC-4134-8399-72095DBB68DA}"/>
              </c:ext>
            </c:extLst>
          </c:dPt>
          <c:dPt>
            <c:idx val="10"/>
            <c:invertIfNegative val="0"/>
            <c:bubble3D val="0"/>
            <c:spPr>
              <a:solidFill>
                <a:srgbClr val="C30C3E"/>
              </a:solidFill>
              <a:ln>
                <a:noFill/>
              </a:ln>
            </c:spPr>
            <c:extLst>
              <c:ext xmlns:c16="http://schemas.microsoft.com/office/drawing/2014/chart" uri="{C3380CC4-5D6E-409C-BE32-E72D297353CC}">
                <c16:uniqueId val="{00000010-88FC-4134-8399-72095DBB68DA}"/>
              </c:ext>
            </c:extLst>
          </c:dPt>
          <c:val>
            <c:numRef>
              <c:f>Sheet1!$A$3:$K$3</c:f>
              <c:numCache>
                <c:formatCode>General</c:formatCode>
                <c:ptCount val="11"/>
                <c:pt idx="0">
                  <c:v>9702.7500024000019</c:v>
                </c:pt>
                <c:pt idx="1">
                  <c:v>15395.473317</c:v>
                </c:pt>
                <c:pt idx="2">
                  <c:v>14340.888897999999</c:v>
                </c:pt>
                <c:pt idx="3">
                  <c:v>10376.444428000001</c:v>
                </c:pt>
                <c:pt idx="4">
                  <c:v>8744.6666657999995</c:v>
                </c:pt>
                <c:pt idx="5">
                  <c:v>7080</c:v>
                </c:pt>
                <c:pt idx="6">
                  <c:v>0</c:v>
                </c:pt>
                <c:pt idx="7">
                  <c:v>0</c:v>
                </c:pt>
                <c:pt idx="8">
                  <c:v>0</c:v>
                </c:pt>
                <c:pt idx="9">
                  <c:v>0</c:v>
                </c:pt>
                <c:pt idx="10">
                  <c:v>421.59000000000015</c:v>
                </c:pt>
              </c:numCache>
            </c:numRef>
          </c:val>
          <c:extLst>
            <c:ext xmlns:c16="http://schemas.microsoft.com/office/drawing/2014/chart" uri="{C3380CC4-5D6E-409C-BE32-E72D297353CC}">
              <c16:uniqueId val="{00000011-88FC-4134-8399-72095DBB68DA}"/>
            </c:ext>
          </c:extLst>
        </c:ser>
        <c:ser>
          <c:idx val="3"/>
          <c:order val="3"/>
          <c:spPr>
            <a:solidFill>
              <a:srgbClr val="C30C3E"/>
            </a:solidFill>
            <a:ln>
              <a:noFill/>
            </a:ln>
          </c:spPr>
          <c:invertIfNegative val="0"/>
          <c:dPt>
            <c:idx val="6"/>
            <c:invertIfNegative val="0"/>
            <c:bubble3D val="0"/>
            <c:spPr>
              <a:solidFill>
                <a:srgbClr val="6BCCF5"/>
              </a:solidFill>
              <a:ln>
                <a:noFill/>
              </a:ln>
            </c:spPr>
            <c:extLst>
              <c:ext xmlns:c16="http://schemas.microsoft.com/office/drawing/2014/chart" uri="{C3380CC4-5D6E-409C-BE32-E72D297353CC}">
                <c16:uniqueId val="{00000012-88FC-4134-8399-72095DBB68DA}"/>
              </c:ext>
            </c:extLst>
          </c:dPt>
          <c:dPt>
            <c:idx val="7"/>
            <c:invertIfNegative val="0"/>
            <c:bubble3D val="0"/>
            <c:spPr>
              <a:solidFill>
                <a:srgbClr val="6BCCF5"/>
              </a:solidFill>
              <a:ln>
                <a:noFill/>
              </a:ln>
            </c:spPr>
            <c:extLst>
              <c:ext xmlns:c16="http://schemas.microsoft.com/office/drawing/2014/chart" uri="{C3380CC4-5D6E-409C-BE32-E72D297353CC}">
                <c16:uniqueId val="{00000013-88FC-4134-8399-72095DBB68DA}"/>
              </c:ext>
            </c:extLst>
          </c:dPt>
          <c:dPt>
            <c:idx val="8"/>
            <c:invertIfNegative val="0"/>
            <c:bubble3D val="0"/>
            <c:spPr>
              <a:solidFill>
                <a:srgbClr val="6BCCF5"/>
              </a:solidFill>
              <a:ln>
                <a:noFill/>
              </a:ln>
            </c:spPr>
            <c:extLst>
              <c:ext xmlns:c16="http://schemas.microsoft.com/office/drawing/2014/chart" uri="{C3380CC4-5D6E-409C-BE32-E72D297353CC}">
                <c16:uniqueId val="{00000014-88FC-4134-8399-72095DBB68DA}"/>
              </c:ext>
            </c:extLst>
          </c:dPt>
          <c:dPt>
            <c:idx val="9"/>
            <c:invertIfNegative val="0"/>
            <c:bubble3D val="0"/>
            <c:spPr>
              <a:solidFill>
                <a:srgbClr val="6BCCF5"/>
              </a:solidFill>
              <a:ln>
                <a:noFill/>
              </a:ln>
            </c:spPr>
            <c:extLst>
              <c:ext xmlns:c16="http://schemas.microsoft.com/office/drawing/2014/chart" uri="{C3380CC4-5D6E-409C-BE32-E72D297353CC}">
                <c16:uniqueId val="{00000015-88FC-4134-8399-72095DBB68DA}"/>
              </c:ext>
            </c:extLst>
          </c:dPt>
          <c:dPt>
            <c:idx val="10"/>
            <c:invertIfNegative val="0"/>
            <c:bubble3D val="0"/>
            <c:spPr>
              <a:solidFill>
                <a:srgbClr val="6BCCF5"/>
              </a:solidFill>
              <a:ln>
                <a:noFill/>
              </a:ln>
            </c:spPr>
            <c:extLst>
              <c:ext xmlns:c16="http://schemas.microsoft.com/office/drawing/2014/chart" uri="{C3380CC4-5D6E-409C-BE32-E72D297353CC}">
                <c16:uniqueId val="{00000016-88FC-4134-8399-72095DBB68DA}"/>
              </c:ext>
            </c:extLst>
          </c:dPt>
          <c:val>
            <c:numRef>
              <c:f>Sheet1!$A$4:$K$4</c:f>
              <c:numCache>
                <c:formatCode>General</c:formatCode>
                <c:ptCount val="11"/>
                <c:pt idx="0">
                  <c:v>539.0416667999998</c:v>
                </c:pt>
                <c:pt idx="1">
                  <c:v>942.57999900000141</c:v>
                </c:pt>
                <c:pt idx="2">
                  <c:v>699.55555599999934</c:v>
                </c:pt>
                <c:pt idx="3">
                  <c:v>560.88888800000132</c:v>
                </c:pt>
                <c:pt idx="4">
                  <c:v>224.22222220000003</c:v>
                </c:pt>
                <c:pt idx="5">
                  <c:v>0</c:v>
                </c:pt>
                <c:pt idx="6">
                  <c:v>0</c:v>
                </c:pt>
                <c:pt idx="7">
                  <c:v>0</c:v>
                </c:pt>
                <c:pt idx="8">
                  <c:v>0</c:v>
                </c:pt>
                <c:pt idx="9">
                  <c:v>0</c:v>
                </c:pt>
                <c:pt idx="10">
                  <c:v>0</c:v>
                </c:pt>
              </c:numCache>
            </c:numRef>
          </c:val>
          <c:extLst>
            <c:ext xmlns:c16="http://schemas.microsoft.com/office/drawing/2014/chart" uri="{C3380CC4-5D6E-409C-BE32-E72D297353CC}">
              <c16:uniqueId val="{00000017-88FC-4134-8399-72095DBB68DA}"/>
            </c:ext>
          </c:extLst>
        </c:ser>
        <c:ser>
          <c:idx val="4"/>
          <c:order val="4"/>
          <c:spPr>
            <a:solidFill>
              <a:srgbClr val="6BCCF5"/>
            </a:solidFill>
            <a:ln>
              <a:noFill/>
            </a:ln>
          </c:spPr>
          <c:invertIfNegative val="0"/>
          <c:dPt>
            <c:idx val="6"/>
            <c:invertIfNegative val="0"/>
            <c:bubble3D val="0"/>
            <c:spPr>
              <a:solidFill>
                <a:schemeClr val="accent6"/>
              </a:solidFill>
              <a:ln>
                <a:noFill/>
              </a:ln>
            </c:spPr>
            <c:extLst>
              <c:ext xmlns:c16="http://schemas.microsoft.com/office/drawing/2014/chart" uri="{C3380CC4-5D6E-409C-BE32-E72D297353CC}">
                <c16:uniqueId val="{00000018-88FC-4134-8399-72095DBB68DA}"/>
              </c:ext>
            </c:extLst>
          </c:dPt>
          <c:dPt>
            <c:idx val="7"/>
            <c:invertIfNegative val="0"/>
            <c:bubble3D val="0"/>
            <c:spPr>
              <a:solidFill>
                <a:schemeClr val="accent6"/>
              </a:solidFill>
              <a:ln>
                <a:noFill/>
              </a:ln>
            </c:spPr>
            <c:extLst>
              <c:ext xmlns:c16="http://schemas.microsoft.com/office/drawing/2014/chart" uri="{C3380CC4-5D6E-409C-BE32-E72D297353CC}">
                <c16:uniqueId val="{00000019-88FC-4134-8399-72095DBB68DA}"/>
              </c:ext>
            </c:extLst>
          </c:dPt>
          <c:dPt>
            <c:idx val="8"/>
            <c:invertIfNegative val="0"/>
            <c:bubble3D val="0"/>
            <c:spPr>
              <a:solidFill>
                <a:schemeClr val="accent6"/>
              </a:solidFill>
              <a:ln>
                <a:noFill/>
              </a:ln>
            </c:spPr>
            <c:extLst>
              <c:ext xmlns:c16="http://schemas.microsoft.com/office/drawing/2014/chart" uri="{C3380CC4-5D6E-409C-BE32-E72D297353CC}">
                <c16:uniqueId val="{0000001A-88FC-4134-8399-72095DBB68DA}"/>
              </c:ext>
            </c:extLst>
          </c:dPt>
          <c:dPt>
            <c:idx val="9"/>
            <c:invertIfNegative val="0"/>
            <c:bubble3D val="0"/>
            <c:spPr>
              <a:solidFill>
                <a:schemeClr val="accent6"/>
              </a:solidFill>
              <a:ln>
                <a:noFill/>
              </a:ln>
            </c:spPr>
            <c:extLst>
              <c:ext xmlns:c16="http://schemas.microsoft.com/office/drawing/2014/chart" uri="{C3380CC4-5D6E-409C-BE32-E72D297353CC}">
                <c16:uniqueId val="{0000001B-88FC-4134-8399-72095DBB68DA}"/>
              </c:ext>
            </c:extLst>
          </c:dPt>
          <c:dPt>
            <c:idx val="10"/>
            <c:invertIfNegative val="0"/>
            <c:bubble3D val="0"/>
            <c:spPr>
              <a:solidFill>
                <a:schemeClr val="accent6"/>
              </a:solidFill>
              <a:ln>
                <a:noFill/>
              </a:ln>
            </c:spPr>
            <c:extLst>
              <c:ext xmlns:c16="http://schemas.microsoft.com/office/drawing/2014/chart" uri="{C3380CC4-5D6E-409C-BE32-E72D297353CC}">
                <c16:uniqueId val="{0000001C-88FC-4134-8399-72095DBB68DA}"/>
              </c:ext>
            </c:extLst>
          </c:dPt>
          <c:val>
            <c:numRef>
              <c:f>Sheet1!$A$5:$K$5</c:f>
              <c:numCache>
                <c:formatCode>General</c:formatCode>
                <c:ptCount val="11"/>
                <c:pt idx="0">
                  <c:v>359.36111119999987</c:v>
                </c:pt>
                <c:pt idx="1">
                  <c:v>942.57999900000141</c:v>
                </c:pt>
                <c:pt idx="2">
                  <c:v>1049.333333999999</c:v>
                </c:pt>
                <c:pt idx="3">
                  <c:v>841.33333199999834</c:v>
                </c:pt>
                <c:pt idx="4">
                  <c:v>0</c:v>
                </c:pt>
                <c:pt idx="5">
                  <c:v>0</c:v>
                </c:pt>
                <c:pt idx="6">
                  <c:v>8840</c:v>
                </c:pt>
                <c:pt idx="7">
                  <c:v>7702.7999999999993</c:v>
                </c:pt>
                <c:pt idx="8">
                  <c:v>11087.099999999999</c:v>
                </c:pt>
                <c:pt idx="9">
                  <c:v>8401.7999999999993</c:v>
                </c:pt>
                <c:pt idx="10">
                  <c:v>7588.62</c:v>
                </c:pt>
              </c:numCache>
            </c:numRef>
          </c:val>
          <c:extLst>
            <c:ext xmlns:c16="http://schemas.microsoft.com/office/drawing/2014/chart" uri="{C3380CC4-5D6E-409C-BE32-E72D297353CC}">
              <c16:uniqueId val="{0000001D-88FC-4134-8399-72095DBB68DA}"/>
            </c:ext>
          </c:extLst>
        </c:ser>
        <c:ser>
          <c:idx val="5"/>
          <c:order val="5"/>
          <c:spPr>
            <a:solidFill>
              <a:schemeClr val="accent6"/>
            </a:solidFill>
            <a:ln>
              <a:noFill/>
            </a:ln>
          </c:spPr>
          <c:invertIfNegative val="0"/>
          <c:dPt>
            <c:idx val="6"/>
            <c:invertIfNegative val="0"/>
            <c:bubble3D val="0"/>
            <c:spPr>
              <a:solidFill>
                <a:srgbClr val="DEC000"/>
              </a:solidFill>
              <a:ln>
                <a:noFill/>
              </a:ln>
            </c:spPr>
            <c:extLst>
              <c:ext xmlns:c16="http://schemas.microsoft.com/office/drawing/2014/chart" uri="{C3380CC4-5D6E-409C-BE32-E72D297353CC}">
                <c16:uniqueId val="{0000001E-88FC-4134-8399-72095DBB68DA}"/>
              </c:ext>
            </c:extLst>
          </c:dPt>
          <c:dPt>
            <c:idx val="7"/>
            <c:invertIfNegative val="0"/>
            <c:bubble3D val="0"/>
            <c:spPr>
              <a:solidFill>
                <a:srgbClr val="DEC000"/>
              </a:solidFill>
              <a:ln>
                <a:noFill/>
              </a:ln>
            </c:spPr>
            <c:extLst>
              <c:ext xmlns:c16="http://schemas.microsoft.com/office/drawing/2014/chart" uri="{C3380CC4-5D6E-409C-BE32-E72D297353CC}">
                <c16:uniqueId val="{0000001F-88FC-4134-8399-72095DBB68DA}"/>
              </c:ext>
            </c:extLst>
          </c:dPt>
          <c:dPt>
            <c:idx val="8"/>
            <c:invertIfNegative val="0"/>
            <c:bubble3D val="0"/>
            <c:spPr>
              <a:solidFill>
                <a:srgbClr val="DEC000"/>
              </a:solidFill>
              <a:ln>
                <a:noFill/>
              </a:ln>
            </c:spPr>
            <c:extLst>
              <c:ext xmlns:c16="http://schemas.microsoft.com/office/drawing/2014/chart" uri="{C3380CC4-5D6E-409C-BE32-E72D297353CC}">
                <c16:uniqueId val="{00000020-88FC-4134-8399-72095DBB68DA}"/>
              </c:ext>
            </c:extLst>
          </c:dPt>
          <c:dPt>
            <c:idx val="9"/>
            <c:invertIfNegative val="0"/>
            <c:bubble3D val="0"/>
            <c:spPr>
              <a:solidFill>
                <a:srgbClr val="DEC000"/>
              </a:solidFill>
              <a:ln>
                <a:noFill/>
              </a:ln>
            </c:spPr>
            <c:extLst>
              <c:ext xmlns:c16="http://schemas.microsoft.com/office/drawing/2014/chart" uri="{C3380CC4-5D6E-409C-BE32-E72D297353CC}">
                <c16:uniqueId val="{00000021-88FC-4134-8399-72095DBB68DA}"/>
              </c:ext>
            </c:extLst>
          </c:dPt>
          <c:dPt>
            <c:idx val="10"/>
            <c:invertIfNegative val="0"/>
            <c:bubble3D val="0"/>
            <c:spPr>
              <a:solidFill>
                <a:srgbClr val="DEC000"/>
              </a:solidFill>
              <a:ln>
                <a:noFill/>
              </a:ln>
            </c:spPr>
            <c:extLst>
              <c:ext xmlns:c16="http://schemas.microsoft.com/office/drawing/2014/chart" uri="{C3380CC4-5D6E-409C-BE32-E72D297353CC}">
                <c16:uniqueId val="{00000022-88FC-4134-8399-72095DBB68DA}"/>
              </c:ext>
            </c:extLst>
          </c:dPt>
          <c:val>
            <c:numRef>
              <c:f>Sheet1!$A$6:$K$6</c:f>
              <c:numCache>
                <c:formatCode>General</c:formatCode>
                <c:ptCount val="11"/>
                <c:pt idx="0">
                  <c:v>1437.4444447999995</c:v>
                </c:pt>
                <c:pt idx="1">
                  <c:v>3456.1266629999991</c:v>
                </c:pt>
                <c:pt idx="2">
                  <c:v>5596.4444479999984</c:v>
                </c:pt>
                <c:pt idx="3">
                  <c:v>5328.4444359999979</c:v>
                </c:pt>
                <c:pt idx="4">
                  <c:v>4932.8888884000007</c:v>
                </c:pt>
                <c:pt idx="5">
                  <c:v>5664</c:v>
                </c:pt>
                <c:pt idx="6">
                  <c:v>0</c:v>
                </c:pt>
                <c:pt idx="7">
                  <c:v>0</c:v>
                </c:pt>
                <c:pt idx="8">
                  <c:v>1108.7099999999991</c:v>
                </c:pt>
                <c:pt idx="9">
                  <c:v>2100.4500000000007</c:v>
                </c:pt>
                <c:pt idx="10">
                  <c:v>2107.9500000000007</c:v>
                </c:pt>
              </c:numCache>
            </c:numRef>
          </c:val>
          <c:extLst>
            <c:ext xmlns:c16="http://schemas.microsoft.com/office/drawing/2014/chart" uri="{C3380CC4-5D6E-409C-BE32-E72D297353CC}">
              <c16:uniqueId val="{00000023-88FC-4134-8399-72095DBB68DA}"/>
            </c:ext>
          </c:extLst>
        </c:ser>
        <c:ser>
          <c:idx val="6"/>
          <c:order val="6"/>
          <c:spPr>
            <a:solidFill>
              <a:srgbClr val="DEC000"/>
            </a:solidFill>
            <a:ln>
              <a:noFill/>
            </a:ln>
          </c:spPr>
          <c:invertIfNegative val="0"/>
          <c:dPt>
            <c:idx val="6"/>
            <c:invertIfNegative val="0"/>
            <c:bubble3D val="0"/>
            <c:spPr>
              <a:solidFill>
                <a:schemeClr val="accent1"/>
              </a:solidFill>
              <a:ln>
                <a:noFill/>
              </a:ln>
            </c:spPr>
            <c:extLst>
              <c:ext xmlns:c16="http://schemas.microsoft.com/office/drawing/2014/chart" uri="{C3380CC4-5D6E-409C-BE32-E72D297353CC}">
                <c16:uniqueId val="{00000024-88FC-4134-8399-72095DBB68DA}"/>
              </c:ext>
            </c:extLst>
          </c:dPt>
          <c:dPt>
            <c:idx val="7"/>
            <c:invertIfNegative val="0"/>
            <c:bubble3D val="0"/>
            <c:spPr>
              <a:solidFill>
                <a:schemeClr val="accent1"/>
              </a:solidFill>
              <a:ln>
                <a:noFill/>
              </a:ln>
            </c:spPr>
            <c:extLst>
              <c:ext xmlns:c16="http://schemas.microsoft.com/office/drawing/2014/chart" uri="{C3380CC4-5D6E-409C-BE32-E72D297353CC}">
                <c16:uniqueId val="{00000025-88FC-4134-8399-72095DBB68DA}"/>
              </c:ext>
            </c:extLst>
          </c:dPt>
          <c:dPt>
            <c:idx val="8"/>
            <c:invertIfNegative val="0"/>
            <c:bubble3D val="0"/>
            <c:spPr>
              <a:solidFill>
                <a:schemeClr val="accent1"/>
              </a:solidFill>
              <a:ln>
                <a:noFill/>
              </a:ln>
            </c:spPr>
            <c:extLst>
              <c:ext xmlns:c16="http://schemas.microsoft.com/office/drawing/2014/chart" uri="{C3380CC4-5D6E-409C-BE32-E72D297353CC}">
                <c16:uniqueId val="{00000026-88FC-4134-8399-72095DBB68DA}"/>
              </c:ext>
            </c:extLst>
          </c:dPt>
          <c:dPt>
            <c:idx val="9"/>
            <c:invertIfNegative val="0"/>
            <c:bubble3D val="0"/>
            <c:spPr>
              <a:solidFill>
                <a:schemeClr val="accent1"/>
              </a:solidFill>
              <a:ln>
                <a:noFill/>
              </a:ln>
            </c:spPr>
            <c:extLst>
              <c:ext xmlns:c16="http://schemas.microsoft.com/office/drawing/2014/chart" uri="{C3380CC4-5D6E-409C-BE32-E72D297353CC}">
                <c16:uniqueId val="{00000027-88FC-4134-8399-72095DBB68DA}"/>
              </c:ext>
            </c:extLst>
          </c:dPt>
          <c:dPt>
            <c:idx val="10"/>
            <c:invertIfNegative val="0"/>
            <c:bubble3D val="0"/>
            <c:spPr>
              <a:solidFill>
                <a:schemeClr val="accent1"/>
              </a:solidFill>
              <a:ln>
                <a:noFill/>
              </a:ln>
            </c:spPr>
            <c:extLst>
              <c:ext xmlns:c16="http://schemas.microsoft.com/office/drawing/2014/chart" uri="{C3380CC4-5D6E-409C-BE32-E72D297353CC}">
                <c16:uniqueId val="{00000028-88FC-4134-8399-72095DBB68DA}"/>
              </c:ext>
            </c:extLst>
          </c:dPt>
          <c:val>
            <c:numRef>
              <c:f>Sheet1!$A$7:$K$7</c:f>
              <c:numCache>
                <c:formatCode>General</c:formatCode>
                <c:ptCount val="11"/>
                <c:pt idx="0">
                  <c:v>0</c:v>
                </c:pt>
                <c:pt idx="1">
                  <c:v>0</c:v>
                </c:pt>
                <c:pt idx="2">
                  <c:v>0</c:v>
                </c:pt>
                <c:pt idx="3">
                  <c:v>0</c:v>
                </c:pt>
                <c:pt idx="4">
                  <c:v>0</c:v>
                </c:pt>
                <c:pt idx="5">
                  <c:v>0</c:v>
                </c:pt>
                <c:pt idx="6">
                  <c:v>520</c:v>
                </c:pt>
                <c:pt idx="7">
                  <c:v>5777.0999999999985</c:v>
                </c:pt>
                <c:pt idx="8">
                  <c:v>7391.4000000000015</c:v>
                </c:pt>
                <c:pt idx="9">
                  <c:v>11342.43</c:v>
                </c:pt>
                <c:pt idx="10">
                  <c:v>11382.93</c:v>
                </c:pt>
              </c:numCache>
            </c:numRef>
          </c:val>
          <c:extLst>
            <c:ext xmlns:c16="http://schemas.microsoft.com/office/drawing/2014/chart" uri="{C3380CC4-5D6E-409C-BE32-E72D297353CC}">
              <c16:uniqueId val="{00000029-88FC-4134-8399-72095DBB68DA}"/>
            </c:ext>
          </c:extLst>
        </c:ser>
        <c:ser>
          <c:idx val="7"/>
          <c:order val="7"/>
          <c:spPr>
            <a:solidFill>
              <a:schemeClr val="accent1"/>
            </a:solidFill>
            <a:ln>
              <a:noFill/>
            </a:ln>
          </c:spPr>
          <c:invertIfNegative val="0"/>
          <c:dPt>
            <c:idx val="6"/>
            <c:invertIfNegative val="0"/>
            <c:bubble3D val="0"/>
            <c:spPr>
              <a:solidFill>
                <a:schemeClr val="hlink"/>
              </a:solidFill>
              <a:ln>
                <a:noFill/>
              </a:ln>
            </c:spPr>
            <c:extLst>
              <c:ext xmlns:c16="http://schemas.microsoft.com/office/drawing/2014/chart" uri="{C3380CC4-5D6E-409C-BE32-E72D297353CC}">
                <c16:uniqueId val="{0000002A-88FC-4134-8399-72095DBB68DA}"/>
              </c:ext>
            </c:extLst>
          </c:dPt>
          <c:dPt>
            <c:idx val="7"/>
            <c:invertIfNegative val="0"/>
            <c:bubble3D val="0"/>
            <c:spPr>
              <a:solidFill>
                <a:schemeClr val="hlink"/>
              </a:solidFill>
              <a:ln>
                <a:noFill/>
              </a:ln>
            </c:spPr>
            <c:extLst>
              <c:ext xmlns:c16="http://schemas.microsoft.com/office/drawing/2014/chart" uri="{C3380CC4-5D6E-409C-BE32-E72D297353CC}">
                <c16:uniqueId val="{0000002B-88FC-4134-8399-72095DBB68DA}"/>
              </c:ext>
            </c:extLst>
          </c:dPt>
          <c:dPt>
            <c:idx val="8"/>
            <c:invertIfNegative val="0"/>
            <c:bubble3D val="0"/>
            <c:spPr>
              <a:solidFill>
                <a:schemeClr val="hlink"/>
              </a:solidFill>
              <a:ln>
                <a:noFill/>
              </a:ln>
            </c:spPr>
            <c:extLst>
              <c:ext xmlns:c16="http://schemas.microsoft.com/office/drawing/2014/chart" uri="{C3380CC4-5D6E-409C-BE32-E72D297353CC}">
                <c16:uniqueId val="{0000002C-88FC-4134-8399-72095DBB68DA}"/>
              </c:ext>
            </c:extLst>
          </c:dPt>
          <c:dPt>
            <c:idx val="9"/>
            <c:invertIfNegative val="0"/>
            <c:bubble3D val="0"/>
            <c:spPr>
              <a:solidFill>
                <a:schemeClr val="hlink"/>
              </a:solidFill>
              <a:ln>
                <a:noFill/>
              </a:ln>
            </c:spPr>
            <c:extLst>
              <c:ext xmlns:c16="http://schemas.microsoft.com/office/drawing/2014/chart" uri="{C3380CC4-5D6E-409C-BE32-E72D297353CC}">
                <c16:uniqueId val="{0000002D-88FC-4134-8399-72095DBB68DA}"/>
              </c:ext>
            </c:extLst>
          </c:dPt>
          <c:dPt>
            <c:idx val="10"/>
            <c:invertIfNegative val="0"/>
            <c:bubble3D val="0"/>
            <c:spPr>
              <a:solidFill>
                <a:schemeClr val="hlink"/>
              </a:solidFill>
              <a:ln>
                <a:noFill/>
              </a:ln>
            </c:spPr>
            <c:extLst>
              <c:ext xmlns:c16="http://schemas.microsoft.com/office/drawing/2014/chart" uri="{C3380CC4-5D6E-409C-BE32-E72D297353CC}">
                <c16:uniqueId val="{0000002E-88FC-4134-8399-72095DBB68DA}"/>
              </c:ext>
            </c:extLst>
          </c:dPt>
          <c:val>
            <c:numRef>
              <c:f>Sheet1!$A$8:$K$8</c:f>
              <c:numCache>
                <c:formatCode>General</c:formatCode>
                <c:ptCount val="11"/>
                <c:pt idx="0">
                  <c:v>0</c:v>
                </c:pt>
                <c:pt idx="1">
                  <c:v>0</c:v>
                </c:pt>
                <c:pt idx="2">
                  <c:v>0</c:v>
                </c:pt>
                <c:pt idx="3">
                  <c:v>0</c:v>
                </c:pt>
                <c:pt idx="4">
                  <c:v>0</c:v>
                </c:pt>
                <c:pt idx="5">
                  <c:v>0</c:v>
                </c:pt>
                <c:pt idx="6">
                  <c:v>10140</c:v>
                </c:pt>
                <c:pt idx="7">
                  <c:v>15405.599999999999</c:v>
                </c:pt>
                <c:pt idx="8">
                  <c:v>13674.09</c:v>
                </c:pt>
                <c:pt idx="9">
                  <c:v>16383.509999999998</c:v>
                </c:pt>
                <c:pt idx="10">
                  <c:v>17706.78</c:v>
                </c:pt>
              </c:numCache>
            </c:numRef>
          </c:val>
          <c:extLst>
            <c:ext xmlns:c16="http://schemas.microsoft.com/office/drawing/2014/chart" uri="{C3380CC4-5D6E-409C-BE32-E72D297353CC}">
              <c16:uniqueId val="{0000002F-88FC-4134-8399-72095DBB68DA}"/>
            </c:ext>
          </c:extLst>
        </c:ser>
        <c:ser>
          <c:idx val="8"/>
          <c:order val="8"/>
          <c:spPr>
            <a:solidFill>
              <a:schemeClr val="hlink"/>
            </a:solidFill>
            <a:ln>
              <a:noFill/>
            </a:ln>
          </c:spPr>
          <c:invertIfNegative val="0"/>
          <c:dPt>
            <c:idx val="6"/>
            <c:invertIfNegative val="0"/>
            <c:bubble3D val="0"/>
            <c:spPr>
              <a:solidFill>
                <a:srgbClr val="C0C0C0"/>
              </a:solidFill>
              <a:ln>
                <a:noFill/>
              </a:ln>
            </c:spPr>
            <c:extLst>
              <c:ext xmlns:c16="http://schemas.microsoft.com/office/drawing/2014/chart" uri="{C3380CC4-5D6E-409C-BE32-E72D297353CC}">
                <c16:uniqueId val="{00000030-88FC-4134-8399-72095DBB68DA}"/>
              </c:ext>
            </c:extLst>
          </c:dPt>
          <c:dPt>
            <c:idx val="7"/>
            <c:invertIfNegative val="0"/>
            <c:bubble3D val="0"/>
            <c:spPr>
              <a:solidFill>
                <a:srgbClr val="C0C0C0"/>
              </a:solidFill>
              <a:ln>
                <a:noFill/>
              </a:ln>
            </c:spPr>
            <c:extLst>
              <c:ext xmlns:c16="http://schemas.microsoft.com/office/drawing/2014/chart" uri="{C3380CC4-5D6E-409C-BE32-E72D297353CC}">
                <c16:uniqueId val="{00000031-88FC-4134-8399-72095DBB68DA}"/>
              </c:ext>
            </c:extLst>
          </c:dPt>
          <c:dPt>
            <c:idx val="8"/>
            <c:invertIfNegative val="0"/>
            <c:bubble3D val="0"/>
            <c:spPr>
              <a:solidFill>
                <a:srgbClr val="C0C0C0"/>
              </a:solidFill>
              <a:ln>
                <a:noFill/>
              </a:ln>
            </c:spPr>
            <c:extLst>
              <c:ext xmlns:c16="http://schemas.microsoft.com/office/drawing/2014/chart" uri="{C3380CC4-5D6E-409C-BE32-E72D297353CC}">
                <c16:uniqueId val="{00000032-88FC-4134-8399-72095DBB68DA}"/>
              </c:ext>
            </c:extLst>
          </c:dPt>
          <c:dPt>
            <c:idx val="9"/>
            <c:invertIfNegative val="0"/>
            <c:bubble3D val="0"/>
            <c:spPr>
              <a:solidFill>
                <a:srgbClr val="C0C0C0"/>
              </a:solidFill>
              <a:ln>
                <a:noFill/>
              </a:ln>
            </c:spPr>
            <c:extLst>
              <c:ext xmlns:c16="http://schemas.microsoft.com/office/drawing/2014/chart" uri="{C3380CC4-5D6E-409C-BE32-E72D297353CC}">
                <c16:uniqueId val="{00000033-88FC-4134-8399-72095DBB68DA}"/>
              </c:ext>
            </c:extLst>
          </c:dPt>
          <c:dPt>
            <c:idx val="10"/>
            <c:invertIfNegative val="0"/>
            <c:bubble3D val="0"/>
            <c:spPr>
              <a:solidFill>
                <a:srgbClr val="C0C0C0"/>
              </a:solidFill>
              <a:ln>
                <a:noFill/>
              </a:ln>
            </c:spPr>
            <c:extLst>
              <c:ext xmlns:c16="http://schemas.microsoft.com/office/drawing/2014/chart" uri="{C3380CC4-5D6E-409C-BE32-E72D297353CC}">
                <c16:uniqueId val="{00000034-88FC-4134-8399-72095DBB68DA}"/>
              </c:ext>
            </c:extLst>
          </c:dPt>
          <c:val>
            <c:numRef>
              <c:f>Sheet1!$A$9:$K$9</c:f>
              <c:numCache>
                <c:formatCode>General</c:formatCode>
                <c:ptCount val="11"/>
                <c:pt idx="0">
                  <c:v>718.72222239999974</c:v>
                </c:pt>
                <c:pt idx="1">
                  <c:v>1570.9666649999999</c:v>
                </c:pt>
                <c:pt idx="2">
                  <c:v>3148.0000020000007</c:v>
                </c:pt>
                <c:pt idx="3">
                  <c:v>3645.7777720000013</c:v>
                </c:pt>
                <c:pt idx="4">
                  <c:v>4708.6666661999989</c:v>
                </c:pt>
                <c:pt idx="5">
                  <c:v>6136</c:v>
                </c:pt>
                <c:pt idx="6">
                  <c:v>0</c:v>
                </c:pt>
                <c:pt idx="7">
                  <c:v>0</c:v>
                </c:pt>
                <c:pt idx="8">
                  <c:v>0</c:v>
                </c:pt>
                <c:pt idx="9">
                  <c:v>0</c:v>
                </c:pt>
                <c:pt idx="10">
                  <c:v>0</c:v>
                </c:pt>
              </c:numCache>
            </c:numRef>
          </c:val>
          <c:extLst>
            <c:ext xmlns:c16="http://schemas.microsoft.com/office/drawing/2014/chart" uri="{C3380CC4-5D6E-409C-BE32-E72D297353CC}">
              <c16:uniqueId val="{00000035-88FC-4134-8399-72095DBB68DA}"/>
            </c:ext>
          </c:extLst>
        </c:ser>
        <c:dLbls>
          <c:showLegendKey val="0"/>
          <c:showVal val="0"/>
          <c:showCatName val="0"/>
          <c:showSerName val="0"/>
          <c:showPercent val="0"/>
          <c:showBubbleSize val="0"/>
        </c:dLbls>
        <c:gapWidth val="80"/>
        <c:overlap val="100"/>
        <c:axId val="499444223"/>
        <c:axId val="1"/>
      </c:barChart>
      <c:catAx>
        <c:axId val="4994442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499444223"/>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985035442373322E-2"/>
          <c:y val="0.15288611544461778"/>
          <c:w val="0.91336308742452088"/>
          <c:h val="0.69422776911076445"/>
        </c:manualLayout>
      </c:layout>
      <c:scatterChart>
        <c:scatterStyle val="lineMarker"/>
        <c:varyColors val="0"/>
        <c:ser>
          <c:idx val="0"/>
          <c:order val="0"/>
          <c:spPr>
            <a:ln w="19050" cmpd="sng" algn="ctr">
              <a:solidFill>
                <a:schemeClr val="accent1"/>
              </a:solidFill>
              <a:prstDash val="solid"/>
            </a:ln>
          </c:spPr>
          <c:marker>
            <c:symbol val="none"/>
          </c:marker>
          <c:xVal>
            <c:numRef>
              <c:f>Sheet1!$A$1:$K$1</c:f>
              <c:numCache>
                <c:formatCode>General</c:formatCode>
                <c:ptCount val="11"/>
                <c:pt idx="0">
                  <c:v>2006</c:v>
                </c:pt>
                <c:pt idx="1">
                  <c:v>2008</c:v>
                </c:pt>
                <c:pt idx="2">
                  <c:v>2010</c:v>
                </c:pt>
                <c:pt idx="3">
                  <c:v>2012</c:v>
                </c:pt>
                <c:pt idx="4">
                  <c:v>2014</c:v>
                </c:pt>
                <c:pt idx="5">
                  <c:v>2016</c:v>
                </c:pt>
                <c:pt idx="6">
                  <c:v>2018</c:v>
                </c:pt>
                <c:pt idx="7">
                  <c:v>2020</c:v>
                </c:pt>
                <c:pt idx="8">
                  <c:v>2021</c:v>
                </c:pt>
                <c:pt idx="9">
                  <c:v>2022</c:v>
                </c:pt>
                <c:pt idx="10">
                  <c:v>2023</c:v>
                </c:pt>
              </c:numCache>
            </c:numRef>
          </c:xVal>
          <c:yVal>
            <c:numRef>
              <c:f>Sheet1!$A$2:$K$2</c:f>
              <c:numCache>
                <c:formatCode>General</c:formatCode>
                <c:ptCount val="11"/>
                <c:pt idx="0">
                  <c:v>462</c:v>
                </c:pt>
                <c:pt idx="1">
                  <c:v>406</c:v>
                </c:pt>
                <c:pt idx="2">
                  <c:v>341</c:v>
                </c:pt>
                <c:pt idx="3">
                  <c:v>282</c:v>
                </c:pt>
                <c:pt idx="4">
                  <c:v>280</c:v>
                </c:pt>
                <c:pt idx="5">
                  <c:v>224</c:v>
                </c:pt>
                <c:pt idx="6">
                  <c:v>131</c:v>
                </c:pt>
                <c:pt idx="7">
                  <c:v>58</c:v>
                </c:pt>
                <c:pt idx="8">
                  <c:v>60</c:v>
                </c:pt>
                <c:pt idx="9">
                  <c:v>60</c:v>
                </c:pt>
                <c:pt idx="10">
                  <c:v>38</c:v>
                </c:pt>
              </c:numCache>
            </c:numRef>
          </c:yVal>
          <c:smooth val="0"/>
          <c:extLst>
            <c:ext xmlns:c16="http://schemas.microsoft.com/office/drawing/2014/chart" uri="{C3380CC4-5D6E-409C-BE32-E72D297353CC}">
              <c16:uniqueId val="{00000000-4D0C-43D7-9BB7-07ADDA0BA0A7}"/>
            </c:ext>
          </c:extLst>
        </c:ser>
        <c:dLbls>
          <c:showLegendKey val="0"/>
          <c:showVal val="0"/>
          <c:showCatName val="0"/>
          <c:showSerName val="0"/>
          <c:showPercent val="0"/>
          <c:showBubbleSize val="0"/>
        </c:dLbls>
        <c:axId val="4"/>
        <c:axId val="5"/>
      </c:scatterChart>
      <c:valAx>
        <c:axId val="4"/>
        <c:scaling>
          <c:orientation val="minMax"/>
          <c:max val="2023"/>
          <c:min val="2006"/>
        </c:scaling>
        <c:delete val="0"/>
        <c:axPos val="b"/>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5"/>
        <c:crosses val="min"/>
        <c:crossBetween val="midCat"/>
        <c:majorUnit val="1"/>
      </c:valAx>
      <c:valAx>
        <c:axId val="5"/>
        <c:scaling>
          <c:orientation val="minMax"/>
          <c:max val="6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20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06896551724138E-2"/>
          <c:y val="7.3394495412844041E-2"/>
          <c:w val="0.97758620689655173"/>
          <c:h val="0.85321100917431192"/>
        </c:manualLayout>
      </c:layout>
      <c:barChart>
        <c:barDir val="col"/>
        <c:grouping val="stacked"/>
        <c:varyColors val="0"/>
        <c:ser>
          <c:idx val="0"/>
          <c:order val="0"/>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E7-764A-96F1-E5F1BEAC7C94}"/>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E7-764A-96F1-E5F1BEAC7C94}"/>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E7-764A-96F1-E5F1BEAC7C94}"/>
                </c:ext>
              </c:extLst>
            </c:dLbl>
            <c:dLbl>
              <c:idx val="3"/>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9E7-764A-96F1-E5F1BEAC7C94}"/>
                </c:ext>
              </c:extLst>
            </c:dLbl>
            <c:dLbl>
              <c:idx val="4"/>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E7-764A-96F1-E5F1BEAC7C94}"/>
                </c:ext>
              </c:extLst>
            </c:dLbl>
            <c:dLbl>
              <c:idx val="5"/>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9E7-764A-96F1-E5F1BEAC7C94}"/>
                </c:ext>
              </c:extLst>
            </c:dLbl>
            <c:dLbl>
              <c:idx val="6"/>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9E7-764A-96F1-E5F1BEAC7C94}"/>
                </c:ext>
              </c:extLst>
            </c:dLbl>
            <c:dLbl>
              <c:idx val="7"/>
              <c:layout>
                <c:manualLayout>
                  <c:x val="0"/>
                  <c:y val="-4.3687199650502403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9E7-764A-96F1-E5F1BEAC7C94}"/>
                </c:ext>
              </c:extLst>
            </c:dLbl>
            <c:dLbl>
              <c:idx val="8"/>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9E7-764A-96F1-E5F1BEAC7C94}"/>
                </c:ext>
              </c:extLst>
            </c:dLbl>
            <c:dLbl>
              <c:idx val="9"/>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9E7-764A-96F1-E5F1BEAC7C94}"/>
                </c:ext>
              </c:extLst>
            </c:dLbl>
            <c:dLbl>
              <c:idx val="10"/>
              <c:layout>
                <c:manualLayout>
                  <c:x val="0"/>
                  <c:y val="-4.3687199650502403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9E7-764A-96F1-E5F1BEAC7C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65</c:v>
                </c:pt>
                <c:pt idx="1">
                  <c:v>74</c:v>
                </c:pt>
                <c:pt idx="2">
                  <c:v>104</c:v>
                </c:pt>
                <c:pt idx="3">
                  <c:v>80</c:v>
                </c:pt>
                <c:pt idx="4">
                  <c:v>104</c:v>
                </c:pt>
                <c:pt idx="5">
                  <c:v>100</c:v>
                </c:pt>
                <c:pt idx="6">
                  <c:v>133</c:v>
                </c:pt>
                <c:pt idx="7">
                  <c:v>120</c:v>
                </c:pt>
                <c:pt idx="8">
                  <c:v>139</c:v>
                </c:pt>
                <c:pt idx="9">
                  <c:v>141</c:v>
                </c:pt>
                <c:pt idx="10">
                  <c:v>105</c:v>
                </c:pt>
              </c:numCache>
            </c:numRef>
          </c:val>
          <c:extLst>
            <c:ext xmlns:c16="http://schemas.microsoft.com/office/drawing/2014/chart" uri="{C3380CC4-5D6E-409C-BE32-E72D297353CC}">
              <c16:uniqueId val="{0000000B-69E7-764A-96F1-E5F1BEAC7C94}"/>
            </c:ext>
          </c:extLst>
        </c:ser>
        <c:ser>
          <c:idx val="1"/>
          <c:order val="1"/>
          <c:spPr>
            <a:solidFill>
              <a:schemeClr val="accent2"/>
            </a:solidFill>
            <a:ln>
              <a:noFill/>
            </a:ln>
          </c:spPr>
          <c:invertIfNegative val="0"/>
          <c:dLbls>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9E7-764A-96F1-E5F1BEAC7C94}"/>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9E7-764A-96F1-E5F1BEAC7C94}"/>
                </c:ext>
              </c:extLst>
            </c:dLbl>
            <c:dLbl>
              <c:idx val="3"/>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9E7-764A-96F1-E5F1BEAC7C94}"/>
                </c:ext>
              </c:extLst>
            </c:dLbl>
            <c:dLbl>
              <c:idx val="4"/>
              <c:layout>
                <c:manualLayout>
                  <c:x val="0"/>
                  <c:y val="-4.3687199650502403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9E7-764A-96F1-E5F1BEAC7C94}"/>
                </c:ext>
              </c:extLst>
            </c:dLbl>
            <c:dLbl>
              <c:idx val="5"/>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9E7-764A-96F1-E5F1BEAC7C94}"/>
                </c:ext>
              </c:extLst>
            </c:dLbl>
            <c:dLbl>
              <c:idx val="6"/>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69E7-764A-96F1-E5F1BEAC7C94}"/>
                </c:ext>
              </c:extLst>
            </c:dLbl>
            <c:dLbl>
              <c:idx val="7"/>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9E7-764A-96F1-E5F1BEAC7C94}"/>
                </c:ext>
              </c:extLst>
            </c:dLbl>
            <c:dLbl>
              <c:idx val="8"/>
              <c:layout>
                <c:manualLayout>
                  <c:x val="0"/>
                  <c:y val="-4.3687199650502403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69E7-764A-96F1-E5F1BEAC7C94}"/>
                </c:ext>
              </c:extLst>
            </c:dLbl>
            <c:dLbl>
              <c:idx val="9"/>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69E7-764A-96F1-E5F1BEAC7C94}"/>
                </c:ext>
              </c:extLst>
            </c:dLbl>
            <c:dLbl>
              <c:idx val="1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69E7-764A-96F1-E5F1BEAC7C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0">
                  <c:v>7</c:v>
                </c:pt>
                <c:pt idx="1">
                  <c:v>17</c:v>
                </c:pt>
                <c:pt idx="2">
                  <c:v>27</c:v>
                </c:pt>
                <c:pt idx="3">
                  <c:v>27</c:v>
                </c:pt>
                <c:pt idx="4">
                  <c:v>21</c:v>
                </c:pt>
                <c:pt idx="5">
                  <c:v>23</c:v>
                </c:pt>
                <c:pt idx="6">
                  <c:v>22</c:v>
                </c:pt>
                <c:pt idx="7">
                  <c:v>41</c:v>
                </c:pt>
                <c:pt idx="8">
                  <c:v>39</c:v>
                </c:pt>
                <c:pt idx="9">
                  <c:v>34</c:v>
                </c:pt>
                <c:pt idx="10">
                  <c:v>76</c:v>
                </c:pt>
              </c:numCache>
            </c:numRef>
          </c:val>
          <c:extLst>
            <c:ext xmlns:c16="http://schemas.microsoft.com/office/drawing/2014/chart" uri="{C3380CC4-5D6E-409C-BE32-E72D297353CC}">
              <c16:uniqueId val="{00000016-69E7-764A-96F1-E5F1BEAC7C94}"/>
            </c:ext>
          </c:extLst>
        </c:ser>
        <c:dLbls>
          <c:showLegendKey val="0"/>
          <c:showVal val="0"/>
          <c:showCatName val="0"/>
          <c:showSerName val="0"/>
          <c:showPercent val="0"/>
          <c:showBubbleSize val="0"/>
        </c:dLbls>
        <c:gapWidth val="80"/>
        <c:overlap val="100"/>
        <c:axId val="320885904"/>
        <c:axId val="1"/>
      </c:barChart>
      <c:catAx>
        <c:axId val="3208859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1"/>
          <c:min val="0"/>
        </c:scaling>
        <c:delete val="1"/>
        <c:axPos val="l"/>
        <c:numFmt formatCode="General" sourceLinked="1"/>
        <c:majorTickMark val="out"/>
        <c:minorTickMark val="none"/>
        <c:tickLblPos val="nextTo"/>
        <c:crossAx val="320885904"/>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52899171665239E-2"/>
          <c:y val="0.17684210526315788"/>
          <c:w val="0.97029420165666957"/>
          <c:h val="0.64631578947368418"/>
        </c:manualLayout>
      </c:layout>
      <c:barChart>
        <c:barDir val="bar"/>
        <c:grouping val="stacked"/>
        <c:varyColors val="0"/>
        <c:ser>
          <c:idx val="0"/>
          <c:order val="0"/>
          <c:spPr>
            <a:solidFill>
              <a:schemeClr val="accent2"/>
            </a:solidFill>
            <a:ln>
              <a:noFill/>
            </a:ln>
          </c:spPr>
          <c:invertIfNegative val="0"/>
          <c:dLbls>
            <c:dLbl>
              <c:idx val="0"/>
              <c:layout>
                <c:manualLayout>
                  <c:x val="-2.8563267637817766E-4"/>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281-4BB8-996E-951CFC7488F3}"/>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281-4BB8-996E-951CFC7488F3}"/>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281-4BB8-996E-951CFC7488F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88</c:v>
                </c:pt>
                <c:pt idx="1">
                  <c:v>11</c:v>
                </c:pt>
                <c:pt idx="2">
                  <c:v>20</c:v>
                </c:pt>
              </c:numCache>
            </c:numRef>
          </c:val>
          <c:extLst>
            <c:ext xmlns:c16="http://schemas.microsoft.com/office/drawing/2014/chart" uri="{C3380CC4-5D6E-409C-BE32-E72D297353CC}">
              <c16:uniqueId val="{00000003-3281-4BB8-996E-951CFC7488F3}"/>
            </c:ext>
          </c:extLst>
        </c:ser>
        <c:ser>
          <c:idx val="1"/>
          <c:order val="1"/>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281-4BB8-996E-951CFC7488F3}"/>
                </c:ext>
              </c:extLst>
            </c:dLbl>
            <c:dLbl>
              <c:idx val="1"/>
              <c:layout>
                <c:manualLayout>
                  <c:x val="1.9994287346472437E-2"/>
                  <c:y val="0"/>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281-4BB8-996E-951CFC7488F3}"/>
                </c:ext>
              </c:extLst>
            </c:dLbl>
            <c:dLbl>
              <c:idx val="2"/>
              <c:layout>
                <c:manualLayout>
                  <c:x val="-2.8563267637817766E-4"/>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281-4BB8-996E-951CFC7488F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30</c:v>
                </c:pt>
                <c:pt idx="1">
                  <c:v>1</c:v>
                </c:pt>
                <c:pt idx="2">
                  <c:v>2</c:v>
                </c:pt>
              </c:numCache>
            </c:numRef>
          </c:val>
          <c:extLst>
            <c:ext xmlns:c16="http://schemas.microsoft.com/office/drawing/2014/chart" uri="{C3380CC4-5D6E-409C-BE32-E72D297353CC}">
              <c16:uniqueId val="{00000007-3281-4BB8-996E-951CFC7488F3}"/>
            </c:ext>
          </c:extLst>
        </c:ser>
        <c:dLbls>
          <c:showLegendKey val="0"/>
          <c:showVal val="0"/>
          <c:showCatName val="0"/>
          <c:showSerName val="0"/>
          <c:showPercent val="0"/>
          <c:showBubbleSize val="0"/>
        </c:dLbls>
        <c:gapWidth val="80"/>
        <c:overlap val="100"/>
        <c:axId val="156425424"/>
        <c:axId val="1"/>
      </c:barChart>
      <c:catAx>
        <c:axId val="15642542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8"/>
          <c:min val="0"/>
        </c:scaling>
        <c:delete val="1"/>
        <c:axPos val="t"/>
        <c:numFmt formatCode="General" sourceLinked="1"/>
        <c:majorTickMark val="out"/>
        <c:minorTickMark val="none"/>
        <c:tickLblPos val="nextTo"/>
        <c:crossAx val="156425424"/>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916666666666671E-2"/>
          <c:y val="2.8996013048205871E-2"/>
          <c:w val="0.90902777777777777"/>
          <c:h val="0.94164552374048571"/>
        </c:manualLayout>
      </c:layout>
      <c:lineChart>
        <c:grouping val="standard"/>
        <c:varyColors val="0"/>
        <c:ser>
          <c:idx val="0"/>
          <c:order val="0"/>
          <c:spPr>
            <a:ln w="19050" cmpd="sng" algn="ctr">
              <a:solidFill>
                <a:schemeClr val="accent3"/>
              </a:solidFill>
              <a:prstDash val="solid"/>
            </a:ln>
          </c:spPr>
          <c:marker>
            <c:symbol val="none"/>
          </c:marker>
          <c:val>
            <c:numRef>
              <c:f>Sheet1!$A$1:$V$1</c:f>
              <c:numCache>
                <c:formatCode>General</c:formatCode>
                <c:ptCount val="22"/>
                <c:pt idx="1">
                  <c:v>3.7</c:v>
                </c:pt>
                <c:pt idx="2">
                  <c:v>3.8</c:v>
                </c:pt>
                <c:pt idx="3">
                  <c:v>3.5</c:v>
                </c:pt>
                <c:pt idx="4">
                  <c:v>3.6</c:v>
                </c:pt>
                <c:pt idx="5">
                  <c:v>4</c:v>
                </c:pt>
                <c:pt idx="6">
                  <c:v>6.4</c:v>
                </c:pt>
                <c:pt idx="7">
                  <c:v>4.8</c:v>
                </c:pt>
                <c:pt idx="8">
                  <c:v>4.0999999999999996</c:v>
                </c:pt>
                <c:pt idx="9">
                  <c:v>4</c:v>
                </c:pt>
                <c:pt idx="10">
                  <c:v>4</c:v>
                </c:pt>
                <c:pt idx="11">
                  <c:v>4.8</c:v>
                </c:pt>
                <c:pt idx="12">
                  <c:v>4.2</c:v>
                </c:pt>
                <c:pt idx="13">
                  <c:v>4.2</c:v>
                </c:pt>
                <c:pt idx="14">
                  <c:v>3.9</c:v>
                </c:pt>
                <c:pt idx="15">
                  <c:v>3.8</c:v>
                </c:pt>
                <c:pt idx="16">
                  <c:v>2.9</c:v>
                </c:pt>
                <c:pt idx="17">
                  <c:v>2.8</c:v>
                </c:pt>
                <c:pt idx="18">
                  <c:v>4.5999999999999996</c:v>
                </c:pt>
                <c:pt idx="19">
                  <c:v>5.4</c:v>
                </c:pt>
                <c:pt idx="20">
                  <c:v>5.5</c:v>
                </c:pt>
                <c:pt idx="21">
                  <c:v>5.2</c:v>
                </c:pt>
              </c:numCache>
            </c:numRef>
          </c:val>
          <c:smooth val="0"/>
          <c:extLst>
            <c:ext xmlns:c16="http://schemas.microsoft.com/office/drawing/2014/chart" uri="{C3380CC4-5D6E-409C-BE32-E72D297353CC}">
              <c16:uniqueId val="{00000000-22DB-4956-AC40-BE1BE44880B0}"/>
            </c:ext>
          </c:extLst>
        </c:ser>
        <c:ser>
          <c:idx val="1"/>
          <c:order val="1"/>
          <c:spPr>
            <a:ln w="19050" cmpd="sng" algn="ctr">
              <a:solidFill>
                <a:schemeClr val="accent2"/>
              </a:solidFill>
              <a:prstDash val="solid"/>
            </a:ln>
          </c:spPr>
          <c:marker>
            <c:symbol val="none"/>
          </c:marker>
          <c:val>
            <c:numRef>
              <c:f>Sheet1!$A$2:$V$2</c:f>
              <c:numCache>
                <c:formatCode>General</c:formatCode>
                <c:ptCount val="22"/>
                <c:pt idx="1">
                  <c:v>3.8</c:v>
                </c:pt>
                <c:pt idx="2">
                  <c:v>3.6</c:v>
                </c:pt>
                <c:pt idx="3">
                  <c:v>3.5</c:v>
                </c:pt>
                <c:pt idx="4">
                  <c:v>3.8</c:v>
                </c:pt>
                <c:pt idx="5">
                  <c:v>4.0999999999999996</c:v>
                </c:pt>
                <c:pt idx="6">
                  <c:v>7.2</c:v>
                </c:pt>
                <c:pt idx="7">
                  <c:v>5</c:v>
                </c:pt>
                <c:pt idx="8">
                  <c:v>4.2</c:v>
                </c:pt>
                <c:pt idx="9">
                  <c:v>4</c:v>
                </c:pt>
                <c:pt idx="10">
                  <c:v>4.2</c:v>
                </c:pt>
                <c:pt idx="11">
                  <c:v>4.5</c:v>
                </c:pt>
                <c:pt idx="12">
                  <c:v>3.4</c:v>
                </c:pt>
                <c:pt idx="13">
                  <c:v>3.3</c:v>
                </c:pt>
                <c:pt idx="14">
                  <c:v>3.2</c:v>
                </c:pt>
                <c:pt idx="15">
                  <c:v>2.6</c:v>
                </c:pt>
                <c:pt idx="16">
                  <c:v>2.9</c:v>
                </c:pt>
                <c:pt idx="17">
                  <c:v>2.9</c:v>
                </c:pt>
                <c:pt idx="18">
                  <c:v>4.4000000000000004</c:v>
                </c:pt>
                <c:pt idx="19">
                  <c:v>4.8</c:v>
                </c:pt>
                <c:pt idx="20">
                  <c:v>4.9000000000000004</c:v>
                </c:pt>
                <c:pt idx="21">
                  <c:v>5</c:v>
                </c:pt>
              </c:numCache>
            </c:numRef>
          </c:val>
          <c:smooth val="0"/>
          <c:extLst>
            <c:ext xmlns:c16="http://schemas.microsoft.com/office/drawing/2014/chart" uri="{C3380CC4-5D6E-409C-BE32-E72D297353CC}">
              <c16:uniqueId val="{00000001-22DB-4956-AC40-BE1BE44880B0}"/>
            </c:ext>
          </c:extLst>
        </c:ser>
        <c:ser>
          <c:idx val="2"/>
          <c:order val="2"/>
          <c:spPr>
            <a:ln w="19050" cmpd="sng" algn="ctr">
              <a:solidFill>
                <a:schemeClr val="accent6"/>
              </a:solidFill>
              <a:prstDash val="solid"/>
            </a:ln>
          </c:spPr>
          <c:marker>
            <c:symbol val="none"/>
          </c:marker>
          <c:val>
            <c:numRef>
              <c:f>Sheet1!$A$3:$V$3</c:f>
              <c:numCache>
                <c:formatCode>General</c:formatCode>
                <c:ptCount val="22"/>
                <c:pt idx="1">
                  <c:v>2</c:v>
                </c:pt>
                <c:pt idx="2">
                  <c:v>2</c:v>
                </c:pt>
                <c:pt idx="3">
                  <c:v>1.4</c:v>
                </c:pt>
                <c:pt idx="4">
                  <c:v>1.5</c:v>
                </c:pt>
                <c:pt idx="5">
                  <c:v>1.4</c:v>
                </c:pt>
                <c:pt idx="6">
                  <c:v>1.1000000000000001</c:v>
                </c:pt>
                <c:pt idx="7">
                  <c:v>1.1000000000000001</c:v>
                </c:pt>
                <c:pt idx="8">
                  <c:v>1.1000000000000001</c:v>
                </c:pt>
                <c:pt idx="9">
                  <c:v>1.1000000000000001</c:v>
                </c:pt>
                <c:pt idx="10">
                  <c:v>1.2</c:v>
                </c:pt>
                <c:pt idx="11">
                  <c:v>1.4</c:v>
                </c:pt>
                <c:pt idx="12">
                  <c:v>1</c:v>
                </c:pt>
                <c:pt idx="13">
                  <c:v>1</c:v>
                </c:pt>
                <c:pt idx="14">
                  <c:v>1</c:v>
                </c:pt>
                <c:pt idx="15">
                  <c:v>0.8</c:v>
                </c:pt>
                <c:pt idx="16">
                  <c:v>0.7</c:v>
                </c:pt>
                <c:pt idx="17">
                  <c:v>1.2</c:v>
                </c:pt>
                <c:pt idx="18">
                  <c:v>3</c:v>
                </c:pt>
                <c:pt idx="19">
                  <c:v>3.8</c:v>
                </c:pt>
                <c:pt idx="20">
                  <c:v>3.7</c:v>
                </c:pt>
                <c:pt idx="21">
                  <c:v>3.5</c:v>
                </c:pt>
              </c:numCache>
            </c:numRef>
          </c:val>
          <c:smooth val="0"/>
          <c:extLst>
            <c:ext xmlns:c16="http://schemas.microsoft.com/office/drawing/2014/chart" uri="{C3380CC4-5D6E-409C-BE32-E72D297353CC}">
              <c16:uniqueId val="{00000002-22DB-4956-AC40-BE1BE44880B0}"/>
            </c:ext>
          </c:extLst>
        </c:ser>
        <c:dLbls>
          <c:showLegendKey val="0"/>
          <c:showVal val="0"/>
          <c:showCatName val="0"/>
          <c:showSerName val="0"/>
          <c:showPercent val="0"/>
          <c:showBubbleSize val="0"/>
        </c:dLbls>
        <c:smooth val="0"/>
        <c:axId val="1347052479"/>
        <c:axId val="1"/>
      </c:lineChart>
      <c:catAx>
        <c:axId val="13470524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1347052479"/>
        <c:crosses val="min"/>
        <c:crossBetween val="midCat"/>
        <c:majorUnit val="0.5"/>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27401415571288E-2"/>
          <c:y val="4.1454545454545452E-2"/>
          <c:w val="0.92335692618806875"/>
          <c:h val="0.91672727272727272"/>
        </c:manualLayout>
      </c:layout>
      <c:barChart>
        <c:barDir val="col"/>
        <c:grouping val="stacked"/>
        <c:varyColors val="0"/>
        <c:ser>
          <c:idx val="0"/>
          <c:order val="0"/>
          <c:spPr>
            <a:noFill/>
            <a:ln>
              <a:noFill/>
            </a:ln>
          </c:spPr>
          <c:invertIfNegative val="0"/>
          <c:val>
            <c:numRef>
              <c:f>Sheet1!$A$1:$AC$1</c:f>
              <c:numCache>
                <c:formatCode>General</c:formatCode>
                <c:ptCount val="29"/>
                <c:pt idx="0">
                  <c:v>50.328761643</c:v>
                </c:pt>
                <c:pt idx="1">
                  <c:v>61.742375562999996</c:v>
                </c:pt>
                <c:pt idx="2">
                  <c:v>47.5484949425</c:v>
                </c:pt>
                <c:pt idx="3">
                  <c:v>86.206913823250005</c:v>
                </c:pt>
                <c:pt idx="4">
                  <c:v>39.479357671750002</c:v>
                </c:pt>
                <c:pt idx="5">
                  <c:v>41.046438287000001</c:v>
                </c:pt>
                <c:pt idx="6">
                  <c:v>34.430865620999995</c:v>
                </c:pt>
                <c:pt idx="7">
                  <c:v>34.058260959999998</c:v>
                </c:pt>
                <c:pt idx="8">
                  <c:v>37.160726795000002</c:v>
                </c:pt>
                <c:pt idx="9">
                  <c:v>37.571511477999998</c:v>
                </c:pt>
                <c:pt idx="10">
                  <c:v>54.058597313999996</c:v>
                </c:pt>
                <c:pt idx="11">
                  <c:v>51.913227241000001</c:v>
                </c:pt>
                <c:pt idx="12">
                  <c:v>67.535484276000005</c:v>
                </c:pt>
                <c:pt idx="13">
                  <c:v>72.646060376999998</c:v>
                </c:pt>
                <c:pt idx="14">
                  <c:v>58.913708338250004</c:v>
                </c:pt>
                <c:pt idx="15">
                  <c:v>34.745269953499999</c:v>
                </c:pt>
                <c:pt idx="16">
                  <c:v>36.176736479500001</c:v>
                </c:pt>
                <c:pt idx="17">
                  <c:v>24.621921061999998</c:v>
                </c:pt>
                <c:pt idx="18">
                  <c:v>24.218368380250002</c:v>
                </c:pt>
                <c:pt idx="19">
                  <c:v>24.474152000250001</c:v>
                </c:pt>
                <c:pt idx="20">
                  <c:v>21.4947701625</c:v>
                </c:pt>
                <c:pt idx="21">
                  <c:v>14.658474546000001</c:v>
                </c:pt>
                <c:pt idx="22">
                  <c:v>13.692865222</c:v>
                </c:pt>
                <c:pt idx="23">
                  <c:v>15.490605914250001</c:v>
                </c:pt>
                <c:pt idx="24">
                  <c:v>19.834505086500002</c:v>
                </c:pt>
                <c:pt idx="25">
                  <c:v>18.987676938500002</c:v>
                </c:pt>
                <c:pt idx="26">
                  <c:v>21.606643596000001</c:v>
                </c:pt>
              </c:numCache>
            </c:numRef>
          </c:val>
          <c:extLst>
            <c:ext xmlns:c16="http://schemas.microsoft.com/office/drawing/2014/chart" uri="{C3380CC4-5D6E-409C-BE32-E72D297353CC}">
              <c16:uniqueId val="{00000000-C7B2-478C-8670-F9FD4A9825EA}"/>
            </c:ext>
          </c:extLst>
        </c:ser>
        <c:ser>
          <c:idx val="1"/>
          <c:order val="1"/>
          <c:spPr>
            <a:solidFill>
              <a:schemeClr val="accent1"/>
            </a:solidFill>
            <a:ln>
              <a:noFill/>
            </a:ln>
          </c:spPr>
          <c:invertIfNegative val="0"/>
          <c:val>
            <c:numRef>
              <c:f>Sheet1!$A$2:$AC$2</c:f>
              <c:numCache>
                <c:formatCode>General</c:formatCode>
                <c:ptCount val="29"/>
                <c:pt idx="0">
                  <c:v>18.281665522000004</c:v>
                </c:pt>
                <c:pt idx="1">
                  <c:v>5.3856108410000019</c:v>
                </c:pt>
                <c:pt idx="2">
                  <c:v>8.3597725504999971</c:v>
                </c:pt>
                <c:pt idx="3">
                  <c:v>91.789735602500002</c:v>
                </c:pt>
                <c:pt idx="4">
                  <c:v>15.030690548499997</c:v>
                </c:pt>
                <c:pt idx="5">
                  <c:v>20.216668700999996</c:v>
                </c:pt>
                <c:pt idx="6">
                  <c:v>27.972566975500001</c:v>
                </c:pt>
                <c:pt idx="7">
                  <c:v>18.033780892000003</c:v>
                </c:pt>
                <c:pt idx="8">
                  <c:v>35.234512019999997</c:v>
                </c:pt>
                <c:pt idx="9">
                  <c:v>34.311279180000007</c:v>
                </c:pt>
                <c:pt idx="10">
                  <c:v>23.878654258000012</c:v>
                </c:pt>
                <c:pt idx="11">
                  <c:v>24.623567378000004</c:v>
                </c:pt>
                <c:pt idx="12">
                  <c:v>34.479173169500001</c:v>
                </c:pt>
                <c:pt idx="13">
                  <c:v>34.412435234</c:v>
                </c:pt>
                <c:pt idx="14">
                  <c:v>50.324048555999994</c:v>
                </c:pt>
                <c:pt idx="15">
                  <c:v>36.819986265499992</c:v>
                </c:pt>
                <c:pt idx="16">
                  <c:v>25.743237458000003</c:v>
                </c:pt>
                <c:pt idx="17">
                  <c:v>29.715845072</c:v>
                </c:pt>
                <c:pt idx="18">
                  <c:v>13.981103247250001</c:v>
                </c:pt>
                <c:pt idx="19">
                  <c:v>21.698513126249999</c:v>
                </c:pt>
                <c:pt idx="20">
                  <c:v>18.297345624250003</c:v>
                </c:pt>
                <c:pt idx="21">
                  <c:v>10.668258587</c:v>
                </c:pt>
                <c:pt idx="22">
                  <c:v>23.480545849999999</c:v>
                </c:pt>
                <c:pt idx="23">
                  <c:v>21.906775974500004</c:v>
                </c:pt>
                <c:pt idx="24">
                  <c:v>21.445854385999993</c:v>
                </c:pt>
                <c:pt idx="25">
                  <c:v>16.759017401500003</c:v>
                </c:pt>
                <c:pt idx="26">
                  <c:v>10.229022654499996</c:v>
                </c:pt>
              </c:numCache>
            </c:numRef>
          </c:val>
          <c:extLst>
            <c:ext xmlns:c16="http://schemas.microsoft.com/office/drawing/2014/chart" uri="{C3380CC4-5D6E-409C-BE32-E72D297353CC}">
              <c16:uniqueId val="{00000001-C7B2-478C-8670-F9FD4A9825EA}"/>
            </c:ext>
          </c:extLst>
        </c:ser>
        <c:dLbls>
          <c:showLegendKey val="0"/>
          <c:showVal val="0"/>
          <c:showCatName val="0"/>
          <c:showSerName val="0"/>
          <c:showPercent val="0"/>
          <c:showBubbleSize val="0"/>
        </c:dLbls>
        <c:gapWidth val="80"/>
        <c:overlap val="100"/>
        <c:axId val="1609333423"/>
        <c:axId val="1"/>
      </c:barChart>
      <c:lineChart>
        <c:grouping val="standard"/>
        <c:varyColors val="0"/>
        <c:ser>
          <c:idx val="2"/>
          <c:order val="2"/>
          <c:spPr>
            <a:ln>
              <a:noFill/>
            </a:ln>
          </c:spPr>
          <c:marker>
            <c:symbol val="circle"/>
            <c:size val="6"/>
            <c:spPr>
              <a:solidFill>
                <a:schemeClr val="accent1"/>
              </a:solidFill>
              <a:ln w="9525" cmpd="sng" algn="ctr">
                <a:solidFill>
                  <a:schemeClr val="accent1"/>
                </a:solidFill>
                <a:prstDash val="solid"/>
              </a:ln>
            </c:spPr>
          </c:marker>
          <c:dPt>
            <c:idx val="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2-C7B2-478C-8670-F9FD4A9825EA}"/>
              </c:ext>
            </c:extLst>
          </c:dPt>
          <c:dPt>
            <c:idx val="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3-C7B2-478C-8670-F9FD4A9825EA}"/>
              </c:ext>
            </c:extLst>
          </c:dPt>
          <c:dPt>
            <c:idx val="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4-C7B2-478C-8670-F9FD4A9825EA}"/>
              </c:ext>
            </c:extLst>
          </c:dPt>
          <c:dPt>
            <c:idx val="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5-C7B2-478C-8670-F9FD4A9825EA}"/>
              </c:ext>
            </c:extLst>
          </c:dPt>
          <c:dPt>
            <c:idx val="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6-C7B2-478C-8670-F9FD4A9825EA}"/>
              </c:ext>
            </c:extLst>
          </c:dPt>
          <c:dPt>
            <c:idx val="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7-C7B2-478C-8670-F9FD4A9825EA}"/>
              </c:ext>
            </c:extLst>
          </c:dPt>
          <c:dPt>
            <c:idx val="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8-C7B2-478C-8670-F9FD4A9825EA}"/>
              </c:ext>
            </c:extLst>
          </c:dPt>
          <c:dPt>
            <c:idx val="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9-C7B2-478C-8670-F9FD4A9825EA}"/>
              </c:ext>
            </c:extLst>
          </c:dPt>
          <c:dPt>
            <c:idx val="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A-C7B2-478C-8670-F9FD4A9825EA}"/>
              </c:ext>
            </c:extLst>
          </c:dPt>
          <c:dPt>
            <c:idx val="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B-C7B2-478C-8670-F9FD4A9825EA}"/>
              </c:ext>
            </c:extLst>
          </c:dPt>
          <c:dPt>
            <c:idx val="1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C-C7B2-478C-8670-F9FD4A9825EA}"/>
              </c:ext>
            </c:extLst>
          </c:dPt>
          <c:dPt>
            <c:idx val="1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D-C7B2-478C-8670-F9FD4A9825EA}"/>
              </c:ext>
            </c:extLst>
          </c:dPt>
          <c:dPt>
            <c:idx val="1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E-C7B2-478C-8670-F9FD4A9825EA}"/>
              </c:ext>
            </c:extLst>
          </c:dPt>
          <c:dPt>
            <c:idx val="1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F-C7B2-478C-8670-F9FD4A9825EA}"/>
              </c:ext>
            </c:extLst>
          </c:dPt>
          <c:dPt>
            <c:idx val="1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0-C7B2-478C-8670-F9FD4A9825EA}"/>
              </c:ext>
            </c:extLst>
          </c:dPt>
          <c:dPt>
            <c:idx val="1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1-C7B2-478C-8670-F9FD4A9825EA}"/>
              </c:ext>
            </c:extLst>
          </c:dPt>
          <c:dPt>
            <c:idx val="1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2-C7B2-478C-8670-F9FD4A9825EA}"/>
              </c:ext>
            </c:extLst>
          </c:dPt>
          <c:dPt>
            <c:idx val="1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3-C7B2-478C-8670-F9FD4A9825EA}"/>
              </c:ext>
            </c:extLst>
          </c:dPt>
          <c:dPt>
            <c:idx val="1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4-C7B2-478C-8670-F9FD4A9825EA}"/>
              </c:ext>
            </c:extLst>
          </c:dPt>
          <c:dPt>
            <c:idx val="1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5-C7B2-478C-8670-F9FD4A9825EA}"/>
              </c:ext>
            </c:extLst>
          </c:dPt>
          <c:dPt>
            <c:idx val="2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6-C7B2-478C-8670-F9FD4A9825EA}"/>
              </c:ext>
            </c:extLst>
          </c:dPt>
          <c:dPt>
            <c:idx val="2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7-C7B2-478C-8670-F9FD4A9825EA}"/>
              </c:ext>
            </c:extLst>
          </c:dPt>
          <c:dPt>
            <c:idx val="2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8-C7B2-478C-8670-F9FD4A9825EA}"/>
              </c:ext>
            </c:extLst>
          </c:dPt>
          <c:dPt>
            <c:idx val="2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9-C7B2-478C-8670-F9FD4A9825EA}"/>
              </c:ext>
            </c:extLst>
          </c:dPt>
          <c:dPt>
            <c:idx val="2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A-C7B2-478C-8670-F9FD4A9825EA}"/>
              </c:ext>
            </c:extLst>
          </c:dPt>
          <c:dPt>
            <c:idx val="2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B-C7B2-478C-8670-F9FD4A9825EA}"/>
              </c:ext>
            </c:extLst>
          </c:dPt>
          <c:dPt>
            <c:idx val="2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C-C7B2-478C-8670-F9FD4A9825EA}"/>
              </c:ext>
            </c:extLst>
          </c:dPt>
          <c:dPt>
            <c:idx val="27"/>
            <c:marker>
              <c:symbol val="none"/>
            </c:marker>
            <c:bubble3D val="0"/>
            <c:extLst>
              <c:ext xmlns:c16="http://schemas.microsoft.com/office/drawing/2014/chart" uri="{C3380CC4-5D6E-409C-BE32-E72D297353CC}">
                <c16:uniqueId val="{0000001D-C7B2-478C-8670-F9FD4A9825EA}"/>
              </c:ext>
            </c:extLst>
          </c:dPt>
          <c:dPt>
            <c:idx val="28"/>
            <c:marker>
              <c:symbol val="none"/>
            </c:marker>
            <c:bubble3D val="0"/>
            <c:extLst>
              <c:ext xmlns:c16="http://schemas.microsoft.com/office/drawing/2014/chart" uri="{C3380CC4-5D6E-409C-BE32-E72D297353CC}">
                <c16:uniqueId val="{0000001E-C7B2-478C-8670-F9FD4A9825EA}"/>
              </c:ext>
            </c:extLst>
          </c:dPt>
          <c:val>
            <c:numRef>
              <c:f>Sheet1!$A$3:$AC$3</c:f>
              <c:numCache>
                <c:formatCode>General</c:formatCode>
                <c:ptCount val="29"/>
                <c:pt idx="0">
                  <c:v>59.469594404000006</c:v>
                </c:pt>
                <c:pt idx="1">
                  <c:v>61.979691672999998</c:v>
                </c:pt>
                <c:pt idx="2">
                  <c:v>51.884898468000003</c:v>
                </c:pt>
                <c:pt idx="3">
                  <c:v>132.10178162450001</c:v>
                </c:pt>
                <c:pt idx="4">
                  <c:v>46.6545443005</c:v>
                </c:pt>
                <c:pt idx="5">
                  <c:v>57.930696118999997</c:v>
                </c:pt>
                <c:pt idx="6">
                  <c:v>37.462835132000002</c:v>
                </c:pt>
                <c:pt idx="7">
                  <c:v>49.471678627999999</c:v>
                </c:pt>
                <c:pt idx="8">
                  <c:v>60.728394229999999</c:v>
                </c:pt>
                <c:pt idx="9">
                  <c:v>49.371790277000002</c:v>
                </c:pt>
                <c:pt idx="10">
                  <c:v>60.285269069000002</c:v>
                </c:pt>
                <c:pt idx="11">
                  <c:v>65.845215261000007</c:v>
                </c:pt>
                <c:pt idx="12">
                  <c:v>79.710933077000007</c:v>
                </c:pt>
                <c:pt idx="13">
                  <c:v>83.060186784999999</c:v>
                </c:pt>
                <c:pt idx="14">
                  <c:v>76.389092811500007</c:v>
                </c:pt>
                <c:pt idx="15">
                  <c:v>46.538899311000002</c:v>
                </c:pt>
                <c:pt idx="16">
                  <c:v>50.618748073500001</c:v>
                </c:pt>
                <c:pt idx="17">
                  <c:v>31.854756582500002</c:v>
                </c:pt>
                <c:pt idx="18">
                  <c:v>25.882712120000001</c:v>
                </c:pt>
                <c:pt idx="19">
                  <c:v>33.856764712499995</c:v>
                </c:pt>
                <c:pt idx="20">
                  <c:v>30.536515438499997</c:v>
                </c:pt>
                <c:pt idx="21">
                  <c:v>21.255915251000001</c:v>
                </c:pt>
                <c:pt idx="22">
                  <c:v>17.235341967</c:v>
                </c:pt>
                <c:pt idx="23">
                  <c:v>26.296037159000001</c:v>
                </c:pt>
                <c:pt idx="24">
                  <c:v>33.000005432999998</c:v>
                </c:pt>
                <c:pt idx="25">
                  <c:v>23.585113442000001</c:v>
                </c:pt>
                <c:pt idx="26">
                  <c:v>26.171698687999999</c:v>
                </c:pt>
              </c:numCache>
            </c:numRef>
          </c:val>
          <c:smooth val="0"/>
          <c:extLst>
            <c:ext xmlns:c16="http://schemas.microsoft.com/office/drawing/2014/chart" uri="{C3380CC4-5D6E-409C-BE32-E72D297353CC}">
              <c16:uniqueId val="{0000001F-C7B2-478C-8670-F9FD4A9825EA}"/>
            </c:ext>
          </c:extLst>
        </c:ser>
        <c:ser>
          <c:idx val="3"/>
          <c:order val="3"/>
          <c:spPr>
            <a:ln w="19050" cmpd="sng" algn="ctr">
              <a:solidFill>
                <a:srgbClr val="969696"/>
              </a:solidFill>
              <a:prstDash val="solid"/>
            </a:ln>
          </c:spPr>
          <c:marker>
            <c:symbol val="circle"/>
            <c:size val="6"/>
            <c:spPr>
              <a:solidFill>
                <a:srgbClr val="969696"/>
              </a:solidFill>
              <a:ln w="9525" cmpd="sng" algn="ctr">
                <a:solidFill>
                  <a:srgbClr val="969696"/>
                </a:solidFill>
                <a:prstDash val="solid"/>
              </a:ln>
            </c:spPr>
          </c:marker>
          <c:dPt>
            <c:idx val="0"/>
            <c:marker>
              <c:symbol val="none"/>
            </c:marker>
            <c:bubble3D val="0"/>
            <c:extLst>
              <c:ext xmlns:c16="http://schemas.microsoft.com/office/drawing/2014/chart" uri="{C3380CC4-5D6E-409C-BE32-E72D297353CC}">
                <c16:uniqueId val="{00000020-C7B2-478C-8670-F9FD4A9825EA}"/>
              </c:ext>
            </c:extLst>
          </c:dPt>
          <c:val>
            <c:numRef>
              <c:f>Sheet1!$A$4:$AC$4</c:f>
              <c:numCache>
                <c:formatCode>General</c:formatCode>
                <c:ptCount val="29"/>
                <c:pt idx="1">
                  <c:v>31.22</c:v>
                </c:pt>
                <c:pt idx="2">
                  <c:v>36.409999999999997</c:v>
                </c:pt>
                <c:pt idx="3">
                  <c:v>39.119999999999997</c:v>
                </c:pt>
                <c:pt idx="4">
                  <c:v>38.56</c:v>
                </c:pt>
                <c:pt idx="5">
                  <c:v>40.950000000000003</c:v>
                </c:pt>
                <c:pt idx="6">
                  <c:v>42.79</c:v>
                </c:pt>
                <c:pt idx="7">
                  <c:v>46.83</c:v>
                </c:pt>
                <c:pt idx="8">
                  <c:v>54.63</c:v>
                </c:pt>
                <c:pt idx="9">
                  <c:v>58.41</c:v>
                </c:pt>
                <c:pt idx="10">
                  <c:v>66</c:v>
                </c:pt>
                <c:pt idx="11">
                  <c:v>67.95</c:v>
                </c:pt>
                <c:pt idx="12">
                  <c:v>69.290000000000006</c:v>
                </c:pt>
                <c:pt idx="13">
                  <c:v>66.44</c:v>
                </c:pt>
                <c:pt idx="14">
                  <c:v>65.52</c:v>
                </c:pt>
                <c:pt idx="15">
                  <c:v>53.11</c:v>
                </c:pt>
                <c:pt idx="16">
                  <c:v>51.33</c:v>
                </c:pt>
                <c:pt idx="17">
                  <c:v>49.83</c:v>
                </c:pt>
                <c:pt idx="18">
                  <c:v>53.21</c:v>
                </c:pt>
                <c:pt idx="19">
                  <c:v>54.41</c:v>
                </c:pt>
                <c:pt idx="20">
                  <c:v>46.03</c:v>
                </c:pt>
                <c:pt idx="21">
                  <c:v>44.15</c:v>
                </c:pt>
                <c:pt idx="22">
                  <c:v>39.97</c:v>
                </c:pt>
                <c:pt idx="23">
                  <c:v>35.57</c:v>
                </c:pt>
                <c:pt idx="24">
                  <c:v>29.83</c:v>
                </c:pt>
                <c:pt idx="25">
                  <c:v>30.86</c:v>
                </c:pt>
                <c:pt idx="26">
                  <c:v>30.63</c:v>
                </c:pt>
                <c:pt idx="27">
                  <c:v>28.21</c:v>
                </c:pt>
                <c:pt idx="28">
                  <c:v>26.28</c:v>
                </c:pt>
              </c:numCache>
            </c:numRef>
          </c:val>
          <c:smooth val="0"/>
          <c:extLst>
            <c:ext xmlns:c16="http://schemas.microsoft.com/office/drawing/2014/chart" uri="{C3380CC4-5D6E-409C-BE32-E72D297353CC}">
              <c16:uniqueId val="{00000021-C7B2-478C-8670-F9FD4A9825EA}"/>
            </c:ext>
          </c:extLst>
        </c:ser>
        <c:ser>
          <c:idx val="4"/>
          <c:order val="4"/>
          <c:spPr>
            <a:ln w="19050" cmpd="sng" algn="ctr">
              <a:solidFill>
                <a:srgbClr val="9DB1CF"/>
              </a:solidFill>
              <a:prstDash val="solid"/>
            </a:ln>
          </c:spPr>
          <c:marker>
            <c:symbol val="circle"/>
            <c:size val="6"/>
            <c:spPr>
              <a:solidFill>
                <a:srgbClr val="9DB1CF"/>
              </a:solidFill>
              <a:ln w="9525" cmpd="sng" algn="ctr">
                <a:solidFill>
                  <a:srgbClr val="9DB1CF"/>
                </a:solidFill>
                <a:prstDash val="solid"/>
              </a:ln>
            </c:spPr>
          </c:marker>
          <c:dPt>
            <c:idx val="27"/>
            <c:marker>
              <c:symbol val="none"/>
            </c:marker>
            <c:bubble3D val="0"/>
            <c:extLst>
              <c:ext xmlns:c16="http://schemas.microsoft.com/office/drawing/2014/chart" uri="{C3380CC4-5D6E-409C-BE32-E72D297353CC}">
                <c16:uniqueId val="{00000022-C7B2-478C-8670-F9FD4A9825EA}"/>
              </c:ext>
            </c:extLst>
          </c:dPt>
          <c:val>
            <c:numRef>
              <c:f>Sheet1!$A$5:$AC$5</c:f>
              <c:numCache>
                <c:formatCode>General</c:formatCode>
                <c:ptCount val="29"/>
                <c:pt idx="0">
                  <c:v>196.08199999999999</c:v>
                </c:pt>
                <c:pt idx="1">
                  <c:v>171.79300000000001</c:v>
                </c:pt>
                <c:pt idx="2">
                  <c:v>160.97200000000001</c:v>
                </c:pt>
                <c:pt idx="3">
                  <c:v>158.667</c:v>
                </c:pt>
                <c:pt idx="4">
                  <c:v>169.965</c:v>
                </c:pt>
                <c:pt idx="5">
                  <c:v>149.19499999999999</c:v>
                </c:pt>
                <c:pt idx="6">
                  <c:v>137.92399999999998</c:v>
                </c:pt>
                <c:pt idx="7">
                  <c:v>120.83799999999999</c:v>
                </c:pt>
                <c:pt idx="8">
                  <c:v>122.71899999999999</c:v>
                </c:pt>
                <c:pt idx="9">
                  <c:v>114.964</c:v>
                </c:pt>
                <c:pt idx="10">
                  <c:v>118.25099999999999</c:v>
                </c:pt>
                <c:pt idx="11">
                  <c:v>107.661</c:v>
                </c:pt>
                <c:pt idx="12">
                  <c:v>113.321</c:v>
                </c:pt>
                <c:pt idx="13">
                  <c:v>110.97999999999999</c:v>
                </c:pt>
                <c:pt idx="14">
                  <c:v>107.23699999999999</c:v>
                </c:pt>
                <c:pt idx="15">
                  <c:v>101.91799999999999</c:v>
                </c:pt>
                <c:pt idx="16">
                  <c:v>93.28</c:v>
                </c:pt>
                <c:pt idx="17">
                  <c:v>93.891000000000005</c:v>
                </c:pt>
                <c:pt idx="18">
                  <c:v>84.304000000000002</c:v>
                </c:pt>
                <c:pt idx="19">
                  <c:v>72.628</c:v>
                </c:pt>
                <c:pt idx="20">
                  <c:v>67.26400000000001</c:v>
                </c:pt>
                <c:pt idx="21">
                  <c:v>63.132999999999996</c:v>
                </c:pt>
                <c:pt idx="22">
                  <c:v>53.576999999999998</c:v>
                </c:pt>
                <c:pt idx="23">
                  <c:v>46.940000000000005</c:v>
                </c:pt>
                <c:pt idx="24">
                  <c:v>39.059000000000005</c:v>
                </c:pt>
                <c:pt idx="25">
                  <c:v>34.821999999999996</c:v>
                </c:pt>
                <c:pt idx="26">
                  <c:v>33.055</c:v>
                </c:pt>
                <c:pt idx="27">
                  <c:v>41.527500000000003</c:v>
                </c:pt>
                <c:pt idx="28">
                  <c:v>50</c:v>
                </c:pt>
              </c:numCache>
            </c:numRef>
          </c:val>
          <c:smooth val="0"/>
          <c:extLst>
            <c:ext xmlns:c16="http://schemas.microsoft.com/office/drawing/2014/chart" uri="{C3380CC4-5D6E-409C-BE32-E72D297353CC}">
              <c16:uniqueId val="{00000023-C7B2-478C-8670-F9FD4A9825EA}"/>
            </c:ext>
          </c:extLst>
        </c:ser>
        <c:ser>
          <c:idx val="5"/>
          <c:order val="5"/>
          <c:spPr>
            <a:ln>
              <a:noFill/>
            </a:ln>
          </c:spPr>
          <c:marker>
            <c:symbol val="circle"/>
            <c:size val="6"/>
            <c:spPr>
              <a:solidFill>
                <a:schemeClr val="accent4"/>
              </a:solidFill>
              <a:ln w="9525" cmpd="sng" algn="ctr">
                <a:solidFill>
                  <a:schemeClr val="accent4"/>
                </a:solidFill>
                <a:prstDash val="solid"/>
              </a:ln>
            </c:spPr>
          </c:marker>
          <c:dPt>
            <c:idx val="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4-C7B2-478C-8670-F9FD4A9825EA}"/>
              </c:ext>
            </c:extLst>
          </c:dPt>
          <c:dPt>
            <c:idx val="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5-C7B2-478C-8670-F9FD4A9825EA}"/>
              </c:ext>
            </c:extLst>
          </c:dPt>
          <c:dPt>
            <c:idx val="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6-C7B2-478C-8670-F9FD4A9825EA}"/>
              </c:ext>
            </c:extLst>
          </c:dPt>
          <c:dPt>
            <c:idx val="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7-C7B2-478C-8670-F9FD4A9825EA}"/>
              </c:ext>
            </c:extLst>
          </c:dPt>
          <c:dPt>
            <c:idx val="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8-C7B2-478C-8670-F9FD4A9825EA}"/>
              </c:ext>
            </c:extLst>
          </c:dPt>
          <c:dPt>
            <c:idx val="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9-C7B2-478C-8670-F9FD4A9825EA}"/>
              </c:ext>
            </c:extLst>
          </c:dPt>
          <c:dPt>
            <c:idx val="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A-C7B2-478C-8670-F9FD4A9825EA}"/>
              </c:ext>
            </c:extLst>
          </c:dPt>
          <c:dPt>
            <c:idx val="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B-C7B2-478C-8670-F9FD4A9825EA}"/>
              </c:ext>
            </c:extLst>
          </c:dPt>
          <c:dPt>
            <c:idx val="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C-C7B2-478C-8670-F9FD4A9825EA}"/>
              </c:ext>
            </c:extLst>
          </c:dPt>
          <c:dPt>
            <c:idx val="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D-C7B2-478C-8670-F9FD4A9825EA}"/>
              </c:ext>
            </c:extLst>
          </c:dPt>
          <c:dPt>
            <c:idx val="1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E-C7B2-478C-8670-F9FD4A9825EA}"/>
              </c:ext>
            </c:extLst>
          </c:dPt>
          <c:dPt>
            <c:idx val="1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2F-C7B2-478C-8670-F9FD4A9825EA}"/>
              </c:ext>
            </c:extLst>
          </c:dPt>
          <c:dPt>
            <c:idx val="1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0-C7B2-478C-8670-F9FD4A9825EA}"/>
              </c:ext>
            </c:extLst>
          </c:dPt>
          <c:dPt>
            <c:idx val="1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1-C7B2-478C-8670-F9FD4A9825EA}"/>
              </c:ext>
            </c:extLst>
          </c:dPt>
          <c:dPt>
            <c:idx val="1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2-C7B2-478C-8670-F9FD4A9825EA}"/>
              </c:ext>
            </c:extLst>
          </c:dPt>
          <c:dPt>
            <c:idx val="1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3-C7B2-478C-8670-F9FD4A9825EA}"/>
              </c:ext>
            </c:extLst>
          </c:dPt>
          <c:dPt>
            <c:idx val="1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4-C7B2-478C-8670-F9FD4A9825EA}"/>
              </c:ext>
            </c:extLst>
          </c:dPt>
          <c:dPt>
            <c:idx val="1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5-C7B2-478C-8670-F9FD4A9825EA}"/>
              </c:ext>
            </c:extLst>
          </c:dPt>
          <c:dPt>
            <c:idx val="1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6-C7B2-478C-8670-F9FD4A9825EA}"/>
              </c:ext>
            </c:extLst>
          </c:dPt>
          <c:dPt>
            <c:idx val="1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7-C7B2-478C-8670-F9FD4A9825EA}"/>
              </c:ext>
            </c:extLst>
          </c:dPt>
          <c:dPt>
            <c:idx val="2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8-C7B2-478C-8670-F9FD4A9825EA}"/>
              </c:ext>
            </c:extLst>
          </c:dPt>
          <c:dPt>
            <c:idx val="2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9-C7B2-478C-8670-F9FD4A9825EA}"/>
              </c:ext>
            </c:extLst>
          </c:dPt>
          <c:dPt>
            <c:idx val="2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A-C7B2-478C-8670-F9FD4A9825EA}"/>
              </c:ext>
            </c:extLst>
          </c:dPt>
          <c:dPt>
            <c:idx val="2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B-C7B2-478C-8670-F9FD4A9825EA}"/>
              </c:ext>
            </c:extLst>
          </c:dPt>
          <c:dPt>
            <c:idx val="2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C-C7B2-478C-8670-F9FD4A9825EA}"/>
              </c:ext>
            </c:extLst>
          </c:dPt>
          <c:dPt>
            <c:idx val="2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D-C7B2-478C-8670-F9FD4A9825EA}"/>
              </c:ext>
            </c:extLst>
          </c:dPt>
          <c:dPt>
            <c:idx val="2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3E-C7B2-478C-8670-F9FD4A9825EA}"/>
              </c:ext>
            </c:extLst>
          </c:dPt>
          <c:dPt>
            <c:idx val="27"/>
            <c:marker>
              <c:symbol val="none"/>
            </c:marker>
            <c:bubble3D val="0"/>
            <c:extLst>
              <c:ext xmlns:c16="http://schemas.microsoft.com/office/drawing/2014/chart" uri="{C3380CC4-5D6E-409C-BE32-E72D297353CC}">
                <c16:uniqueId val="{0000003F-C7B2-478C-8670-F9FD4A9825EA}"/>
              </c:ext>
            </c:extLst>
          </c:dPt>
          <c:dPt>
            <c:idx val="28"/>
            <c:marker>
              <c:symbol val="none"/>
            </c:marker>
            <c:bubble3D val="0"/>
            <c:extLst>
              <c:ext xmlns:c16="http://schemas.microsoft.com/office/drawing/2014/chart" uri="{C3380CC4-5D6E-409C-BE32-E72D297353CC}">
                <c16:uniqueId val="{00000040-C7B2-478C-8670-F9FD4A9825EA}"/>
              </c:ext>
            </c:extLst>
          </c:dPt>
          <c:val>
            <c:numRef>
              <c:f>Sheet1!$A$6:$AC$6</c:f>
              <c:numCache>
                <c:formatCode>General</c:formatCode>
                <c:ptCount val="29"/>
                <c:pt idx="0">
                  <c:v>41.187928882000001</c:v>
                </c:pt>
                <c:pt idx="1">
                  <c:v>61.505059453000001</c:v>
                </c:pt>
                <c:pt idx="2">
                  <c:v>43.212091417000003</c:v>
                </c:pt>
                <c:pt idx="3">
                  <c:v>40.312046021999997</c:v>
                </c:pt>
                <c:pt idx="4">
                  <c:v>37.944340095999998</c:v>
                </c:pt>
                <c:pt idx="5">
                  <c:v>34.898790640999998</c:v>
                </c:pt>
                <c:pt idx="6">
                  <c:v>27.148087109999999</c:v>
                </c:pt>
                <c:pt idx="7">
                  <c:v>23.600363865999999</c:v>
                </c:pt>
                <c:pt idx="8">
                  <c:v>32.957178515000003</c:v>
                </c:pt>
                <c:pt idx="9">
                  <c:v>32.529578880999999</c:v>
                </c:pt>
                <c:pt idx="10">
                  <c:v>33.984629091999999</c:v>
                </c:pt>
                <c:pt idx="11">
                  <c:v>45.660169891999999</c:v>
                </c:pt>
                <c:pt idx="12">
                  <c:v>44.317981687</c:v>
                </c:pt>
                <c:pt idx="13">
                  <c:v>53.528041915000003</c:v>
                </c:pt>
                <c:pt idx="14">
                  <c:v>31.951593852999999</c:v>
                </c:pt>
                <c:pt idx="15">
                  <c:v>23.627596874999998</c:v>
                </c:pt>
                <c:pt idx="16">
                  <c:v>32.063713116999999</c:v>
                </c:pt>
                <c:pt idx="17">
                  <c:v>21.620254252999999</c:v>
                </c:pt>
                <c:pt idx="18">
                  <c:v>22.566513830000002</c:v>
                </c:pt>
                <c:pt idx="19">
                  <c:v>20.324585707000001</c:v>
                </c:pt>
                <c:pt idx="20">
                  <c:v>17.856925646000001</c:v>
                </c:pt>
                <c:pt idx="21">
                  <c:v>10.157369335</c:v>
                </c:pt>
                <c:pt idx="22">
                  <c:v>9.1477408899999997</c:v>
                </c:pt>
                <c:pt idx="23">
                  <c:v>10.159222584</c:v>
                </c:pt>
                <c:pt idx="24">
                  <c:v>12.652138775999999</c:v>
                </c:pt>
                <c:pt idx="25">
                  <c:v>16.048237478000001</c:v>
                </c:pt>
                <c:pt idx="26">
                  <c:v>17.374888543000001</c:v>
                </c:pt>
              </c:numCache>
            </c:numRef>
          </c:val>
          <c:smooth val="0"/>
          <c:extLst>
            <c:ext xmlns:c16="http://schemas.microsoft.com/office/drawing/2014/chart" uri="{C3380CC4-5D6E-409C-BE32-E72D297353CC}">
              <c16:uniqueId val="{00000041-C7B2-478C-8670-F9FD4A9825EA}"/>
            </c:ext>
          </c:extLst>
        </c:ser>
        <c:ser>
          <c:idx val="6"/>
          <c:order val="6"/>
          <c:spPr>
            <a:ln>
              <a:noFill/>
            </a:ln>
          </c:spPr>
          <c:marker>
            <c:symbol val="circle"/>
            <c:size val="6"/>
            <c:spPr>
              <a:solidFill>
                <a:schemeClr val="accent5"/>
              </a:solidFill>
              <a:ln w="9525" cmpd="sng" algn="ctr">
                <a:solidFill>
                  <a:schemeClr val="accent5"/>
                </a:solidFill>
                <a:prstDash val="solid"/>
              </a:ln>
            </c:spPr>
          </c:marker>
          <c:dPt>
            <c:idx val="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2-C7B2-478C-8670-F9FD4A9825EA}"/>
              </c:ext>
            </c:extLst>
          </c:dPt>
          <c:dPt>
            <c:idx val="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3-C7B2-478C-8670-F9FD4A9825EA}"/>
              </c:ext>
            </c:extLst>
          </c:dPt>
          <c:dPt>
            <c:idx val="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4-C7B2-478C-8670-F9FD4A9825EA}"/>
              </c:ext>
            </c:extLst>
          </c:dPt>
          <c:dPt>
            <c:idx val="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5-C7B2-478C-8670-F9FD4A9825EA}"/>
              </c:ext>
            </c:extLst>
          </c:dPt>
          <c:dPt>
            <c:idx val="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6-C7B2-478C-8670-F9FD4A9825EA}"/>
              </c:ext>
            </c:extLst>
          </c:dPt>
          <c:dPt>
            <c:idx val="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7-C7B2-478C-8670-F9FD4A9825EA}"/>
              </c:ext>
            </c:extLst>
          </c:dPt>
          <c:dPt>
            <c:idx val="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8-C7B2-478C-8670-F9FD4A9825EA}"/>
              </c:ext>
            </c:extLst>
          </c:dPt>
          <c:dPt>
            <c:idx val="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9-C7B2-478C-8670-F9FD4A9825EA}"/>
              </c:ext>
            </c:extLst>
          </c:dPt>
          <c:dPt>
            <c:idx val="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A-C7B2-478C-8670-F9FD4A9825EA}"/>
              </c:ext>
            </c:extLst>
          </c:dPt>
          <c:dPt>
            <c:idx val="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B-C7B2-478C-8670-F9FD4A9825EA}"/>
              </c:ext>
            </c:extLst>
          </c:dPt>
          <c:dPt>
            <c:idx val="1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C-C7B2-478C-8670-F9FD4A9825EA}"/>
              </c:ext>
            </c:extLst>
          </c:dPt>
          <c:dPt>
            <c:idx val="1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D-C7B2-478C-8670-F9FD4A9825EA}"/>
              </c:ext>
            </c:extLst>
          </c:dPt>
          <c:dPt>
            <c:idx val="1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E-C7B2-478C-8670-F9FD4A9825EA}"/>
              </c:ext>
            </c:extLst>
          </c:dPt>
          <c:dPt>
            <c:idx val="1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4F-C7B2-478C-8670-F9FD4A9825EA}"/>
              </c:ext>
            </c:extLst>
          </c:dPt>
          <c:dPt>
            <c:idx val="1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0-C7B2-478C-8670-F9FD4A9825EA}"/>
              </c:ext>
            </c:extLst>
          </c:dPt>
          <c:dPt>
            <c:idx val="1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1-C7B2-478C-8670-F9FD4A9825EA}"/>
              </c:ext>
            </c:extLst>
          </c:dPt>
          <c:dPt>
            <c:idx val="1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2-C7B2-478C-8670-F9FD4A9825EA}"/>
              </c:ext>
            </c:extLst>
          </c:dPt>
          <c:dPt>
            <c:idx val="17"/>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3-C7B2-478C-8670-F9FD4A9825EA}"/>
              </c:ext>
            </c:extLst>
          </c:dPt>
          <c:dPt>
            <c:idx val="18"/>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4-C7B2-478C-8670-F9FD4A9825EA}"/>
              </c:ext>
            </c:extLst>
          </c:dPt>
          <c:dPt>
            <c:idx val="19"/>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5-C7B2-478C-8670-F9FD4A9825EA}"/>
              </c:ext>
            </c:extLst>
          </c:dPt>
          <c:dPt>
            <c:idx val="20"/>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6-C7B2-478C-8670-F9FD4A9825EA}"/>
              </c:ext>
            </c:extLst>
          </c:dPt>
          <c:dPt>
            <c:idx val="21"/>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7-C7B2-478C-8670-F9FD4A9825EA}"/>
              </c:ext>
            </c:extLst>
          </c:dPt>
          <c:dPt>
            <c:idx val="22"/>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8-C7B2-478C-8670-F9FD4A9825EA}"/>
              </c:ext>
            </c:extLst>
          </c:dPt>
          <c:dPt>
            <c:idx val="23"/>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9-C7B2-478C-8670-F9FD4A9825EA}"/>
              </c:ext>
            </c:extLst>
          </c:dPt>
          <c:dPt>
            <c:idx val="24"/>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A-C7B2-478C-8670-F9FD4A9825EA}"/>
              </c:ext>
            </c:extLst>
          </c:dPt>
          <c:dPt>
            <c:idx val="25"/>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B-C7B2-478C-8670-F9FD4A9825EA}"/>
              </c:ext>
            </c:extLst>
          </c:dPt>
          <c:dPt>
            <c:idx val="26"/>
            <c:marker>
              <c:symbol val="dash"/>
              <c:size val="6"/>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5C-C7B2-478C-8670-F9FD4A9825EA}"/>
              </c:ext>
            </c:extLst>
          </c:dPt>
          <c:dPt>
            <c:idx val="27"/>
            <c:marker>
              <c:symbol val="none"/>
            </c:marker>
            <c:bubble3D val="0"/>
            <c:extLst>
              <c:ext xmlns:c16="http://schemas.microsoft.com/office/drawing/2014/chart" uri="{C3380CC4-5D6E-409C-BE32-E72D297353CC}">
                <c16:uniqueId val="{0000005D-C7B2-478C-8670-F9FD4A9825EA}"/>
              </c:ext>
            </c:extLst>
          </c:dPt>
          <c:dPt>
            <c:idx val="28"/>
            <c:marker>
              <c:symbol val="none"/>
            </c:marker>
            <c:bubble3D val="0"/>
            <c:extLst>
              <c:ext xmlns:c16="http://schemas.microsoft.com/office/drawing/2014/chart" uri="{C3380CC4-5D6E-409C-BE32-E72D297353CC}">
                <c16:uniqueId val="{0000005E-C7B2-478C-8670-F9FD4A9825EA}"/>
              </c:ext>
            </c:extLst>
          </c:dPt>
          <c:val>
            <c:numRef>
              <c:f>Sheet1!$A$7:$AC$7</c:f>
              <c:numCache>
                <c:formatCode>General</c:formatCode>
                <c:ptCount val="29"/>
                <c:pt idx="0">
                  <c:v>77.751259926000003</c:v>
                </c:pt>
                <c:pt idx="1">
                  <c:v>72.276281135000005</c:v>
                </c:pt>
                <c:pt idx="2">
                  <c:v>59.931636517999998</c:v>
                </c:pt>
                <c:pt idx="3">
                  <c:v>223.89151722700001</c:v>
                </c:pt>
                <c:pt idx="4">
                  <c:v>58.086017669</c:v>
                </c:pt>
                <c:pt idx="5">
                  <c:v>116.44586439699999</c:v>
                </c:pt>
                <c:pt idx="6">
                  <c:v>93.575602567000004</c:v>
                </c:pt>
                <c:pt idx="7">
                  <c:v>67.075235805999995</c:v>
                </c:pt>
                <c:pt idx="8">
                  <c:v>80.618639822000006</c:v>
                </c:pt>
                <c:pt idx="9">
                  <c:v>82.071582976000002</c:v>
                </c:pt>
                <c:pt idx="10">
                  <c:v>84.014808603000006</c:v>
                </c:pt>
                <c:pt idx="11">
                  <c:v>102.21614432</c:v>
                </c:pt>
                <c:pt idx="12">
                  <c:v>157.908066636</c:v>
                </c:pt>
                <c:pt idx="13">
                  <c:v>142.17558760399999</c:v>
                </c:pt>
                <c:pt idx="14">
                  <c:v>141.836596472</c:v>
                </c:pt>
                <c:pt idx="15">
                  <c:v>114.12508058500001</c:v>
                </c:pt>
                <c:pt idx="16">
                  <c:v>103.256025291</c:v>
                </c:pt>
                <c:pt idx="17">
                  <c:v>98.080289746000005</c:v>
                </c:pt>
                <c:pt idx="18">
                  <c:v>72.507172557000004</c:v>
                </c:pt>
                <c:pt idx="19">
                  <c:v>88.241045545000006</c:v>
                </c:pt>
                <c:pt idx="20">
                  <c:v>56.193269772000001</c:v>
                </c:pt>
                <c:pt idx="21">
                  <c:v>58.396336456999997</c:v>
                </c:pt>
                <c:pt idx="22">
                  <c:v>62.938740199000001</c:v>
                </c:pt>
                <c:pt idx="23">
                  <c:v>58.455110628</c:v>
                </c:pt>
                <c:pt idx="24">
                  <c:v>57.048390472000001</c:v>
                </c:pt>
                <c:pt idx="25">
                  <c:v>56.233191871999999</c:v>
                </c:pt>
                <c:pt idx="26">
                  <c:v>35.037008137000001</c:v>
                </c:pt>
              </c:numCache>
            </c:numRef>
          </c:val>
          <c:smooth val="0"/>
          <c:extLst>
            <c:ext xmlns:c16="http://schemas.microsoft.com/office/drawing/2014/chart" uri="{C3380CC4-5D6E-409C-BE32-E72D297353CC}">
              <c16:uniqueId val="{0000005F-C7B2-478C-8670-F9FD4A9825EA}"/>
            </c:ext>
          </c:extLst>
        </c:ser>
        <c:ser>
          <c:idx val="7"/>
          <c:order val="7"/>
          <c:spPr>
            <a:ln>
              <a:noFill/>
            </a:ln>
          </c:spPr>
          <c:marker>
            <c:symbol val="circle"/>
            <c:size val="6"/>
            <c:spPr>
              <a:solidFill>
                <a:schemeClr val="accent6"/>
              </a:solidFill>
              <a:ln w="9525" cmpd="sng" algn="ctr">
                <a:solidFill>
                  <a:schemeClr val="accent6"/>
                </a:solidFill>
                <a:prstDash val="solid"/>
              </a:ln>
            </c:spPr>
          </c:marker>
          <c:dPt>
            <c:idx val="0"/>
            <c:marker>
              <c:symbol val="none"/>
            </c:marker>
            <c:bubble3D val="0"/>
            <c:extLst>
              <c:ext xmlns:c16="http://schemas.microsoft.com/office/drawing/2014/chart" uri="{C3380CC4-5D6E-409C-BE32-E72D297353CC}">
                <c16:uniqueId val="{00000060-C7B2-478C-8670-F9FD4A9825EA}"/>
              </c:ext>
            </c:extLst>
          </c:dPt>
          <c:dPt>
            <c:idx val="1"/>
            <c:marker>
              <c:symbol val="none"/>
            </c:marker>
            <c:bubble3D val="0"/>
            <c:extLst>
              <c:ext xmlns:c16="http://schemas.microsoft.com/office/drawing/2014/chart" uri="{C3380CC4-5D6E-409C-BE32-E72D297353CC}">
                <c16:uniqueId val="{00000061-C7B2-478C-8670-F9FD4A9825EA}"/>
              </c:ext>
            </c:extLst>
          </c:dPt>
          <c:dPt>
            <c:idx val="2"/>
            <c:marker>
              <c:symbol val="none"/>
            </c:marker>
            <c:bubble3D val="0"/>
            <c:extLst>
              <c:ext xmlns:c16="http://schemas.microsoft.com/office/drawing/2014/chart" uri="{C3380CC4-5D6E-409C-BE32-E72D297353CC}">
                <c16:uniqueId val="{00000062-C7B2-478C-8670-F9FD4A9825EA}"/>
              </c:ext>
            </c:extLst>
          </c:dPt>
          <c:dPt>
            <c:idx val="3"/>
            <c:marker>
              <c:symbol val="none"/>
            </c:marker>
            <c:bubble3D val="0"/>
            <c:extLst>
              <c:ext xmlns:c16="http://schemas.microsoft.com/office/drawing/2014/chart" uri="{C3380CC4-5D6E-409C-BE32-E72D297353CC}">
                <c16:uniqueId val="{00000063-C7B2-478C-8670-F9FD4A9825EA}"/>
              </c:ext>
            </c:extLst>
          </c:dPt>
          <c:dPt>
            <c:idx val="4"/>
            <c:marker>
              <c:symbol val="none"/>
            </c:marker>
            <c:bubble3D val="0"/>
            <c:extLst>
              <c:ext xmlns:c16="http://schemas.microsoft.com/office/drawing/2014/chart" uri="{C3380CC4-5D6E-409C-BE32-E72D297353CC}">
                <c16:uniqueId val="{00000064-C7B2-478C-8670-F9FD4A9825EA}"/>
              </c:ext>
            </c:extLst>
          </c:dPt>
          <c:dPt>
            <c:idx val="5"/>
            <c:marker>
              <c:symbol val="none"/>
            </c:marker>
            <c:bubble3D val="0"/>
            <c:extLst>
              <c:ext xmlns:c16="http://schemas.microsoft.com/office/drawing/2014/chart" uri="{C3380CC4-5D6E-409C-BE32-E72D297353CC}">
                <c16:uniqueId val="{00000065-C7B2-478C-8670-F9FD4A9825EA}"/>
              </c:ext>
            </c:extLst>
          </c:dPt>
          <c:dPt>
            <c:idx val="6"/>
            <c:marker>
              <c:symbol val="none"/>
            </c:marker>
            <c:bubble3D val="0"/>
            <c:extLst>
              <c:ext xmlns:c16="http://schemas.microsoft.com/office/drawing/2014/chart" uri="{C3380CC4-5D6E-409C-BE32-E72D297353CC}">
                <c16:uniqueId val="{00000066-C7B2-478C-8670-F9FD4A9825EA}"/>
              </c:ext>
            </c:extLst>
          </c:dPt>
          <c:dPt>
            <c:idx val="7"/>
            <c:marker>
              <c:symbol val="none"/>
            </c:marker>
            <c:bubble3D val="0"/>
            <c:extLst>
              <c:ext xmlns:c16="http://schemas.microsoft.com/office/drawing/2014/chart" uri="{C3380CC4-5D6E-409C-BE32-E72D297353CC}">
                <c16:uniqueId val="{00000067-C7B2-478C-8670-F9FD4A9825EA}"/>
              </c:ext>
            </c:extLst>
          </c:dPt>
          <c:dPt>
            <c:idx val="8"/>
            <c:marker>
              <c:symbol val="none"/>
            </c:marker>
            <c:bubble3D val="0"/>
            <c:extLst>
              <c:ext xmlns:c16="http://schemas.microsoft.com/office/drawing/2014/chart" uri="{C3380CC4-5D6E-409C-BE32-E72D297353CC}">
                <c16:uniqueId val="{00000068-C7B2-478C-8670-F9FD4A9825EA}"/>
              </c:ext>
            </c:extLst>
          </c:dPt>
          <c:dPt>
            <c:idx val="9"/>
            <c:marker>
              <c:symbol val="none"/>
            </c:marker>
            <c:bubble3D val="0"/>
            <c:extLst>
              <c:ext xmlns:c16="http://schemas.microsoft.com/office/drawing/2014/chart" uri="{C3380CC4-5D6E-409C-BE32-E72D297353CC}">
                <c16:uniqueId val="{00000069-C7B2-478C-8670-F9FD4A9825EA}"/>
              </c:ext>
            </c:extLst>
          </c:dPt>
          <c:dPt>
            <c:idx val="10"/>
            <c:marker>
              <c:symbol val="none"/>
            </c:marker>
            <c:bubble3D val="0"/>
            <c:extLst>
              <c:ext xmlns:c16="http://schemas.microsoft.com/office/drawing/2014/chart" uri="{C3380CC4-5D6E-409C-BE32-E72D297353CC}">
                <c16:uniqueId val="{0000006A-C7B2-478C-8670-F9FD4A9825EA}"/>
              </c:ext>
            </c:extLst>
          </c:dPt>
          <c:dPt>
            <c:idx val="11"/>
            <c:marker>
              <c:symbol val="none"/>
            </c:marker>
            <c:bubble3D val="0"/>
            <c:extLst>
              <c:ext xmlns:c16="http://schemas.microsoft.com/office/drawing/2014/chart" uri="{C3380CC4-5D6E-409C-BE32-E72D297353CC}">
                <c16:uniqueId val="{0000006B-C7B2-478C-8670-F9FD4A9825EA}"/>
              </c:ext>
            </c:extLst>
          </c:dPt>
          <c:dPt>
            <c:idx val="12"/>
            <c:marker>
              <c:symbol val="none"/>
            </c:marker>
            <c:bubble3D val="0"/>
            <c:extLst>
              <c:ext xmlns:c16="http://schemas.microsoft.com/office/drawing/2014/chart" uri="{C3380CC4-5D6E-409C-BE32-E72D297353CC}">
                <c16:uniqueId val="{0000006C-C7B2-478C-8670-F9FD4A9825EA}"/>
              </c:ext>
            </c:extLst>
          </c:dPt>
          <c:dPt>
            <c:idx val="13"/>
            <c:marker>
              <c:symbol val="none"/>
            </c:marker>
            <c:bubble3D val="0"/>
            <c:extLst>
              <c:ext xmlns:c16="http://schemas.microsoft.com/office/drawing/2014/chart" uri="{C3380CC4-5D6E-409C-BE32-E72D297353CC}">
                <c16:uniqueId val="{0000006D-C7B2-478C-8670-F9FD4A9825EA}"/>
              </c:ext>
            </c:extLst>
          </c:dPt>
          <c:dPt>
            <c:idx val="14"/>
            <c:marker>
              <c:symbol val="none"/>
            </c:marker>
            <c:bubble3D val="0"/>
            <c:extLst>
              <c:ext xmlns:c16="http://schemas.microsoft.com/office/drawing/2014/chart" uri="{C3380CC4-5D6E-409C-BE32-E72D297353CC}">
                <c16:uniqueId val="{0000006E-C7B2-478C-8670-F9FD4A9825EA}"/>
              </c:ext>
            </c:extLst>
          </c:dPt>
          <c:dPt>
            <c:idx val="15"/>
            <c:marker>
              <c:symbol val="none"/>
            </c:marker>
            <c:bubble3D val="0"/>
            <c:extLst>
              <c:ext xmlns:c16="http://schemas.microsoft.com/office/drawing/2014/chart" uri="{C3380CC4-5D6E-409C-BE32-E72D297353CC}">
                <c16:uniqueId val="{0000006F-C7B2-478C-8670-F9FD4A9825EA}"/>
              </c:ext>
            </c:extLst>
          </c:dPt>
          <c:dPt>
            <c:idx val="16"/>
            <c:marker>
              <c:symbol val="none"/>
            </c:marker>
            <c:bubble3D val="0"/>
            <c:extLst>
              <c:ext xmlns:c16="http://schemas.microsoft.com/office/drawing/2014/chart" uri="{C3380CC4-5D6E-409C-BE32-E72D297353CC}">
                <c16:uniqueId val="{00000070-C7B2-478C-8670-F9FD4A9825EA}"/>
              </c:ext>
            </c:extLst>
          </c:dPt>
          <c:dPt>
            <c:idx val="17"/>
            <c:marker>
              <c:symbol val="none"/>
            </c:marker>
            <c:bubble3D val="0"/>
            <c:extLst>
              <c:ext xmlns:c16="http://schemas.microsoft.com/office/drawing/2014/chart" uri="{C3380CC4-5D6E-409C-BE32-E72D297353CC}">
                <c16:uniqueId val="{00000071-C7B2-478C-8670-F9FD4A9825EA}"/>
              </c:ext>
            </c:extLst>
          </c:dPt>
          <c:dPt>
            <c:idx val="18"/>
            <c:marker>
              <c:symbol val="none"/>
            </c:marker>
            <c:bubble3D val="0"/>
            <c:extLst>
              <c:ext xmlns:c16="http://schemas.microsoft.com/office/drawing/2014/chart" uri="{C3380CC4-5D6E-409C-BE32-E72D297353CC}">
                <c16:uniqueId val="{00000072-C7B2-478C-8670-F9FD4A9825EA}"/>
              </c:ext>
            </c:extLst>
          </c:dPt>
          <c:dPt>
            <c:idx val="19"/>
            <c:marker>
              <c:symbol val="none"/>
            </c:marker>
            <c:bubble3D val="0"/>
            <c:extLst>
              <c:ext xmlns:c16="http://schemas.microsoft.com/office/drawing/2014/chart" uri="{C3380CC4-5D6E-409C-BE32-E72D297353CC}">
                <c16:uniqueId val="{00000073-C7B2-478C-8670-F9FD4A9825EA}"/>
              </c:ext>
            </c:extLst>
          </c:dPt>
          <c:dPt>
            <c:idx val="20"/>
            <c:marker>
              <c:symbol val="diamond"/>
              <c:size val="9"/>
              <c:spPr>
                <a:solidFill>
                  <a:srgbClr val="4C6C9C"/>
                </a:solidFill>
                <a:ln w="9525" cmpd="sng" algn="ctr">
                  <a:solidFill>
                    <a:srgbClr val="4C6C9C"/>
                  </a:solidFill>
                  <a:prstDash val="solid"/>
                </a:ln>
              </c:spPr>
            </c:marker>
            <c:bubble3D val="0"/>
            <c:extLst>
              <c:ext xmlns:c16="http://schemas.microsoft.com/office/drawing/2014/chart" uri="{C3380CC4-5D6E-409C-BE32-E72D297353CC}">
                <c16:uniqueId val="{00000074-C7B2-478C-8670-F9FD4A9825EA}"/>
              </c:ext>
            </c:extLst>
          </c:dPt>
          <c:dPt>
            <c:idx val="21"/>
            <c:marker>
              <c:symbol val="none"/>
            </c:marker>
            <c:bubble3D val="0"/>
            <c:extLst>
              <c:ext xmlns:c16="http://schemas.microsoft.com/office/drawing/2014/chart" uri="{C3380CC4-5D6E-409C-BE32-E72D297353CC}">
                <c16:uniqueId val="{00000075-C7B2-478C-8670-F9FD4A9825EA}"/>
              </c:ext>
            </c:extLst>
          </c:dPt>
          <c:dPt>
            <c:idx val="22"/>
            <c:marker>
              <c:symbol val="none"/>
            </c:marker>
            <c:bubble3D val="0"/>
            <c:extLst>
              <c:ext xmlns:c16="http://schemas.microsoft.com/office/drawing/2014/chart" uri="{C3380CC4-5D6E-409C-BE32-E72D297353CC}">
                <c16:uniqueId val="{00000076-C7B2-478C-8670-F9FD4A9825EA}"/>
              </c:ext>
            </c:extLst>
          </c:dPt>
          <c:dPt>
            <c:idx val="23"/>
            <c:marker>
              <c:symbol val="none"/>
            </c:marker>
            <c:bubble3D val="0"/>
            <c:extLst>
              <c:ext xmlns:c16="http://schemas.microsoft.com/office/drawing/2014/chart" uri="{C3380CC4-5D6E-409C-BE32-E72D297353CC}">
                <c16:uniqueId val="{00000077-C7B2-478C-8670-F9FD4A9825EA}"/>
              </c:ext>
            </c:extLst>
          </c:dPt>
          <c:dPt>
            <c:idx val="24"/>
            <c:marker>
              <c:symbol val="diamond"/>
              <c:size val="9"/>
              <c:spPr>
                <a:solidFill>
                  <a:srgbClr val="4C6C9C"/>
                </a:solidFill>
                <a:ln w="9525" cmpd="sng" algn="ctr">
                  <a:solidFill>
                    <a:srgbClr val="4C6C9C"/>
                  </a:solidFill>
                  <a:prstDash val="solid"/>
                </a:ln>
              </c:spPr>
            </c:marker>
            <c:bubble3D val="0"/>
            <c:extLst>
              <c:ext xmlns:c16="http://schemas.microsoft.com/office/drawing/2014/chart" uri="{C3380CC4-5D6E-409C-BE32-E72D297353CC}">
                <c16:uniqueId val="{00000078-C7B2-478C-8670-F9FD4A9825EA}"/>
              </c:ext>
            </c:extLst>
          </c:dPt>
          <c:dPt>
            <c:idx val="25"/>
            <c:marker>
              <c:symbol val="none"/>
            </c:marker>
            <c:bubble3D val="0"/>
            <c:extLst>
              <c:ext xmlns:c16="http://schemas.microsoft.com/office/drawing/2014/chart" uri="{C3380CC4-5D6E-409C-BE32-E72D297353CC}">
                <c16:uniqueId val="{00000079-C7B2-478C-8670-F9FD4A9825EA}"/>
              </c:ext>
            </c:extLst>
          </c:dPt>
          <c:dPt>
            <c:idx val="26"/>
            <c:marker>
              <c:symbol val="none"/>
            </c:marker>
            <c:bubble3D val="0"/>
            <c:extLst>
              <c:ext xmlns:c16="http://schemas.microsoft.com/office/drawing/2014/chart" uri="{C3380CC4-5D6E-409C-BE32-E72D297353CC}">
                <c16:uniqueId val="{0000007A-C7B2-478C-8670-F9FD4A9825EA}"/>
              </c:ext>
            </c:extLst>
          </c:dPt>
          <c:dPt>
            <c:idx val="27"/>
            <c:marker>
              <c:symbol val="none"/>
            </c:marker>
            <c:bubble3D val="0"/>
            <c:extLst>
              <c:ext xmlns:c16="http://schemas.microsoft.com/office/drawing/2014/chart" uri="{C3380CC4-5D6E-409C-BE32-E72D297353CC}">
                <c16:uniqueId val="{0000007B-C7B2-478C-8670-F9FD4A9825EA}"/>
              </c:ext>
            </c:extLst>
          </c:dPt>
          <c:dPt>
            <c:idx val="28"/>
            <c:marker>
              <c:symbol val="diamond"/>
              <c:size val="9"/>
              <c:spPr>
                <a:solidFill>
                  <a:srgbClr val="4C6C9C"/>
                </a:solidFill>
                <a:ln w="9525" cmpd="sng" algn="ctr">
                  <a:solidFill>
                    <a:srgbClr val="4C6C9C"/>
                  </a:solidFill>
                  <a:prstDash val="solid"/>
                </a:ln>
              </c:spPr>
            </c:marker>
            <c:bubble3D val="0"/>
            <c:extLst>
              <c:ext xmlns:c16="http://schemas.microsoft.com/office/drawing/2014/chart" uri="{C3380CC4-5D6E-409C-BE32-E72D297353CC}">
                <c16:uniqueId val="{0000007C-C7B2-478C-8670-F9FD4A9825EA}"/>
              </c:ext>
            </c:extLst>
          </c:dPt>
          <c:val>
            <c:numRef>
              <c:f>Sheet1!$A$8:$AC$8</c:f>
              <c:numCache>
                <c:formatCode>General</c:formatCode>
                <c:ptCount val="29"/>
                <c:pt idx="20">
                  <c:v>244</c:v>
                </c:pt>
                <c:pt idx="21">
                  <c:v>204.75</c:v>
                </c:pt>
                <c:pt idx="22">
                  <c:v>165.5</c:v>
                </c:pt>
                <c:pt idx="23">
                  <c:v>126.25</c:v>
                </c:pt>
                <c:pt idx="24">
                  <c:v>87</c:v>
                </c:pt>
                <c:pt idx="25">
                  <c:v>102.78749999999999</c:v>
                </c:pt>
                <c:pt idx="26">
                  <c:v>118.575</c:v>
                </c:pt>
                <c:pt idx="27">
                  <c:v>134.36250000000001</c:v>
                </c:pt>
                <c:pt idx="28">
                  <c:v>150.15</c:v>
                </c:pt>
              </c:numCache>
            </c:numRef>
          </c:val>
          <c:smooth val="0"/>
          <c:extLst>
            <c:ext xmlns:c16="http://schemas.microsoft.com/office/drawing/2014/chart" uri="{C3380CC4-5D6E-409C-BE32-E72D297353CC}">
              <c16:uniqueId val="{0000007D-C7B2-478C-8670-F9FD4A9825EA}"/>
            </c:ext>
          </c:extLst>
        </c:ser>
        <c:ser>
          <c:idx val="8"/>
          <c:order val="8"/>
          <c:spPr>
            <a:ln w="28575" cmpd="sng" algn="ctr">
              <a:solidFill>
                <a:schemeClr val="bg2"/>
              </a:solidFill>
              <a:prstDash val="lgDash"/>
            </a:ln>
          </c:spPr>
          <c:marker>
            <c:symbol val="circle"/>
            <c:size val="6"/>
            <c:spPr>
              <a:solidFill>
                <a:schemeClr val="bg2"/>
              </a:solidFill>
              <a:ln w="9525" cmpd="sng" algn="ctr">
                <a:solidFill>
                  <a:schemeClr val="bg2"/>
                </a:solidFill>
                <a:prstDash val="solid"/>
              </a:ln>
            </c:spPr>
          </c:marker>
          <c:dPt>
            <c:idx val="0"/>
            <c:marker>
              <c:symbol val="none"/>
            </c:marker>
            <c:bubble3D val="0"/>
            <c:extLst>
              <c:ext xmlns:c16="http://schemas.microsoft.com/office/drawing/2014/chart" uri="{C3380CC4-5D6E-409C-BE32-E72D297353CC}">
                <c16:uniqueId val="{0000007E-C7B2-478C-8670-F9FD4A9825EA}"/>
              </c:ext>
            </c:extLst>
          </c:dPt>
          <c:dPt>
            <c:idx val="1"/>
            <c:marker>
              <c:symbol val="none"/>
            </c:marker>
            <c:bubble3D val="0"/>
            <c:extLst>
              <c:ext xmlns:c16="http://schemas.microsoft.com/office/drawing/2014/chart" uri="{C3380CC4-5D6E-409C-BE32-E72D297353CC}">
                <c16:uniqueId val="{0000007F-C7B2-478C-8670-F9FD4A9825EA}"/>
              </c:ext>
            </c:extLst>
          </c:dPt>
          <c:dPt>
            <c:idx val="2"/>
            <c:marker>
              <c:symbol val="none"/>
            </c:marker>
            <c:bubble3D val="0"/>
            <c:extLst>
              <c:ext xmlns:c16="http://schemas.microsoft.com/office/drawing/2014/chart" uri="{C3380CC4-5D6E-409C-BE32-E72D297353CC}">
                <c16:uniqueId val="{00000080-C7B2-478C-8670-F9FD4A9825EA}"/>
              </c:ext>
            </c:extLst>
          </c:dPt>
          <c:dPt>
            <c:idx val="3"/>
            <c:marker>
              <c:symbol val="none"/>
            </c:marker>
            <c:bubble3D val="0"/>
            <c:extLst>
              <c:ext xmlns:c16="http://schemas.microsoft.com/office/drawing/2014/chart" uri="{C3380CC4-5D6E-409C-BE32-E72D297353CC}">
                <c16:uniqueId val="{00000081-C7B2-478C-8670-F9FD4A9825EA}"/>
              </c:ext>
            </c:extLst>
          </c:dPt>
          <c:dPt>
            <c:idx val="4"/>
            <c:marker>
              <c:symbol val="none"/>
            </c:marker>
            <c:bubble3D val="0"/>
            <c:extLst>
              <c:ext xmlns:c16="http://schemas.microsoft.com/office/drawing/2014/chart" uri="{C3380CC4-5D6E-409C-BE32-E72D297353CC}">
                <c16:uniqueId val="{00000082-C7B2-478C-8670-F9FD4A9825EA}"/>
              </c:ext>
            </c:extLst>
          </c:dPt>
          <c:dPt>
            <c:idx val="5"/>
            <c:marker>
              <c:symbol val="none"/>
            </c:marker>
            <c:bubble3D val="0"/>
            <c:extLst>
              <c:ext xmlns:c16="http://schemas.microsoft.com/office/drawing/2014/chart" uri="{C3380CC4-5D6E-409C-BE32-E72D297353CC}">
                <c16:uniqueId val="{00000083-C7B2-478C-8670-F9FD4A9825EA}"/>
              </c:ext>
            </c:extLst>
          </c:dPt>
          <c:dPt>
            <c:idx val="6"/>
            <c:marker>
              <c:symbol val="none"/>
            </c:marker>
            <c:bubble3D val="0"/>
            <c:extLst>
              <c:ext xmlns:c16="http://schemas.microsoft.com/office/drawing/2014/chart" uri="{C3380CC4-5D6E-409C-BE32-E72D297353CC}">
                <c16:uniqueId val="{00000084-C7B2-478C-8670-F9FD4A9825EA}"/>
              </c:ext>
            </c:extLst>
          </c:dPt>
          <c:dPt>
            <c:idx val="7"/>
            <c:marker>
              <c:symbol val="none"/>
            </c:marker>
            <c:bubble3D val="0"/>
            <c:extLst>
              <c:ext xmlns:c16="http://schemas.microsoft.com/office/drawing/2014/chart" uri="{C3380CC4-5D6E-409C-BE32-E72D297353CC}">
                <c16:uniqueId val="{00000085-C7B2-478C-8670-F9FD4A9825EA}"/>
              </c:ext>
            </c:extLst>
          </c:dPt>
          <c:dPt>
            <c:idx val="8"/>
            <c:marker>
              <c:symbol val="none"/>
            </c:marker>
            <c:bubble3D val="0"/>
            <c:extLst>
              <c:ext xmlns:c16="http://schemas.microsoft.com/office/drawing/2014/chart" uri="{C3380CC4-5D6E-409C-BE32-E72D297353CC}">
                <c16:uniqueId val="{00000086-C7B2-478C-8670-F9FD4A9825EA}"/>
              </c:ext>
            </c:extLst>
          </c:dPt>
          <c:dPt>
            <c:idx val="9"/>
            <c:marker>
              <c:symbol val="none"/>
            </c:marker>
            <c:bubble3D val="0"/>
            <c:extLst>
              <c:ext xmlns:c16="http://schemas.microsoft.com/office/drawing/2014/chart" uri="{C3380CC4-5D6E-409C-BE32-E72D297353CC}">
                <c16:uniqueId val="{00000087-C7B2-478C-8670-F9FD4A9825EA}"/>
              </c:ext>
            </c:extLst>
          </c:dPt>
          <c:dPt>
            <c:idx val="10"/>
            <c:marker>
              <c:symbol val="none"/>
            </c:marker>
            <c:bubble3D val="0"/>
            <c:extLst>
              <c:ext xmlns:c16="http://schemas.microsoft.com/office/drawing/2014/chart" uri="{C3380CC4-5D6E-409C-BE32-E72D297353CC}">
                <c16:uniqueId val="{00000088-C7B2-478C-8670-F9FD4A9825EA}"/>
              </c:ext>
            </c:extLst>
          </c:dPt>
          <c:dPt>
            <c:idx val="11"/>
            <c:marker>
              <c:symbol val="none"/>
            </c:marker>
            <c:bubble3D val="0"/>
            <c:extLst>
              <c:ext xmlns:c16="http://schemas.microsoft.com/office/drawing/2014/chart" uri="{C3380CC4-5D6E-409C-BE32-E72D297353CC}">
                <c16:uniqueId val="{00000089-C7B2-478C-8670-F9FD4A9825EA}"/>
              </c:ext>
            </c:extLst>
          </c:dPt>
          <c:dPt>
            <c:idx val="12"/>
            <c:marker>
              <c:symbol val="none"/>
            </c:marker>
            <c:bubble3D val="0"/>
            <c:extLst>
              <c:ext xmlns:c16="http://schemas.microsoft.com/office/drawing/2014/chart" uri="{C3380CC4-5D6E-409C-BE32-E72D297353CC}">
                <c16:uniqueId val="{0000008A-C7B2-478C-8670-F9FD4A9825EA}"/>
              </c:ext>
            </c:extLst>
          </c:dPt>
          <c:dPt>
            <c:idx val="13"/>
            <c:marker>
              <c:symbol val="none"/>
            </c:marker>
            <c:bubble3D val="0"/>
            <c:extLst>
              <c:ext xmlns:c16="http://schemas.microsoft.com/office/drawing/2014/chart" uri="{C3380CC4-5D6E-409C-BE32-E72D297353CC}">
                <c16:uniqueId val="{0000008B-C7B2-478C-8670-F9FD4A9825EA}"/>
              </c:ext>
            </c:extLst>
          </c:dPt>
          <c:dPt>
            <c:idx val="14"/>
            <c:marker>
              <c:symbol val="none"/>
            </c:marker>
            <c:bubble3D val="0"/>
            <c:extLst>
              <c:ext xmlns:c16="http://schemas.microsoft.com/office/drawing/2014/chart" uri="{C3380CC4-5D6E-409C-BE32-E72D297353CC}">
                <c16:uniqueId val="{0000008C-C7B2-478C-8670-F9FD4A9825EA}"/>
              </c:ext>
            </c:extLst>
          </c:dPt>
          <c:dPt>
            <c:idx val="15"/>
            <c:marker>
              <c:symbol val="none"/>
            </c:marker>
            <c:bubble3D val="0"/>
            <c:extLst>
              <c:ext xmlns:c16="http://schemas.microsoft.com/office/drawing/2014/chart" uri="{C3380CC4-5D6E-409C-BE32-E72D297353CC}">
                <c16:uniqueId val="{0000008D-C7B2-478C-8670-F9FD4A9825EA}"/>
              </c:ext>
            </c:extLst>
          </c:dPt>
          <c:dPt>
            <c:idx val="16"/>
            <c:marker>
              <c:symbol val="none"/>
            </c:marker>
            <c:bubble3D val="0"/>
            <c:extLst>
              <c:ext xmlns:c16="http://schemas.microsoft.com/office/drawing/2014/chart" uri="{C3380CC4-5D6E-409C-BE32-E72D297353CC}">
                <c16:uniqueId val="{0000008E-C7B2-478C-8670-F9FD4A9825EA}"/>
              </c:ext>
            </c:extLst>
          </c:dPt>
          <c:dPt>
            <c:idx val="17"/>
            <c:marker>
              <c:symbol val="none"/>
            </c:marker>
            <c:bubble3D val="0"/>
            <c:extLst>
              <c:ext xmlns:c16="http://schemas.microsoft.com/office/drawing/2014/chart" uri="{C3380CC4-5D6E-409C-BE32-E72D297353CC}">
                <c16:uniqueId val="{0000008F-C7B2-478C-8670-F9FD4A9825EA}"/>
              </c:ext>
            </c:extLst>
          </c:dPt>
          <c:dPt>
            <c:idx val="18"/>
            <c:marker>
              <c:symbol val="none"/>
            </c:marker>
            <c:bubble3D val="0"/>
            <c:extLst>
              <c:ext xmlns:c16="http://schemas.microsoft.com/office/drawing/2014/chart" uri="{C3380CC4-5D6E-409C-BE32-E72D297353CC}">
                <c16:uniqueId val="{00000090-C7B2-478C-8670-F9FD4A9825EA}"/>
              </c:ext>
            </c:extLst>
          </c:dPt>
          <c:dPt>
            <c:idx val="19"/>
            <c:marker>
              <c:symbol val="none"/>
            </c:marker>
            <c:bubble3D val="0"/>
            <c:extLst>
              <c:ext xmlns:c16="http://schemas.microsoft.com/office/drawing/2014/chart" uri="{C3380CC4-5D6E-409C-BE32-E72D297353CC}">
                <c16:uniqueId val="{00000091-C7B2-478C-8670-F9FD4A9825EA}"/>
              </c:ext>
            </c:extLst>
          </c:dPt>
          <c:dPt>
            <c:idx val="20"/>
            <c:marker>
              <c:symbol val="none"/>
            </c:marker>
            <c:bubble3D val="0"/>
            <c:extLst>
              <c:ext xmlns:c16="http://schemas.microsoft.com/office/drawing/2014/chart" uri="{C3380CC4-5D6E-409C-BE32-E72D297353CC}">
                <c16:uniqueId val="{00000092-C7B2-478C-8670-F9FD4A9825EA}"/>
              </c:ext>
            </c:extLst>
          </c:dPt>
          <c:dPt>
            <c:idx val="21"/>
            <c:marker>
              <c:symbol val="none"/>
            </c:marker>
            <c:bubble3D val="0"/>
            <c:extLst>
              <c:ext xmlns:c16="http://schemas.microsoft.com/office/drawing/2014/chart" uri="{C3380CC4-5D6E-409C-BE32-E72D297353CC}">
                <c16:uniqueId val="{00000093-C7B2-478C-8670-F9FD4A9825EA}"/>
              </c:ext>
            </c:extLst>
          </c:dPt>
          <c:dPt>
            <c:idx val="22"/>
            <c:marker>
              <c:symbol val="none"/>
            </c:marker>
            <c:bubble3D val="0"/>
            <c:extLst>
              <c:ext xmlns:c16="http://schemas.microsoft.com/office/drawing/2014/chart" uri="{C3380CC4-5D6E-409C-BE32-E72D297353CC}">
                <c16:uniqueId val="{00000094-C7B2-478C-8670-F9FD4A9825EA}"/>
              </c:ext>
            </c:extLst>
          </c:dPt>
          <c:dPt>
            <c:idx val="23"/>
            <c:marker>
              <c:symbol val="none"/>
            </c:marker>
            <c:bubble3D val="0"/>
            <c:extLst>
              <c:ext xmlns:c16="http://schemas.microsoft.com/office/drawing/2014/chart" uri="{C3380CC4-5D6E-409C-BE32-E72D297353CC}">
                <c16:uniqueId val="{00000095-C7B2-478C-8670-F9FD4A9825EA}"/>
              </c:ext>
            </c:extLst>
          </c:dPt>
          <c:dPt>
            <c:idx val="24"/>
            <c:marker>
              <c:symbol val="none"/>
            </c:marker>
            <c:bubble3D val="0"/>
            <c:extLst>
              <c:ext xmlns:c16="http://schemas.microsoft.com/office/drawing/2014/chart" uri="{C3380CC4-5D6E-409C-BE32-E72D297353CC}">
                <c16:uniqueId val="{00000096-C7B2-478C-8670-F9FD4A9825EA}"/>
              </c:ext>
            </c:extLst>
          </c:dPt>
          <c:dPt>
            <c:idx val="25"/>
            <c:marker>
              <c:symbol val="none"/>
            </c:marker>
            <c:bubble3D val="0"/>
            <c:extLst>
              <c:ext xmlns:c16="http://schemas.microsoft.com/office/drawing/2014/chart" uri="{C3380CC4-5D6E-409C-BE32-E72D297353CC}">
                <c16:uniqueId val="{00000097-C7B2-478C-8670-F9FD4A9825EA}"/>
              </c:ext>
            </c:extLst>
          </c:dPt>
          <c:dPt>
            <c:idx val="26"/>
            <c:marker>
              <c:symbol val="none"/>
            </c:marker>
            <c:bubble3D val="0"/>
            <c:extLst>
              <c:ext xmlns:c16="http://schemas.microsoft.com/office/drawing/2014/chart" uri="{C3380CC4-5D6E-409C-BE32-E72D297353CC}">
                <c16:uniqueId val="{00000098-C7B2-478C-8670-F9FD4A9825EA}"/>
              </c:ext>
            </c:extLst>
          </c:dPt>
          <c:dPt>
            <c:idx val="27"/>
            <c:marker>
              <c:symbol val="none"/>
            </c:marker>
            <c:bubble3D val="0"/>
            <c:extLst>
              <c:ext xmlns:c16="http://schemas.microsoft.com/office/drawing/2014/chart" uri="{C3380CC4-5D6E-409C-BE32-E72D297353CC}">
                <c16:uniqueId val="{00000099-C7B2-478C-8670-F9FD4A9825EA}"/>
              </c:ext>
            </c:extLst>
          </c:dPt>
          <c:dPt>
            <c:idx val="28"/>
            <c:marker>
              <c:symbol val="none"/>
            </c:marker>
            <c:bubble3D val="0"/>
            <c:extLst>
              <c:ext xmlns:c16="http://schemas.microsoft.com/office/drawing/2014/chart" uri="{C3380CC4-5D6E-409C-BE32-E72D297353CC}">
                <c16:uniqueId val="{0000009A-C7B2-478C-8670-F9FD4A9825EA}"/>
              </c:ext>
            </c:extLst>
          </c:dPt>
          <c:val>
            <c:numRef>
              <c:f>Sheet1!$A$9:$AC$9</c:f>
              <c:numCache>
                <c:formatCode>General</c:formatCode>
                <c:ptCount val="29"/>
                <c:pt idx="5">
                  <c:v>78.941666666666677</c:v>
                </c:pt>
                <c:pt idx="6">
                  <c:v>78.658333333333331</c:v>
                </c:pt>
                <c:pt idx="7">
                  <c:v>80.091666666666669</c:v>
                </c:pt>
                <c:pt idx="8">
                  <c:v>81.5</c:v>
                </c:pt>
                <c:pt idx="9">
                  <c:v>86.375000000000014</c:v>
                </c:pt>
                <c:pt idx="10">
                  <c:v>94.225000000000009</c:v>
                </c:pt>
                <c:pt idx="11">
                  <c:v>96.208333333333343</c:v>
                </c:pt>
                <c:pt idx="12">
                  <c:v>102.175</c:v>
                </c:pt>
                <c:pt idx="13">
                  <c:v>101.41666666666666</c:v>
                </c:pt>
                <c:pt idx="14">
                  <c:v>101.64166666666667</c:v>
                </c:pt>
                <c:pt idx="15">
                  <c:v>102.07499999999999</c:v>
                </c:pt>
                <c:pt idx="16">
                  <c:v>100.70833333333333</c:v>
                </c:pt>
                <c:pt idx="17">
                  <c:v>102.39166666666668</c:v>
                </c:pt>
                <c:pt idx="18">
                  <c:v>107.27500000000001</c:v>
                </c:pt>
                <c:pt idx="19">
                  <c:v>106.20000000000002</c:v>
                </c:pt>
                <c:pt idx="20">
                  <c:v>104.14166666666667</c:v>
                </c:pt>
                <c:pt idx="21">
                  <c:v>106.425</c:v>
                </c:pt>
                <c:pt idx="22">
                  <c:v>106.54166666666669</c:v>
                </c:pt>
                <c:pt idx="23">
                  <c:v>106.57499999999997</c:v>
                </c:pt>
                <c:pt idx="24">
                  <c:v>105.75000000000001</c:v>
                </c:pt>
                <c:pt idx="25">
                  <c:v>111.96666666666667</c:v>
                </c:pt>
                <c:pt idx="26">
                  <c:v>123.62499999999999</c:v>
                </c:pt>
                <c:pt idx="27">
                  <c:v>125.69166666666666</c:v>
                </c:pt>
                <c:pt idx="28">
                  <c:v>129.65555555555557</c:v>
                </c:pt>
              </c:numCache>
            </c:numRef>
          </c:val>
          <c:smooth val="0"/>
          <c:extLst>
            <c:ext xmlns:c16="http://schemas.microsoft.com/office/drawing/2014/chart" uri="{C3380CC4-5D6E-409C-BE32-E72D297353CC}">
              <c16:uniqueId val="{0000009B-C7B2-478C-8670-F9FD4A9825EA}"/>
            </c:ext>
          </c:extLst>
        </c:ser>
        <c:dLbls>
          <c:showLegendKey val="0"/>
          <c:showVal val="0"/>
          <c:showCatName val="0"/>
          <c:showSerName val="0"/>
          <c:showPercent val="0"/>
          <c:showBubbleSize val="0"/>
        </c:dLbls>
        <c:marker val="1"/>
        <c:smooth val="0"/>
        <c:axId val="1609333423"/>
        <c:axId val="1"/>
      </c:lineChart>
      <c:catAx>
        <c:axId val="16093334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609333423"/>
        <c:crosses val="min"/>
        <c:crossBetween val="between"/>
        <c:majorUnit val="50"/>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404726735598228E-2"/>
          <c:y val="2.9395138496325607E-2"/>
          <c:w val="0.9231905465288035"/>
          <c:h val="0.94120972300734873"/>
        </c:manualLayout>
      </c:layout>
      <c:barChart>
        <c:barDir val="col"/>
        <c:grouping val="stacked"/>
        <c:varyColors val="0"/>
        <c:ser>
          <c:idx val="0"/>
          <c:order val="0"/>
          <c:spPr>
            <a:solidFill>
              <a:schemeClr val="accent3"/>
            </a:solidFill>
            <a:ln>
              <a:noFill/>
            </a:ln>
          </c:spPr>
          <c:invertIfNegative val="0"/>
          <c:val>
            <c:numRef>
              <c:f>Sheet1!$A$1:$B$1</c:f>
              <c:numCache>
                <c:formatCode>General</c:formatCode>
                <c:ptCount val="2"/>
                <c:pt idx="0">
                  <c:v>50.9</c:v>
                </c:pt>
                <c:pt idx="1">
                  <c:v>515.1</c:v>
                </c:pt>
              </c:numCache>
            </c:numRef>
          </c:val>
          <c:extLst>
            <c:ext xmlns:c16="http://schemas.microsoft.com/office/drawing/2014/chart" uri="{C3380CC4-5D6E-409C-BE32-E72D297353CC}">
              <c16:uniqueId val="{00000000-4B05-4F5F-B1EC-A19D197FBBC5}"/>
            </c:ext>
          </c:extLst>
        </c:ser>
        <c:ser>
          <c:idx val="1"/>
          <c:order val="1"/>
          <c:spPr>
            <a:solidFill>
              <a:schemeClr val="accent2"/>
            </a:solidFill>
            <a:ln>
              <a:noFill/>
            </a:ln>
          </c:spPr>
          <c:invertIfNegative val="0"/>
          <c:val>
            <c:numRef>
              <c:f>Sheet1!$A$2:$B$2</c:f>
              <c:numCache>
                <c:formatCode>General</c:formatCode>
                <c:ptCount val="2"/>
                <c:pt idx="0">
                  <c:v>0</c:v>
                </c:pt>
                <c:pt idx="1">
                  <c:v>119.79999999999995</c:v>
                </c:pt>
              </c:numCache>
            </c:numRef>
          </c:val>
          <c:extLst>
            <c:ext xmlns:c16="http://schemas.microsoft.com/office/drawing/2014/chart" uri="{C3380CC4-5D6E-409C-BE32-E72D297353CC}">
              <c16:uniqueId val="{00000001-4B05-4F5F-B1EC-A19D197FBBC5}"/>
            </c:ext>
          </c:extLst>
        </c:ser>
        <c:ser>
          <c:idx val="2"/>
          <c:order val="2"/>
          <c:spPr>
            <a:solidFill>
              <a:schemeClr val="accent1"/>
            </a:solidFill>
            <a:ln>
              <a:noFill/>
            </a:ln>
          </c:spPr>
          <c:invertIfNegative val="0"/>
          <c:val>
            <c:numRef>
              <c:f>Sheet1!$A$3:$B$3</c:f>
              <c:numCache>
                <c:formatCode>General</c:formatCode>
                <c:ptCount val="2"/>
                <c:pt idx="0">
                  <c:v>252.9</c:v>
                </c:pt>
                <c:pt idx="1">
                  <c:v>246.10000000000002</c:v>
                </c:pt>
              </c:numCache>
            </c:numRef>
          </c:val>
          <c:extLst>
            <c:ext xmlns:c16="http://schemas.microsoft.com/office/drawing/2014/chart" uri="{C3380CC4-5D6E-409C-BE32-E72D297353CC}">
              <c16:uniqueId val="{00000002-4B05-4F5F-B1EC-A19D197FBBC5}"/>
            </c:ext>
          </c:extLst>
        </c:ser>
        <c:dLbls>
          <c:showLegendKey val="0"/>
          <c:showVal val="0"/>
          <c:showCatName val="0"/>
          <c:showSerName val="0"/>
          <c:showPercent val="0"/>
          <c:showBubbleSize val="0"/>
        </c:dLbls>
        <c:gapWidth val="80"/>
        <c:overlap val="100"/>
        <c:axId val="837531583"/>
        <c:axId val="1"/>
      </c:barChart>
      <c:catAx>
        <c:axId val="8375315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81"/>
          <c:min val="0"/>
        </c:scaling>
        <c:delete val="1"/>
        <c:axPos val="l"/>
        <c:numFmt formatCode="General" sourceLinked="1"/>
        <c:majorTickMark val="out"/>
        <c:minorTickMark val="none"/>
        <c:tickLblPos val="nextTo"/>
        <c:crossAx val="837531583"/>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817073170731708E-2"/>
          <c:y val="5.4177794734834035E-2"/>
          <c:w val="0.96036585365853655"/>
          <c:h val="0.89164441053033194"/>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D5E0-41ED-92C5-76FF3ACAE4F1}"/>
              </c:ext>
            </c:extLst>
          </c:dPt>
          <c:dLbls>
            <c:dLbl>
              <c:idx val="0"/>
              <c:layout>
                <c:manualLayout>
                  <c:x val="0"/>
                  <c:y val="-2.4799694772987411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5E0-41ED-92C5-76FF3ACAE4F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42</c:v>
                </c:pt>
                <c:pt idx="1">
                  <c:v>42</c:v>
                </c:pt>
                <c:pt idx="2">
                  <c:v>974</c:v>
                </c:pt>
                <c:pt idx="3">
                  <c:v>974</c:v>
                </c:pt>
                <c:pt idx="4">
                  <c:v>2074</c:v>
                </c:pt>
                <c:pt idx="5">
                  <c:v>23052</c:v>
                </c:pt>
                <c:pt idx="6">
                  <c:v>47648</c:v>
                </c:pt>
              </c:numCache>
            </c:numRef>
          </c:val>
          <c:extLst>
            <c:ext xmlns:c16="http://schemas.microsoft.com/office/drawing/2014/chart" uri="{C3380CC4-5D6E-409C-BE32-E72D297353CC}">
              <c16:uniqueId val="{00000001-D5E0-41ED-92C5-76FF3ACAE4F1}"/>
            </c:ext>
          </c:extLst>
        </c:ser>
        <c:ser>
          <c:idx val="1"/>
          <c:order val="1"/>
          <c:spPr>
            <a:solidFill>
              <a:schemeClr val="accent1"/>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2-D5E0-41ED-92C5-76FF3ACAE4F1}"/>
              </c:ext>
            </c:extLst>
          </c:dPt>
          <c:dPt>
            <c:idx val="3"/>
            <c:invertIfNegative val="0"/>
            <c:bubble3D val="0"/>
            <c:spPr>
              <a:solidFill>
                <a:schemeClr val="accent6"/>
              </a:solidFill>
              <a:ln>
                <a:noFill/>
              </a:ln>
            </c:spPr>
            <c:extLst>
              <c:ext xmlns:c16="http://schemas.microsoft.com/office/drawing/2014/chart" uri="{C3380CC4-5D6E-409C-BE32-E72D297353CC}">
                <c16:uniqueId val="{00000003-D5E0-41ED-92C5-76FF3ACAE4F1}"/>
              </c:ext>
            </c:extLst>
          </c:dPt>
          <c:dPt>
            <c:idx val="4"/>
            <c:invertIfNegative val="0"/>
            <c:bubble3D val="0"/>
            <c:spPr>
              <a:solidFill>
                <a:schemeClr val="accent5"/>
              </a:solidFill>
              <a:ln>
                <a:noFill/>
              </a:ln>
            </c:spPr>
            <c:extLst>
              <c:ext xmlns:c16="http://schemas.microsoft.com/office/drawing/2014/chart" uri="{C3380CC4-5D6E-409C-BE32-E72D297353CC}">
                <c16:uniqueId val="{00000004-D5E0-41ED-92C5-76FF3ACAE4F1}"/>
              </c:ext>
            </c:extLst>
          </c:dPt>
          <c:dPt>
            <c:idx val="5"/>
            <c:invertIfNegative val="0"/>
            <c:bubble3D val="0"/>
            <c:spPr>
              <a:solidFill>
                <a:schemeClr val="accent2"/>
              </a:solidFill>
              <a:ln>
                <a:noFill/>
              </a:ln>
            </c:spPr>
            <c:extLst>
              <c:ext xmlns:c16="http://schemas.microsoft.com/office/drawing/2014/chart" uri="{C3380CC4-5D6E-409C-BE32-E72D297353CC}">
                <c16:uniqueId val="{00000005-D5E0-41ED-92C5-76FF3ACAE4F1}"/>
              </c:ext>
            </c:extLst>
          </c:dPt>
          <c:dPt>
            <c:idx val="6"/>
            <c:invertIfNegative val="0"/>
            <c:bubble3D val="0"/>
            <c:spPr>
              <a:solidFill>
                <a:schemeClr val="accent4"/>
              </a:solidFill>
              <a:ln>
                <a:noFill/>
              </a:ln>
            </c:spPr>
            <c:extLst>
              <c:ext xmlns:c16="http://schemas.microsoft.com/office/drawing/2014/chart" uri="{C3380CC4-5D6E-409C-BE32-E72D297353CC}">
                <c16:uniqueId val="{00000006-D5E0-41ED-92C5-76FF3ACAE4F1}"/>
              </c:ext>
            </c:extLst>
          </c:dPt>
          <c:dLbls>
            <c:dLbl>
              <c:idx val="3"/>
              <c:layout>
                <c:manualLayout>
                  <c:x val="0"/>
                  <c:y val="-3.3574971384967567E-2"/>
                </c:manualLayout>
              </c:layout>
              <c:numFmt formatCode="#,##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5E0-41ED-92C5-76FF3ACAE4F1}"/>
                </c:ext>
              </c:extLst>
            </c:dLbl>
            <c:dLbl>
              <c:idx val="6"/>
              <c:layout>
                <c:manualLayout>
                  <c:x val="0"/>
                  <c:y val="0"/>
                </c:manualLayout>
              </c:layout>
              <c:numFmt formatCode="#,##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5E0-41ED-92C5-76FF3ACAE4F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932</c:v>
                </c:pt>
                <c:pt idx="2">
                  <c:v>0</c:v>
                </c:pt>
                <c:pt idx="3">
                  <c:v>1100</c:v>
                </c:pt>
                <c:pt idx="4">
                  <c:v>20978</c:v>
                </c:pt>
                <c:pt idx="5">
                  <c:v>24596</c:v>
                </c:pt>
                <c:pt idx="6">
                  <c:v>5039</c:v>
                </c:pt>
              </c:numCache>
            </c:numRef>
          </c:val>
          <c:extLst>
            <c:ext xmlns:c16="http://schemas.microsoft.com/office/drawing/2014/chart" uri="{C3380CC4-5D6E-409C-BE32-E72D297353CC}">
              <c16:uniqueId val="{00000007-D5E0-41ED-92C5-76FF3ACAE4F1}"/>
            </c:ext>
          </c:extLst>
        </c:ser>
        <c:dLbls>
          <c:showLegendKey val="0"/>
          <c:showVal val="0"/>
          <c:showCatName val="0"/>
          <c:showSerName val="0"/>
          <c:showPercent val="0"/>
          <c:showBubbleSize val="0"/>
        </c:dLbls>
        <c:gapWidth val="80"/>
        <c:overlap val="100"/>
        <c:axId val="1037605152"/>
        <c:axId val="1"/>
      </c:barChart>
      <c:catAx>
        <c:axId val="10376051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687"/>
          <c:min val="0"/>
        </c:scaling>
        <c:delete val="1"/>
        <c:axPos val="l"/>
        <c:numFmt formatCode="General" sourceLinked="1"/>
        <c:majorTickMark val="out"/>
        <c:minorTickMark val="none"/>
        <c:tickLblPos val="nextTo"/>
        <c:crossAx val="1037605152"/>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940298507462687"/>
          <c:y val="7.5319926873857398E-2"/>
          <c:w val="0.52119402985074625"/>
          <c:h val="0.87276051188299819"/>
        </c:manualLayout>
      </c:layout>
      <c:barChart>
        <c:barDir val="col"/>
        <c:grouping val="stacked"/>
        <c:varyColors val="0"/>
        <c:ser>
          <c:idx val="0"/>
          <c:order val="0"/>
          <c:spPr>
            <a:solidFill>
              <a:schemeClr val="accent1"/>
            </a:solidFill>
            <a:ln>
              <a:noFill/>
            </a:ln>
          </c:spPr>
          <c:invertIfNegative val="0"/>
          <c:dLbls>
            <c:dLbl>
              <c:idx val="0"/>
              <c:layout>
                <c:manualLayout>
                  <c:x val="0"/>
                  <c:y val="-0.45996343692870201"/>
                </c:manualLayout>
              </c:layout>
              <c:tx>
                <c:rich>
                  <a:bodyPr wrap="none"/>
                  <a:lstStyle/>
                  <a:p>
                    <a:pPr>
                      <a:defRPr sz="1000" kern="1200">
                        <a:solidFill>
                          <a:schemeClr val="tx1"/>
                        </a:solidFill>
                        <a:latin typeface="+mn-lt"/>
                        <a:ea typeface="+mn-ea"/>
                        <a:cs typeface="+mn-cs"/>
                      </a:defRPr>
                    </a:pPr>
                    <a:r>
                      <a:rPr lang="en-US" dirty="0"/>
                      <a:t>53,000</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8D38-4CFB-AC4C-63504A8244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52687</c:v>
                </c:pt>
              </c:numCache>
            </c:numRef>
          </c:val>
          <c:extLst>
            <c:ext xmlns:c16="http://schemas.microsoft.com/office/drawing/2014/chart" uri="{C3380CC4-5D6E-409C-BE32-E72D297353CC}">
              <c16:uniqueId val="{00000001-8D38-4CFB-AC4C-63504A824452}"/>
            </c:ext>
          </c:extLst>
        </c:ser>
        <c:dLbls>
          <c:showLegendKey val="0"/>
          <c:showVal val="0"/>
          <c:showCatName val="0"/>
          <c:showSerName val="0"/>
          <c:showPercent val="0"/>
          <c:showBubbleSize val="0"/>
        </c:dLbls>
        <c:gapWidth val="500"/>
        <c:overlap val="100"/>
        <c:axId val="1708964655"/>
        <c:axId val="1"/>
      </c:barChart>
      <c:catAx>
        <c:axId val="17089646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687"/>
          <c:min val="0"/>
        </c:scaling>
        <c:delete val="1"/>
        <c:axPos val="l"/>
        <c:numFmt formatCode="General" sourceLinked="1"/>
        <c:majorTickMark val="out"/>
        <c:minorTickMark val="none"/>
        <c:tickLblPos val="nextTo"/>
        <c:crossAx val="1708964655"/>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31314940881404E-2"/>
          <c:y val="0.12095400340715502"/>
          <c:w val="0.96273737011823723"/>
          <c:h val="0.75809199318568998"/>
        </c:manualLayout>
      </c:layout>
      <c:barChart>
        <c:barDir val="col"/>
        <c:grouping val="stacked"/>
        <c:varyColors val="0"/>
        <c:ser>
          <c:idx val="0"/>
          <c:order val="0"/>
          <c:spPr>
            <a:solidFill>
              <a:schemeClr val="accent6"/>
            </a:solidFill>
            <a:ln>
              <a:noFill/>
            </a:ln>
          </c:spPr>
          <c:invertIfNegative val="0"/>
          <c:dLbls>
            <c:dLbl>
              <c:idx val="0"/>
              <c:layout>
                <c:manualLayout>
                  <c:x val="0"/>
                  <c:y val="-8.5178875638841568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A46-47A9-BEC7-5F226422F100}"/>
                </c:ext>
              </c:extLst>
            </c:dLbl>
            <c:dLbl>
              <c:idx val="1"/>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A46-47A9-BEC7-5F226422F100}"/>
                </c:ext>
              </c:extLst>
            </c:dLbl>
            <c:dLbl>
              <c:idx val="2"/>
              <c:layout>
                <c:manualLayout>
                  <c:x val="0"/>
                  <c:y val="-8.5178875638841568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A46-47A9-BEC7-5F226422F100}"/>
                </c:ext>
              </c:extLst>
            </c:dLbl>
            <c:dLbl>
              <c:idx val="4"/>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A46-47A9-BEC7-5F226422F1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28.615394988274833</c:v>
                </c:pt>
                <c:pt idx="1">
                  <c:v>20.263693128309026</c:v>
                </c:pt>
                <c:pt idx="2">
                  <c:v>41.876287637967529</c:v>
                </c:pt>
                <c:pt idx="3">
                  <c:v>6.6959075104738739</c:v>
                </c:pt>
                <c:pt idx="4">
                  <c:v>55.634795028178807</c:v>
                </c:pt>
              </c:numCache>
            </c:numRef>
          </c:val>
          <c:extLst>
            <c:ext xmlns:c16="http://schemas.microsoft.com/office/drawing/2014/chart" uri="{C3380CC4-5D6E-409C-BE32-E72D297353CC}">
              <c16:uniqueId val="{00000004-4A46-47A9-BEC7-5F226422F100}"/>
            </c:ext>
          </c:extLst>
        </c:ser>
        <c:ser>
          <c:idx val="1"/>
          <c:order val="1"/>
          <c:spPr>
            <a:solidFill>
              <a:srgbClr val="DEC000"/>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05-4A46-47A9-BEC7-5F226422F100}"/>
              </c:ext>
            </c:extLst>
          </c:dPt>
          <c:dPt>
            <c:idx val="4"/>
            <c:invertIfNegative val="0"/>
            <c:bubble3D val="0"/>
            <c:spPr>
              <a:solidFill>
                <a:srgbClr val="000000"/>
              </a:solidFill>
              <a:ln>
                <a:noFill/>
              </a:ln>
            </c:spPr>
            <c:extLst>
              <c:ext xmlns:c16="http://schemas.microsoft.com/office/drawing/2014/chart" uri="{C3380CC4-5D6E-409C-BE32-E72D297353CC}">
                <c16:uniqueId val="{00000006-4A46-47A9-BEC7-5F226422F100}"/>
              </c:ext>
            </c:extLst>
          </c:dPt>
          <c:dLbls>
            <c:dLbl>
              <c:idx val="0"/>
              <c:layout>
                <c:manualLayout>
                  <c:x val="0"/>
                  <c:y val="-8.5178875638841568E-4"/>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A46-47A9-BEC7-5F226422F1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14.790969817166422</c:v>
                </c:pt>
                <c:pt idx="1">
                  <c:v>0.92989023338266308</c:v>
                </c:pt>
                <c:pt idx="2">
                  <c:v>4.048227572975005</c:v>
                </c:pt>
                <c:pt idx="3">
                  <c:v>8.157949700834223</c:v>
                </c:pt>
                <c:pt idx="4">
                  <c:v>0.61182737589747793</c:v>
                </c:pt>
              </c:numCache>
            </c:numRef>
          </c:val>
          <c:extLst>
            <c:ext xmlns:c16="http://schemas.microsoft.com/office/drawing/2014/chart" uri="{C3380CC4-5D6E-409C-BE32-E72D297353CC}">
              <c16:uniqueId val="{00000008-4A46-47A9-BEC7-5F226422F100}"/>
            </c:ext>
          </c:extLst>
        </c:ser>
        <c:ser>
          <c:idx val="2"/>
          <c:order val="2"/>
          <c:spPr>
            <a:solidFill>
              <a:srgbClr val="DEC000"/>
            </a:solidFill>
            <a:ln>
              <a:noFill/>
            </a:ln>
          </c:spPr>
          <c:invertIfNegative val="0"/>
          <c:dPt>
            <c:idx val="0"/>
            <c:invertIfNegative val="0"/>
            <c:bubble3D val="0"/>
            <c:spPr>
              <a:solidFill>
                <a:srgbClr val="9DB1CF"/>
              </a:solidFill>
              <a:ln>
                <a:noFill/>
              </a:ln>
            </c:spPr>
            <c:extLst>
              <c:ext xmlns:c16="http://schemas.microsoft.com/office/drawing/2014/chart" uri="{C3380CC4-5D6E-409C-BE32-E72D297353CC}">
                <c16:uniqueId val="{00000009-4A46-47A9-BEC7-5F226422F100}"/>
              </c:ext>
            </c:extLst>
          </c:dPt>
          <c:dPt>
            <c:idx val="2"/>
            <c:invertIfNegative val="0"/>
            <c:bubble3D val="0"/>
            <c:spPr>
              <a:solidFill>
                <a:srgbClr val="4C6C9C"/>
              </a:solidFill>
              <a:ln>
                <a:noFill/>
              </a:ln>
            </c:spPr>
            <c:extLst>
              <c:ext xmlns:c16="http://schemas.microsoft.com/office/drawing/2014/chart" uri="{C3380CC4-5D6E-409C-BE32-E72D297353CC}">
                <c16:uniqueId val="{0000000A-4A46-47A9-BEC7-5F226422F100}"/>
              </c:ext>
            </c:extLst>
          </c:dPt>
          <c:dPt>
            <c:idx val="3"/>
            <c:invertIfNegative val="0"/>
            <c:bubble3D val="0"/>
            <c:spPr>
              <a:solidFill>
                <a:srgbClr val="4C6C9C"/>
              </a:solidFill>
              <a:ln>
                <a:noFill/>
              </a:ln>
            </c:spPr>
            <c:extLst>
              <c:ext xmlns:c16="http://schemas.microsoft.com/office/drawing/2014/chart" uri="{C3380CC4-5D6E-409C-BE32-E72D297353CC}">
                <c16:uniqueId val="{0000000B-4A46-47A9-BEC7-5F226422F100}"/>
              </c:ext>
            </c:extLst>
          </c:dPt>
          <c:dLbls>
            <c:dLbl>
              <c:idx val="2"/>
              <c:layout>
                <c:manualLayout>
                  <c:x val="0"/>
                  <c:y val="-8.5178875638841568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A46-47A9-BEC7-5F226422F100}"/>
                </c:ext>
              </c:extLst>
            </c:dLbl>
            <c:dLbl>
              <c:idx val="3"/>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A46-47A9-BEC7-5F226422F1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4.7857732521616736</c:v>
                </c:pt>
                <c:pt idx="1">
                  <c:v>6.4372146028379458</c:v>
                </c:pt>
                <c:pt idx="2">
                  <c:v>54.075484789057462</c:v>
                </c:pt>
                <c:pt idx="3">
                  <c:v>85.146142788691904</c:v>
                </c:pt>
                <c:pt idx="4">
                  <c:v>8.3658225893615388</c:v>
                </c:pt>
              </c:numCache>
            </c:numRef>
          </c:val>
          <c:extLst>
            <c:ext xmlns:c16="http://schemas.microsoft.com/office/drawing/2014/chart" uri="{C3380CC4-5D6E-409C-BE32-E72D297353CC}">
              <c16:uniqueId val="{0000000C-4A46-47A9-BEC7-5F226422F100}"/>
            </c:ext>
          </c:extLst>
        </c:ser>
        <c:ser>
          <c:idx val="3"/>
          <c:order val="3"/>
          <c:spPr>
            <a:solidFill>
              <a:srgbClr val="4C6C9C"/>
            </a:solidFill>
            <a:ln>
              <a:noFill/>
            </a:ln>
          </c:spPr>
          <c:invertIfNegative val="0"/>
          <c:dLbls>
            <c:dLbl>
              <c:idx val="0"/>
              <c:layout>
                <c:manualLayout>
                  <c:x val="0"/>
                  <c:y val="-8.5178875638841568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4A46-47A9-BEC7-5F226422F100}"/>
                </c:ext>
              </c:extLst>
            </c:dLbl>
            <c:dLbl>
              <c:idx val="1"/>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A46-47A9-BEC7-5F226422F100}"/>
                </c:ext>
              </c:extLst>
            </c:dLbl>
            <c:dLbl>
              <c:idx val="4"/>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4A46-47A9-BEC7-5F226422F1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Sheet1!$A$4:$E$4</c:f>
              <c:numCache>
                <c:formatCode>General</c:formatCode>
                <c:ptCount val="5"/>
                <c:pt idx="0">
                  <c:v>51.807861942397047</c:v>
                </c:pt>
                <c:pt idx="1">
                  <c:v>72.369202035470366</c:v>
                </c:pt>
                <c:pt idx="4">
                  <c:v>35.387555006562174</c:v>
                </c:pt>
              </c:numCache>
            </c:numRef>
          </c:val>
          <c:extLst>
            <c:ext xmlns:c16="http://schemas.microsoft.com/office/drawing/2014/chart" uri="{C3380CC4-5D6E-409C-BE32-E72D297353CC}">
              <c16:uniqueId val="{00000010-4A46-47A9-BEC7-5F226422F100}"/>
            </c:ext>
          </c:extLst>
        </c:ser>
        <c:dLbls>
          <c:showLegendKey val="0"/>
          <c:showVal val="0"/>
          <c:showCatName val="0"/>
          <c:showSerName val="0"/>
          <c:showPercent val="0"/>
          <c:showBubbleSize val="0"/>
        </c:dLbls>
        <c:gapWidth val="80"/>
        <c:overlap val="100"/>
        <c:axId val="202688191"/>
        <c:axId val="1"/>
      </c:barChart>
      <c:catAx>
        <c:axId val="2026881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02688191"/>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7.2610985703536496E-2"/>
          <c:w val="0.95859872611464969"/>
          <c:h val="0.85477802859292706"/>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80CD-4056-93FB-4E67D6A123CC}"/>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80CD-4056-93FB-4E67D6A123CC}"/>
            </c:ext>
          </c:extLst>
        </c:ser>
        <c:ser>
          <c:idx val="2"/>
          <c:order val="2"/>
          <c:spPr>
            <a:solidFill>
              <a:srgbClr val="969696"/>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80CD-4056-93FB-4E67D6A123CC}"/>
            </c:ext>
          </c:extLst>
        </c:ser>
        <c:ser>
          <c:idx val="3"/>
          <c:order val="3"/>
          <c:spPr>
            <a:solidFill>
              <a:srgbClr val="C0C0C0"/>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80CD-4056-93FB-4E67D6A123CC}"/>
            </c:ext>
          </c:extLst>
        </c:ser>
        <c:ser>
          <c:idx val="4"/>
          <c:order val="4"/>
          <c:spPr>
            <a:solidFill>
              <a:srgbClr val="6F8DB9"/>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80CD-4056-93FB-4E67D6A123CC}"/>
            </c:ext>
          </c:extLst>
        </c:ser>
        <c:ser>
          <c:idx val="5"/>
          <c:order val="5"/>
          <c:spPr>
            <a:solidFill>
              <a:schemeClr val="accent5"/>
            </a:solidFill>
            <a:ln>
              <a:noFill/>
            </a:ln>
          </c:spPr>
          <c:val>
            <c:numRef>
              <c:f>Sheet1!$A$6:$AY$6</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5.2837963099999996</c:v>
                </c:pt>
                <c:pt idx="33">
                  <c:v>5.7094525400000009</c:v>
                </c:pt>
                <c:pt idx="34">
                  <c:v>6.0241842300000013</c:v>
                </c:pt>
                <c:pt idx="35">
                  <c:v>6.2632534700000004</c:v>
                </c:pt>
                <c:pt idx="36">
                  <c:v>6.4763715600000005</c:v>
                </c:pt>
                <c:pt idx="37">
                  <c:v>6.6674973499999997</c:v>
                </c:pt>
                <c:pt idx="38">
                  <c:v>6.9307511099999992</c:v>
                </c:pt>
                <c:pt idx="39">
                  <c:v>7.0762565300000002</c:v>
                </c:pt>
                <c:pt idx="40">
                  <c:v>7.3035226099999981</c:v>
                </c:pt>
                <c:pt idx="41">
                  <c:v>7.4591632000000008</c:v>
                </c:pt>
                <c:pt idx="42">
                  <c:v>7.5943167699999989</c:v>
                </c:pt>
                <c:pt idx="43">
                  <c:v>7.7116147200000018</c:v>
                </c:pt>
                <c:pt idx="44">
                  <c:v>7.7995284500000004</c:v>
                </c:pt>
                <c:pt idx="45">
                  <c:v>7.8307146500000009</c:v>
                </c:pt>
                <c:pt idx="46">
                  <c:v>7.9449980499999988</c:v>
                </c:pt>
                <c:pt idx="47">
                  <c:v>7.9934620199999991</c:v>
                </c:pt>
                <c:pt idx="48">
                  <c:v>8.0652775200000022</c:v>
                </c:pt>
                <c:pt idx="49">
                  <c:v>8.1395047100000006</c:v>
                </c:pt>
                <c:pt idx="50">
                  <c:v>8.1461418999999999</c:v>
                </c:pt>
              </c:numCache>
            </c:numRef>
          </c:val>
          <c:extLst>
            <c:ext xmlns:c16="http://schemas.microsoft.com/office/drawing/2014/chart" uri="{C3380CC4-5D6E-409C-BE32-E72D297353CC}">
              <c16:uniqueId val="{00000005-80CD-4056-93FB-4E67D6A123CC}"/>
            </c:ext>
          </c:extLst>
        </c:ser>
        <c:ser>
          <c:idx val="6"/>
          <c:order val="6"/>
          <c:spPr>
            <a:solidFill>
              <a:srgbClr val="DEC000"/>
            </a:solidFill>
            <a:ln>
              <a:noFill/>
            </a:ln>
          </c:spPr>
          <c:val>
            <c:numRef>
              <c:f>Sheet1!$A$7:$AY$7</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2.7030549900000018</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14.128602500000003</c:v>
                </c:pt>
                <c:pt idx="36">
                  <c:v>15.091793500000001</c:v>
                </c:pt>
                <c:pt idx="37">
                  <c:v>16.106863700000002</c:v>
                </c:pt>
                <c:pt idx="38">
                  <c:v>17.011608200000001</c:v>
                </c:pt>
                <c:pt idx="39">
                  <c:v>17.9329809</c:v>
                </c:pt>
                <c:pt idx="40">
                  <c:v>18.807811299999997</c:v>
                </c:pt>
                <c:pt idx="41">
                  <c:v>19.633335499999998</c:v>
                </c:pt>
                <c:pt idx="42">
                  <c:v>20.540973900000001</c:v>
                </c:pt>
                <c:pt idx="43">
                  <c:v>21.302246799999999</c:v>
                </c:pt>
                <c:pt idx="44">
                  <c:v>21.980906900000004</c:v>
                </c:pt>
                <c:pt idx="45">
                  <c:v>22.608291000000005</c:v>
                </c:pt>
                <c:pt idx="46">
                  <c:v>23.201453499999996</c:v>
                </c:pt>
                <c:pt idx="47">
                  <c:v>23.769503099999998</c:v>
                </c:pt>
                <c:pt idx="48">
                  <c:v>24.355167699999996</c:v>
                </c:pt>
                <c:pt idx="49">
                  <c:v>24.779392999999999</c:v>
                </c:pt>
                <c:pt idx="50">
                  <c:v>25.413349300000004</c:v>
                </c:pt>
              </c:numCache>
            </c:numRef>
          </c:val>
          <c:extLst>
            <c:ext xmlns:c16="http://schemas.microsoft.com/office/drawing/2014/chart" uri="{C3380CC4-5D6E-409C-BE32-E72D297353CC}">
              <c16:uniqueId val="{00000006-80CD-4056-93FB-4E67D6A123CC}"/>
            </c:ext>
          </c:extLst>
        </c:ser>
        <c:ser>
          <c:idx val="7"/>
          <c:order val="7"/>
          <c:spPr>
            <a:solidFill>
              <a:schemeClr val="accent1"/>
            </a:solidFill>
            <a:ln>
              <a:noFill/>
            </a:ln>
          </c:spPr>
          <c:dLbls>
            <c:dLbl>
              <c:idx val="50"/>
              <c:layout>
                <c:manualLayout>
                  <c:x val="-2.6671974522292995E-2"/>
                  <c:y val="0"/>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0CD-4056-93FB-4E67D6A123C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Sheet1!$A$8:$AY$8</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6.3501134100000023</c:v>
                </c:pt>
                <c:pt idx="30">
                  <c:v>7.7325337800000007</c:v>
                </c:pt>
                <c:pt idx="31">
                  <c:v>9.2069322600000021</c:v>
                </c:pt>
                <c:pt idx="32">
                  <c:v>10.750079400000004</c:v>
                </c:pt>
                <c:pt idx="33">
                  <c:v>12.451371200000004</c:v>
                </c:pt>
                <c:pt idx="34">
                  <c:v>14.307400999999999</c:v>
                </c:pt>
                <c:pt idx="35">
                  <c:v>16.089244000000001</c:v>
                </c:pt>
                <c:pt idx="36">
                  <c:v>17.937483800000003</c:v>
                </c:pt>
                <c:pt idx="37">
                  <c:v>19.9225396</c:v>
                </c:pt>
                <c:pt idx="38">
                  <c:v>21.809407799999995</c:v>
                </c:pt>
                <c:pt idx="39">
                  <c:v>23.757529699999999</c:v>
                </c:pt>
                <c:pt idx="40">
                  <c:v>25.561017800000002</c:v>
                </c:pt>
                <c:pt idx="41">
                  <c:v>27.402741800000001</c:v>
                </c:pt>
                <c:pt idx="42">
                  <c:v>29.088629000000005</c:v>
                </c:pt>
                <c:pt idx="43">
                  <c:v>30.711161499999996</c:v>
                </c:pt>
                <c:pt idx="44">
                  <c:v>32.010181299999999</c:v>
                </c:pt>
                <c:pt idx="45">
                  <c:v>33.330409199999991</c:v>
                </c:pt>
                <c:pt idx="46">
                  <c:v>34.401584600000007</c:v>
                </c:pt>
                <c:pt idx="47">
                  <c:v>35.223808000000005</c:v>
                </c:pt>
                <c:pt idx="48">
                  <c:v>36.119159699999997</c:v>
                </c:pt>
                <c:pt idx="49">
                  <c:v>36.792261500000009</c:v>
                </c:pt>
                <c:pt idx="50">
                  <c:v>38.026664100000005</c:v>
                </c:pt>
              </c:numCache>
            </c:numRef>
          </c:val>
          <c:extLst>
            <c:ext xmlns:c16="http://schemas.microsoft.com/office/drawing/2014/chart" uri="{C3380CC4-5D6E-409C-BE32-E72D297353CC}">
              <c16:uniqueId val="{00000008-80CD-4056-93FB-4E67D6A123CC}"/>
            </c:ext>
          </c:extLst>
        </c:ser>
        <c:dLbls>
          <c:showLegendKey val="0"/>
          <c:showVal val="0"/>
          <c:showCatName val="0"/>
          <c:showSerName val="0"/>
          <c:showPercent val="0"/>
          <c:showBubbleSize val="0"/>
        </c:dLbls>
        <c:axId val="247839424"/>
        <c:axId val="1"/>
      </c:areaChart>
      <c:catAx>
        <c:axId val="2478394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47839424"/>
        <c:crosses val="min"/>
        <c:crossBetween val="midCat"/>
      </c:valAx>
    </c:plotArea>
    <c:plotVisOnly val="0"/>
    <c:dispBlanksAs val="zero"/>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31314940881404E-2"/>
          <c:y val="0.11754966887417219"/>
          <c:w val="0.96273737011823723"/>
          <c:h val="0.76490066225165565"/>
        </c:manualLayout>
      </c:layout>
      <c:barChart>
        <c:barDir val="col"/>
        <c:grouping val="stacked"/>
        <c:varyColors val="0"/>
        <c:ser>
          <c:idx val="0"/>
          <c:order val="0"/>
          <c:spPr>
            <a:solidFill>
              <a:schemeClr val="accent6"/>
            </a:solidFill>
            <a:ln>
              <a:noFill/>
            </a:ln>
          </c:spPr>
          <c:invertIfNegative val="0"/>
          <c:dLbls>
            <c:dLbl>
              <c:idx val="2"/>
              <c:layout>
                <c:manualLayout>
                  <c:x val="0"/>
                  <c:y val="-8.2781456953642384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5AA-43FB-99E8-D485EF6D62F4}"/>
                </c:ext>
              </c:extLst>
            </c:dLbl>
            <c:dLbl>
              <c:idx val="4"/>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5AA-43FB-99E8-D485EF6D62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3.2193538971352043</c:v>
                </c:pt>
                <c:pt idx="1">
                  <c:v>8.5023143216212329</c:v>
                </c:pt>
                <c:pt idx="2">
                  <c:v>10.460918264508145</c:v>
                </c:pt>
                <c:pt idx="3">
                  <c:v>6.68902286753951</c:v>
                </c:pt>
                <c:pt idx="4">
                  <c:v>20.491803278688526</c:v>
                </c:pt>
              </c:numCache>
            </c:numRef>
          </c:val>
          <c:extLst>
            <c:ext xmlns:c16="http://schemas.microsoft.com/office/drawing/2014/chart" uri="{C3380CC4-5D6E-409C-BE32-E72D297353CC}">
              <c16:uniqueId val="{00000002-E5AA-43FB-99E8-D485EF6D62F4}"/>
            </c:ext>
          </c:extLst>
        </c:ser>
        <c:ser>
          <c:idx val="1"/>
          <c:order val="1"/>
          <c:spPr>
            <a:solidFill>
              <a:srgbClr val="000000"/>
            </a:solidFill>
            <a:ln>
              <a:noFill/>
            </a:ln>
          </c:spPr>
          <c:invertIfNegative val="0"/>
          <c:dLbls>
            <c:dLbl>
              <c:idx val="0"/>
              <c:layout>
                <c:manualLayout>
                  <c:x val="9.3514869222500893E-2"/>
                  <c:y val="-2.4834437086092714E-2"/>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5AA-43FB-99E8-D485EF6D62F4}"/>
                </c:ext>
              </c:extLst>
            </c:dLbl>
            <c:dLbl>
              <c:idx val="2"/>
              <c:layout>
                <c:manualLayout>
                  <c:x val="0"/>
                  <c:y val="-8.2781456953642384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5AA-43FB-99E8-D485EF6D62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0.92717392237493879</c:v>
                </c:pt>
                <c:pt idx="1">
                  <c:v>2.1614744961448564</c:v>
                </c:pt>
                <c:pt idx="2">
                  <c:v>8.5664714812405123</c:v>
                </c:pt>
                <c:pt idx="3">
                  <c:v>1.0738111376690092</c:v>
                </c:pt>
                <c:pt idx="4">
                  <c:v>0</c:v>
                </c:pt>
              </c:numCache>
            </c:numRef>
          </c:val>
          <c:extLst>
            <c:ext xmlns:c16="http://schemas.microsoft.com/office/drawing/2014/chart" uri="{C3380CC4-5D6E-409C-BE32-E72D297353CC}">
              <c16:uniqueId val="{00000005-E5AA-43FB-99E8-D485EF6D62F4}"/>
            </c:ext>
          </c:extLst>
        </c:ser>
        <c:ser>
          <c:idx val="2"/>
          <c:order val="2"/>
          <c:spPr>
            <a:solidFill>
              <a:schemeClr val="accent5"/>
            </a:solidFill>
            <a:ln>
              <a:noFill/>
            </a:ln>
          </c:spPr>
          <c:invertIfNegative val="0"/>
          <c:dLbls>
            <c:dLbl>
              <c:idx val="0"/>
              <c:layout>
                <c:manualLayout>
                  <c:x val="9.3514869222500893E-2"/>
                  <c:y val="-9.2715231788079472E-2"/>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5AA-43FB-99E8-D485EF6D62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2.1462359314234694</c:v>
                </c:pt>
                <c:pt idx="1">
                  <c:v>0</c:v>
                </c:pt>
                <c:pt idx="2">
                  <c:v>0</c:v>
                </c:pt>
                <c:pt idx="3">
                  <c:v>0</c:v>
                </c:pt>
                <c:pt idx="4">
                  <c:v>0</c:v>
                </c:pt>
              </c:numCache>
            </c:numRef>
          </c:val>
          <c:extLst>
            <c:ext xmlns:c16="http://schemas.microsoft.com/office/drawing/2014/chart" uri="{C3380CC4-5D6E-409C-BE32-E72D297353CC}">
              <c16:uniqueId val="{00000007-E5AA-43FB-99E8-D485EF6D62F4}"/>
            </c:ext>
          </c:extLst>
        </c:ser>
        <c:ser>
          <c:idx val="3"/>
          <c:order val="3"/>
          <c:spPr>
            <a:solidFill>
              <a:srgbClr val="DEC000"/>
            </a:solidFill>
            <a:ln>
              <a:noFill/>
            </a:ln>
          </c:spPr>
          <c:invertIfNegative val="0"/>
          <c:dLbls>
            <c:dLbl>
              <c:idx val="0"/>
              <c:layout>
                <c:manualLayout>
                  <c:x val="0"/>
                  <c:y val="-8.2781456953642384E-4"/>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5AA-43FB-99E8-D485EF6D62F4}"/>
                </c:ext>
              </c:extLst>
            </c:dLbl>
            <c:dLbl>
              <c:idx val="1"/>
              <c:layout>
                <c:manualLayout>
                  <c:x val="0"/>
                  <c:y val="-8.2781456953642384E-4"/>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5AA-43FB-99E8-D485EF6D62F4}"/>
                </c:ext>
              </c:extLst>
            </c:dLbl>
            <c:dLbl>
              <c:idx val="2"/>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5AA-43FB-99E8-D485EF6D62F4}"/>
                </c:ext>
              </c:extLst>
            </c:dLbl>
            <c:dLbl>
              <c:idx val="3"/>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5AA-43FB-99E8-D485EF6D62F4}"/>
                </c:ext>
              </c:extLst>
            </c:dLbl>
            <c:dLbl>
              <c:idx val="4"/>
              <c:layout>
                <c:manualLayout>
                  <c:x val="0"/>
                  <c:y val="-8.2781456953642384E-4"/>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E5AA-43FB-99E8-D485EF6D62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Sheet1!$A$4:$E$4</c:f>
              <c:numCache>
                <c:formatCode>General</c:formatCode>
                <c:ptCount val="5"/>
                <c:pt idx="0">
                  <c:v>20.629619772842389</c:v>
                </c:pt>
                <c:pt idx="1">
                  <c:v>20.893738825948809</c:v>
                </c:pt>
                <c:pt idx="2">
                  <c:v>32.010409889394921</c:v>
                </c:pt>
                <c:pt idx="3">
                  <c:v>19.960044236737893</c:v>
                </c:pt>
                <c:pt idx="4">
                  <c:v>11.721311475409834</c:v>
                </c:pt>
              </c:numCache>
            </c:numRef>
          </c:val>
          <c:extLst>
            <c:ext xmlns:c16="http://schemas.microsoft.com/office/drawing/2014/chart" uri="{C3380CC4-5D6E-409C-BE32-E72D297353CC}">
              <c16:uniqueId val="{0000000D-E5AA-43FB-99E8-D485EF6D62F4}"/>
            </c:ext>
          </c:extLst>
        </c:ser>
        <c:ser>
          <c:idx val="4"/>
          <c:order val="4"/>
          <c:spPr>
            <a:solidFill>
              <a:srgbClr val="9DB1CF"/>
            </a:solidFill>
            <a:ln>
              <a:noFill/>
            </a:ln>
          </c:spPr>
          <c:invertIfNegative val="0"/>
          <c:dLbls>
            <c:dLbl>
              <c:idx val="0"/>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E5AA-43FB-99E8-D485EF6D62F4}"/>
                </c:ext>
              </c:extLst>
            </c:dLbl>
            <c:dLbl>
              <c:idx val="1"/>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E5AA-43FB-99E8-D485EF6D62F4}"/>
                </c:ext>
              </c:extLst>
            </c:dLbl>
            <c:dLbl>
              <c:idx val="2"/>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E5AA-43FB-99E8-D485EF6D62F4}"/>
                </c:ext>
              </c:extLst>
            </c:dLbl>
            <c:dLbl>
              <c:idx val="3"/>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E5AA-43FB-99E8-D485EF6D62F4}"/>
                </c:ext>
              </c:extLst>
            </c:dLbl>
            <c:dLbl>
              <c:idx val="4"/>
              <c:layout>
                <c:manualLayout>
                  <c:x val="0"/>
                  <c:y val="0"/>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E5AA-43FB-99E8-D485EF6D62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Sheet1!$A$5:$E$5</c:f>
              <c:numCache>
                <c:formatCode>General</c:formatCode>
                <c:ptCount val="5"/>
                <c:pt idx="0">
                  <c:v>69.214391799661755</c:v>
                </c:pt>
                <c:pt idx="1">
                  <c:v>63.244126193056729</c:v>
                </c:pt>
                <c:pt idx="2">
                  <c:v>47.711993060073731</c:v>
                </c:pt>
                <c:pt idx="3">
                  <c:v>70.047447468873742</c:v>
                </c:pt>
                <c:pt idx="4">
                  <c:v>67.786885245901644</c:v>
                </c:pt>
              </c:numCache>
            </c:numRef>
          </c:val>
          <c:extLst>
            <c:ext xmlns:c16="http://schemas.microsoft.com/office/drawing/2014/chart" uri="{C3380CC4-5D6E-409C-BE32-E72D297353CC}">
              <c16:uniqueId val="{00000013-E5AA-43FB-99E8-D485EF6D62F4}"/>
            </c:ext>
          </c:extLst>
        </c:ser>
        <c:ser>
          <c:idx val="5"/>
          <c:order val="5"/>
          <c:spPr>
            <a:solidFill>
              <a:srgbClr val="4C6C9C"/>
            </a:solidFill>
            <a:ln>
              <a:noFill/>
            </a:ln>
          </c:spPr>
          <c:invertIfNegative val="0"/>
          <c:val>
            <c:numRef>
              <c:f>Sheet1!$A$6:$E$6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14-E5AA-43FB-99E8-D485EF6D62F4}"/>
            </c:ext>
          </c:extLst>
        </c:ser>
        <c:ser>
          <c:idx val="6"/>
          <c:order val="6"/>
          <c:spPr>
            <a:solidFill>
              <a:srgbClr val="C0C0C0"/>
            </a:solidFill>
            <a:ln>
              <a:noFill/>
            </a:ln>
          </c:spPr>
          <c:invertIfNegative val="0"/>
          <c:val>
            <c:numRef>
              <c:f>Sheet1!$A$7:$E$7</c:f>
              <c:numCache>
                <c:formatCode>General</c:formatCode>
                <c:ptCount val="5"/>
                <c:pt idx="0">
                  <c:v>3.863224676562238</c:v>
                </c:pt>
                <c:pt idx="1">
                  <c:v>5.1983461632283738</c:v>
                </c:pt>
                <c:pt idx="2">
                  <c:v>1.2502073047826801</c:v>
                </c:pt>
                <c:pt idx="3">
                  <c:v>2.2296742891798393</c:v>
                </c:pt>
                <c:pt idx="4">
                  <c:v>0</c:v>
                </c:pt>
              </c:numCache>
            </c:numRef>
          </c:val>
          <c:extLst>
            <c:ext xmlns:c16="http://schemas.microsoft.com/office/drawing/2014/chart" uri="{C3380CC4-5D6E-409C-BE32-E72D297353CC}">
              <c16:uniqueId val="{00000015-E5AA-43FB-99E8-D485EF6D62F4}"/>
            </c:ext>
          </c:extLst>
        </c:ser>
        <c:dLbls>
          <c:showLegendKey val="0"/>
          <c:showVal val="0"/>
          <c:showCatName val="0"/>
          <c:showSerName val="0"/>
          <c:showPercent val="0"/>
          <c:showBubbleSize val="0"/>
        </c:dLbls>
        <c:gapWidth val="80"/>
        <c:overlap val="100"/>
        <c:axId val="202693951"/>
        <c:axId val="1"/>
      </c:barChart>
      <c:catAx>
        <c:axId val="2026939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02693951"/>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719008264462811E-2"/>
          <c:y val="2.2375215146299483E-2"/>
          <c:w val="0.8925619834710744"/>
          <c:h val="0.95524956970740105"/>
        </c:manualLayout>
      </c:layout>
      <c:barChart>
        <c:barDir val="col"/>
        <c:grouping val="stacked"/>
        <c:varyColors val="0"/>
        <c:ser>
          <c:idx val="0"/>
          <c:order val="0"/>
          <c:spPr>
            <a:solidFill>
              <a:srgbClr val="000000"/>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0-583A-4222-A464-62901144DC22}"/>
              </c:ext>
            </c:extLst>
          </c:dPt>
          <c:val>
            <c:numRef>
              <c:f>Sheet1!$A$1:$B$1</c:f>
              <c:numCache>
                <c:formatCode>General</c:formatCode>
                <c:ptCount val="2"/>
                <c:pt idx="0">
                  <c:v>118500</c:v>
                </c:pt>
                <c:pt idx="1">
                  <c:v>490781.4</c:v>
                </c:pt>
              </c:numCache>
            </c:numRef>
          </c:val>
          <c:extLst>
            <c:ext xmlns:c16="http://schemas.microsoft.com/office/drawing/2014/chart" uri="{C3380CC4-5D6E-409C-BE32-E72D297353CC}">
              <c16:uniqueId val="{00000001-583A-4222-A464-62901144DC22}"/>
            </c:ext>
          </c:extLst>
        </c:ser>
        <c:ser>
          <c:idx val="1"/>
          <c:order val="1"/>
          <c:spPr>
            <a:solidFill>
              <a:srgbClr val="000000"/>
            </a:solidFill>
            <a:ln>
              <a:noFill/>
            </a:ln>
          </c:spPr>
          <c:invertIfNegative val="0"/>
          <c:dPt>
            <c:idx val="0"/>
            <c:invertIfNegative val="0"/>
            <c:bubble3D val="0"/>
            <c:spPr>
              <a:solidFill>
                <a:schemeClr val="accent5"/>
              </a:solidFill>
              <a:ln>
                <a:noFill/>
              </a:ln>
            </c:spPr>
            <c:extLst>
              <c:ext xmlns:c16="http://schemas.microsoft.com/office/drawing/2014/chart" uri="{C3380CC4-5D6E-409C-BE32-E72D297353CC}">
                <c16:uniqueId val="{00000002-583A-4222-A464-62901144DC22}"/>
              </c:ext>
            </c:extLst>
          </c:dPt>
          <c:val>
            <c:numRef>
              <c:f>Sheet1!$A$2:$B$2</c:f>
              <c:numCache>
                <c:formatCode>General</c:formatCode>
                <c:ptCount val="2"/>
                <c:pt idx="0">
                  <c:v>23500</c:v>
                </c:pt>
                <c:pt idx="1">
                  <c:v>79878.900000000023</c:v>
                </c:pt>
              </c:numCache>
            </c:numRef>
          </c:val>
          <c:extLst>
            <c:ext xmlns:c16="http://schemas.microsoft.com/office/drawing/2014/chart" uri="{C3380CC4-5D6E-409C-BE32-E72D297353CC}">
              <c16:uniqueId val="{00000003-583A-4222-A464-62901144DC22}"/>
            </c:ext>
          </c:extLst>
        </c:ser>
        <c:ser>
          <c:idx val="2"/>
          <c:order val="2"/>
          <c:spPr>
            <a:solidFill>
              <a:srgbClr val="DEC000"/>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4-583A-4222-A464-62901144DC22}"/>
              </c:ext>
            </c:extLst>
          </c:dPt>
          <c:val>
            <c:numRef>
              <c:f>Sheet1!$A$3:$B$3</c:f>
              <c:numCache>
                <c:formatCode>General</c:formatCode>
                <c:ptCount val="2"/>
                <c:pt idx="0">
                  <c:v>50900</c:v>
                </c:pt>
                <c:pt idx="1">
                  <c:v>9993</c:v>
                </c:pt>
              </c:numCache>
            </c:numRef>
          </c:val>
          <c:extLst>
            <c:ext xmlns:c16="http://schemas.microsoft.com/office/drawing/2014/chart" uri="{C3380CC4-5D6E-409C-BE32-E72D297353CC}">
              <c16:uniqueId val="{00000005-583A-4222-A464-62901144DC22}"/>
            </c:ext>
          </c:extLst>
        </c:ser>
        <c:ser>
          <c:idx val="3"/>
          <c:order val="3"/>
          <c:spPr>
            <a:solidFill>
              <a:srgbClr val="DEC000"/>
            </a:solidFill>
            <a:ln>
              <a:noFill/>
            </a:ln>
          </c:spPr>
          <c:invertIfNegative val="0"/>
          <c:dPt>
            <c:idx val="0"/>
            <c:invertIfNegative val="0"/>
            <c:bubble3D val="0"/>
            <c:spPr>
              <a:solidFill>
                <a:srgbClr val="9DB1CF"/>
              </a:solidFill>
              <a:ln>
                <a:noFill/>
              </a:ln>
            </c:spPr>
            <c:extLst>
              <c:ext xmlns:c16="http://schemas.microsoft.com/office/drawing/2014/chart" uri="{C3380CC4-5D6E-409C-BE32-E72D297353CC}">
                <c16:uniqueId val="{00000006-583A-4222-A464-62901144DC22}"/>
              </c:ext>
            </c:extLst>
          </c:dPt>
          <c:val>
            <c:numRef>
              <c:f>Sheet1!$A$4:$B$4</c:f>
              <c:numCache>
                <c:formatCode>General</c:formatCode>
                <c:ptCount val="2"/>
                <c:pt idx="0">
                  <c:v>252900</c:v>
                </c:pt>
                <c:pt idx="1">
                  <c:v>1066285.7899999998</c:v>
                </c:pt>
              </c:numCache>
            </c:numRef>
          </c:val>
          <c:extLst>
            <c:ext xmlns:c16="http://schemas.microsoft.com/office/drawing/2014/chart" uri="{C3380CC4-5D6E-409C-BE32-E72D297353CC}">
              <c16:uniqueId val="{00000007-583A-4222-A464-62901144DC22}"/>
            </c:ext>
          </c:extLst>
        </c:ser>
        <c:ser>
          <c:idx val="4"/>
          <c:order val="4"/>
          <c:spPr>
            <a:solidFill>
              <a:srgbClr val="C0C0C0"/>
            </a:solidFill>
            <a:ln>
              <a:noFill/>
            </a:ln>
          </c:spPr>
          <c:invertIfNegative val="0"/>
          <c:dPt>
            <c:idx val="1"/>
            <c:invertIfNegative val="0"/>
            <c:bubble3D val="0"/>
            <c:spPr>
              <a:solidFill>
                <a:srgbClr val="9DB1CF"/>
              </a:solidFill>
              <a:ln>
                <a:noFill/>
              </a:ln>
            </c:spPr>
            <c:extLst>
              <c:ext xmlns:c16="http://schemas.microsoft.com/office/drawing/2014/chart" uri="{C3380CC4-5D6E-409C-BE32-E72D297353CC}">
                <c16:uniqueId val="{00000008-583A-4222-A464-62901144DC22}"/>
              </c:ext>
            </c:extLst>
          </c:dPt>
          <c:val>
            <c:numRef>
              <c:f>Sheet1!$A$5:$B$5</c:f>
              <c:numCache>
                <c:formatCode>General</c:formatCode>
                <c:ptCount val="2"/>
                <c:pt idx="0">
                  <c:v>15700</c:v>
                </c:pt>
                <c:pt idx="1">
                  <c:v>233318.91999999993</c:v>
                </c:pt>
              </c:numCache>
            </c:numRef>
          </c:val>
          <c:extLst>
            <c:ext xmlns:c16="http://schemas.microsoft.com/office/drawing/2014/chart" uri="{C3380CC4-5D6E-409C-BE32-E72D297353CC}">
              <c16:uniqueId val="{00000009-583A-4222-A464-62901144DC22}"/>
            </c:ext>
          </c:extLst>
        </c:ser>
        <c:ser>
          <c:idx val="5"/>
          <c:order val="5"/>
          <c:spPr>
            <a:solidFill>
              <a:srgbClr val="4C6C9C"/>
            </a:solidFill>
            <a:ln>
              <a:noFill/>
            </a:ln>
          </c:spPr>
          <c:invertIfNegative val="0"/>
          <c:val>
            <c:numRef>
              <c:f>Sheet1!$A$6:$B$6</c:f>
              <c:numCache>
                <c:formatCode>General</c:formatCode>
                <c:ptCount val="2"/>
                <c:pt idx="1">
                  <c:v>119801.39999999991</c:v>
                </c:pt>
              </c:numCache>
            </c:numRef>
          </c:val>
          <c:extLst>
            <c:ext xmlns:c16="http://schemas.microsoft.com/office/drawing/2014/chart" uri="{C3380CC4-5D6E-409C-BE32-E72D297353CC}">
              <c16:uniqueId val="{0000000A-583A-4222-A464-62901144DC22}"/>
            </c:ext>
          </c:extLst>
        </c:ser>
        <c:ser>
          <c:idx val="6"/>
          <c:order val="6"/>
          <c:spPr>
            <a:solidFill>
              <a:srgbClr val="C0C0C0"/>
            </a:solidFill>
            <a:ln>
              <a:noFill/>
            </a:ln>
          </c:spPr>
          <c:invertIfNegative val="0"/>
          <c:val>
            <c:numRef>
              <c:f>Sheet1!$A$7:$B$7</c:f>
              <c:numCache>
                <c:formatCode>General</c:formatCode>
                <c:ptCount val="2"/>
                <c:pt idx="1">
                  <c:v>40365.459999999963</c:v>
                </c:pt>
              </c:numCache>
            </c:numRef>
          </c:val>
          <c:extLst>
            <c:ext xmlns:c16="http://schemas.microsoft.com/office/drawing/2014/chart" uri="{C3380CC4-5D6E-409C-BE32-E72D297353CC}">
              <c16:uniqueId val="{0000000B-583A-4222-A464-62901144DC22}"/>
            </c:ext>
          </c:extLst>
        </c:ser>
        <c:dLbls>
          <c:showLegendKey val="0"/>
          <c:showVal val="0"/>
          <c:showCatName val="0"/>
          <c:showSerName val="0"/>
          <c:showPercent val="0"/>
          <c:showBubbleSize val="0"/>
        </c:dLbls>
        <c:gapWidth val="80"/>
        <c:overlap val="100"/>
        <c:axId val="1741104351"/>
        <c:axId val="1"/>
      </c:barChart>
      <c:catAx>
        <c:axId val="17411043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40424.8699999996"/>
          <c:min val="0"/>
        </c:scaling>
        <c:delete val="1"/>
        <c:axPos val="l"/>
        <c:numFmt formatCode="General" sourceLinked="1"/>
        <c:majorTickMark val="out"/>
        <c:minorTickMark val="none"/>
        <c:tickLblPos val="nextTo"/>
        <c:crossAx val="1741104351"/>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807017543859651E-2"/>
          <c:y val="1.9667170953101363E-2"/>
          <c:w val="0.95438596491228067"/>
          <c:h val="0.96066565809379723"/>
        </c:manualLayout>
      </c:layout>
      <c:barChart>
        <c:barDir val="bar"/>
        <c:grouping val="stacked"/>
        <c:varyColors val="0"/>
        <c:ser>
          <c:idx val="0"/>
          <c:order val="0"/>
          <c:spPr>
            <a:solidFill>
              <a:schemeClr val="tx2"/>
            </a:solidFill>
            <a:ln>
              <a:noFill/>
            </a:ln>
          </c:spPr>
          <c:invertIfNegative val="0"/>
          <c:val>
            <c:numRef>
              <c:f>Sheet1!$A$1:$T$1</c:f>
              <c:numCache>
                <c:formatCode>General</c:formatCode>
                <c:ptCount val="20"/>
                <c:pt idx="0">
                  <c:v>0.2</c:v>
                </c:pt>
                <c:pt idx="1">
                  <c:v>0.4</c:v>
                </c:pt>
                <c:pt idx="2">
                  <c:v>0.75</c:v>
                </c:pt>
                <c:pt idx="3">
                  <c:v>2</c:v>
                </c:pt>
                <c:pt idx="4">
                  <c:v>3</c:v>
                </c:pt>
                <c:pt idx="5">
                  <c:v>5</c:v>
                </c:pt>
                <c:pt idx="6">
                  <c:v>5.5</c:v>
                </c:pt>
                <c:pt idx="7">
                  <c:v>12</c:v>
                </c:pt>
                <c:pt idx="8">
                  <c:v>17</c:v>
                </c:pt>
                <c:pt idx="9">
                  <c:v>17.3</c:v>
                </c:pt>
                <c:pt idx="10">
                  <c:v>17.5</c:v>
                </c:pt>
                <c:pt idx="11">
                  <c:v>18.5</c:v>
                </c:pt>
                <c:pt idx="12">
                  <c:v>19</c:v>
                </c:pt>
                <c:pt idx="13">
                  <c:v>21.5</c:v>
                </c:pt>
                <c:pt idx="14">
                  <c:v>23.5</c:v>
                </c:pt>
                <c:pt idx="15">
                  <c:v>23.5</c:v>
                </c:pt>
                <c:pt idx="16">
                  <c:v>25</c:v>
                </c:pt>
                <c:pt idx="17">
                  <c:v>26</c:v>
                </c:pt>
                <c:pt idx="18">
                  <c:v>27</c:v>
                </c:pt>
                <c:pt idx="19">
                  <c:v>28</c:v>
                </c:pt>
              </c:numCache>
            </c:numRef>
          </c:val>
          <c:extLst>
            <c:ext xmlns:c16="http://schemas.microsoft.com/office/drawing/2014/chart" uri="{C3380CC4-5D6E-409C-BE32-E72D297353CC}">
              <c16:uniqueId val="{00000000-3FB0-44A1-9C68-C703C75EBA91}"/>
            </c:ext>
          </c:extLst>
        </c:ser>
        <c:ser>
          <c:idx val="1"/>
          <c:order val="1"/>
          <c:spPr>
            <a:solidFill>
              <a:schemeClr val="accent1"/>
            </a:solidFill>
            <a:ln>
              <a:noFill/>
            </a:ln>
          </c:spPr>
          <c:invertIfNegative val="0"/>
          <c:dPt>
            <c:idx val="7"/>
            <c:invertIfNegative val="0"/>
            <c:bubble3D val="0"/>
            <c:spPr>
              <a:solidFill>
                <a:srgbClr val="C30C3E"/>
              </a:solidFill>
              <a:ln>
                <a:noFill/>
              </a:ln>
            </c:spPr>
            <c:extLst>
              <c:ext xmlns:c16="http://schemas.microsoft.com/office/drawing/2014/chart" uri="{C3380CC4-5D6E-409C-BE32-E72D297353CC}">
                <c16:uniqueId val="{00000001-3FB0-44A1-9C68-C703C75EBA91}"/>
              </c:ext>
            </c:extLst>
          </c:dPt>
          <c:dPt>
            <c:idx val="14"/>
            <c:invertIfNegative val="0"/>
            <c:bubble3D val="0"/>
            <c:spPr>
              <a:solidFill>
                <a:srgbClr val="C30C3E"/>
              </a:solidFill>
              <a:ln>
                <a:noFill/>
              </a:ln>
            </c:spPr>
            <c:extLst>
              <c:ext xmlns:c16="http://schemas.microsoft.com/office/drawing/2014/chart" uri="{C3380CC4-5D6E-409C-BE32-E72D297353CC}">
                <c16:uniqueId val="{00000002-3FB0-44A1-9C68-C703C75EBA91}"/>
              </c:ext>
            </c:extLst>
          </c:dPt>
          <c:dPt>
            <c:idx val="15"/>
            <c:invertIfNegative val="0"/>
            <c:bubble3D val="0"/>
            <c:spPr>
              <a:solidFill>
                <a:srgbClr val="C30C3E"/>
              </a:solidFill>
              <a:ln>
                <a:noFill/>
              </a:ln>
            </c:spPr>
            <c:extLst>
              <c:ext xmlns:c16="http://schemas.microsoft.com/office/drawing/2014/chart" uri="{C3380CC4-5D6E-409C-BE32-E72D297353CC}">
                <c16:uniqueId val="{00000003-3FB0-44A1-9C68-C703C75EBA91}"/>
              </c:ext>
            </c:extLst>
          </c:dPt>
          <c:dPt>
            <c:idx val="16"/>
            <c:invertIfNegative val="0"/>
            <c:bubble3D val="0"/>
            <c:spPr>
              <a:solidFill>
                <a:srgbClr val="C30C3E"/>
              </a:solidFill>
              <a:ln>
                <a:noFill/>
              </a:ln>
            </c:spPr>
            <c:extLst>
              <c:ext xmlns:c16="http://schemas.microsoft.com/office/drawing/2014/chart" uri="{C3380CC4-5D6E-409C-BE32-E72D297353CC}">
                <c16:uniqueId val="{00000004-3FB0-44A1-9C68-C703C75EBA91}"/>
              </c:ext>
            </c:extLst>
          </c:dPt>
          <c:dPt>
            <c:idx val="17"/>
            <c:invertIfNegative val="0"/>
            <c:bubble3D val="0"/>
            <c:spPr>
              <a:solidFill>
                <a:srgbClr val="C30C3E"/>
              </a:solidFill>
              <a:ln>
                <a:noFill/>
              </a:ln>
            </c:spPr>
            <c:extLst>
              <c:ext xmlns:c16="http://schemas.microsoft.com/office/drawing/2014/chart" uri="{C3380CC4-5D6E-409C-BE32-E72D297353CC}">
                <c16:uniqueId val="{00000005-3FB0-44A1-9C68-C703C75EBA91}"/>
              </c:ext>
            </c:extLst>
          </c:dPt>
          <c:dPt>
            <c:idx val="18"/>
            <c:invertIfNegative val="0"/>
            <c:bubble3D val="0"/>
            <c:spPr>
              <a:solidFill>
                <a:srgbClr val="C30C3E"/>
              </a:solidFill>
              <a:ln>
                <a:noFill/>
              </a:ln>
            </c:spPr>
            <c:extLst>
              <c:ext xmlns:c16="http://schemas.microsoft.com/office/drawing/2014/chart" uri="{C3380CC4-5D6E-409C-BE32-E72D297353CC}">
                <c16:uniqueId val="{00000006-3FB0-44A1-9C68-C703C75EBA91}"/>
              </c:ext>
            </c:extLst>
          </c:dPt>
          <c:dPt>
            <c:idx val="19"/>
            <c:invertIfNegative val="0"/>
            <c:bubble3D val="0"/>
            <c:spPr>
              <a:solidFill>
                <a:srgbClr val="C30C3E"/>
              </a:solidFill>
              <a:ln>
                <a:noFill/>
              </a:ln>
            </c:spPr>
            <c:extLst>
              <c:ext xmlns:c16="http://schemas.microsoft.com/office/drawing/2014/chart" uri="{C3380CC4-5D6E-409C-BE32-E72D297353CC}">
                <c16:uniqueId val="{00000007-3FB0-44A1-9C68-C703C75EBA91}"/>
              </c:ext>
            </c:extLst>
          </c:dPt>
          <c:val>
            <c:numRef>
              <c:f>Sheet1!$A$2:$T$2</c:f>
              <c:numCache>
                <c:formatCode>General</c:formatCode>
                <c:ptCount val="20"/>
                <c:pt idx="0">
                  <c:v>1</c:v>
                </c:pt>
                <c:pt idx="1">
                  <c:v>0.99999999999999989</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8-3FB0-44A1-9C68-C703C75EBA91}"/>
            </c:ext>
          </c:extLst>
        </c:ser>
        <c:dLbls>
          <c:showLegendKey val="0"/>
          <c:showVal val="0"/>
          <c:showCatName val="0"/>
          <c:showSerName val="0"/>
          <c:showPercent val="0"/>
          <c:showBubbleSize val="0"/>
        </c:dLbls>
        <c:gapWidth val="80"/>
        <c:overlap val="100"/>
        <c:axId val="202623871"/>
        <c:axId val="1"/>
      </c:barChart>
      <c:catAx>
        <c:axId val="202623871"/>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9"/>
          <c:min val="0"/>
        </c:scaling>
        <c:delete val="1"/>
        <c:axPos val="t"/>
        <c:numFmt formatCode="General" sourceLinked="1"/>
        <c:majorTickMark val="out"/>
        <c:minorTickMark val="none"/>
        <c:tickLblPos val="nextTo"/>
        <c:crossAx val="202623871"/>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658957015055644E-2"/>
          <c:y val="8.0196399345335512E-2"/>
          <c:w val="0.89810168012219072"/>
          <c:h val="0.72667757774140751"/>
        </c:manualLayout>
      </c:layout>
      <c:scatterChart>
        <c:scatterStyle val="lineMarker"/>
        <c:varyColors val="0"/>
        <c:ser>
          <c:idx val="0"/>
          <c:order val="0"/>
          <c:spPr>
            <a:ln w="19050" cmpd="sng" algn="ctr">
              <a:solidFill>
                <a:schemeClr val="accent1"/>
              </a:solidFill>
              <a:prstDash val="solid"/>
            </a:ln>
          </c:spPr>
          <c:marker>
            <c:symbol val="none"/>
          </c:marker>
          <c:xVal>
            <c:numRef>
              <c:f>Sheet1!$A$1:$O$1</c:f>
              <c:numCache>
                <c:formatCode>General</c:formatCode>
                <c:ptCount val="15"/>
                <c:pt idx="0">
                  <c:v>2021</c:v>
                </c:pt>
                <c:pt idx="1">
                  <c:v>2023</c:v>
                </c:pt>
                <c:pt idx="2">
                  <c:v>2025</c:v>
                </c:pt>
                <c:pt idx="3">
                  <c:v>2027</c:v>
                </c:pt>
                <c:pt idx="4">
                  <c:v>2029</c:v>
                </c:pt>
                <c:pt idx="5">
                  <c:v>2031</c:v>
                </c:pt>
                <c:pt idx="6">
                  <c:v>2033</c:v>
                </c:pt>
                <c:pt idx="7">
                  <c:v>2035</c:v>
                </c:pt>
                <c:pt idx="8">
                  <c:v>2037</c:v>
                </c:pt>
                <c:pt idx="9">
                  <c:v>2039</c:v>
                </c:pt>
                <c:pt idx="10">
                  <c:v>2041</c:v>
                </c:pt>
                <c:pt idx="11">
                  <c:v>2043</c:v>
                </c:pt>
                <c:pt idx="12">
                  <c:v>2045</c:v>
                </c:pt>
                <c:pt idx="13">
                  <c:v>2047</c:v>
                </c:pt>
                <c:pt idx="14">
                  <c:v>2049</c:v>
                </c:pt>
              </c:numCache>
            </c:numRef>
          </c:xVal>
          <c:yVal>
            <c:numRef>
              <c:f>Sheet1!$A$2:$O$2</c:f>
              <c:numCache>
                <c:formatCode>General</c:formatCode>
                <c:ptCount val="15"/>
                <c:pt idx="0">
                  <c:v>120</c:v>
                </c:pt>
                <c:pt idx="1">
                  <c:v>118</c:v>
                </c:pt>
                <c:pt idx="2">
                  <c:v>116</c:v>
                </c:pt>
                <c:pt idx="3">
                  <c:v>118</c:v>
                </c:pt>
                <c:pt idx="4">
                  <c:v>130</c:v>
                </c:pt>
                <c:pt idx="5">
                  <c:v>136</c:v>
                </c:pt>
                <c:pt idx="6">
                  <c:v>142</c:v>
                </c:pt>
                <c:pt idx="7">
                  <c:v>148</c:v>
                </c:pt>
                <c:pt idx="8">
                  <c:v>154</c:v>
                </c:pt>
                <c:pt idx="9">
                  <c:v>160</c:v>
                </c:pt>
                <c:pt idx="10">
                  <c:v>166</c:v>
                </c:pt>
                <c:pt idx="11">
                  <c:v>172</c:v>
                </c:pt>
                <c:pt idx="12">
                  <c:v>178</c:v>
                </c:pt>
                <c:pt idx="13">
                  <c:v>184</c:v>
                </c:pt>
                <c:pt idx="14">
                  <c:v>190</c:v>
                </c:pt>
              </c:numCache>
            </c:numRef>
          </c:yVal>
          <c:smooth val="0"/>
          <c:extLst>
            <c:ext xmlns:c16="http://schemas.microsoft.com/office/drawing/2014/chart" uri="{C3380CC4-5D6E-409C-BE32-E72D297353CC}">
              <c16:uniqueId val="{00000000-EEE7-430A-AD31-7B08F4EFB8B6}"/>
            </c:ext>
          </c:extLst>
        </c:ser>
        <c:ser>
          <c:idx val="1"/>
          <c:order val="1"/>
          <c:spPr>
            <a:ln w="19050" cmpd="sng" algn="ctr">
              <a:solidFill>
                <a:schemeClr val="accent2"/>
              </a:solidFill>
              <a:prstDash val="solid"/>
            </a:ln>
          </c:spPr>
          <c:marker>
            <c:symbol val="none"/>
          </c:marker>
          <c:xVal>
            <c:numRef>
              <c:f>Sheet1!$A$1:$O$1</c:f>
              <c:numCache>
                <c:formatCode>General</c:formatCode>
                <c:ptCount val="15"/>
                <c:pt idx="0">
                  <c:v>2021</c:v>
                </c:pt>
                <c:pt idx="1">
                  <c:v>2023</c:v>
                </c:pt>
                <c:pt idx="2">
                  <c:v>2025</c:v>
                </c:pt>
                <c:pt idx="3">
                  <c:v>2027</c:v>
                </c:pt>
                <c:pt idx="4">
                  <c:v>2029</c:v>
                </c:pt>
                <c:pt idx="5">
                  <c:v>2031</c:v>
                </c:pt>
                <c:pt idx="6">
                  <c:v>2033</c:v>
                </c:pt>
                <c:pt idx="7">
                  <c:v>2035</c:v>
                </c:pt>
                <c:pt idx="8">
                  <c:v>2037</c:v>
                </c:pt>
                <c:pt idx="9">
                  <c:v>2039</c:v>
                </c:pt>
                <c:pt idx="10">
                  <c:v>2041</c:v>
                </c:pt>
                <c:pt idx="11">
                  <c:v>2043</c:v>
                </c:pt>
                <c:pt idx="12">
                  <c:v>2045</c:v>
                </c:pt>
                <c:pt idx="13">
                  <c:v>2047</c:v>
                </c:pt>
                <c:pt idx="14">
                  <c:v>2049</c:v>
                </c:pt>
              </c:numCache>
            </c:numRef>
          </c:xVal>
          <c:yVal>
            <c:numRef>
              <c:f>Sheet1!$A$3:$O$3</c:f>
              <c:numCache>
                <c:formatCode>General</c:formatCode>
                <c:ptCount val="15"/>
                <c:pt idx="0">
                  <c:v>95</c:v>
                </c:pt>
                <c:pt idx="1">
                  <c:v>119</c:v>
                </c:pt>
                <c:pt idx="2">
                  <c:v>145</c:v>
                </c:pt>
                <c:pt idx="3">
                  <c:v>195</c:v>
                </c:pt>
                <c:pt idx="4">
                  <c:v>240</c:v>
                </c:pt>
                <c:pt idx="5">
                  <c:v>280</c:v>
                </c:pt>
                <c:pt idx="6">
                  <c:v>295</c:v>
                </c:pt>
                <c:pt idx="7">
                  <c:v>314</c:v>
                </c:pt>
                <c:pt idx="8">
                  <c:v>330</c:v>
                </c:pt>
                <c:pt idx="9">
                  <c:v>335</c:v>
                </c:pt>
                <c:pt idx="10">
                  <c:v>330</c:v>
                </c:pt>
                <c:pt idx="11">
                  <c:v>320</c:v>
                </c:pt>
                <c:pt idx="12">
                  <c:v>315</c:v>
                </c:pt>
                <c:pt idx="13">
                  <c:v>310</c:v>
                </c:pt>
                <c:pt idx="14">
                  <c:v>305</c:v>
                </c:pt>
              </c:numCache>
            </c:numRef>
          </c:yVal>
          <c:smooth val="0"/>
          <c:extLst>
            <c:ext xmlns:c16="http://schemas.microsoft.com/office/drawing/2014/chart" uri="{C3380CC4-5D6E-409C-BE32-E72D297353CC}">
              <c16:uniqueId val="{00000001-EEE7-430A-AD31-7B08F4EFB8B6}"/>
            </c:ext>
          </c:extLst>
        </c:ser>
        <c:dLbls>
          <c:showLegendKey val="0"/>
          <c:showVal val="0"/>
          <c:showCatName val="0"/>
          <c:showSerName val="0"/>
          <c:showPercent val="0"/>
          <c:showBubbleSize val="0"/>
        </c:dLbls>
        <c:axId val="4"/>
        <c:axId val="5"/>
      </c:scatterChart>
      <c:valAx>
        <c:axId val="4"/>
        <c:scaling>
          <c:orientation val="minMax"/>
          <c:max val="2050"/>
          <c:min val="202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400"/>
          <c:min val="0"/>
        </c:scaling>
        <c:delete val="0"/>
        <c:axPos val="l"/>
        <c:majorGridlines>
          <c:spPr>
            <a:ln w="3175" cmpd="sng" algn="ctr">
              <a:solidFill>
                <a:schemeClr val="tx1"/>
              </a:solidFill>
              <a:prstDash val="solid"/>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100"/>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754068716094032E-2"/>
          <c:y val="0.19526066350710899"/>
          <c:w val="0.97649186256781195"/>
          <c:h val="0.67014218009478677"/>
        </c:manualLayout>
      </c:layout>
      <c:barChart>
        <c:barDir val="col"/>
        <c:grouping val="stacked"/>
        <c:varyColors val="0"/>
        <c:ser>
          <c:idx val="0"/>
          <c:order val="0"/>
          <c:spPr>
            <a:solidFill>
              <a:srgbClr val="969696"/>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0-31F5-4463-9D5E-E176D0302919}"/>
              </c:ext>
            </c:extLst>
          </c:dPt>
          <c:dPt>
            <c:idx val="4"/>
            <c:invertIfNegative val="0"/>
            <c:bubble3D val="0"/>
            <c:spPr>
              <a:solidFill>
                <a:schemeClr val="accent6"/>
              </a:solidFill>
              <a:ln>
                <a:noFill/>
              </a:ln>
            </c:spPr>
            <c:extLst>
              <c:ext xmlns:c16="http://schemas.microsoft.com/office/drawing/2014/chart" uri="{C3380CC4-5D6E-409C-BE32-E72D297353CC}">
                <c16:uniqueId val="{00000001-31F5-4463-9D5E-E176D0302919}"/>
              </c:ext>
            </c:extLst>
          </c:dPt>
          <c:dPt>
            <c:idx val="7"/>
            <c:invertIfNegative val="0"/>
            <c:bubble3D val="0"/>
            <c:spPr>
              <a:solidFill>
                <a:schemeClr val="accent6"/>
              </a:solidFill>
              <a:ln>
                <a:noFill/>
              </a:ln>
            </c:spPr>
            <c:extLst>
              <c:ext xmlns:c16="http://schemas.microsoft.com/office/drawing/2014/chart" uri="{C3380CC4-5D6E-409C-BE32-E72D297353CC}">
                <c16:uniqueId val="{00000002-31F5-4463-9D5E-E176D0302919}"/>
              </c:ext>
            </c:extLst>
          </c:dPt>
          <c:dPt>
            <c:idx val="10"/>
            <c:invertIfNegative val="0"/>
            <c:bubble3D val="0"/>
            <c:spPr>
              <a:solidFill>
                <a:schemeClr val="accent6"/>
              </a:solidFill>
              <a:ln>
                <a:noFill/>
              </a:ln>
            </c:spPr>
            <c:extLst>
              <c:ext xmlns:c16="http://schemas.microsoft.com/office/drawing/2014/chart" uri="{C3380CC4-5D6E-409C-BE32-E72D297353CC}">
                <c16:uniqueId val="{00000003-31F5-4463-9D5E-E176D0302919}"/>
              </c:ext>
            </c:extLst>
          </c:dPt>
          <c:dPt>
            <c:idx val="13"/>
            <c:invertIfNegative val="0"/>
            <c:bubble3D val="0"/>
            <c:spPr>
              <a:solidFill>
                <a:schemeClr val="accent6"/>
              </a:solidFill>
              <a:ln>
                <a:noFill/>
              </a:ln>
            </c:spPr>
            <c:extLst>
              <c:ext xmlns:c16="http://schemas.microsoft.com/office/drawing/2014/chart" uri="{C3380CC4-5D6E-409C-BE32-E72D297353CC}">
                <c16:uniqueId val="{00000004-31F5-4463-9D5E-E176D0302919}"/>
              </c:ext>
            </c:extLst>
          </c:dPt>
          <c:dPt>
            <c:idx val="16"/>
            <c:invertIfNegative val="0"/>
            <c:bubble3D val="0"/>
            <c:spPr>
              <a:solidFill>
                <a:schemeClr val="accent6"/>
              </a:solidFill>
              <a:ln>
                <a:noFill/>
              </a:ln>
            </c:spPr>
            <c:extLst>
              <c:ext xmlns:c16="http://schemas.microsoft.com/office/drawing/2014/chart" uri="{C3380CC4-5D6E-409C-BE32-E72D297353CC}">
                <c16:uniqueId val="{00000005-31F5-4463-9D5E-E176D0302919}"/>
              </c:ext>
            </c:extLst>
          </c:dPt>
          <c:dLbls>
            <c:dLbl>
              <c:idx val="0"/>
              <c:layout>
                <c:manualLayout>
                  <c:x val="0"/>
                  <c:y val="-0.22369668246445498"/>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1F5-4463-9D5E-E176D0302919}"/>
                </c:ext>
              </c:extLst>
            </c:dLbl>
            <c:dLbl>
              <c:idx val="1"/>
              <c:layout>
                <c:manualLayout>
                  <c:x val="0"/>
                  <c:y val="-0.32985781990521329"/>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1F5-4463-9D5E-E176D0302919}"/>
                </c:ext>
              </c:extLst>
            </c:dLbl>
            <c:dLbl>
              <c:idx val="3"/>
              <c:layout>
                <c:manualLayout>
                  <c:x val="0"/>
                  <c:y val="-0.20284360189573461"/>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1F5-4463-9D5E-E176D0302919}"/>
                </c:ext>
              </c:extLst>
            </c:dLbl>
            <c:dLbl>
              <c:idx val="4"/>
              <c:layout>
                <c:manualLayout>
                  <c:x val="0"/>
                  <c:y val="-0.34502369668246446"/>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1F5-4463-9D5E-E176D0302919}"/>
                </c:ext>
              </c:extLst>
            </c:dLbl>
            <c:dLbl>
              <c:idx val="6"/>
              <c:layout>
                <c:manualLayout>
                  <c:x val="0"/>
                  <c:y val="-0.22369668246445498"/>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1F5-4463-9D5E-E176D0302919}"/>
                </c:ext>
              </c:extLst>
            </c:dLbl>
            <c:dLbl>
              <c:idx val="7"/>
              <c:layout>
                <c:manualLayout>
                  <c:x val="0"/>
                  <c:y val="-0.2947867298578199"/>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1F5-4463-9D5E-E176D0302919}"/>
                </c:ext>
              </c:extLst>
            </c:dLbl>
            <c:dLbl>
              <c:idx val="9"/>
              <c:layout>
                <c:manualLayout>
                  <c:x val="0"/>
                  <c:y val="-0.19715639810426541"/>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1F5-4463-9D5E-E176D0302919}"/>
                </c:ext>
              </c:extLst>
            </c:dLbl>
            <c:dLbl>
              <c:idx val="10"/>
              <c:layout>
                <c:manualLayout>
                  <c:x val="0"/>
                  <c:y val="-0.32890995260663508"/>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1F5-4463-9D5E-E176D0302919}"/>
                </c:ext>
              </c:extLst>
            </c:dLbl>
            <c:dLbl>
              <c:idx val="12"/>
              <c:layout>
                <c:manualLayout>
                  <c:x val="0"/>
                  <c:y val="-0.21800947867298578"/>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1F5-4463-9D5E-E176D0302919}"/>
                </c:ext>
              </c:extLst>
            </c:dLbl>
            <c:dLbl>
              <c:idx val="13"/>
              <c:layout>
                <c:manualLayout>
                  <c:x val="0"/>
                  <c:y val="-0.2890995260663507"/>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1F5-4463-9D5E-E176D0302919}"/>
                </c:ext>
              </c:extLst>
            </c:dLbl>
            <c:dLbl>
              <c:idx val="15"/>
              <c:layout>
                <c:manualLayout>
                  <c:x val="0"/>
                  <c:y val="-0.39620853080568719"/>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1F5-4463-9D5E-E176D0302919}"/>
                </c:ext>
              </c:extLst>
            </c:dLbl>
            <c:dLbl>
              <c:idx val="16"/>
              <c:layout>
                <c:manualLayout>
                  <c:x val="0"/>
                  <c:y val="-0.30900473933649292"/>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1F5-4463-9D5E-E176D03029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Sheet1!$A$1:$Q$1</c:f>
              <c:numCache>
                <c:formatCode>General</c:formatCode>
                <c:ptCount val="17"/>
                <c:pt idx="0">
                  <c:v>16</c:v>
                </c:pt>
                <c:pt idx="1">
                  <c:v>26.5</c:v>
                </c:pt>
                <c:pt idx="3">
                  <c:v>14.000000000000002</c:v>
                </c:pt>
                <c:pt idx="4">
                  <c:v>28.000000000000004</c:v>
                </c:pt>
                <c:pt idx="6">
                  <c:v>16</c:v>
                </c:pt>
                <c:pt idx="7">
                  <c:v>23.049999999999997</c:v>
                </c:pt>
                <c:pt idx="9">
                  <c:v>13.5</c:v>
                </c:pt>
                <c:pt idx="10">
                  <c:v>26.400000000000002</c:v>
                </c:pt>
                <c:pt idx="12">
                  <c:v>15.5</c:v>
                </c:pt>
                <c:pt idx="13">
                  <c:v>22.5</c:v>
                </c:pt>
                <c:pt idx="15">
                  <c:v>33</c:v>
                </c:pt>
                <c:pt idx="16">
                  <c:v>24.45</c:v>
                </c:pt>
              </c:numCache>
            </c:numRef>
          </c:val>
          <c:extLst>
            <c:ext xmlns:c16="http://schemas.microsoft.com/office/drawing/2014/chart" uri="{C3380CC4-5D6E-409C-BE32-E72D297353CC}">
              <c16:uniqueId val="{0000000C-31F5-4463-9D5E-E176D0302919}"/>
            </c:ext>
          </c:extLst>
        </c:ser>
        <c:dLbls>
          <c:showLegendKey val="0"/>
          <c:showVal val="0"/>
          <c:showCatName val="0"/>
          <c:showSerName val="0"/>
          <c:showPercent val="0"/>
          <c:showBubbleSize val="0"/>
        </c:dLbls>
        <c:gapWidth val="20"/>
        <c:overlap val="100"/>
        <c:axId val="202703071"/>
        <c:axId val="1"/>
      </c:barChart>
      <c:catAx>
        <c:axId val="2027030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3"/>
          <c:min val="0"/>
        </c:scaling>
        <c:delete val="1"/>
        <c:axPos val="l"/>
        <c:numFmt formatCode="General" sourceLinked="1"/>
        <c:majorTickMark val="out"/>
        <c:minorTickMark val="none"/>
        <c:tickLblPos val="nextTo"/>
        <c:crossAx val="202703071"/>
        <c:crosses val="min"/>
        <c:crossBetween val="between"/>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76F-41CE-A86D-30FEDB77759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12.64</c:v>
                </c:pt>
              </c:numCache>
            </c:numRef>
          </c:val>
          <c:extLst>
            <c:ext xmlns:c16="http://schemas.microsoft.com/office/drawing/2014/chart" uri="{C3380CC4-5D6E-409C-BE32-E72D297353CC}">
              <c16:uniqueId val="{00000001-B76F-41CE-A86D-30FEDB777591}"/>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76F-41CE-A86D-30FEDB77759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11.55</c:v>
                </c:pt>
              </c:numCache>
            </c:numRef>
          </c:val>
          <c:extLst>
            <c:ext xmlns:c16="http://schemas.microsoft.com/office/drawing/2014/chart" uri="{C3380CC4-5D6E-409C-BE32-E72D297353CC}">
              <c16:uniqueId val="{00000003-B76F-41CE-A86D-30FEDB777591}"/>
            </c:ext>
          </c:extLst>
        </c:ser>
        <c:dLbls>
          <c:showLegendKey val="0"/>
          <c:showVal val="0"/>
          <c:showCatName val="0"/>
          <c:showSerName val="0"/>
          <c:showPercent val="0"/>
          <c:showBubbleSize val="0"/>
        </c:dLbls>
        <c:gapWidth val="80"/>
        <c:overlap val="100"/>
        <c:axId val="1724289840"/>
        <c:axId val="1"/>
      </c:barChart>
      <c:catAx>
        <c:axId val="172428984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1724289840"/>
        <c:crosses val="min"/>
        <c:crossBetween val="between"/>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B74-48A3-B519-633982C979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29.51</c:v>
                </c:pt>
              </c:numCache>
            </c:numRef>
          </c:val>
          <c:extLst>
            <c:ext xmlns:c16="http://schemas.microsoft.com/office/drawing/2014/chart" uri="{C3380CC4-5D6E-409C-BE32-E72D297353CC}">
              <c16:uniqueId val="{00000001-EB74-48A3-B519-633982C979C2}"/>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B74-48A3-B519-633982C979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10.16</c:v>
                </c:pt>
              </c:numCache>
            </c:numRef>
          </c:val>
          <c:extLst>
            <c:ext xmlns:c16="http://schemas.microsoft.com/office/drawing/2014/chart" uri="{C3380CC4-5D6E-409C-BE32-E72D297353CC}">
              <c16:uniqueId val="{00000003-EB74-48A3-B519-633982C979C2}"/>
            </c:ext>
          </c:extLst>
        </c:ser>
        <c:dLbls>
          <c:showLegendKey val="0"/>
          <c:showVal val="0"/>
          <c:showCatName val="0"/>
          <c:showSerName val="0"/>
          <c:showPercent val="0"/>
          <c:showBubbleSize val="0"/>
        </c:dLbls>
        <c:gapWidth val="80"/>
        <c:overlap val="100"/>
        <c:axId val="1724292240"/>
        <c:axId val="1"/>
      </c:barChart>
      <c:catAx>
        <c:axId val="172429224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1724292240"/>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8FE-423F-9532-179E7F30A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4.5599999999999996</c:v>
                </c:pt>
              </c:numCache>
            </c:numRef>
          </c:val>
          <c:extLst>
            <c:ext xmlns:c16="http://schemas.microsoft.com/office/drawing/2014/chart" uri="{C3380CC4-5D6E-409C-BE32-E72D297353CC}">
              <c16:uniqueId val="{00000001-C8FE-423F-9532-179E7F30AFAE}"/>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8FE-423F-9532-179E7F30A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10.68</c:v>
                </c:pt>
              </c:numCache>
            </c:numRef>
          </c:val>
          <c:extLst>
            <c:ext xmlns:c16="http://schemas.microsoft.com/office/drawing/2014/chart" uri="{C3380CC4-5D6E-409C-BE32-E72D297353CC}">
              <c16:uniqueId val="{00000003-C8FE-423F-9532-179E7F30AFAE}"/>
            </c:ext>
          </c:extLst>
        </c:ser>
        <c:dLbls>
          <c:showLegendKey val="0"/>
          <c:showVal val="0"/>
          <c:showCatName val="0"/>
          <c:showSerName val="0"/>
          <c:showPercent val="0"/>
          <c:showBubbleSize val="0"/>
        </c:dLbls>
        <c:gapWidth val="80"/>
        <c:overlap val="100"/>
        <c:axId val="514218575"/>
        <c:axId val="1"/>
      </c:barChart>
      <c:catAx>
        <c:axId val="51421857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18575"/>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2702078521939954"/>
          <c:w val="0.85014409221902021"/>
          <c:h val="0.45958429561200925"/>
        </c:manualLayout>
      </c:layout>
      <c:barChart>
        <c:barDir val="bar"/>
        <c:grouping val="stacked"/>
        <c:varyColors val="0"/>
        <c:ser>
          <c:idx val="0"/>
          <c:order val="0"/>
          <c:spPr>
            <a:solidFill>
              <a:srgbClr val="9DB1CF"/>
            </a:solidFill>
            <a:ln>
              <a:noFill/>
            </a:ln>
          </c:spPr>
          <c:invertIfNegative val="0"/>
          <c:val>
            <c:numRef>
              <c:f>Sheet1!$A$1</c:f>
              <c:numCache>
                <c:formatCode>General</c:formatCode>
                <c:ptCount val="1"/>
                <c:pt idx="0">
                  <c:v>0.46</c:v>
                </c:pt>
              </c:numCache>
            </c:numRef>
          </c:val>
          <c:extLst>
            <c:ext xmlns:c16="http://schemas.microsoft.com/office/drawing/2014/chart" uri="{C3380CC4-5D6E-409C-BE32-E72D297353CC}">
              <c16:uniqueId val="{00000000-BC99-49AB-981B-F29A292EBBAD}"/>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C99-49AB-981B-F29A292EBB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3.59</c:v>
                </c:pt>
              </c:numCache>
            </c:numRef>
          </c:val>
          <c:extLst>
            <c:ext xmlns:c16="http://schemas.microsoft.com/office/drawing/2014/chart" uri="{C3380CC4-5D6E-409C-BE32-E72D297353CC}">
              <c16:uniqueId val="{00000002-BC99-49AB-981B-F29A292EBBAD}"/>
            </c:ext>
          </c:extLst>
        </c:ser>
        <c:dLbls>
          <c:showLegendKey val="0"/>
          <c:showVal val="0"/>
          <c:showCatName val="0"/>
          <c:showSerName val="0"/>
          <c:showPercent val="0"/>
          <c:showBubbleSize val="0"/>
        </c:dLbls>
        <c:gapWidth val="80"/>
        <c:overlap val="100"/>
        <c:axId val="514226255"/>
        <c:axId val="1"/>
      </c:barChart>
      <c:catAx>
        <c:axId val="51422625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26255"/>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2702078521939954"/>
          <c:w val="0.85014409221902021"/>
          <c:h val="0.45958429561200925"/>
        </c:manualLayout>
      </c:layout>
      <c:barChart>
        <c:barDir val="bar"/>
        <c:grouping val="stacked"/>
        <c:varyColors val="0"/>
        <c:ser>
          <c:idx val="0"/>
          <c:order val="0"/>
          <c:spPr>
            <a:solidFill>
              <a:srgbClr val="9DB1CF"/>
            </a:solidFill>
            <a:ln>
              <a:noFill/>
            </a:ln>
          </c:spPr>
          <c:invertIfNegative val="0"/>
          <c:val>
            <c:numRef>
              <c:f>Sheet1!$A$1</c:f>
              <c:numCache>
                <c:formatCode>General</c:formatCode>
                <c:ptCount val="1"/>
                <c:pt idx="0">
                  <c:v>0.53</c:v>
                </c:pt>
              </c:numCache>
            </c:numRef>
          </c:val>
          <c:extLst>
            <c:ext xmlns:c16="http://schemas.microsoft.com/office/drawing/2014/chart" uri="{C3380CC4-5D6E-409C-BE32-E72D297353CC}">
              <c16:uniqueId val="{00000000-91DD-448D-938F-72CFAF8363FF}"/>
            </c:ext>
          </c:extLst>
        </c:ser>
        <c:ser>
          <c:idx val="1"/>
          <c:order val="1"/>
          <c:spPr>
            <a:solidFill>
              <a:srgbClr val="4C6C9C"/>
            </a:solidFill>
            <a:ln>
              <a:noFill/>
            </a:ln>
          </c:spPr>
          <c:invertIfNegative val="0"/>
          <c:dLbls>
            <c:dLbl>
              <c:idx val="0"/>
              <c:layout>
                <c:manualLayout>
                  <c:x val="-1.440922190201729E-3"/>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1DD-448D-938F-72CFAF8363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2.4799999999999995</c:v>
                </c:pt>
              </c:numCache>
            </c:numRef>
          </c:val>
          <c:extLst>
            <c:ext xmlns:c16="http://schemas.microsoft.com/office/drawing/2014/chart" uri="{C3380CC4-5D6E-409C-BE32-E72D297353CC}">
              <c16:uniqueId val="{00000002-91DD-448D-938F-72CFAF8363FF}"/>
            </c:ext>
          </c:extLst>
        </c:ser>
        <c:dLbls>
          <c:showLegendKey val="0"/>
          <c:showVal val="0"/>
          <c:showCatName val="0"/>
          <c:showSerName val="0"/>
          <c:showPercent val="0"/>
          <c:showBubbleSize val="0"/>
        </c:dLbls>
        <c:gapWidth val="80"/>
        <c:overlap val="100"/>
        <c:axId val="514233455"/>
        <c:axId val="1"/>
      </c:barChart>
      <c:catAx>
        <c:axId val="51423345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33455"/>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79816513761469"/>
          <c:y val="3.7955073586367155E-2"/>
          <c:w val="0.81834862385321105"/>
          <c:h val="0.92408985282726563"/>
        </c:manualLayout>
      </c:layout>
      <c:areaChart>
        <c:grouping val="stacked"/>
        <c:varyColors val="0"/>
        <c:ser>
          <c:idx val="0"/>
          <c:order val="0"/>
          <c:spPr>
            <a:solidFill>
              <a:schemeClr val="accent4"/>
            </a:solidFill>
            <a:ln>
              <a:noFill/>
            </a:ln>
          </c:spPr>
          <c:val>
            <c:numRef>
              <c:f>Sheet1!$A$1:$X$1</c:f>
              <c:numCache>
                <c:formatCode>General</c:formatCode>
                <c:ptCount val="24"/>
                <c:pt idx="0">
                  <c:v>2.75</c:v>
                </c:pt>
                <c:pt idx="1">
                  <c:v>4.0100000000000051</c:v>
                </c:pt>
                <c:pt idx="2">
                  <c:v>4.7100000000000009</c:v>
                </c:pt>
                <c:pt idx="3">
                  <c:v>6.3999999999999986</c:v>
                </c:pt>
                <c:pt idx="4">
                  <c:v>10.570000000000007</c:v>
                </c:pt>
                <c:pt idx="5">
                  <c:v>13.63000000000001</c:v>
                </c:pt>
                <c:pt idx="6">
                  <c:v>19.919999999999987</c:v>
                </c:pt>
                <c:pt idx="7">
                  <c:v>25.990000000000009</c:v>
                </c:pt>
                <c:pt idx="8">
                  <c:v>31.990000000000009</c:v>
                </c:pt>
                <c:pt idx="9">
                  <c:v>40.859999999999985</c:v>
                </c:pt>
                <c:pt idx="10">
                  <c:v>51.760000000000048</c:v>
                </c:pt>
                <c:pt idx="11">
                  <c:v>64.309999999999945</c:v>
                </c:pt>
                <c:pt idx="12">
                  <c:v>77.990000000000009</c:v>
                </c:pt>
                <c:pt idx="13">
                  <c:v>90.090009999999893</c:v>
                </c:pt>
                <c:pt idx="14">
                  <c:v>110.27001000000007</c:v>
                </c:pt>
                <c:pt idx="15">
                  <c:v>149.82000000000005</c:v>
                </c:pt>
                <c:pt idx="16">
                  <c:v>188.18000000000006</c:v>
                </c:pt>
                <c:pt idx="17">
                  <c:v>218.10997999999995</c:v>
                </c:pt>
                <c:pt idx="18">
                  <c:v>251.8900000000001</c:v>
                </c:pt>
                <c:pt idx="19">
                  <c:v>287.64999999999986</c:v>
                </c:pt>
                <c:pt idx="20">
                  <c:v>313.08000000000015</c:v>
                </c:pt>
                <c:pt idx="21">
                  <c:v>363.97</c:v>
                </c:pt>
                <c:pt idx="22">
                  <c:v>401.30999999999995</c:v>
                </c:pt>
                <c:pt idx="23">
                  <c:v>466.90500000000156</c:v>
                </c:pt>
              </c:numCache>
            </c:numRef>
          </c:val>
          <c:extLst>
            <c:ext xmlns:c16="http://schemas.microsoft.com/office/drawing/2014/chart" uri="{C3380CC4-5D6E-409C-BE32-E72D297353CC}">
              <c16:uniqueId val="{00000000-11B7-4C01-9008-A2A0E00FE6C4}"/>
            </c:ext>
          </c:extLst>
        </c:ser>
        <c:ser>
          <c:idx val="1"/>
          <c:order val="1"/>
          <c:spPr>
            <a:solidFill>
              <a:schemeClr val="accent3"/>
            </a:solidFill>
            <a:ln>
              <a:noFill/>
            </a:ln>
          </c:spPr>
          <c:val>
            <c:numRef>
              <c:f>Sheet1!$A$2:$X$2</c:f>
              <c:numCache>
                <c:formatCode>General</c:formatCode>
                <c:ptCount val="24"/>
                <c:pt idx="0">
                  <c:v>22.21</c:v>
                </c:pt>
                <c:pt idx="1">
                  <c:v>26.7</c:v>
                </c:pt>
                <c:pt idx="2">
                  <c:v>36.31</c:v>
                </c:pt>
                <c:pt idx="3">
                  <c:v>44.589999999999996</c:v>
                </c:pt>
                <c:pt idx="4">
                  <c:v>59.459999999999994</c:v>
                </c:pt>
                <c:pt idx="5">
                  <c:v>70.98</c:v>
                </c:pt>
                <c:pt idx="6">
                  <c:v>82.94</c:v>
                </c:pt>
                <c:pt idx="7">
                  <c:v>105.19</c:v>
                </c:pt>
                <c:pt idx="8">
                  <c:v>120.35</c:v>
                </c:pt>
                <c:pt idx="9">
                  <c:v>133.85</c:v>
                </c:pt>
                <c:pt idx="10">
                  <c:v>150.10999999999999</c:v>
                </c:pt>
                <c:pt idx="11">
                  <c:v>181.29000000000002</c:v>
                </c:pt>
                <c:pt idx="12">
                  <c:v>207.32</c:v>
                </c:pt>
                <c:pt idx="13">
                  <c:v>237.85999000000004</c:v>
                </c:pt>
                <c:pt idx="14">
                  <c:v>254.32998999999995</c:v>
                </c:pt>
                <c:pt idx="15">
                  <c:v>303.44</c:v>
                </c:pt>
                <c:pt idx="16">
                  <c:v>303.97000000000003</c:v>
                </c:pt>
                <c:pt idx="17">
                  <c:v>361.95001999999999</c:v>
                </c:pt>
                <c:pt idx="18">
                  <c:v>377.53</c:v>
                </c:pt>
                <c:pt idx="19">
                  <c:v>430.97</c:v>
                </c:pt>
                <c:pt idx="20">
                  <c:v>473.15999999999997</c:v>
                </c:pt>
                <c:pt idx="21">
                  <c:v>451.5</c:v>
                </c:pt>
                <c:pt idx="22">
                  <c:v>500.21000000000004</c:v>
                </c:pt>
                <c:pt idx="23">
                  <c:v>526.43499999999858</c:v>
                </c:pt>
              </c:numCache>
            </c:numRef>
          </c:val>
          <c:extLst>
            <c:ext xmlns:c16="http://schemas.microsoft.com/office/drawing/2014/chart" uri="{C3380CC4-5D6E-409C-BE32-E72D297353CC}">
              <c16:uniqueId val="{00000001-11B7-4C01-9008-A2A0E00FE6C4}"/>
            </c:ext>
          </c:extLst>
        </c:ser>
        <c:ser>
          <c:idx val="2"/>
          <c:order val="2"/>
          <c:spPr>
            <a:solidFill>
              <a:schemeClr val="accent2"/>
            </a:solidFill>
            <a:ln>
              <a:noFill/>
            </a:ln>
          </c:spPr>
          <c:val>
            <c:numRef>
              <c:f>Sheet1!$A$3:$X$3</c:f>
              <c:numCache>
                <c:formatCode>General</c:formatCode>
                <c:ptCount val="24"/>
                <c:pt idx="0">
                  <c:v>5.59</c:v>
                </c:pt>
                <c:pt idx="1">
                  <c:v>6.7399999999999984</c:v>
                </c:pt>
                <c:pt idx="2">
                  <c:v>10.350000000000001</c:v>
                </c:pt>
                <c:pt idx="3">
                  <c:v>11.189999999999998</c:v>
                </c:pt>
                <c:pt idx="4">
                  <c:v>14.14</c:v>
                </c:pt>
                <c:pt idx="5">
                  <c:v>17.810000000000002</c:v>
                </c:pt>
                <c:pt idx="6">
                  <c:v>26.590000000000003</c:v>
                </c:pt>
                <c:pt idx="7">
                  <c:v>34.449999999999989</c:v>
                </c:pt>
                <c:pt idx="8">
                  <c:v>55.359999999999985</c:v>
                </c:pt>
                <c:pt idx="9">
                  <c:v>73.889999999999986</c:v>
                </c:pt>
                <c:pt idx="10">
                  <c:v>94.65</c:v>
                </c:pt>
                <c:pt idx="11">
                  <c:v>120.18</c:v>
                </c:pt>
                <c:pt idx="12">
                  <c:v>140.82</c:v>
                </c:pt>
                <c:pt idx="13">
                  <c:v>167.84000000000003</c:v>
                </c:pt>
                <c:pt idx="14">
                  <c:v>181.64999999999998</c:v>
                </c:pt>
                <c:pt idx="15">
                  <c:v>190.71999999999997</c:v>
                </c:pt>
                <c:pt idx="16">
                  <c:v>226.99</c:v>
                </c:pt>
                <c:pt idx="17">
                  <c:v>254.29999999999995</c:v>
                </c:pt>
                <c:pt idx="18">
                  <c:v>272.67000000000007</c:v>
                </c:pt>
                <c:pt idx="19">
                  <c:v>295.88</c:v>
                </c:pt>
                <c:pt idx="20">
                  <c:v>337.93999999999994</c:v>
                </c:pt>
                <c:pt idx="21">
                  <c:v>378.20000000000005</c:v>
                </c:pt>
                <c:pt idx="22">
                  <c:v>434.29999999999995</c:v>
                </c:pt>
                <c:pt idx="23">
                  <c:v>425.23</c:v>
                </c:pt>
              </c:numCache>
            </c:numRef>
          </c:val>
          <c:extLst>
            <c:ext xmlns:c16="http://schemas.microsoft.com/office/drawing/2014/chart" uri="{C3380CC4-5D6E-409C-BE32-E72D297353CC}">
              <c16:uniqueId val="{00000002-11B7-4C01-9008-A2A0E00FE6C4}"/>
            </c:ext>
          </c:extLst>
        </c:ser>
        <c:ser>
          <c:idx val="3"/>
          <c:order val="3"/>
          <c:spPr>
            <a:solidFill>
              <a:schemeClr val="accent1"/>
            </a:solidFill>
            <a:ln>
              <a:noFill/>
            </a:ln>
          </c:spPr>
          <c:val>
            <c:numRef>
              <c:f>Sheet1!$A$4:$X$4</c:f>
              <c:numCache>
                <c:formatCode>General</c:formatCode>
                <c:ptCount val="24"/>
                <c:pt idx="0">
                  <c:v>0.58999999999999986</c:v>
                </c:pt>
                <c:pt idx="1">
                  <c:v>0.71999999999999886</c:v>
                </c:pt>
                <c:pt idx="2">
                  <c:v>0.84000000000000341</c:v>
                </c:pt>
                <c:pt idx="3">
                  <c:v>1</c:v>
                </c:pt>
                <c:pt idx="4">
                  <c:v>1.2800000000000011</c:v>
                </c:pt>
                <c:pt idx="5">
                  <c:v>1.9500000000000028</c:v>
                </c:pt>
                <c:pt idx="6">
                  <c:v>3.710000000000008</c:v>
                </c:pt>
                <c:pt idx="7">
                  <c:v>5.4799999999999898</c:v>
                </c:pt>
                <c:pt idx="8">
                  <c:v>13.099999999999994</c:v>
                </c:pt>
                <c:pt idx="9">
                  <c:v>27.610000000000014</c:v>
                </c:pt>
                <c:pt idx="10">
                  <c:v>49.399999999999977</c:v>
                </c:pt>
                <c:pt idx="11">
                  <c:v>74.100000000000023</c:v>
                </c:pt>
                <c:pt idx="12">
                  <c:v>103.04999999999995</c:v>
                </c:pt>
                <c:pt idx="13">
                  <c:v>138.26</c:v>
                </c:pt>
                <c:pt idx="14">
                  <c:v>159.76</c:v>
                </c:pt>
                <c:pt idx="15">
                  <c:v>185.59000000000003</c:v>
                </c:pt>
                <c:pt idx="16">
                  <c:v>240.86</c:v>
                </c:pt>
                <c:pt idx="17">
                  <c:v>304.60000000000014</c:v>
                </c:pt>
                <c:pt idx="18">
                  <c:v>365.79999999999995</c:v>
                </c:pt>
                <c:pt idx="19">
                  <c:v>405.30000000000007</c:v>
                </c:pt>
                <c:pt idx="20">
                  <c:v>466.5</c:v>
                </c:pt>
                <c:pt idx="21">
                  <c:v>655.8</c:v>
                </c:pt>
                <c:pt idx="22">
                  <c:v>762.7</c:v>
                </c:pt>
                <c:pt idx="23">
                  <c:v>885.86999999999989</c:v>
                </c:pt>
              </c:numCache>
            </c:numRef>
          </c:val>
          <c:extLst>
            <c:ext xmlns:c16="http://schemas.microsoft.com/office/drawing/2014/chart" uri="{C3380CC4-5D6E-409C-BE32-E72D297353CC}">
              <c16:uniqueId val="{00000003-11B7-4C01-9008-A2A0E00FE6C4}"/>
            </c:ext>
          </c:extLst>
        </c:ser>
        <c:dLbls>
          <c:showLegendKey val="0"/>
          <c:showVal val="0"/>
          <c:showCatName val="0"/>
          <c:showSerName val="0"/>
          <c:showPercent val="0"/>
          <c:showBubbleSize val="0"/>
        </c:dLbls>
        <c:axId val="1535121376"/>
        <c:axId val="1"/>
      </c:areaChart>
      <c:catAx>
        <c:axId val="15351213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400"/>
          <c:min val="0"/>
        </c:scaling>
        <c:delete val="0"/>
        <c:axPos val="l"/>
        <c:majorGridlines>
          <c:spPr>
            <a:ln w="3175" cmpd="sng" algn="ctr">
              <a:solidFill>
                <a:schemeClr val="tx1"/>
              </a:solidFill>
              <a:prstDash val="solid"/>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535121376"/>
        <c:crosses val="min"/>
        <c:crossBetween val="midCat"/>
        <c:majorUnit val="200"/>
      </c:valAx>
    </c:plotArea>
    <c:plotVisOnly val="0"/>
    <c:dispBlanksAs val="zero"/>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2702078521939954"/>
          <c:w val="0.85014409221902021"/>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6F-4E4A-A79F-271DB1D731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7.75</c:v>
                </c:pt>
              </c:numCache>
            </c:numRef>
          </c:val>
          <c:extLst>
            <c:ext xmlns:c16="http://schemas.microsoft.com/office/drawing/2014/chart" uri="{C3380CC4-5D6E-409C-BE32-E72D297353CC}">
              <c16:uniqueId val="{00000001-6B6F-4E4A-A79F-271DB1D7316F}"/>
            </c:ext>
          </c:extLst>
        </c:ser>
        <c:ser>
          <c:idx val="1"/>
          <c:order val="1"/>
          <c:spPr>
            <a:solidFill>
              <a:srgbClr val="4C6C9C"/>
            </a:solidFill>
            <a:ln>
              <a:noFill/>
            </a:ln>
          </c:spPr>
          <c:invertIfNegative val="0"/>
          <c:dLbls>
            <c:dLbl>
              <c:idx val="0"/>
              <c:layout>
                <c:manualLayout>
                  <c:x val="-1.440922190201729E-3"/>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B6F-4E4A-A79F-271DB1D731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3.0299999999999994</c:v>
                </c:pt>
              </c:numCache>
            </c:numRef>
          </c:val>
          <c:extLst>
            <c:ext xmlns:c16="http://schemas.microsoft.com/office/drawing/2014/chart" uri="{C3380CC4-5D6E-409C-BE32-E72D297353CC}">
              <c16:uniqueId val="{00000003-6B6F-4E4A-A79F-271DB1D7316F}"/>
            </c:ext>
          </c:extLst>
        </c:ser>
        <c:dLbls>
          <c:showLegendKey val="0"/>
          <c:showVal val="0"/>
          <c:showCatName val="0"/>
          <c:showSerName val="0"/>
          <c:showPercent val="0"/>
          <c:showBubbleSize val="0"/>
        </c:dLbls>
        <c:gapWidth val="80"/>
        <c:overlap val="100"/>
        <c:axId val="514217615"/>
        <c:axId val="1"/>
      </c:barChart>
      <c:catAx>
        <c:axId val="51421761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17615"/>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17161716171617161"/>
          <c:w val="0.85014409221902021"/>
          <c:h val="0.65676567656765672"/>
        </c:manualLayout>
      </c:layout>
      <c:barChart>
        <c:barDir val="bar"/>
        <c:grouping val="stacked"/>
        <c:varyColors val="0"/>
        <c:ser>
          <c:idx val="0"/>
          <c:order val="0"/>
          <c:spPr>
            <a:solidFill>
              <a:srgbClr val="9DB1CF"/>
            </a:solidFill>
            <a:ln>
              <a:noFill/>
            </a:ln>
          </c:spPr>
          <c:invertIfNegative val="0"/>
          <c:val>
            <c:numRef>
              <c:f>Sheet1!$A$1</c:f>
              <c:numCache>
                <c:formatCode>General</c:formatCode>
                <c:ptCount val="1"/>
                <c:pt idx="0">
                  <c:v>1.29</c:v>
                </c:pt>
              </c:numCache>
            </c:numRef>
          </c:val>
          <c:extLst>
            <c:ext xmlns:c16="http://schemas.microsoft.com/office/drawing/2014/chart" uri="{C3380CC4-5D6E-409C-BE32-E72D297353CC}">
              <c16:uniqueId val="{00000000-AE71-4D6D-BB81-60DFDC6BBCB3}"/>
            </c:ext>
          </c:extLst>
        </c:ser>
        <c:ser>
          <c:idx val="1"/>
          <c:order val="1"/>
          <c:spPr>
            <a:solidFill>
              <a:srgbClr val="4C6C9C"/>
            </a:solidFill>
            <a:ln>
              <a:noFill/>
            </a:ln>
          </c:spPr>
          <c:invertIfNegative val="0"/>
          <c:val>
            <c:numRef>
              <c:f>Sheet1!$A$2</c:f>
              <c:numCache>
                <c:formatCode>General</c:formatCode>
                <c:ptCount val="1"/>
                <c:pt idx="0">
                  <c:v>0.75999999999999979</c:v>
                </c:pt>
              </c:numCache>
            </c:numRef>
          </c:val>
          <c:extLst>
            <c:ext xmlns:c16="http://schemas.microsoft.com/office/drawing/2014/chart" uri="{C3380CC4-5D6E-409C-BE32-E72D297353CC}">
              <c16:uniqueId val="{00000001-AE71-4D6D-BB81-60DFDC6BBCB3}"/>
            </c:ext>
          </c:extLst>
        </c:ser>
        <c:dLbls>
          <c:showLegendKey val="0"/>
          <c:showVal val="0"/>
          <c:showCatName val="0"/>
          <c:showSerName val="0"/>
          <c:showPercent val="0"/>
          <c:showBubbleSize val="0"/>
        </c:dLbls>
        <c:gapWidth val="80"/>
        <c:overlap val="100"/>
        <c:axId val="514218095"/>
        <c:axId val="1"/>
      </c:barChart>
      <c:catAx>
        <c:axId val="51421809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18095"/>
        <c:crosses val="min"/>
        <c:crossBetween val="between"/>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345821325648415E-2"/>
          <c:y val="0.28868308536530368"/>
          <c:w val="0.85014409221902021"/>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0FE-4CA5-9F36-B5608D45C11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4.29</c:v>
                </c:pt>
              </c:numCache>
            </c:numRef>
          </c:val>
          <c:extLst>
            <c:ext xmlns:c16="http://schemas.microsoft.com/office/drawing/2014/chart" uri="{C3380CC4-5D6E-409C-BE32-E72D297353CC}">
              <c16:uniqueId val="{00000001-70FE-4CA5-9F36-B5608D45C112}"/>
            </c:ext>
          </c:extLst>
        </c:ser>
        <c:ser>
          <c:idx val="1"/>
          <c:order val="1"/>
          <c:spPr>
            <a:solidFill>
              <a:srgbClr val="4C6C9C"/>
            </a:solidFill>
            <a:ln>
              <a:noFill/>
            </a:ln>
          </c:spPr>
          <c:invertIfNegative val="0"/>
          <c:val>
            <c:numRef>
              <c:f>Sheet1!$A$2</c:f>
              <c:numCache>
                <c:formatCode>General</c:formatCode>
                <c:ptCount val="1"/>
                <c:pt idx="0">
                  <c:v>1.1900000000000004</c:v>
                </c:pt>
              </c:numCache>
            </c:numRef>
          </c:val>
          <c:extLst>
            <c:ext xmlns:c16="http://schemas.microsoft.com/office/drawing/2014/chart" uri="{C3380CC4-5D6E-409C-BE32-E72D297353CC}">
              <c16:uniqueId val="{00000002-70FE-4CA5-9F36-B5608D45C112}"/>
            </c:ext>
          </c:extLst>
        </c:ser>
        <c:dLbls>
          <c:showLegendKey val="0"/>
          <c:showVal val="0"/>
          <c:showCatName val="0"/>
          <c:showSerName val="0"/>
          <c:showPercent val="0"/>
          <c:showBubbleSize val="0"/>
        </c:dLbls>
        <c:gapWidth val="80"/>
        <c:overlap val="100"/>
        <c:axId val="514240175"/>
        <c:axId val="1"/>
      </c:barChart>
      <c:catAx>
        <c:axId val="51424017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40175"/>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1.2121212121212121E-3"/>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A34-47DD-8BCD-B602A522D12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19.809999999999999</c:v>
                </c:pt>
              </c:numCache>
            </c:numRef>
          </c:val>
          <c:extLst>
            <c:ext xmlns:c16="http://schemas.microsoft.com/office/drawing/2014/chart" uri="{C3380CC4-5D6E-409C-BE32-E72D297353CC}">
              <c16:uniqueId val="{00000001-AA34-47DD-8BCD-B602A522D12A}"/>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A34-47DD-8BCD-B602A522D12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3.6400000000000006</c:v>
                </c:pt>
              </c:numCache>
            </c:numRef>
          </c:val>
          <c:extLst>
            <c:ext xmlns:c16="http://schemas.microsoft.com/office/drawing/2014/chart" uri="{C3380CC4-5D6E-409C-BE32-E72D297353CC}">
              <c16:uniqueId val="{00000003-AA34-47DD-8BCD-B602A522D12A}"/>
            </c:ext>
          </c:extLst>
        </c:ser>
        <c:dLbls>
          <c:showLegendKey val="0"/>
          <c:showVal val="0"/>
          <c:showCatName val="0"/>
          <c:showSerName val="0"/>
          <c:showPercent val="0"/>
          <c:showBubbleSize val="0"/>
        </c:dLbls>
        <c:gapWidth val="80"/>
        <c:overlap val="100"/>
        <c:axId val="514229615"/>
        <c:axId val="1"/>
      </c:barChart>
      <c:catAx>
        <c:axId val="51422961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29615"/>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2702078521939954"/>
          <c:w val="0.85014409221902021"/>
          <c:h val="0.45958429561200925"/>
        </c:manualLayout>
      </c:layout>
      <c:barChart>
        <c:barDir val="bar"/>
        <c:grouping val="stacked"/>
        <c:varyColors val="0"/>
        <c:ser>
          <c:idx val="0"/>
          <c:order val="0"/>
          <c:spPr>
            <a:solidFill>
              <a:srgbClr val="9DB1CF"/>
            </a:solidFill>
            <a:ln>
              <a:noFill/>
            </a:ln>
          </c:spPr>
          <c:invertIfNegative val="0"/>
          <c:val>
            <c:numRef>
              <c:f>Sheet1!$A$1</c:f>
              <c:numCache>
                <c:formatCode>General</c:formatCode>
                <c:ptCount val="1"/>
                <c:pt idx="0">
                  <c:v>0.47</c:v>
                </c:pt>
              </c:numCache>
            </c:numRef>
          </c:val>
          <c:extLst>
            <c:ext xmlns:c16="http://schemas.microsoft.com/office/drawing/2014/chart" uri="{C3380CC4-5D6E-409C-BE32-E72D297353CC}">
              <c16:uniqueId val="{00000000-45ED-448B-BDCA-B40668AD12EB}"/>
            </c:ext>
          </c:extLst>
        </c:ser>
        <c:ser>
          <c:idx val="1"/>
          <c:order val="1"/>
          <c:spPr>
            <a:solidFill>
              <a:srgbClr val="4C6C9C"/>
            </a:solidFill>
            <a:ln>
              <a:noFill/>
            </a:ln>
          </c:spPr>
          <c:invertIfNegative val="0"/>
          <c:dLbls>
            <c:dLbl>
              <c:idx val="0"/>
              <c:layout>
                <c:manualLayout>
                  <c:x val="-1.440922190201729E-3"/>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5ED-448B-BDCA-B40668AD12E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2.5</c:v>
                </c:pt>
              </c:numCache>
            </c:numRef>
          </c:val>
          <c:extLst>
            <c:ext xmlns:c16="http://schemas.microsoft.com/office/drawing/2014/chart" uri="{C3380CC4-5D6E-409C-BE32-E72D297353CC}">
              <c16:uniqueId val="{00000002-45ED-448B-BDCA-B40668AD12EB}"/>
            </c:ext>
          </c:extLst>
        </c:ser>
        <c:dLbls>
          <c:showLegendKey val="0"/>
          <c:showVal val="0"/>
          <c:showCatName val="0"/>
          <c:showSerName val="0"/>
          <c:showPercent val="0"/>
          <c:showBubbleSize val="0"/>
        </c:dLbls>
        <c:gapWidth val="80"/>
        <c:overlap val="100"/>
        <c:axId val="62434191"/>
        <c:axId val="1"/>
      </c:barChart>
      <c:catAx>
        <c:axId val="62434191"/>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62434191"/>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1.2121212121212121E-3"/>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086-4255-A28C-8FE1F277F7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14.58</c:v>
                </c:pt>
              </c:numCache>
            </c:numRef>
          </c:val>
          <c:extLst>
            <c:ext xmlns:c16="http://schemas.microsoft.com/office/drawing/2014/chart" uri="{C3380CC4-5D6E-409C-BE32-E72D297353CC}">
              <c16:uniqueId val="{00000001-7086-4255-A28C-8FE1F277F7BF}"/>
            </c:ext>
          </c:extLst>
        </c:ser>
        <c:ser>
          <c:idx val="1"/>
          <c:order val="1"/>
          <c:spPr>
            <a:solidFill>
              <a:srgbClr val="4C6C9C"/>
            </a:solidFill>
            <a:ln>
              <a:noFill/>
            </a:ln>
          </c:spPr>
          <c:invertIfNegative val="0"/>
          <c:dLbls>
            <c:dLbl>
              <c:idx val="0"/>
              <c:layout>
                <c:manualLayout>
                  <c:x val="-1.2121212121212121E-3"/>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086-4255-A28C-8FE1F277F7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3.4300000000000015</c:v>
                </c:pt>
              </c:numCache>
            </c:numRef>
          </c:val>
          <c:extLst>
            <c:ext xmlns:c16="http://schemas.microsoft.com/office/drawing/2014/chart" uri="{C3380CC4-5D6E-409C-BE32-E72D297353CC}">
              <c16:uniqueId val="{00000003-7086-4255-A28C-8FE1F277F7BF}"/>
            </c:ext>
          </c:extLst>
        </c:ser>
        <c:dLbls>
          <c:showLegendKey val="0"/>
          <c:showVal val="0"/>
          <c:showCatName val="0"/>
          <c:showSerName val="0"/>
          <c:showPercent val="0"/>
          <c:showBubbleSize val="0"/>
        </c:dLbls>
        <c:gapWidth val="80"/>
        <c:overlap val="100"/>
        <c:axId val="514211375"/>
        <c:axId val="1"/>
      </c:barChart>
      <c:catAx>
        <c:axId val="51421137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514211375"/>
        <c:crosses val="min"/>
        <c:crossBetween val="between"/>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227-489A-956B-131205BC61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16.95</c:v>
                </c:pt>
              </c:numCache>
            </c:numRef>
          </c:val>
          <c:extLst>
            <c:ext xmlns:c16="http://schemas.microsoft.com/office/drawing/2014/chart" uri="{C3380CC4-5D6E-409C-BE32-E72D297353CC}">
              <c16:uniqueId val="{00000001-3227-489A-956B-131205BC614C}"/>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227-489A-956B-131205BC61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2.6999999999999993</c:v>
                </c:pt>
              </c:numCache>
            </c:numRef>
          </c:val>
          <c:extLst>
            <c:ext xmlns:c16="http://schemas.microsoft.com/office/drawing/2014/chart" uri="{C3380CC4-5D6E-409C-BE32-E72D297353CC}">
              <c16:uniqueId val="{00000003-3227-489A-956B-131205BC614C}"/>
            </c:ext>
          </c:extLst>
        </c:ser>
        <c:dLbls>
          <c:showLegendKey val="0"/>
          <c:showVal val="0"/>
          <c:showCatName val="0"/>
          <c:showSerName val="0"/>
          <c:showPercent val="0"/>
          <c:showBubbleSize val="0"/>
        </c:dLbls>
        <c:gapWidth val="80"/>
        <c:overlap val="100"/>
        <c:axId val="1730939552"/>
        <c:axId val="1"/>
      </c:barChart>
      <c:catAx>
        <c:axId val="173093955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1730939552"/>
        <c:crosses val="min"/>
        <c:crossBetween val="between"/>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81818181818182"/>
          <c:y val="0.2702078521939954"/>
          <c:w val="0.7151515151515152"/>
          <c:h val="0.45958429561200925"/>
        </c:manualLayout>
      </c:layout>
      <c:barChart>
        <c:barDir val="bar"/>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8EB-4364-85ED-548352B710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3.14</c:v>
                </c:pt>
              </c:numCache>
            </c:numRef>
          </c:val>
          <c:extLst>
            <c:ext xmlns:c16="http://schemas.microsoft.com/office/drawing/2014/chart" uri="{C3380CC4-5D6E-409C-BE32-E72D297353CC}">
              <c16:uniqueId val="{00000001-D8EB-4364-85ED-548352B710D9}"/>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8EB-4364-85ED-548352B710D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10.49</c:v>
                </c:pt>
              </c:numCache>
            </c:numRef>
          </c:val>
          <c:extLst>
            <c:ext xmlns:c16="http://schemas.microsoft.com/office/drawing/2014/chart" uri="{C3380CC4-5D6E-409C-BE32-E72D297353CC}">
              <c16:uniqueId val="{00000003-D8EB-4364-85ED-548352B710D9}"/>
            </c:ext>
          </c:extLst>
        </c:ser>
        <c:dLbls>
          <c:showLegendKey val="0"/>
          <c:showVal val="0"/>
          <c:showCatName val="0"/>
          <c:showSerName val="0"/>
          <c:showPercent val="0"/>
          <c:showBubbleSize val="0"/>
        </c:dLbls>
        <c:gapWidth val="80"/>
        <c:overlap val="100"/>
        <c:axId val="1730929472"/>
        <c:axId val="1"/>
      </c:barChart>
      <c:catAx>
        <c:axId val="173092947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1730929472"/>
        <c:crosses val="min"/>
        <c:crossBetween val="between"/>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92795389048991E-2"/>
          <c:y val="0.2702078521939954"/>
          <c:w val="0.85014409221902021"/>
          <c:h val="0.45958429561200925"/>
        </c:manualLayout>
      </c:layout>
      <c:barChart>
        <c:barDir val="bar"/>
        <c:grouping val="stacked"/>
        <c:varyColors val="0"/>
        <c:ser>
          <c:idx val="0"/>
          <c:order val="0"/>
          <c:spPr>
            <a:solidFill>
              <a:srgbClr val="9DB1CF"/>
            </a:solidFill>
            <a:ln>
              <a:noFill/>
            </a:ln>
          </c:spPr>
          <c:invertIfNegative val="0"/>
          <c:val>
            <c:numRef>
              <c:f>Sheet1!$A$1</c:f>
              <c:numCache>
                <c:formatCode>General</c:formatCode>
                <c:ptCount val="1"/>
                <c:pt idx="0">
                  <c:v>4.53</c:v>
                </c:pt>
              </c:numCache>
            </c:numRef>
          </c:val>
          <c:extLst>
            <c:ext xmlns:c16="http://schemas.microsoft.com/office/drawing/2014/chart" uri="{C3380CC4-5D6E-409C-BE32-E72D297353CC}">
              <c16:uniqueId val="{00000000-2643-4429-A2A5-BF24EC7B25F7}"/>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643-4429-A2A5-BF24EC7B25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2.5599999999999996</c:v>
                </c:pt>
              </c:numCache>
            </c:numRef>
          </c:val>
          <c:extLst>
            <c:ext xmlns:c16="http://schemas.microsoft.com/office/drawing/2014/chart" uri="{C3380CC4-5D6E-409C-BE32-E72D297353CC}">
              <c16:uniqueId val="{00000002-2643-4429-A2A5-BF24EC7B25F7}"/>
            </c:ext>
          </c:extLst>
        </c:ser>
        <c:dLbls>
          <c:showLegendKey val="0"/>
          <c:showVal val="0"/>
          <c:showCatName val="0"/>
          <c:showSerName val="0"/>
          <c:showPercent val="0"/>
          <c:showBubbleSize val="0"/>
        </c:dLbls>
        <c:gapWidth val="80"/>
        <c:overlap val="100"/>
        <c:axId val="1730936672"/>
        <c:axId val="1"/>
      </c:barChart>
      <c:catAx>
        <c:axId val="173093667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9.67"/>
          <c:min val="0"/>
        </c:scaling>
        <c:delete val="1"/>
        <c:axPos val="t"/>
        <c:numFmt formatCode="General" sourceLinked="1"/>
        <c:majorTickMark val="out"/>
        <c:minorTickMark val="none"/>
        <c:tickLblPos val="nextTo"/>
        <c:crossAx val="1730936672"/>
        <c:crosses val="min"/>
        <c:crossBetween val="between"/>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537634408602149"/>
          <c:y val="0.18451242829827916"/>
          <c:w val="0.38924731182795697"/>
          <c:h val="0.63097514340344163"/>
        </c:manualLayout>
      </c:layout>
      <c:barChart>
        <c:barDir val="col"/>
        <c:grouping val="stacked"/>
        <c:varyColors val="0"/>
        <c:ser>
          <c:idx val="0"/>
          <c:order val="0"/>
          <c:spPr>
            <a:solidFill>
              <a:srgbClr val="9DB1CF"/>
            </a:solidFill>
            <a:ln>
              <a:noFill/>
            </a:ln>
          </c:spPr>
          <c:invertIfNegative val="0"/>
          <c:dLbls>
            <c:dLbl>
              <c:idx val="0"/>
              <c:layout>
                <c:manualLayout>
                  <c:x val="0"/>
                  <c:y val="0"/>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C1-46CE-8C61-8AB6D824E9F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298</c:v>
                </c:pt>
              </c:numCache>
            </c:numRef>
          </c:val>
          <c:extLst>
            <c:ext xmlns:c16="http://schemas.microsoft.com/office/drawing/2014/chart" uri="{C3380CC4-5D6E-409C-BE32-E72D297353CC}">
              <c16:uniqueId val="{00000001-DEC1-46CE-8C61-8AB6D824E9FB}"/>
            </c:ext>
          </c:extLst>
        </c:ser>
        <c:ser>
          <c:idx val="1"/>
          <c:order val="1"/>
          <c:spPr>
            <a:solidFill>
              <a:srgbClr val="4C6C9C"/>
            </a:solidFill>
            <a:ln>
              <a:noFill/>
            </a:ln>
          </c:spPr>
          <c:invertIfNegative val="0"/>
          <c:dLbls>
            <c:dLbl>
              <c:idx val="0"/>
              <c:layout>
                <c:manualLayout>
                  <c:x val="0"/>
                  <c:y val="0"/>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EC1-46CE-8C61-8AB6D824E9F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126</c:v>
                </c:pt>
              </c:numCache>
            </c:numRef>
          </c:val>
          <c:extLst>
            <c:ext xmlns:c16="http://schemas.microsoft.com/office/drawing/2014/chart" uri="{C3380CC4-5D6E-409C-BE32-E72D297353CC}">
              <c16:uniqueId val="{00000003-DEC1-46CE-8C61-8AB6D824E9FB}"/>
            </c:ext>
          </c:extLst>
        </c:ser>
        <c:dLbls>
          <c:showLegendKey val="0"/>
          <c:showVal val="0"/>
          <c:showCatName val="0"/>
          <c:showSerName val="0"/>
          <c:showPercent val="0"/>
          <c:showBubbleSize val="0"/>
        </c:dLbls>
        <c:gapWidth val="80"/>
        <c:overlap val="100"/>
        <c:axId val="159632383"/>
        <c:axId val="1"/>
      </c:barChart>
      <c:catAx>
        <c:axId val="1596323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24"/>
          <c:min val="0"/>
        </c:scaling>
        <c:delete val="1"/>
        <c:axPos val="l"/>
        <c:numFmt formatCode="General" sourceLinked="1"/>
        <c:majorTickMark val="out"/>
        <c:minorTickMark val="none"/>
        <c:tickLblPos val="nextTo"/>
        <c:crossAx val="159632383"/>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024565861922914E-2"/>
          <c:y val="2.0883534136546186E-2"/>
          <c:w val="0.95595086827615416"/>
          <c:h val="0.9582329317269076"/>
        </c:manualLayout>
      </c:layout>
      <c:areaChart>
        <c:grouping val="stacked"/>
        <c:varyColors val="0"/>
        <c:ser>
          <c:idx val="0"/>
          <c:order val="0"/>
          <c:spPr>
            <a:solidFill>
              <a:schemeClr val="accent2"/>
            </a:solidFill>
            <a:ln>
              <a:noFill/>
            </a:ln>
          </c:spPr>
          <c:val>
            <c:numRef>
              <c:f>Sheet1!$A$1:$X$1</c:f>
              <c:numCache>
                <c:formatCode>General</c:formatCode>
                <c:ptCount val="24"/>
                <c:pt idx="0">
                  <c:v>5809.34</c:v>
                </c:pt>
                <c:pt idx="1">
                  <c:v>5891.62</c:v>
                </c:pt>
                <c:pt idx="2">
                  <c:v>6145.74</c:v>
                </c:pt>
                <c:pt idx="3">
                  <c:v>6576.3</c:v>
                </c:pt>
                <c:pt idx="4">
                  <c:v>6798.53</c:v>
                </c:pt>
                <c:pt idx="5">
                  <c:v>7168.54</c:v>
                </c:pt>
                <c:pt idx="6">
                  <c:v>7568.05</c:v>
                </c:pt>
                <c:pt idx="7">
                  <c:v>8052.88</c:v>
                </c:pt>
                <c:pt idx="8">
                  <c:v>8075.56</c:v>
                </c:pt>
                <c:pt idx="9">
                  <c:v>7952.25</c:v>
                </c:pt>
                <c:pt idx="10">
                  <c:v>8459.82</c:v>
                </c:pt>
                <c:pt idx="11">
                  <c:v>8913.0400000000009</c:v>
                </c:pt>
                <c:pt idx="12">
                  <c:v>8962.8799999999992</c:v>
                </c:pt>
                <c:pt idx="13">
                  <c:v>9426.8799999999992</c:v>
                </c:pt>
                <c:pt idx="14">
                  <c:v>9607.2999999999993</c:v>
                </c:pt>
                <c:pt idx="15">
                  <c:v>9281.27</c:v>
                </c:pt>
                <c:pt idx="16">
                  <c:v>9332.9599999999991</c:v>
                </c:pt>
                <c:pt idx="17">
                  <c:v>9628.7999999999993</c:v>
                </c:pt>
                <c:pt idx="18">
                  <c:v>10008.43</c:v>
                </c:pt>
                <c:pt idx="19">
                  <c:v>9802.0300000000007</c:v>
                </c:pt>
                <c:pt idx="20">
                  <c:v>9417.44</c:v>
                </c:pt>
                <c:pt idx="21">
                  <c:v>10156.81</c:v>
                </c:pt>
                <c:pt idx="22">
                  <c:v>10288.290000000001</c:v>
                </c:pt>
                <c:pt idx="23">
                  <c:v>10467.93</c:v>
                </c:pt>
              </c:numCache>
            </c:numRef>
          </c:val>
          <c:extLst>
            <c:ext xmlns:c16="http://schemas.microsoft.com/office/drawing/2014/chart" uri="{C3380CC4-5D6E-409C-BE32-E72D297353CC}">
              <c16:uniqueId val="{00000000-9BFD-4683-915F-763D19FEA847}"/>
            </c:ext>
          </c:extLst>
        </c:ser>
        <c:ser>
          <c:idx val="1"/>
          <c:order val="1"/>
          <c:spPr>
            <a:solidFill>
              <a:srgbClr val="808080"/>
            </a:solidFill>
            <a:ln>
              <a:noFill/>
            </a:ln>
          </c:spPr>
          <c:val>
            <c:numRef>
              <c:f>Sheet1!$A$2:$X$2</c:f>
              <c:numCache>
                <c:formatCode>General</c:formatCode>
                <c:ptCount val="24"/>
                <c:pt idx="0">
                  <c:v>1323.67</c:v>
                </c:pt>
                <c:pt idx="1">
                  <c:v>1284.4099999999999</c:v>
                </c:pt>
                <c:pt idx="2">
                  <c:v>1270.8699999999999</c:v>
                </c:pt>
                <c:pt idx="3">
                  <c:v>1294.96</c:v>
                </c:pt>
                <c:pt idx="4">
                  <c:v>1261.8599999999997</c:v>
                </c:pt>
                <c:pt idx="5">
                  <c:v>1277.9499999999998</c:v>
                </c:pt>
                <c:pt idx="6">
                  <c:v>1174.5700000000006</c:v>
                </c:pt>
                <c:pt idx="7">
                  <c:v>1194.829999999999</c:v>
                </c:pt>
                <c:pt idx="8">
                  <c:v>1169.6500000000005</c:v>
                </c:pt>
                <c:pt idx="9">
                  <c:v>1069.869999999999</c:v>
                </c:pt>
                <c:pt idx="10">
                  <c:v>1069.2000000000007</c:v>
                </c:pt>
                <c:pt idx="11">
                  <c:v>1175.2900000000009</c:v>
                </c:pt>
                <c:pt idx="12">
                  <c:v>1227.5200000000004</c:v>
                </c:pt>
                <c:pt idx="13">
                  <c:v>1180.3500000000004</c:v>
                </c:pt>
                <c:pt idx="14">
                  <c:v>1120.83</c:v>
                </c:pt>
                <c:pt idx="15">
                  <c:v>1118.4099999999999</c:v>
                </c:pt>
                <c:pt idx="16">
                  <c:v>1060.7600000000002</c:v>
                </c:pt>
                <c:pt idx="17">
                  <c:v>987.45000000000073</c:v>
                </c:pt>
                <c:pt idx="18">
                  <c:v>888.56999999999971</c:v>
                </c:pt>
                <c:pt idx="19">
                  <c:v>834.82999999999993</c:v>
                </c:pt>
                <c:pt idx="20">
                  <c:v>773</c:v>
                </c:pt>
                <c:pt idx="21">
                  <c:v>830.76000000000022</c:v>
                </c:pt>
                <c:pt idx="22">
                  <c:v>849.26000000000022</c:v>
                </c:pt>
                <c:pt idx="23">
                  <c:v>788.54999999999927</c:v>
                </c:pt>
              </c:numCache>
            </c:numRef>
          </c:val>
          <c:extLst>
            <c:ext xmlns:c16="http://schemas.microsoft.com/office/drawing/2014/chart" uri="{C3380CC4-5D6E-409C-BE32-E72D297353CC}">
              <c16:uniqueId val="{00000001-9BFD-4683-915F-763D19FEA847}"/>
            </c:ext>
          </c:extLst>
        </c:ser>
        <c:ser>
          <c:idx val="2"/>
          <c:order val="2"/>
          <c:spPr>
            <a:solidFill>
              <a:srgbClr val="C0C0C0"/>
            </a:solidFill>
            <a:ln>
              <a:noFill/>
            </a:ln>
          </c:spPr>
          <c:val>
            <c:numRef>
              <c:f>Sheet1!$A$3:$X$3</c:f>
              <c:numCache>
                <c:formatCode>General</c:formatCode>
                <c:ptCount val="24"/>
                <c:pt idx="0">
                  <c:v>2745.09</c:v>
                </c:pt>
                <c:pt idx="1">
                  <c:v>2914.2300000000005</c:v>
                </c:pt>
                <c:pt idx="2">
                  <c:v>3104.3599999999997</c:v>
                </c:pt>
                <c:pt idx="3">
                  <c:v>3255.0399999999991</c:v>
                </c:pt>
                <c:pt idx="4">
                  <c:v>3503.8500000000004</c:v>
                </c:pt>
                <c:pt idx="5">
                  <c:v>3679.83</c:v>
                </c:pt>
                <c:pt idx="6">
                  <c:v>3901.4400000000005</c:v>
                </c:pt>
                <c:pt idx="7">
                  <c:v>4220.4799999999996</c:v>
                </c:pt>
                <c:pt idx="8">
                  <c:v>4361.83</c:v>
                </c:pt>
                <c:pt idx="9">
                  <c:v>4383.2799999999988</c:v>
                </c:pt>
                <c:pt idx="10">
                  <c:v>4816.7099999999991</c:v>
                </c:pt>
                <c:pt idx="11">
                  <c:v>4864.2799999999988</c:v>
                </c:pt>
                <c:pt idx="12">
                  <c:v>5172.0599999999995</c:v>
                </c:pt>
                <c:pt idx="13">
                  <c:v>5073.84</c:v>
                </c:pt>
                <c:pt idx="14">
                  <c:v>5237</c:v>
                </c:pt>
                <c:pt idx="15">
                  <c:v>5553.9599999999991</c:v>
                </c:pt>
                <c:pt idx="16">
                  <c:v>5839.4600000000009</c:v>
                </c:pt>
                <c:pt idx="17">
                  <c:v>5958.2099999999991</c:v>
                </c:pt>
                <c:pt idx="18">
                  <c:v>6197</c:v>
                </c:pt>
                <c:pt idx="19">
                  <c:v>6369.66</c:v>
                </c:pt>
                <c:pt idx="20">
                  <c:v>6332.2100000000009</c:v>
                </c:pt>
                <c:pt idx="21">
                  <c:v>6492.9399999999987</c:v>
                </c:pt>
                <c:pt idx="22">
                  <c:v>6581.6400000000012</c:v>
                </c:pt>
                <c:pt idx="23">
                  <c:v>6622.93</c:v>
                </c:pt>
              </c:numCache>
            </c:numRef>
          </c:val>
          <c:extLst>
            <c:ext xmlns:c16="http://schemas.microsoft.com/office/drawing/2014/chart" uri="{C3380CC4-5D6E-409C-BE32-E72D297353CC}">
              <c16:uniqueId val="{00000002-9BFD-4683-915F-763D19FEA847}"/>
            </c:ext>
          </c:extLst>
        </c:ser>
        <c:ser>
          <c:idx val="3"/>
          <c:order val="3"/>
          <c:spPr>
            <a:solidFill>
              <a:schemeClr val="accent5"/>
            </a:solidFill>
            <a:ln>
              <a:noFill/>
            </a:ln>
          </c:spPr>
          <c:val>
            <c:numRef>
              <c:f>Sheet1!$A$4:$X$4</c:f>
              <c:numCache>
                <c:formatCode>General</c:formatCode>
                <c:ptCount val="24"/>
                <c:pt idx="0">
                  <c:v>2540.4600000000009</c:v>
                </c:pt>
                <c:pt idx="1">
                  <c:v>2613.17</c:v>
                </c:pt>
                <c:pt idx="2">
                  <c:v>2654.7800000000007</c:v>
                </c:pt>
                <c:pt idx="3">
                  <c:v>2601.0499999999993</c:v>
                </c:pt>
                <c:pt idx="4">
                  <c:v>2719.41</c:v>
                </c:pt>
                <c:pt idx="5">
                  <c:v>2726.9699999999993</c:v>
                </c:pt>
                <c:pt idx="6">
                  <c:v>2761.59</c:v>
                </c:pt>
                <c:pt idx="7">
                  <c:v>2703.49</c:v>
                </c:pt>
                <c:pt idx="8">
                  <c:v>2694.7199999999993</c:v>
                </c:pt>
                <c:pt idx="9">
                  <c:v>2656.76</c:v>
                </c:pt>
                <c:pt idx="10">
                  <c:v>2725.91</c:v>
                </c:pt>
                <c:pt idx="11">
                  <c:v>2610.34</c:v>
                </c:pt>
                <c:pt idx="12">
                  <c:v>2432.2200000000012</c:v>
                </c:pt>
                <c:pt idx="13">
                  <c:v>2448.5200000000004</c:v>
                </c:pt>
                <c:pt idx="14">
                  <c:v>2498.7300000000014</c:v>
                </c:pt>
                <c:pt idx="15">
                  <c:v>2532.9300000000003</c:v>
                </c:pt>
                <c:pt idx="16">
                  <c:v>2571.0499999999993</c:v>
                </c:pt>
                <c:pt idx="17">
                  <c:v>2594.2299999999996</c:v>
                </c:pt>
                <c:pt idx="18">
                  <c:v>2658.7000000000007</c:v>
                </c:pt>
                <c:pt idx="19">
                  <c:v>2754.0799999999981</c:v>
                </c:pt>
                <c:pt idx="20">
                  <c:v>2648.369999999999</c:v>
                </c:pt>
                <c:pt idx="21">
                  <c:v>2762.2400000000016</c:v>
                </c:pt>
                <c:pt idx="22">
                  <c:v>2639.6800000000003</c:v>
                </c:pt>
                <c:pt idx="23">
                  <c:v>2685.7400000000016</c:v>
                </c:pt>
              </c:numCache>
            </c:numRef>
          </c:val>
          <c:extLst>
            <c:ext xmlns:c16="http://schemas.microsoft.com/office/drawing/2014/chart" uri="{C3380CC4-5D6E-409C-BE32-E72D297353CC}">
              <c16:uniqueId val="{00000003-9BFD-4683-915F-763D19FEA847}"/>
            </c:ext>
          </c:extLst>
        </c:ser>
        <c:ser>
          <c:idx val="4"/>
          <c:order val="4"/>
          <c:spPr>
            <a:solidFill>
              <a:schemeClr val="accent6"/>
            </a:solidFill>
            <a:ln>
              <a:noFill/>
            </a:ln>
          </c:spPr>
          <c:val>
            <c:numRef>
              <c:f>Sheet1!$A$5:$X$5</c:f>
              <c:numCache>
                <c:formatCode>General</c:formatCode>
                <c:ptCount val="24"/>
                <c:pt idx="0">
                  <c:v>153.5</c:v>
                </c:pt>
                <c:pt idx="1">
                  <c:v>147.64999999999964</c:v>
                </c:pt>
                <c:pt idx="2">
                  <c:v>161.02000000000044</c:v>
                </c:pt>
                <c:pt idx="3">
                  <c:v>174.70000000000073</c:v>
                </c:pt>
                <c:pt idx="4">
                  <c:v>190.51000000000022</c:v>
                </c:pt>
                <c:pt idx="5">
                  <c:v>211.06999999999971</c:v>
                </c:pt>
                <c:pt idx="6">
                  <c:v>225.27000000000044</c:v>
                </c:pt>
                <c:pt idx="7">
                  <c:v>246.55999999999949</c:v>
                </c:pt>
                <c:pt idx="8">
                  <c:v>263.25000000000182</c:v>
                </c:pt>
                <c:pt idx="9">
                  <c:v>283.28000000000065</c:v>
                </c:pt>
                <c:pt idx="10">
                  <c:v>325.40999999999985</c:v>
                </c:pt>
                <c:pt idx="11">
                  <c:v>341.2400000000016</c:v>
                </c:pt>
                <c:pt idx="12">
                  <c:v>371.15999999999985</c:v>
                </c:pt>
                <c:pt idx="13">
                  <c:v>404.11999999999898</c:v>
                </c:pt>
                <c:pt idx="14">
                  <c:v>438.56999999999971</c:v>
                </c:pt>
                <c:pt idx="15">
                  <c:v>476.54999999999927</c:v>
                </c:pt>
                <c:pt idx="16">
                  <c:v>481.68999999999869</c:v>
                </c:pt>
                <c:pt idx="17">
                  <c:v>513.25</c:v>
                </c:pt>
                <c:pt idx="18">
                  <c:v>543.7599999999984</c:v>
                </c:pt>
                <c:pt idx="19">
                  <c:v>576.11999999999898</c:v>
                </c:pt>
                <c:pt idx="20">
                  <c:v>609.27000000000044</c:v>
                </c:pt>
                <c:pt idx="21">
                  <c:v>658.65999999999985</c:v>
                </c:pt>
                <c:pt idx="22">
                  <c:v>675.77000000000044</c:v>
                </c:pt>
                <c:pt idx="23">
                  <c:v>678.7400000000016</c:v>
                </c:pt>
              </c:numCache>
            </c:numRef>
          </c:val>
          <c:extLst>
            <c:ext xmlns:c16="http://schemas.microsoft.com/office/drawing/2014/chart" uri="{C3380CC4-5D6E-409C-BE32-E72D297353CC}">
              <c16:uniqueId val="{00000004-9BFD-4683-915F-763D19FEA847}"/>
            </c:ext>
          </c:extLst>
        </c:ser>
        <c:ser>
          <c:idx val="5"/>
          <c:order val="5"/>
          <c:spPr>
            <a:solidFill>
              <a:srgbClr val="6F8DB9"/>
            </a:solidFill>
            <a:ln>
              <a:noFill/>
            </a:ln>
          </c:spPr>
          <c:val>
            <c:numRef>
              <c:f>Sheet1!$A$6:$X$6</c:f>
              <c:numCache>
                <c:formatCode>General</c:formatCode>
                <c:ptCount val="24"/>
                <c:pt idx="0">
                  <c:v>2629.08</c:v>
                </c:pt>
                <c:pt idx="1">
                  <c:v>2564.6299999999992</c:v>
                </c:pt>
                <c:pt idx="2">
                  <c:v>2612.4899999999998</c:v>
                </c:pt>
                <c:pt idx="3">
                  <c:v>2612.66</c:v>
                </c:pt>
                <c:pt idx="4">
                  <c:v>2802.16</c:v>
                </c:pt>
                <c:pt idx="5">
                  <c:v>2911.5300000000007</c:v>
                </c:pt>
                <c:pt idx="6">
                  <c:v>3017.8299999999981</c:v>
                </c:pt>
                <c:pt idx="7">
                  <c:v>3062.6899999999987</c:v>
                </c:pt>
                <c:pt idx="8">
                  <c:v>3245.630000000001</c:v>
                </c:pt>
                <c:pt idx="9">
                  <c:v>3241.2599999999984</c:v>
                </c:pt>
                <c:pt idx="10">
                  <c:v>3428.380000000001</c:v>
                </c:pt>
                <c:pt idx="11">
                  <c:v>3488.3499999999985</c:v>
                </c:pt>
                <c:pt idx="12">
                  <c:v>3660.9900000000016</c:v>
                </c:pt>
                <c:pt idx="13">
                  <c:v>3791.34</c:v>
                </c:pt>
                <c:pt idx="14">
                  <c:v>3873.7000000000007</c:v>
                </c:pt>
                <c:pt idx="15">
                  <c:v>3884</c:v>
                </c:pt>
                <c:pt idx="16">
                  <c:v>4012.8600000000006</c:v>
                </c:pt>
                <c:pt idx="17">
                  <c:v>4058.0600000000013</c:v>
                </c:pt>
                <c:pt idx="18">
                  <c:v>4178.380000000001</c:v>
                </c:pt>
                <c:pt idx="19">
                  <c:v>4225.93</c:v>
                </c:pt>
                <c:pt idx="20">
                  <c:v>4344.0499999999993</c:v>
                </c:pt>
                <c:pt idx="21">
                  <c:v>4276.07</c:v>
                </c:pt>
                <c:pt idx="22">
                  <c:v>4297.7400000000016</c:v>
                </c:pt>
                <c:pt idx="23">
                  <c:v>4211.0099999999984</c:v>
                </c:pt>
              </c:numCache>
            </c:numRef>
          </c:val>
          <c:extLst>
            <c:ext xmlns:c16="http://schemas.microsoft.com/office/drawing/2014/chart" uri="{C3380CC4-5D6E-409C-BE32-E72D297353CC}">
              <c16:uniqueId val="{00000005-9BFD-4683-915F-763D19FEA847}"/>
            </c:ext>
          </c:extLst>
        </c:ser>
        <c:ser>
          <c:idx val="6"/>
          <c:order val="6"/>
          <c:spPr>
            <a:solidFill>
              <a:srgbClr val="DEC000"/>
            </a:solidFill>
            <a:ln>
              <a:noFill/>
            </a:ln>
          </c:spPr>
          <c:val>
            <c:numRef>
              <c:f>Sheet1!$A$7:$X$7</c:f>
              <c:numCache>
                <c:formatCode>General</c:formatCode>
                <c:ptCount val="24"/>
                <c:pt idx="0">
                  <c:v>1.0300000000006548</c:v>
                </c:pt>
                <c:pt idx="1">
                  <c:v>1.3700000000008004</c:v>
                </c:pt>
                <c:pt idx="2">
                  <c:v>1.7099999999991269</c:v>
                </c:pt>
                <c:pt idx="3">
                  <c:v>2.0999999999985448</c:v>
                </c:pt>
                <c:pt idx="4">
                  <c:v>2.7799999999988358</c:v>
                </c:pt>
                <c:pt idx="5">
                  <c:v>3.9500000000007276</c:v>
                </c:pt>
                <c:pt idx="6">
                  <c:v>5.4199999999982538</c:v>
                </c:pt>
                <c:pt idx="7">
                  <c:v>7.2900000000008731</c:v>
                </c:pt>
                <c:pt idx="8">
                  <c:v>11.849999999998545</c:v>
                </c:pt>
                <c:pt idx="9">
                  <c:v>19.819999999999709</c:v>
                </c:pt>
                <c:pt idx="10">
                  <c:v>32.200000000000728</c:v>
                </c:pt>
                <c:pt idx="11">
                  <c:v>63.580000000001746</c:v>
                </c:pt>
                <c:pt idx="12">
                  <c:v>96.990000000001601</c:v>
                </c:pt>
                <c:pt idx="13">
                  <c:v>131.95999999999913</c:v>
                </c:pt>
                <c:pt idx="14">
                  <c:v>197.7400000000016</c:v>
                </c:pt>
                <c:pt idx="15">
                  <c:v>256</c:v>
                </c:pt>
                <c:pt idx="16">
                  <c:v>328.11000000000058</c:v>
                </c:pt>
                <c:pt idx="17">
                  <c:v>445.36999999999898</c:v>
                </c:pt>
                <c:pt idx="18">
                  <c:v>575.11999999999898</c:v>
                </c:pt>
                <c:pt idx="19">
                  <c:v>705.52000000000044</c:v>
                </c:pt>
                <c:pt idx="20">
                  <c:v>853.36999999999898</c:v>
                </c:pt>
                <c:pt idx="21">
                  <c:v>1055.6800000000003</c:v>
                </c:pt>
                <c:pt idx="22">
                  <c:v>1323.3199999999997</c:v>
                </c:pt>
                <c:pt idx="23">
                  <c:v>1629.9000000000015</c:v>
                </c:pt>
              </c:numCache>
            </c:numRef>
          </c:val>
          <c:extLst>
            <c:ext xmlns:c16="http://schemas.microsoft.com/office/drawing/2014/chart" uri="{C3380CC4-5D6E-409C-BE32-E72D297353CC}">
              <c16:uniqueId val="{00000006-9BFD-4683-915F-763D19FEA847}"/>
            </c:ext>
          </c:extLst>
        </c:ser>
        <c:ser>
          <c:idx val="7"/>
          <c:order val="7"/>
          <c:spPr>
            <a:solidFill>
              <a:schemeClr val="accent1"/>
            </a:solidFill>
            <a:ln>
              <a:noFill/>
            </a:ln>
          </c:spPr>
          <c:val>
            <c:numRef>
              <c:f>Sheet1!$A$8:$X$8</c:f>
              <c:numCache>
                <c:formatCode>General</c:formatCode>
                <c:ptCount val="24"/>
                <c:pt idx="0">
                  <c:v>31.139999999999418</c:v>
                </c:pt>
                <c:pt idx="1">
                  <c:v>38.170000000000073</c:v>
                </c:pt>
                <c:pt idx="2">
                  <c:v>52.209999999999127</c:v>
                </c:pt>
                <c:pt idx="3">
                  <c:v>63.180000000000291</c:v>
                </c:pt>
                <c:pt idx="4">
                  <c:v>85.450000000000728</c:v>
                </c:pt>
                <c:pt idx="5">
                  <c:v>104.36999999999898</c:v>
                </c:pt>
                <c:pt idx="6">
                  <c:v>133.15999999999985</c:v>
                </c:pt>
                <c:pt idx="7">
                  <c:v>171.11000000000058</c:v>
                </c:pt>
                <c:pt idx="8">
                  <c:v>220.79999999999927</c:v>
                </c:pt>
                <c:pt idx="9">
                  <c:v>276.20999999999913</c:v>
                </c:pt>
                <c:pt idx="10">
                  <c:v>345.91999999999825</c:v>
                </c:pt>
                <c:pt idx="11">
                  <c:v>439.88000000000102</c:v>
                </c:pt>
                <c:pt idx="12">
                  <c:v>529.18000000000029</c:v>
                </c:pt>
                <c:pt idx="13">
                  <c:v>634.04999999999927</c:v>
                </c:pt>
                <c:pt idx="14">
                  <c:v>706.0099999999984</c:v>
                </c:pt>
                <c:pt idx="15">
                  <c:v>829.56999999999971</c:v>
                </c:pt>
                <c:pt idx="16">
                  <c:v>960</c:v>
                </c:pt>
                <c:pt idx="17">
                  <c:v>1138.9599999999991</c:v>
                </c:pt>
                <c:pt idx="18">
                  <c:v>1267.8899999999994</c:v>
                </c:pt>
                <c:pt idx="19">
                  <c:v>1419.7999999999993</c:v>
                </c:pt>
                <c:pt idx="20">
                  <c:v>1590.6800000000003</c:v>
                </c:pt>
                <c:pt idx="21">
                  <c:v>1849.4700000000012</c:v>
                </c:pt>
                <c:pt idx="22">
                  <c:v>2098.5200000000004</c:v>
                </c:pt>
                <c:pt idx="23">
                  <c:v>2304.4399999999987</c:v>
                </c:pt>
              </c:numCache>
            </c:numRef>
          </c:val>
          <c:extLst>
            <c:ext xmlns:c16="http://schemas.microsoft.com/office/drawing/2014/chart" uri="{C3380CC4-5D6E-409C-BE32-E72D297353CC}">
              <c16:uniqueId val="{00000007-9BFD-4683-915F-763D19FEA847}"/>
            </c:ext>
          </c:extLst>
        </c:ser>
        <c:dLbls>
          <c:showLegendKey val="0"/>
          <c:showVal val="0"/>
          <c:showCatName val="0"/>
          <c:showSerName val="0"/>
          <c:showPercent val="0"/>
          <c:showBubbleSize val="0"/>
        </c:dLbls>
        <c:axId val="499379423"/>
        <c:axId val="1"/>
      </c:areaChart>
      <c:catAx>
        <c:axId val="4993794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
          <c:min val="0"/>
        </c:scaling>
        <c:delete val="0"/>
        <c:axPos val="l"/>
        <c:majorGridlines>
          <c:spPr>
            <a:ln w="3175" cmpd="sng" algn="ctr">
              <a:solidFill>
                <a:schemeClr val="tx1"/>
              </a:solidFill>
              <a:prstDash val="solid"/>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499379423"/>
        <c:crosses val="min"/>
        <c:crossBetween val="midCat"/>
        <c:majorUnit val="5000"/>
      </c:valAx>
    </c:plotArea>
    <c:plotVisOnly val="0"/>
    <c:dispBlanksAs val="zero"/>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65358592692828E-2"/>
          <c:y val="8.6956521739130432E-2"/>
          <c:w val="0.85926928281461434"/>
          <c:h val="0.82608695652173914"/>
        </c:manualLayout>
      </c:layout>
      <c:barChart>
        <c:barDir val="col"/>
        <c:grouping val="stacked"/>
        <c:varyColors val="0"/>
        <c:ser>
          <c:idx val="0"/>
          <c:order val="0"/>
          <c:spPr>
            <a:solidFill>
              <a:schemeClr val="accent4"/>
            </a:solidFill>
            <a:ln w="19050" cmpd="sng" algn="ctr">
              <a:solidFill>
                <a:schemeClr val="accent4"/>
              </a:solidFill>
              <a:prstDash val="solid"/>
            </a:ln>
          </c:spPr>
          <c:invertIfNegative val="0"/>
          <c:val>
            <c:numRef>
              <c:f>Sheet1!$A$1</c:f>
              <c:numCache>
                <c:formatCode>General</c:formatCode>
                <c:ptCount val="1"/>
                <c:pt idx="0">
                  <c:v>8710.5</c:v>
                </c:pt>
              </c:numCache>
            </c:numRef>
          </c:val>
          <c:extLst>
            <c:ext xmlns:c16="http://schemas.microsoft.com/office/drawing/2014/chart" uri="{C3380CC4-5D6E-409C-BE32-E72D297353CC}">
              <c16:uniqueId val="{00000000-4686-496B-9DDA-FB69D6561750}"/>
            </c:ext>
          </c:extLst>
        </c:ser>
        <c:ser>
          <c:idx val="1"/>
          <c:order val="1"/>
          <c:spPr>
            <a:solidFill>
              <a:srgbClr val="EFFAFF"/>
            </a:solidFill>
            <a:ln>
              <a:noFill/>
            </a:ln>
          </c:spPr>
          <c:invertIfNegative val="0"/>
          <c:val>
            <c:numRef>
              <c:f>Sheet1!$A$2</c:f>
              <c:numCache>
                <c:formatCode>General</c:formatCode>
                <c:ptCount val="1"/>
                <c:pt idx="0">
                  <c:v>3105</c:v>
                </c:pt>
              </c:numCache>
            </c:numRef>
          </c:val>
          <c:extLst>
            <c:ext xmlns:c16="http://schemas.microsoft.com/office/drawing/2014/chart" uri="{C3380CC4-5D6E-409C-BE32-E72D297353CC}">
              <c16:uniqueId val="{00000001-4686-496B-9DDA-FB69D6561750}"/>
            </c:ext>
          </c:extLst>
        </c:ser>
        <c:dLbls>
          <c:showLegendKey val="0"/>
          <c:showVal val="0"/>
          <c:showCatName val="0"/>
          <c:showSerName val="0"/>
          <c:showPercent val="0"/>
          <c:showBubbleSize val="0"/>
        </c:dLbls>
        <c:gapWidth val="80"/>
        <c:overlap val="100"/>
        <c:axId val="202704031"/>
        <c:axId val="1"/>
      </c:barChart>
      <c:catAx>
        <c:axId val="2027040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202704031"/>
        <c:crosses val="max"/>
        <c:crossBetween val="between"/>
        <c:majorUnit val="10000"/>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65358592692828E-2"/>
          <c:y val="5.5319148936170209E-2"/>
          <c:w val="0.85926928281461434"/>
          <c:h val="0.88936170212765953"/>
        </c:manualLayout>
      </c:layout>
      <c:barChart>
        <c:barDir val="col"/>
        <c:grouping val="stacked"/>
        <c:varyColors val="0"/>
        <c:ser>
          <c:idx val="0"/>
          <c:order val="0"/>
          <c:spPr>
            <a:solidFill>
              <a:schemeClr val="accent1"/>
            </a:solidFill>
            <a:ln w="19050" cmpd="sng" algn="ctr">
              <a:solidFill>
                <a:srgbClr val="6F8DB9"/>
              </a:solidFill>
              <a:prstDash val="solid"/>
            </a:ln>
          </c:spPr>
          <c:invertIfNegative val="0"/>
          <c:val>
            <c:numRef>
              <c:f>Sheet1!$A$1</c:f>
              <c:numCache>
                <c:formatCode>General</c:formatCode>
                <c:ptCount val="1"/>
                <c:pt idx="0">
                  <c:v>60000</c:v>
                </c:pt>
              </c:numCache>
            </c:numRef>
          </c:val>
          <c:extLst>
            <c:ext xmlns:c16="http://schemas.microsoft.com/office/drawing/2014/chart" uri="{C3380CC4-5D6E-409C-BE32-E72D297353CC}">
              <c16:uniqueId val="{00000000-03A7-4B75-83C7-992D0BADB88D}"/>
            </c:ext>
          </c:extLst>
        </c:ser>
        <c:dLbls>
          <c:showLegendKey val="0"/>
          <c:showVal val="0"/>
          <c:showCatName val="0"/>
          <c:showSerName val="0"/>
          <c:showPercent val="0"/>
          <c:showBubbleSize val="0"/>
        </c:dLbls>
        <c:gapWidth val="80"/>
        <c:overlap val="100"/>
        <c:axId val="202739551"/>
        <c:axId val="1"/>
      </c:barChart>
      <c:catAx>
        <c:axId val="2027395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202739551"/>
        <c:crosses val="min"/>
        <c:crossBetween val="between"/>
        <c:majorUnit val="200000"/>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65358592692828E-2"/>
          <c:y val="6.8331143232588695E-2"/>
          <c:w val="0.85926928281461434"/>
          <c:h val="0.86333771353482258"/>
        </c:manualLayout>
      </c:layout>
      <c:barChart>
        <c:barDir val="col"/>
        <c:grouping val="stacked"/>
        <c:varyColors val="0"/>
        <c:ser>
          <c:idx val="0"/>
          <c:order val="0"/>
          <c:spPr>
            <a:solidFill>
              <a:schemeClr val="accent1"/>
            </a:solidFill>
            <a:ln w="19050" cmpd="sng" algn="ctr">
              <a:solidFill>
                <a:schemeClr val="accent1"/>
              </a:solidFill>
              <a:prstDash val="solid"/>
            </a:ln>
          </c:spPr>
          <c:invertIfNegative val="0"/>
          <c:val>
            <c:numRef>
              <c:f>Sheet1!$A$1</c:f>
              <c:numCache>
                <c:formatCode>General</c:formatCode>
                <c:ptCount val="1"/>
                <c:pt idx="0">
                  <c:v>560000</c:v>
                </c:pt>
              </c:numCache>
            </c:numRef>
          </c:val>
          <c:extLst>
            <c:ext xmlns:c16="http://schemas.microsoft.com/office/drawing/2014/chart" uri="{C3380CC4-5D6E-409C-BE32-E72D297353CC}">
              <c16:uniqueId val="{00000000-BA8F-4054-BEDB-EE518EB299CD}"/>
            </c:ext>
          </c:extLst>
        </c:ser>
        <c:dLbls>
          <c:showLegendKey val="0"/>
          <c:showVal val="0"/>
          <c:showCatName val="0"/>
          <c:showSerName val="0"/>
          <c:showPercent val="0"/>
          <c:showBubbleSize val="0"/>
        </c:dLbls>
        <c:gapWidth val="80"/>
        <c:overlap val="100"/>
        <c:axId val="202736191"/>
        <c:axId val="1"/>
      </c:barChart>
      <c:catAx>
        <c:axId val="2027361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202736191"/>
        <c:crosses val="min"/>
        <c:crossBetween val="between"/>
        <c:majorUnit val="200000"/>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365358592692828E-2"/>
          <c:y val="8.6956521739130432E-2"/>
          <c:w val="0.85926928281461434"/>
          <c:h val="0.82608695652173914"/>
        </c:manualLayout>
      </c:layout>
      <c:barChart>
        <c:barDir val="col"/>
        <c:grouping val="stacked"/>
        <c:varyColors val="0"/>
        <c:ser>
          <c:idx val="0"/>
          <c:order val="0"/>
          <c:spPr>
            <a:solidFill>
              <a:schemeClr val="accent3"/>
            </a:solidFill>
            <a:ln w="19050" cmpd="sng" algn="ctr">
              <a:solidFill>
                <a:schemeClr val="accent3"/>
              </a:solidFill>
              <a:prstDash val="solid"/>
            </a:ln>
          </c:spPr>
          <c:invertIfNegative val="0"/>
          <c:val>
            <c:numRef>
              <c:f>Sheet1!$A$1</c:f>
              <c:numCache>
                <c:formatCode>General</c:formatCode>
                <c:ptCount val="1"/>
                <c:pt idx="0">
                  <c:v>11774</c:v>
                </c:pt>
              </c:numCache>
            </c:numRef>
          </c:val>
          <c:extLst>
            <c:ext xmlns:c16="http://schemas.microsoft.com/office/drawing/2014/chart" uri="{C3380CC4-5D6E-409C-BE32-E72D297353CC}">
              <c16:uniqueId val="{00000000-B250-42A4-AFC7-1B0F236976E1}"/>
            </c:ext>
          </c:extLst>
        </c:ser>
        <c:ser>
          <c:idx val="1"/>
          <c:order val="1"/>
          <c:spPr>
            <a:solidFill>
              <a:srgbClr val="EFFAFF"/>
            </a:solidFill>
            <a:ln>
              <a:noFill/>
            </a:ln>
          </c:spPr>
          <c:invertIfNegative val="0"/>
          <c:val>
            <c:numRef>
              <c:f>Sheet1!$A$2</c:f>
              <c:numCache>
                <c:formatCode>General</c:formatCode>
                <c:ptCount val="1"/>
                <c:pt idx="0">
                  <c:v>12612</c:v>
                </c:pt>
              </c:numCache>
            </c:numRef>
          </c:val>
          <c:extLst>
            <c:ext xmlns:c16="http://schemas.microsoft.com/office/drawing/2014/chart" uri="{C3380CC4-5D6E-409C-BE32-E72D297353CC}">
              <c16:uniqueId val="{00000001-B250-42A4-AFC7-1B0F236976E1}"/>
            </c:ext>
          </c:extLst>
        </c:ser>
        <c:dLbls>
          <c:showLegendKey val="0"/>
          <c:showVal val="0"/>
          <c:showCatName val="0"/>
          <c:showSerName val="0"/>
          <c:showPercent val="0"/>
          <c:showBubbleSize val="0"/>
        </c:dLbls>
        <c:gapWidth val="80"/>
        <c:overlap val="100"/>
        <c:axId val="202737151"/>
        <c:axId val="1"/>
      </c:barChart>
      <c:catAx>
        <c:axId val="2027371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202737151"/>
        <c:crosses val="max"/>
        <c:crossBetween val="between"/>
        <c:majorUnit val="10000"/>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779606324620847E-2"/>
          <c:y val="8.8071825566481396E-2"/>
          <c:w val="0.96644078735075833"/>
          <c:h val="0.85121846943138091"/>
        </c:manualLayout>
      </c:layout>
      <c:barChart>
        <c:barDir val="col"/>
        <c:grouping val="stacked"/>
        <c:varyColors val="0"/>
        <c:ser>
          <c:idx val="0"/>
          <c:order val="0"/>
          <c:spPr>
            <a:solidFill>
              <a:schemeClr val="accent1"/>
            </a:solidFill>
            <a:ln>
              <a:noFill/>
            </a:ln>
          </c:spPr>
          <c:invertIfNegative val="0"/>
          <c:dLbls>
            <c:dLbl>
              <c:idx val="0"/>
              <c:layout>
                <c:manualLayout>
                  <c:x val="0"/>
                  <c:y val="-0.4531851218469431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D49-44ED-9892-71BFC0013646}"/>
                </c:ext>
              </c:extLst>
            </c:dLbl>
            <c:dLbl>
              <c:idx val="1"/>
              <c:layout>
                <c:manualLayout>
                  <c:x val="0"/>
                  <c:y val="-0.2817443351859769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D49-44ED-9892-71BFC0013646}"/>
                </c:ext>
              </c:extLst>
            </c:dLbl>
            <c:dLbl>
              <c:idx val="2"/>
              <c:layout>
                <c:manualLayout>
                  <c:x val="0"/>
                  <c:y val="-0.1466438648995297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D49-44ED-9892-71BFC0013646}"/>
                </c:ext>
              </c:extLst>
            </c:dLbl>
            <c:dLbl>
              <c:idx val="3"/>
              <c:layout>
                <c:manualLayout>
                  <c:x val="0"/>
                  <c:y val="-5.258657545959812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D49-44ED-9892-71BFC0013646}"/>
                </c:ext>
              </c:extLst>
            </c:dLbl>
            <c:dLbl>
              <c:idx val="4"/>
              <c:layout>
                <c:manualLayout>
                  <c:x val="0"/>
                  <c:y val="-4.702864471996579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D49-44ED-9892-71BFC0013646}"/>
                </c:ext>
              </c:extLst>
            </c:dLbl>
            <c:dLbl>
              <c:idx val="5"/>
              <c:layout>
                <c:manualLayout>
                  <c:x val="0"/>
                  <c:y val="-3.976058144506199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D49-44ED-9892-71BFC0013646}"/>
                </c:ext>
              </c:extLst>
            </c:dLbl>
            <c:dLbl>
              <c:idx val="6"/>
              <c:layout>
                <c:manualLayout>
                  <c:x val="0"/>
                  <c:y val="-3.3347584437793926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D49-44ED-9892-71BFC0013646}"/>
                </c:ext>
              </c:extLst>
            </c:dLbl>
            <c:dLbl>
              <c:idx val="7"/>
              <c:layout>
                <c:manualLayout>
                  <c:x val="0"/>
                  <c:y val="-3.3347584437793926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D49-44ED-9892-71BFC0013646}"/>
                </c:ext>
              </c:extLst>
            </c:dLbl>
            <c:dLbl>
              <c:idx val="8"/>
              <c:layout>
                <c:manualLayout>
                  <c:x val="0"/>
                  <c:y val="-3.3347584437793926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D49-44ED-9892-71BFC001364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820</c:v>
                </c:pt>
                <c:pt idx="1">
                  <c:v>490</c:v>
                </c:pt>
                <c:pt idx="2">
                  <c:v>230</c:v>
                </c:pt>
                <c:pt idx="3">
                  <c:v>48</c:v>
                </c:pt>
                <c:pt idx="4">
                  <c:v>38</c:v>
                </c:pt>
                <c:pt idx="5">
                  <c:v>24</c:v>
                </c:pt>
                <c:pt idx="6">
                  <c:v>12</c:v>
                </c:pt>
                <c:pt idx="7">
                  <c:v>12</c:v>
                </c:pt>
                <c:pt idx="8">
                  <c:v>11</c:v>
                </c:pt>
              </c:numCache>
            </c:numRef>
          </c:val>
          <c:extLst>
            <c:ext xmlns:c16="http://schemas.microsoft.com/office/drawing/2014/chart" uri="{C3380CC4-5D6E-409C-BE32-E72D297353CC}">
              <c16:uniqueId val="{00000009-9D49-44ED-9892-71BFC0013646}"/>
            </c:ext>
          </c:extLst>
        </c:ser>
        <c:dLbls>
          <c:showLegendKey val="0"/>
          <c:showVal val="0"/>
          <c:showCatName val="0"/>
          <c:showSerName val="0"/>
          <c:showPercent val="0"/>
          <c:showBubbleSize val="0"/>
        </c:dLbls>
        <c:gapWidth val="80"/>
        <c:overlap val="100"/>
        <c:axId val="499420703"/>
        <c:axId val="1"/>
      </c:barChart>
      <c:catAx>
        <c:axId val="4994207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20"/>
          <c:min val="0"/>
        </c:scaling>
        <c:delete val="1"/>
        <c:axPos val="l"/>
        <c:numFmt formatCode="General" sourceLinked="1"/>
        <c:majorTickMark val="out"/>
        <c:minorTickMark val="none"/>
        <c:tickLblPos val="nextTo"/>
        <c:crossAx val="499420703"/>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571906354515047E-2"/>
          <c:y val="6.2417582417582419E-2"/>
          <c:w val="0.85685618729096991"/>
          <c:h val="0.87516483516483512"/>
        </c:manualLayout>
      </c:layout>
      <c:barChart>
        <c:barDir val="col"/>
        <c:grouping val="stacked"/>
        <c:varyColors val="0"/>
        <c:ser>
          <c:idx val="0"/>
          <c:order val="0"/>
          <c:spPr>
            <a:solidFill>
              <a:schemeClr val="accent5"/>
            </a:solidFill>
            <a:ln>
              <a:noFill/>
            </a:ln>
          </c:spPr>
          <c:invertIfNegative val="0"/>
          <c:dLbls>
            <c:dLbl>
              <c:idx val="0"/>
              <c:layout>
                <c:manualLayout>
                  <c:x val="0"/>
                  <c:y val="0"/>
                </c:manualLayout>
              </c:layout>
              <c:numFmt formatCode="&quot;~&quot;#,##0&quot;%&quot;;&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D95-41FF-8ED0-D8A982DDB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70</c:v>
                </c:pt>
              </c:numCache>
            </c:numRef>
          </c:val>
          <c:extLst>
            <c:ext xmlns:c16="http://schemas.microsoft.com/office/drawing/2014/chart" uri="{C3380CC4-5D6E-409C-BE32-E72D297353CC}">
              <c16:uniqueId val="{00000001-5D95-41FF-8ED0-D8A982DDB025}"/>
            </c:ext>
          </c:extLst>
        </c:ser>
        <c:ser>
          <c:idx val="1"/>
          <c:order val="1"/>
          <c:spPr>
            <a:solidFill>
              <a:schemeClr val="accent4"/>
            </a:solidFill>
            <a:ln>
              <a:noFill/>
            </a:ln>
          </c:spPr>
          <c:invertIfNegative val="0"/>
          <c:dLbls>
            <c:dLbl>
              <c:idx val="0"/>
              <c:layout>
                <c:manualLayout>
                  <c:x val="0"/>
                  <c:y val="-4.3956043956043956E-4"/>
                </c:manualLayout>
              </c:layout>
              <c:numFmt formatCode="&quot;~&quot;#,##0&quot;%&quot;;&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D95-41FF-8ED0-D8A982DDB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5.0000000000000044</c:v>
                </c:pt>
              </c:numCache>
            </c:numRef>
          </c:val>
          <c:extLst>
            <c:ext xmlns:c16="http://schemas.microsoft.com/office/drawing/2014/chart" uri="{C3380CC4-5D6E-409C-BE32-E72D297353CC}">
              <c16:uniqueId val="{00000003-5D95-41FF-8ED0-D8A982DDB025}"/>
            </c:ext>
          </c:extLst>
        </c:ser>
        <c:ser>
          <c:idx val="2"/>
          <c:order val="2"/>
          <c:spPr>
            <a:solidFill>
              <a:schemeClr val="accent3"/>
            </a:solidFill>
            <a:ln>
              <a:noFill/>
            </a:ln>
          </c:spPr>
          <c:invertIfNegative val="0"/>
          <c:dLbls>
            <c:dLbl>
              <c:idx val="0"/>
              <c:layout>
                <c:manualLayout>
                  <c:x val="0"/>
                  <c:y val="0"/>
                </c:manualLayout>
              </c:layout>
              <c:numFmt formatCode="&quot;~&quot;#,##0&quot;%&quot;;&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D95-41FF-8ED0-D8A982DDB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15.000000000000002</c:v>
                </c:pt>
              </c:numCache>
            </c:numRef>
          </c:val>
          <c:extLst>
            <c:ext xmlns:c16="http://schemas.microsoft.com/office/drawing/2014/chart" uri="{C3380CC4-5D6E-409C-BE32-E72D297353CC}">
              <c16:uniqueId val="{00000005-5D95-41FF-8ED0-D8A982DDB025}"/>
            </c:ext>
          </c:extLst>
        </c:ser>
        <c:ser>
          <c:idx val="3"/>
          <c:order val="3"/>
          <c:spPr>
            <a:solidFill>
              <a:schemeClr val="accent2"/>
            </a:solidFill>
            <a:ln>
              <a:noFill/>
            </a:ln>
          </c:spPr>
          <c:invertIfNegative val="0"/>
          <c:dLbls>
            <c:dLbl>
              <c:idx val="0"/>
              <c:layout>
                <c:manualLayout>
                  <c:x val="0"/>
                  <c:y val="0"/>
                </c:manualLayout>
              </c:layout>
              <c:numFmt formatCode="&quot;~&quot;#,##0&quot;%&quot;;&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D95-41FF-8ED0-D8A982DDB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5.0000000000000044</c:v>
                </c:pt>
              </c:numCache>
            </c:numRef>
          </c:val>
          <c:extLst>
            <c:ext xmlns:c16="http://schemas.microsoft.com/office/drawing/2014/chart" uri="{C3380CC4-5D6E-409C-BE32-E72D297353CC}">
              <c16:uniqueId val="{00000007-5D95-41FF-8ED0-D8A982DDB025}"/>
            </c:ext>
          </c:extLst>
        </c:ser>
        <c:ser>
          <c:idx val="4"/>
          <c:order val="4"/>
          <c:spPr>
            <a:solidFill>
              <a:schemeClr val="accent6"/>
            </a:solidFill>
            <a:ln>
              <a:noFill/>
            </a:ln>
          </c:spPr>
          <c:invertIfNegative val="0"/>
          <c:dLbls>
            <c:dLbl>
              <c:idx val="0"/>
              <c:layout>
                <c:manualLayout>
                  <c:x val="0"/>
                  <c:y val="0"/>
                </c:manualLayout>
              </c:layout>
              <c:numFmt formatCode="&quot;~&quot;#,##0&quot;%&quot;;&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D95-41FF-8ED0-D8A982DDB0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4.9999999999999929</c:v>
                </c:pt>
              </c:numCache>
            </c:numRef>
          </c:val>
          <c:extLst>
            <c:ext xmlns:c16="http://schemas.microsoft.com/office/drawing/2014/chart" uri="{C3380CC4-5D6E-409C-BE32-E72D297353CC}">
              <c16:uniqueId val="{00000009-5D95-41FF-8ED0-D8A982DDB025}"/>
            </c:ext>
          </c:extLst>
        </c:ser>
        <c:dLbls>
          <c:showLegendKey val="0"/>
          <c:showVal val="0"/>
          <c:showCatName val="0"/>
          <c:showSerName val="0"/>
          <c:showPercent val="0"/>
          <c:showBubbleSize val="0"/>
        </c:dLbls>
        <c:gapWidth val="200"/>
        <c:overlap val="100"/>
        <c:axId val="499431743"/>
        <c:axId val="1"/>
      </c:barChart>
      <c:catAx>
        <c:axId val="4994317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99431743"/>
        <c:crosses val="min"/>
        <c:crossBetween val="between"/>
      </c:valAx>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17721518987341"/>
          <c:y val="0.31376146788990827"/>
          <c:w val="0.73080168776371313"/>
          <c:h val="0.47155963302752296"/>
        </c:manualLayout>
      </c:layout>
      <c:barChart>
        <c:barDir val="col"/>
        <c:grouping val="stacked"/>
        <c:varyColors val="0"/>
        <c:ser>
          <c:idx val="0"/>
          <c:order val="0"/>
          <c:spPr>
            <a:solidFill>
              <a:schemeClr val="accent1"/>
            </a:solidFill>
            <a:ln>
              <a:noFill/>
            </a:ln>
          </c:spPr>
          <c:invertIfNegative val="0"/>
          <c:dLbls>
            <c:dLbl>
              <c:idx val="0"/>
              <c:layout>
                <c:manualLayout>
                  <c:x val="0"/>
                  <c:y val="-0.12477064220183487"/>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BDD-4531-868A-D35AE90B22C2}"/>
                </c:ext>
              </c:extLst>
            </c:dLbl>
            <c:dLbl>
              <c:idx val="1"/>
              <c:layout>
                <c:manualLayout>
                  <c:x val="0"/>
                  <c:y val="-0.23119266055045873"/>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BDD-4531-868A-D35AE90B22C2}"/>
                </c:ext>
              </c:extLst>
            </c:dLbl>
            <c:dLbl>
              <c:idx val="2"/>
              <c:layout>
                <c:manualLayout>
                  <c:x val="0"/>
                  <c:y val="-0.33761467889908259"/>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BDD-4531-868A-D35AE90B22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180</c:v>
                </c:pt>
                <c:pt idx="1">
                  <c:v>977</c:v>
                </c:pt>
                <c:pt idx="2">
                  <c:v>1773</c:v>
                </c:pt>
              </c:numCache>
            </c:numRef>
          </c:val>
          <c:extLst>
            <c:ext xmlns:c16="http://schemas.microsoft.com/office/drawing/2014/chart" uri="{C3380CC4-5D6E-409C-BE32-E72D297353CC}">
              <c16:uniqueId val="{00000003-8BDD-4531-868A-D35AE90B22C2}"/>
            </c:ext>
          </c:extLst>
        </c:ser>
        <c:dLbls>
          <c:showLegendKey val="0"/>
          <c:showVal val="0"/>
          <c:showCatName val="0"/>
          <c:showSerName val="0"/>
          <c:showPercent val="0"/>
          <c:showBubbleSize val="0"/>
        </c:dLbls>
        <c:gapWidth val="80"/>
        <c:overlap val="100"/>
        <c:axId val="202730911"/>
        <c:axId val="1"/>
      </c:barChart>
      <c:catAx>
        <c:axId val="2027309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73"/>
          <c:min val="0"/>
        </c:scaling>
        <c:delete val="1"/>
        <c:axPos val="l"/>
        <c:numFmt formatCode="General" sourceLinked="1"/>
        <c:majorTickMark val="out"/>
        <c:minorTickMark val="none"/>
        <c:tickLblPos val="nextTo"/>
        <c:crossAx val="202730911"/>
        <c:crosses val="min"/>
        <c:crossBetween val="between"/>
      </c:valAx>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583657587548639E-2"/>
          <c:y val="0.23828920570264767"/>
          <c:w val="0.89883268482490275"/>
          <c:h val="0.52342158859470467"/>
        </c:manualLayout>
      </c:layout>
      <c:barChart>
        <c:barDir val="col"/>
        <c:grouping val="stacked"/>
        <c:varyColors val="0"/>
        <c:ser>
          <c:idx val="0"/>
          <c:order val="0"/>
          <c:spPr>
            <a:solidFill>
              <a:schemeClr val="accent1"/>
            </a:solidFill>
            <a:ln>
              <a:noFill/>
            </a:ln>
          </c:spPr>
          <c:invertIfNegative val="0"/>
          <c:dLbls>
            <c:dLbl>
              <c:idx val="1"/>
              <c:layout>
                <c:manualLayout>
                  <c:x val="0"/>
                  <c:y val="-0.1221995926680244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08B-4D8D-8882-C930938F5843}"/>
                </c:ext>
              </c:extLst>
            </c:dLbl>
            <c:dLbl>
              <c:idx val="2"/>
              <c:layout>
                <c:manualLayout>
                  <c:x val="0"/>
                  <c:y val="-0.1486761710794297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08B-4D8D-8882-C930938F584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c:v>
                </c:pt>
                <c:pt idx="1">
                  <c:v>70</c:v>
                </c:pt>
                <c:pt idx="2">
                  <c:v>250</c:v>
                </c:pt>
              </c:numCache>
            </c:numRef>
          </c:val>
          <c:extLst>
            <c:ext xmlns:c16="http://schemas.microsoft.com/office/drawing/2014/chart" uri="{C3380CC4-5D6E-409C-BE32-E72D297353CC}">
              <c16:uniqueId val="{00000002-C08B-4D8D-8882-C930938F5843}"/>
            </c:ext>
          </c:extLst>
        </c:ser>
        <c:dLbls>
          <c:showLegendKey val="0"/>
          <c:showVal val="0"/>
          <c:showCatName val="0"/>
          <c:showSerName val="0"/>
          <c:showPercent val="0"/>
          <c:showBubbleSize val="0"/>
        </c:dLbls>
        <c:gapWidth val="80"/>
        <c:overlap val="100"/>
        <c:axId val="202742911"/>
        <c:axId val="1"/>
      </c:barChart>
      <c:catAx>
        <c:axId val="2027429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73"/>
          <c:min val="0"/>
        </c:scaling>
        <c:delete val="1"/>
        <c:axPos val="l"/>
        <c:numFmt formatCode="General" sourceLinked="1"/>
        <c:majorTickMark val="out"/>
        <c:minorTickMark val="none"/>
        <c:tickLblPos val="nextTo"/>
        <c:crossAx val="202742911"/>
        <c:crosses val="min"/>
        <c:crossBetween val="between"/>
      </c:valAx>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93607305936073"/>
          <c:y val="0.23828920570264767"/>
          <c:w val="0.78721461187214614"/>
          <c:h val="0.52342158859470467"/>
        </c:manualLayout>
      </c:layout>
      <c:barChart>
        <c:barDir val="col"/>
        <c:grouping val="stacked"/>
        <c:varyColors val="0"/>
        <c:ser>
          <c:idx val="0"/>
          <c:order val="0"/>
          <c:spPr>
            <a:solidFill>
              <a:schemeClr val="accent1"/>
            </a:solidFill>
            <a:ln>
              <a:noFill/>
            </a:ln>
          </c:spPr>
          <c:invertIfNegative val="0"/>
          <c:dLbls>
            <c:dLbl>
              <c:idx val="1"/>
              <c:layout>
                <c:manualLayout>
                  <c:x val="0"/>
                  <c:y val="-0.11405295315682282"/>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16-49BF-B8CC-348375E610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0.23</c:v>
                </c:pt>
                <c:pt idx="1">
                  <c:v>12.3</c:v>
                </c:pt>
              </c:numCache>
            </c:numRef>
          </c:val>
          <c:extLst>
            <c:ext xmlns:c16="http://schemas.microsoft.com/office/drawing/2014/chart" uri="{C3380CC4-5D6E-409C-BE32-E72D297353CC}">
              <c16:uniqueId val="{00000001-DE16-49BF-B8CC-348375E61051}"/>
            </c:ext>
          </c:extLst>
        </c:ser>
        <c:dLbls>
          <c:showLegendKey val="0"/>
          <c:showVal val="0"/>
          <c:showCatName val="0"/>
          <c:showSerName val="0"/>
          <c:showPercent val="0"/>
          <c:showBubbleSize val="0"/>
        </c:dLbls>
        <c:gapWidth val="80"/>
        <c:overlap val="100"/>
        <c:axId val="202734751"/>
        <c:axId val="1"/>
      </c:barChart>
      <c:catAx>
        <c:axId val="2027347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73"/>
          <c:min val="0"/>
        </c:scaling>
        <c:delete val="1"/>
        <c:axPos val="l"/>
        <c:numFmt formatCode="General" sourceLinked="1"/>
        <c:majorTickMark val="out"/>
        <c:minorTickMark val="none"/>
        <c:tickLblPos val="nextTo"/>
        <c:crossAx val="202734751"/>
        <c:crosses val="min"/>
        <c:crossBetween val="between"/>
      </c:valAx>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111261872455903E-2"/>
          <c:y val="5.1792828685258967E-2"/>
          <c:w val="0.97177747625508815"/>
          <c:h val="0.89641434262948205"/>
        </c:manualLayout>
      </c:layout>
      <c:lineChart>
        <c:grouping val="standard"/>
        <c:varyColors val="0"/>
        <c:ser>
          <c:idx val="0"/>
          <c:order val="0"/>
          <c:spPr>
            <a:ln w="19050" cmpd="sng" algn="ctr">
              <a:solidFill>
                <a:schemeClr val="accent1"/>
              </a:solidFill>
              <a:prstDash val="solid"/>
            </a:ln>
          </c:spPr>
          <c:marker>
            <c:symbol val="none"/>
          </c:marker>
          <c:val>
            <c:numRef>
              <c:f>Sheet1!$A$1:$E$1</c:f>
              <c:numCache>
                <c:formatCode>General</c:formatCode>
                <c:ptCount val="5"/>
                <c:pt idx="0">
                  <c:v>26</c:v>
                </c:pt>
                <c:pt idx="1">
                  <c:v>33</c:v>
                </c:pt>
                <c:pt idx="2">
                  <c:v>45</c:v>
                </c:pt>
                <c:pt idx="3">
                  <c:v>48</c:v>
                </c:pt>
                <c:pt idx="4">
                  <c:v>52</c:v>
                </c:pt>
              </c:numCache>
            </c:numRef>
          </c:val>
          <c:smooth val="0"/>
          <c:extLst>
            <c:ext xmlns:c16="http://schemas.microsoft.com/office/drawing/2014/chart" uri="{C3380CC4-5D6E-409C-BE32-E72D297353CC}">
              <c16:uniqueId val="{00000000-CDCD-41A1-97C7-A932A8CB9FB2}"/>
            </c:ext>
          </c:extLst>
        </c:ser>
        <c:dLbls>
          <c:showLegendKey val="0"/>
          <c:showVal val="0"/>
          <c:showCatName val="0"/>
          <c:showSerName val="0"/>
          <c:showPercent val="0"/>
          <c:showBubbleSize val="0"/>
        </c:dLbls>
        <c:smooth val="0"/>
        <c:axId val="668256848"/>
        <c:axId val="1"/>
      </c:lineChart>
      <c:catAx>
        <c:axId val="668256848"/>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60"/>
          <c:min val="0"/>
        </c:scaling>
        <c:delete val="0"/>
        <c:axPos val="l"/>
        <c:majorGridlines>
          <c:spPr>
            <a:ln w="3175" cmpd="sng" algn="ctr">
              <a:solidFill>
                <a:srgbClr val="D6D7D9"/>
              </a:solidFill>
              <a:prstDash val="solid"/>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100" kern="1200">
                <a:latin typeface="+mn-lt"/>
                <a:ea typeface="+mn-ea"/>
                <a:cs typeface="+mn-cs"/>
              </a:defRPr>
            </a:pPr>
            <a:endParaRPr lang="en-US"/>
          </a:p>
        </c:txPr>
        <c:crossAx val="668256848"/>
        <c:crosses val="min"/>
        <c:crossBetween val="midCat"/>
        <c:majorUnit val="1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763817015110743E-2"/>
          <c:y val="4.6818727490996401E-2"/>
          <c:w val="0.97847236596977849"/>
          <c:h val="0.90636254501800717"/>
        </c:manualLayout>
      </c:layout>
      <c:lineChart>
        <c:grouping val="standard"/>
        <c:varyColors val="0"/>
        <c:ser>
          <c:idx val="0"/>
          <c:order val="0"/>
          <c:spPr>
            <a:ln w="12700" cmpd="sng" algn="ctr">
              <a:solidFill>
                <a:schemeClr val="accent5"/>
              </a:solidFill>
              <a:prstDash val="lgDash"/>
            </a:ln>
          </c:spPr>
          <c:marker>
            <c:symbol val="none"/>
          </c:marker>
          <c:val>
            <c:numRef>
              <c:f>Sheet1!$A$1:$P$1</c:f>
              <c:numCache>
                <c:formatCode>General</c:formatCode>
                <c:ptCount val="16"/>
                <c:pt idx="0">
                  <c:v>123</c:v>
                </c:pt>
                <c:pt idx="1">
                  <c:v>96</c:v>
                </c:pt>
                <c:pt idx="2">
                  <c:v>95</c:v>
                </c:pt>
                <c:pt idx="3">
                  <c:v>96</c:v>
                </c:pt>
                <c:pt idx="4">
                  <c:v>104</c:v>
                </c:pt>
                <c:pt idx="5">
                  <c:v>112</c:v>
                </c:pt>
                <c:pt idx="6">
                  <c:v>117</c:v>
                </c:pt>
                <c:pt idx="7">
                  <c:v>117</c:v>
                </c:pt>
                <c:pt idx="8">
                  <c:v>148</c:v>
                </c:pt>
                <c:pt idx="9">
                  <c:v>151</c:v>
                </c:pt>
                <c:pt idx="10">
                  <c:v>155</c:v>
                </c:pt>
                <c:pt idx="11">
                  <c:v>163</c:v>
                </c:pt>
                <c:pt idx="12">
                  <c:v>167</c:v>
                </c:pt>
                <c:pt idx="13">
                  <c:v>173.5</c:v>
                </c:pt>
                <c:pt idx="14">
                  <c:v>180</c:v>
                </c:pt>
                <c:pt idx="15">
                  <c:v>182</c:v>
                </c:pt>
              </c:numCache>
            </c:numRef>
          </c:val>
          <c:smooth val="0"/>
          <c:extLst>
            <c:ext xmlns:c16="http://schemas.microsoft.com/office/drawing/2014/chart" uri="{C3380CC4-5D6E-409C-BE32-E72D297353CC}">
              <c16:uniqueId val="{00000000-7283-4645-BA42-388B8D03BDB0}"/>
            </c:ext>
          </c:extLst>
        </c:ser>
        <c:ser>
          <c:idx val="1"/>
          <c:order val="1"/>
          <c:spPr>
            <a:ln w="12700" cmpd="sng" algn="ctr">
              <a:solidFill>
                <a:srgbClr val="808080"/>
              </a:solidFill>
              <a:prstDash val="lgDash"/>
            </a:ln>
          </c:spPr>
          <c:marker>
            <c:symbol val="none"/>
          </c:marker>
          <c:val>
            <c:numRef>
              <c:f>Sheet1!$A$2:$P$2</c:f>
              <c:numCache>
                <c:formatCode>General</c:formatCode>
                <c:ptCount val="16"/>
                <c:pt idx="0">
                  <c:v>83</c:v>
                </c:pt>
                <c:pt idx="1">
                  <c:v>96</c:v>
                </c:pt>
                <c:pt idx="2">
                  <c:v>95</c:v>
                </c:pt>
                <c:pt idx="3">
                  <c:v>75</c:v>
                </c:pt>
                <c:pt idx="4">
                  <c:v>74</c:v>
                </c:pt>
                <c:pt idx="5">
                  <c:v>74</c:v>
                </c:pt>
                <c:pt idx="6">
                  <c:v>64</c:v>
                </c:pt>
                <c:pt idx="7">
                  <c:v>63</c:v>
                </c:pt>
                <c:pt idx="8">
                  <c:v>60</c:v>
                </c:pt>
                <c:pt idx="9">
                  <c:v>58</c:v>
                </c:pt>
                <c:pt idx="10">
                  <c:v>56</c:v>
                </c:pt>
                <c:pt idx="11">
                  <c:v>59</c:v>
                </c:pt>
                <c:pt idx="12">
                  <c:v>60</c:v>
                </c:pt>
                <c:pt idx="13">
                  <c:v>65</c:v>
                </c:pt>
                <c:pt idx="14">
                  <c:v>70</c:v>
                </c:pt>
                <c:pt idx="15">
                  <c:v>76</c:v>
                </c:pt>
              </c:numCache>
            </c:numRef>
          </c:val>
          <c:smooth val="0"/>
          <c:extLst>
            <c:ext xmlns:c16="http://schemas.microsoft.com/office/drawing/2014/chart" uri="{C3380CC4-5D6E-409C-BE32-E72D297353CC}">
              <c16:uniqueId val="{00000001-7283-4645-BA42-388B8D03BDB0}"/>
            </c:ext>
          </c:extLst>
        </c:ser>
        <c:ser>
          <c:idx val="2"/>
          <c:order val="2"/>
          <c:spPr>
            <a:ln w="12700" cmpd="sng" algn="ctr">
              <a:solidFill>
                <a:srgbClr val="DEC000"/>
              </a:solidFill>
              <a:prstDash val="lgDash"/>
            </a:ln>
          </c:spPr>
          <c:marker>
            <c:symbol val="none"/>
          </c:marker>
          <c:val>
            <c:numRef>
              <c:f>Sheet1!$A$3:$P$3</c:f>
              <c:numCache>
                <c:formatCode>General</c:formatCode>
                <c:ptCount val="16"/>
                <c:pt idx="0">
                  <c:v>252.16536875858912</c:v>
                </c:pt>
                <c:pt idx="1">
                  <c:v>243</c:v>
                </c:pt>
                <c:pt idx="2">
                  <c:v>157</c:v>
                </c:pt>
                <c:pt idx="3">
                  <c:v>125</c:v>
                </c:pt>
                <c:pt idx="4">
                  <c:v>98</c:v>
                </c:pt>
                <c:pt idx="5">
                  <c:v>79</c:v>
                </c:pt>
                <c:pt idx="6">
                  <c:v>65</c:v>
                </c:pt>
                <c:pt idx="7">
                  <c:v>55</c:v>
                </c:pt>
                <c:pt idx="8">
                  <c:v>50</c:v>
                </c:pt>
                <c:pt idx="9">
                  <c:v>43</c:v>
                </c:pt>
                <c:pt idx="10">
                  <c:v>41</c:v>
                </c:pt>
                <c:pt idx="11">
                  <c:v>37</c:v>
                </c:pt>
                <c:pt idx="12">
                  <c:v>36</c:v>
                </c:pt>
                <c:pt idx="13">
                  <c:v>48</c:v>
                </c:pt>
                <c:pt idx="14">
                  <c:v>60</c:v>
                </c:pt>
                <c:pt idx="15">
                  <c:v>61</c:v>
                </c:pt>
              </c:numCache>
            </c:numRef>
          </c:val>
          <c:smooth val="0"/>
          <c:extLst>
            <c:ext xmlns:c16="http://schemas.microsoft.com/office/drawing/2014/chart" uri="{C3380CC4-5D6E-409C-BE32-E72D297353CC}">
              <c16:uniqueId val="{00000002-7283-4645-BA42-388B8D03BDB0}"/>
            </c:ext>
          </c:extLst>
        </c:ser>
        <c:ser>
          <c:idx val="3"/>
          <c:order val="3"/>
          <c:spPr>
            <a:ln w="12700" cmpd="sng" algn="ctr">
              <a:solidFill>
                <a:srgbClr val="000000"/>
              </a:solidFill>
              <a:prstDash val="lgDash"/>
            </a:ln>
          </c:spPr>
          <c:marker>
            <c:symbol val="none"/>
          </c:marker>
          <c:val>
            <c:numRef>
              <c:f>Sheet1!$A$4:$P$4</c:f>
              <c:numCache>
                <c:formatCode>General</c:formatCode>
                <c:ptCount val="16"/>
                <c:pt idx="0">
                  <c:v>111</c:v>
                </c:pt>
                <c:pt idx="1">
                  <c:v>111</c:v>
                </c:pt>
                <c:pt idx="2">
                  <c:v>111</c:v>
                </c:pt>
                <c:pt idx="3">
                  <c:v>102</c:v>
                </c:pt>
                <c:pt idx="4">
                  <c:v>105</c:v>
                </c:pt>
                <c:pt idx="5">
                  <c:v>109</c:v>
                </c:pt>
                <c:pt idx="6">
                  <c:v>108</c:v>
                </c:pt>
                <c:pt idx="7">
                  <c:v>102</c:v>
                </c:pt>
                <c:pt idx="8">
                  <c:v>102</c:v>
                </c:pt>
                <c:pt idx="9">
                  <c:v>102</c:v>
                </c:pt>
                <c:pt idx="10">
                  <c:v>109</c:v>
                </c:pt>
                <c:pt idx="11">
                  <c:v>112</c:v>
                </c:pt>
                <c:pt idx="12">
                  <c:v>108</c:v>
                </c:pt>
                <c:pt idx="13">
                  <c:v>112.5</c:v>
                </c:pt>
                <c:pt idx="14">
                  <c:v>117</c:v>
                </c:pt>
                <c:pt idx="15">
                  <c:v>118</c:v>
                </c:pt>
              </c:numCache>
            </c:numRef>
          </c:val>
          <c:smooth val="0"/>
          <c:extLst>
            <c:ext xmlns:c16="http://schemas.microsoft.com/office/drawing/2014/chart" uri="{C3380CC4-5D6E-409C-BE32-E72D297353CC}">
              <c16:uniqueId val="{00000003-7283-4645-BA42-388B8D03BDB0}"/>
            </c:ext>
          </c:extLst>
        </c:ser>
        <c:ser>
          <c:idx val="4"/>
          <c:order val="4"/>
          <c:spPr>
            <a:ln w="12700" cmpd="sng" algn="ctr">
              <a:solidFill>
                <a:srgbClr val="004FDD"/>
              </a:solidFill>
              <a:prstDash val="lgDash"/>
            </a:ln>
          </c:spPr>
          <c:marker>
            <c:symbol val="none"/>
          </c:marker>
          <c:val>
            <c:numRef>
              <c:f>Sheet1!$A$5:$P$5</c:f>
              <c:numCache>
                <c:formatCode>General</c:formatCode>
                <c:ptCount val="16"/>
                <c:pt idx="1">
                  <c:v>41.6066</c:v>
                </c:pt>
                <c:pt idx="2">
                  <c:v>39.121900000000004</c:v>
                </c:pt>
                <c:pt idx="3">
                  <c:v>40.702299999999994</c:v>
                </c:pt>
                <c:pt idx="4">
                  <c:v>45.490600000000001</c:v>
                </c:pt>
                <c:pt idx="5">
                  <c:v>45.430900000000001</c:v>
                </c:pt>
                <c:pt idx="6">
                  <c:v>39.134</c:v>
                </c:pt>
                <c:pt idx="7">
                  <c:v>51.778900000000007</c:v>
                </c:pt>
                <c:pt idx="8">
                  <c:v>54.274899999999995</c:v>
                </c:pt>
                <c:pt idx="9">
                  <c:v>42.627400000000002</c:v>
                </c:pt>
                <c:pt idx="10">
                  <c:v>44.309399999999997</c:v>
                </c:pt>
                <c:pt idx="11">
                  <c:v>49.185900000000004</c:v>
                </c:pt>
                <c:pt idx="12">
                  <c:v>51.880099999999999</c:v>
                </c:pt>
                <c:pt idx="13">
                  <c:v>60.968699999999998</c:v>
                </c:pt>
                <c:pt idx="14">
                  <c:v>57.056985999999995</c:v>
                </c:pt>
                <c:pt idx="15">
                  <c:v>57.056985999999995</c:v>
                </c:pt>
              </c:numCache>
            </c:numRef>
          </c:val>
          <c:smooth val="0"/>
          <c:extLst>
            <c:ext xmlns:c16="http://schemas.microsoft.com/office/drawing/2014/chart" uri="{C3380CC4-5D6E-409C-BE32-E72D297353CC}">
              <c16:uniqueId val="{00000004-7283-4645-BA42-388B8D03BDB0}"/>
            </c:ext>
          </c:extLst>
        </c:ser>
        <c:ser>
          <c:idx val="5"/>
          <c:order val="5"/>
          <c:spPr>
            <a:ln w="28575" cmpd="sng" algn="ctr">
              <a:solidFill>
                <a:srgbClr val="9DB1CF"/>
              </a:solidFill>
              <a:prstDash val="solid"/>
            </a:ln>
          </c:spPr>
          <c:marker>
            <c:symbol val="none"/>
          </c:marker>
          <c:dLbls>
            <c:dLbl>
              <c:idx val="1"/>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283-4645-BA42-388B8D03BDB0}"/>
                </c:ext>
              </c:extLst>
            </c:dLbl>
            <c:dLbl>
              <c:idx val="5"/>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283-4645-BA42-388B8D03BDB0}"/>
                </c:ext>
              </c:extLst>
            </c:dLbl>
            <c:dLbl>
              <c:idx val="9"/>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283-4645-BA42-388B8D03BDB0}"/>
                </c:ext>
              </c:extLst>
            </c:dLbl>
            <c:dLbl>
              <c:idx val="12"/>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283-4645-BA42-388B8D03BD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Sheet1!$A$6:$P$6</c:f>
              <c:numCache>
                <c:formatCode>General</c:formatCode>
                <c:ptCount val="16"/>
                <c:pt idx="0">
                  <c:v>135</c:v>
                </c:pt>
                <c:pt idx="1">
                  <c:v>124</c:v>
                </c:pt>
                <c:pt idx="2">
                  <c:v>71</c:v>
                </c:pt>
                <c:pt idx="3">
                  <c:v>72</c:v>
                </c:pt>
                <c:pt idx="4">
                  <c:v>70</c:v>
                </c:pt>
                <c:pt idx="5">
                  <c:v>59</c:v>
                </c:pt>
                <c:pt idx="6">
                  <c:v>55</c:v>
                </c:pt>
                <c:pt idx="7">
                  <c:v>47</c:v>
                </c:pt>
                <c:pt idx="8">
                  <c:v>45</c:v>
                </c:pt>
                <c:pt idx="9">
                  <c:v>42</c:v>
                </c:pt>
                <c:pt idx="10">
                  <c:v>40</c:v>
                </c:pt>
                <c:pt idx="11">
                  <c:v>40</c:v>
                </c:pt>
                <c:pt idx="12">
                  <c:v>38</c:v>
                </c:pt>
                <c:pt idx="13">
                  <c:v>44</c:v>
                </c:pt>
                <c:pt idx="14">
                  <c:v>50</c:v>
                </c:pt>
                <c:pt idx="15">
                  <c:v>50</c:v>
                </c:pt>
              </c:numCache>
            </c:numRef>
          </c:val>
          <c:smooth val="0"/>
          <c:extLst>
            <c:ext xmlns:c16="http://schemas.microsoft.com/office/drawing/2014/chart" uri="{C3380CC4-5D6E-409C-BE32-E72D297353CC}">
              <c16:uniqueId val="{00000009-7283-4645-BA42-388B8D03BDB0}"/>
            </c:ext>
          </c:extLst>
        </c:ser>
        <c:ser>
          <c:idx val="6"/>
          <c:order val="6"/>
          <c:spPr>
            <a:ln w="28575" cmpd="sng" algn="ctr">
              <a:solidFill>
                <a:srgbClr val="4C6C9C"/>
              </a:solidFill>
              <a:prstDash val="solid"/>
            </a:ln>
          </c:spPr>
          <c:marker>
            <c:symbol val="none"/>
          </c:marker>
          <c:dLbls>
            <c:dLbl>
              <c:idx val="0"/>
              <c:layout>
                <c:manualLayout>
                  <c:x val="1.2419788863589319E-2"/>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283-4645-BA42-388B8D03BDB0}"/>
                </c:ext>
              </c:extLst>
            </c:dLbl>
            <c:dLbl>
              <c:idx val="1"/>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283-4645-BA42-388B8D03BDB0}"/>
                </c:ext>
              </c:extLst>
            </c:dLbl>
            <c:dLbl>
              <c:idx val="2"/>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283-4645-BA42-388B8D03BDB0}"/>
                </c:ext>
              </c:extLst>
            </c:dLbl>
            <c:dLbl>
              <c:idx val="5"/>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283-4645-BA42-388B8D03BDB0}"/>
                </c:ext>
              </c:extLst>
            </c:dLbl>
            <c:dLbl>
              <c:idx val="9"/>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7283-4645-BA42-388B8D03BDB0}"/>
                </c:ext>
              </c:extLst>
            </c:dLbl>
            <c:dLbl>
              <c:idx val="11"/>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283-4645-BA42-388B8D03BDB0}"/>
                </c:ext>
              </c:extLst>
            </c:dLbl>
            <c:dLbl>
              <c:idx val="12"/>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7283-4645-BA42-388B8D03BDB0}"/>
                </c:ext>
              </c:extLst>
            </c:dLbl>
            <c:dLbl>
              <c:idx val="13"/>
              <c:layout>
                <c:manualLayout>
                  <c:x val="0"/>
                  <c:y val="-2.801120448179271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283-4645-BA42-388B8D03BD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Sheet1!$A$7:$P$7</c:f>
              <c:numCache>
                <c:formatCode>General</c:formatCode>
                <c:ptCount val="16"/>
                <c:pt idx="0">
                  <c:v>203.922</c:v>
                </c:pt>
                <c:pt idx="1">
                  <c:v>197.26600000000002</c:v>
                </c:pt>
                <c:pt idx="2">
                  <c:v>206.095</c:v>
                </c:pt>
                <c:pt idx="3">
                  <c:v>174.72899999999998</c:v>
                </c:pt>
                <c:pt idx="4">
                  <c:v>148.68799999999999</c:v>
                </c:pt>
                <c:pt idx="5">
                  <c:v>181.63200000000001</c:v>
                </c:pt>
                <c:pt idx="6">
                  <c:v>148.28900000000002</c:v>
                </c:pt>
                <c:pt idx="7">
                  <c:v>122.83099999999999</c:v>
                </c:pt>
                <c:pt idx="8">
                  <c:v>112.19899999999998</c:v>
                </c:pt>
                <c:pt idx="9">
                  <c:v>105.69199999999998</c:v>
                </c:pt>
                <c:pt idx="10">
                  <c:v>91.182999999999993</c:v>
                </c:pt>
                <c:pt idx="11">
                  <c:v>88.096999999999994</c:v>
                </c:pt>
                <c:pt idx="12">
                  <c:v>78.843999999999994</c:v>
                </c:pt>
                <c:pt idx="13">
                  <c:v>80.650999999999996</c:v>
                </c:pt>
                <c:pt idx="14">
                  <c:v>74.505619999999993</c:v>
                </c:pt>
                <c:pt idx="15">
                  <c:v>74.505619999999993</c:v>
                </c:pt>
              </c:numCache>
            </c:numRef>
          </c:val>
          <c:smooth val="0"/>
          <c:extLst>
            <c:ext xmlns:c16="http://schemas.microsoft.com/office/drawing/2014/chart" uri="{C3380CC4-5D6E-409C-BE32-E72D297353CC}">
              <c16:uniqueId val="{00000012-7283-4645-BA42-388B8D03BDB0}"/>
            </c:ext>
          </c:extLst>
        </c:ser>
        <c:dLbls>
          <c:showLegendKey val="0"/>
          <c:showVal val="0"/>
          <c:showCatName val="0"/>
          <c:showSerName val="0"/>
          <c:showPercent val="0"/>
          <c:showBubbleSize val="0"/>
        </c:dLbls>
        <c:smooth val="0"/>
        <c:axId val="1264459840"/>
        <c:axId val="1"/>
      </c:lineChart>
      <c:catAx>
        <c:axId val="12644598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3.16536875858912"/>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264459840"/>
        <c:crosses val="min"/>
        <c:crossBetween val="midCat"/>
      </c:valAx>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111261872455903E-2"/>
          <c:y val="6.4436183395291197E-2"/>
          <c:w val="0.97177747625508815"/>
          <c:h val="0.87112763320941755"/>
        </c:manualLayout>
      </c:layout>
      <c:lineChart>
        <c:grouping val="standard"/>
        <c:varyColors val="0"/>
        <c:ser>
          <c:idx val="0"/>
          <c:order val="0"/>
          <c:spPr>
            <a:ln w="19050" cmpd="sng" algn="ctr">
              <a:solidFill>
                <a:schemeClr val="accent1"/>
              </a:solidFill>
              <a:prstDash val="solid"/>
            </a:ln>
          </c:spPr>
          <c:marker>
            <c:symbol val="none"/>
          </c:marker>
          <c:val>
            <c:numRef>
              <c:f>Sheet1!$A$1:$E$1</c:f>
              <c:numCache>
                <c:formatCode>General</c:formatCode>
                <c:ptCount val="5"/>
                <c:pt idx="0">
                  <c:v>24</c:v>
                </c:pt>
                <c:pt idx="1">
                  <c:v>28.999999999999996</c:v>
                </c:pt>
                <c:pt idx="2">
                  <c:v>38</c:v>
                </c:pt>
                <c:pt idx="3">
                  <c:v>46</c:v>
                </c:pt>
                <c:pt idx="4">
                  <c:v>48</c:v>
                </c:pt>
              </c:numCache>
            </c:numRef>
          </c:val>
          <c:smooth val="0"/>
          <c:extLst>
            <c:ext xmlns:c16="http://schemas.microsoft.com/office/drawing/2014/chart" uri="{C3380CC4-5D6E-409C-BE32-E72D297353CC}">
              <c16:uniqueId val="{00000000-0216-4997-BBB8-C6C6F4B38895}"/>
            </c:ext>
          </c:extLst>
        </c:ser>
        <c:dLbls>
          <c:showLegendKey val="0"/>
          <c:showVal val="0"/>
          <c:showCatName val="0"/>
          <c:showSerName val="0"/>
          <c:showPercent val="0"/>
          <c:showBubbleSize val="0"/>
        </c:dLbls>
        <c:smooth val="0"/>
        <c:axId val="668265968"/>
        <c:axId val="1"/>
      </c:lineChart>
      <c:catAx>
        <c:axId val="668265968"/>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0"/>
          <c:min val="0"/>
        </c:scaling>
        <c:delete val="0"/>
        <c:axPos val="l"/>
        <c:majorGridlines>
          <c:spPr>
            <a:ln w="3175" cmpd="sng" algn="ctr">
              <a:solidFill>
                <a:srgbClr val="D6D7D9"/>
              </a:solidFill>
              <a:prstDash val="solid"/>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100" kern="1200">
                <a:latin typeface="+mn-lt"/>
                <a:ea typeface="+mn-ea"/>
                <a:cs typeface="+mn-cs"/>
              </a:defRPr>
            </a:pPr>
            <a:endParaRPr lang="en-US"/>
          </a:p>
        </c:txPr>
        <c:crossAx val="668265968"/>
        <c:crosses val="min"/>
        <c:crossBetween val="midCat"/>
        <c:majorUnit val="10"/>
      </c:valAx>
    </c:plotArea>
    <c:plotVisOnly val="0"/>
    <c:dispBlanksAs val="gap"/>
    <c:showDLblsOverMax val="1"/>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904947192884937E-2"/>
          <c:y val="5.4444444444444441E-2"/>
          <c:w val="0.84102279043913286"/>
          <c:h val="0.89111111111111108"/>
        </c:manualLayout>
      </c:layout>
      <c:scatterChart>
        <c:scatterStyle val="lineMarker"/>
        <c:varyColors val="0"/>
        <c:ser>
          <c:idx val="0"/>
          <c:order val="0"/>
          <c:spPr>
            <a:ln>
              <a:noFill/>
            </a:ln>
          </c:spPr>
          <c:marker>
            <c:symbol val="circle"/>
            <c:size val="5"/>
            <c:spPr>
              <a:solidFill>
                <a:schemeClr val="accent3"/>
              </a:solidFill>
              <a:ln w="9525" cmpd="sng" algn="ctr">
                <a:solidFill>
                  <a:schemeClr val="accent3"/>
                </a:solidFill>
                <a:prstDash val="solid"/>
              </a:ln>
            </c:spPr>
          </c:marker>
          <c:xVal>
            <c:numRef>
              <c:f>Sheet1!$A$1:$A$25</c:f>
              <c:numCache>
                <c:formatCode>General</c:formatCode>
                <c:ptCount val="25"/>
                <c:pt idx="0">
                  <c:v>10957</c:v>
                </c:pt>
                <c:pt idx="1">
                  <c:v>11323</c:v>
                </c:pt>
                <c:pt idx="2">
                  <c:v>11688</c:v>
                </c:pt>
                <c:pt idx="3">
                  <c:v>12053</c:v>
                </c:pt>
                <c:pt idx="4">
                  <c:v>12418</c:v>
                </c:pt>
                <c:pt idx="5">
                  <c:v>12784</c:v>
                </c:pt>
                <c:pt idx="6">
                  <c:v>13149</c:v>
                </c:pt>
                <c:pt idx="7">
                  <c:v>13514</c:v>
                </c:pt>
                <c:pt idx="8">
                  <c:v>13879</c:v>
                </c:pt>
                <c:pt idx="9">
                  <c:v>14245</c:v>
                </c:pt>
                <c:pt idx="10">
                  <c:v>14610</c:v>
                </c:pt>
                <c:pt idx="11">
                  <c:v>14975</c:v>
                </c:pt>
                <c:pt idx="12">
                  <c:v>15340</c:v>
                </c:pt>
                <c:pt idx="13">
                  <c:v>15706</c:v>
                </c:pt>
                <c:pt idx="14">
                  <c:v>16071</c:v>
                </c:pt>
                <c:pt idx="15">
                  <c:v>16436</c:v>
                </c:pt>
                <c:pt idx="16">
                  <c:v>16801</c:v>
                </c:pt>
                <c:pt idx="17">
                  <c:v>17167</c:v>
                </c:pt>
                <c:pt idx="18">
                  <c:v>17532</c:v>
                </c:pt>
                <c:pt idx="19">
                  <c:v>17897</c:v>
                </c:pt>
                <c:pt idx="20">
                  <c:v>18262</c:v>
                </c:pt>
                <c:pt idx="21">
                  <c:v>18628</c:v>
                </c:pt>
                <c:pt idx="22">
                  <c:v>18993</c:v>
                </c:pt>
                <c:pt idx="23">
                  <c:v>19358</c:v>
                </c:pt>
                <c:pt idx="24">
                  <c:v>19723</c:v>
                </c:pt>
              </c:numCache>
            </c:numRef>
          </c:xVal>
          <c:yVal>
            <c:numRef>
              <c:f>Sheet1!$B$1:$B$25</c:f>
              <c:numCache>
                <c:formatCode>General</c:formatCode>
                <c:ptCount val="25"/>
                <c:pt idx="0">
                  <c:v>5</c:v>
                </c:pt>
                <c:pt idx="1">
                  <c:v>20</c:v>
                </c:pt>
                <c:pt idx="2">
                  <c:v>37</c:v>
                </c:pt>
                <c:pt idx="3">
                  <c:v>16.968085106382979</c:v>
                </c:pt>
                <c:pt idx="4">
                  <c:v>3</c:v>
                </c:pt>
                <c:pt idx="5">
                  <c:v>11</c:v>
                </c:pt>
                <c:pt idx="6">
                  <c:v>12</c:v>
                </c:pt>
                <c:pt idx="7">
                  <c:v>42.5</c:v>
                </c:pt>
                <c:pt idx="8">
                  <c:v>29</c:v>
                </c:pt>
                <c:pt idx="9">
                  <c:v>29.5</c:v>
                </c:pt>
                <c:pt idx="10">
                  <c:v>4</c:v>
                </c:pt>
                <c:pt idx="11">
                  <c:v>13</c:v>
                </c:pt>
                <c:pt idx="12">
                  <c:v>17.5</c:v>
                </c:pt>
                <c:pt idx="13">
                  <c:v>4</c:v>
                </c:pt>
                <c:pt idx="14">
                  <c:v>47.5</c:v>
                </c:pt>
                <c:pt idx="15">
                  <c:v>56</c:v>
                </c:pt>
                <c:pt idx="16">
                  <c:v>50.5</c:v>
                </c:pt>
                <c:pt idx="17">
                  <c:v>48</c:v>
                </c:pt>
                <c:pt idx="18">
                  <c:v>36</c:v>
                </c:pt>
                <c:pt idx="19">
                  <c:v>59</c:v>
                </c:pt>
                <c:pt idx="20">
                  <c:v>61</c:v>
                </c:pt>
                <c:pt idx="21">
                  <c:v>62.415999999999997</c:v>
                </c:pt>
                <c:pt idx="22">
                  <c:v>62.5</c:v>
                </c:pt>
                <c:pt idx="23">
                  <c:v>41.5</c:v>
                </c:pt>
                <c:pt idx="24">
                  <c:v>34</c:v>
                </c:pt>
              </c:numCache>
            </c:numRef>
          </c:yVal>
          <c:smooth val="0"/>
          <c:extLst>
            <c:ext xmlns:c16="http://schemas.microsoft.com/office/drawing/2014/chart" uri="{C3380CC4-5D6E-409C-BE32-E72D297353CC}">
              <c16:uniqueId val="{00000000-2ABF-40F4-BCB6-A33D95CEC087}"/>
            </c:ext>
          </c:extLst>
        </c:ser>
        <c:dLbls>
          <c:showLegendKey val="0"/>
          <c:showVal val="0"/>
          <c:showCatName val="0"/>
          <c:showSerName val="0"/>
          <c:showPercent val="0"/>
          <c:showBubbleSize val="0"/>
        </c:dLbls>
        <c:axId val="202768351"/>
        <c:axId val="1"/>
      </c:scatterChart>
      <c:valAx>
        <c:axId val="202768351"/>
        <c:scaling>
          <c:orientation val="minMax"/>
          <c:max val="19723"/>
          <c:min val="10957"/>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
        <c:crosses val="min"/>
        <c:crossBetween val="midCat"/>
      </c:valAx>
      <c:valAx>
        <c:axId val="1"/>
        <c:scaling>
          <c:orientation val="minMax"/>
          <c:max val="80"/>
          <c:min val="0"/>
        </c:scaling>
        <c:delete val="0"/>
        <c:axPos val="r"/>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accent3"/>
                </a:solidFill>
                <a:latin typeface="+mn-lt"/>
                <a:ea typeface="+mn-ea"/>
                <a:cs typeface="+mn-cs"/>
              </a:defRPr>
            </a:pPr>
            <a:endParaRPr lang="en-US"/>
          </a:p>
        </c:txPr>
        <c:crossAx val="202768351"/>
        <c:crosses val="max"/>
        <c:crossBetween val="midCat"/>
        <c:majorUnit val="10"/>
      </c:valAx>
      <c:spPr>
        <a:noFill/>
        <a:ln w="9525" cmpd="sng" algn="ctr">
          <a:solidFill>
            <a:schemeClr val="tx1"/>
          </a:solidFill>
          <a:prstDash val="solid"/>
        </a:ln>
      </c:spPr>
    </c:plotArea>
    <c:plotVisOnly val="0"/>
    <c:dispBlanksAs val="gap"/>
    <c:showDLblsOverMax val="1"/>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19210419210419"/>
          <c:y val="5.2294557097118465E-2"/>
          <c:w val="0.83231583231583228"/>
          <c:h val="0.82177161152614731"/>
        </c:manualLayout>
      </c:layout>
      <c:scatterChart>
        <c:scatterStyle val="lineMarker"/>
        <c:varyColors val="0"/>
        <c:ser>
          <c:idx val="0"/>
          <c:order val="0"/>
          <c:spPr>
            <a:ln w="19050" cmpd="sng" algn="ctr">
              <a:solidFill>
                <a:schemeClr val="bg2"/>
              </a:solidFill>
              <a:prstDash val="lgDash"/>
            </a:ln>
          </c:spPr>
          <c:marker>
            <c:symbol val="none"/>
          </c:marker>
          <c:xVal>
            <c:numRef>
              <c:f>Sheet1!$A$1:$G$1</c:f>
              <c:numCache>
                <c:formatCode>General</c:formatCode>
                <c:ptCount val="7"/>
                <c:pt idx="0">
                  <c:v>0</c:v>
                </c:pt>
                <c:pt idx="1">
                  <c:v>0.5</c:v>
                </c:pt>
                <c:pt idx="2">
                  <c:v>1</c:v>
                </c:pt>
                <c:pt idx="3">
                  <c:v>1.5</c:v>
                </c:pt>
                <c:pt idx="4">
                  <c:v>2</c:v>
                </c:pt>
                <c:pt idx="5">
                  <c:v>2.5</c:v>
                </c:pt>
                <c:pt idx="6">
                  <c:v>3</c:v>
                </c:pt>
              </c:numCache>
            </c:numRef>
          </c:xVal>
          <c:yVal>
            <c:numRef>
              <c:f>Sheet1!$A$2:$G$2</c:f>
              <c:numCache>
                <c:formatCode>General</c:formatCode>
                <c:ptCount val="7"/>
                <c:pt idx="0">
                  <c:v>0</c:v>
                </c:pt>
                <c:pt idx="1">
                  <c:v>0.22500000000000001</c:v>
                </c:pt>
                <c:pt idx="2">
                  <c:v>0.45</c:v>
                </c:pt>
                <c:pt idx="3">
                  <c:v>0.67500000000000004</c:v>
                </c:pt>
                <c:pt idx="4">
                  <c:v>0.9</c:v>
                </c:pt>
                <c:pt idx="5">
                  <c:v>1.125</c:v>
                </c:pt>
                <c:pt idx="6">
                  <c:v>1.35</c:v>
                </c:pt>
              </c:numCache>
            </c:numRef>
          </c:yVal>
          <c:smooth val="0"/>
          <c:extLst>
            <c:ext xmlns:c16="http://schemas.microsoft.com/office/drawing/2014/chart" uri="{C3380CC4-5D6E-409C-BE32-E72D297353CC}">
              <c16:uniqueId val="{00000000-1F6A-43B9-8618-F93BEA3B8AD6}"/>
            </c:ext>
          </c:extLst>
        </c:ser>
        <c:ser>
          <c:idx val="1"/>
          <c:order val="1"/>
          <c:spPr>
            <a:ln w="19050" cmpd="sng" algn="ctr">
              <a:solidFill>
                <a:schemeClr val="accent1"/>
              </a:solidFill>
              <a:prstDash val="solid"/>
            </a:ln>
          </c:spPr>
          <c:marker>
            <c:symbol val="none"/>
          </c:marker>
          <c:dPt>
            <c:idx val="0"/>
            <c:marker>
              <c:symbol val="circle"/>
              <c:size val="5"/>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1F6A-43B9-8618-F93BEA3B8AD6}"/>
              </c:ext>
            </c:extLst>
          </c:dPt>
          <c:dPt>
            <c:idx val="1"/>
            <c:marker>
              <c:symbol val="circle"/>
              <c:size val="5"/>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1F6A-43B9-8618-F93BEA3B8AD6}"/>
              </c:ext>
            </c:extLst>
          </c:dPt>
          <c:dPt>
            <c:idx val="2"/>
            <c:marker>
              <c:symbol val="circle"/>
              <c:size val="5"/>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3-1F6A-43B9-8618-F93BEA3B8AD6}"/>
              </c:ext>
            </c:extLst>
          </c:dPt>
          <c:dPt>
            <c:idx val="3"/>
            <c:marker>
              <c:symbol val="circle"/>
              <c:size val="5"/>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4-1F6A-43B9-8618-F93BEA3B8AD6}"/>
              </c:ext>
            </c:extLst>
          </c:dPt>
          <c:dPt>
            <c:idx val="6"/>
            <c:marker>
              <c:symbol val="circle"/>
              <c:size val="5"/>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5-1F6A-43B9-8618-F93BEA3B8AD6}"/>
              </c:ext>
            </c:extLst>
          </c:dPt>
          <c:xVal>
            <c:numRef>
              <c:f>Sheet1!$A$1:$G$1</c:f>
              <c:numCache>
                <c:formatCode>General</c:formatCode>
                <c:ptCount val="7"/>
                <c:pt idx="0">
                  <c:v>0</c:v>
                </c:pt>
                <c:pt idx="1">
                  <c:v>0.5</c:v>
                </c:pt>
                <c:pt idx="2">
                  <c:v>1</c:v>
                </c:pt>
                <c:pt idx="3">
                  <c:v>1.5</c:v>
                </c:pt>
                <c:pt idx="4">
                  <c:v>2</c:v>
                </c:pt>
                <c:pt idx="5">
                  <c:v>2.5</c:v>
                </c:pt>
                <c:pt idx="6">
                  <c:v>3</c:v>
                </c:pt>
              </c:numCache>
            </c:numRef>
          </c:xVal>
          <c:yVal>
            <c:numRef>
              <c:f>Sheet1!$A$3:$G$3</c:f>
              <c:numCache>
                <c:formatCode>General</c:formatCode>
                <c:ptCount val="7"/>
                <c:pt idx="0">
                  <c:v>0</c:v>
                </c:pt>
                <c:pt idx="1">
                  <c:v>0.22500000000000001</c:v>
                </c:pt>
                <c:pt idx="2">
                  <c:v>0.39</c:v>
                </c:pt>
                <c:pt idx="3">
                  <c:v>0.47</c:v>
                </c:pt>
                <c:pt idx="4">
                  <c:v>0.54666666666666663</c:v>
                </c:pt>
                <c:pt idx="5">
                  <c:v>0.62333333333333329</c:v>
                </c:pt>
                <c:pt idx="6">
                  <c:v>0.7</c:v>
                </c:pt>
              </c:numCache>
            </c:numRef>
          </c:yVal>
          <c:smooth val="0"/>
          <c:extLst>
            <c:ext xmlns:c16="http://schemas.microsoft.com/office/drawing/2014/chart" uri="{C3380CC4-5D6E-409C-BE32-E72D297353CC}">
              <c16:uniqueId val="{00000006-1F6A-43B9-8618-F93BEA3B8AD6}"/>
            </c:ext>
          </c:extLst>
        </c:ser>
        <c:dLbls>
          <c:showLegendKey val="0"/>
          <c:showVal val="0"/>
          <c:showCatName val="0"/>
          <c:showSerName val="0"/>
          <c:showPercent val="0"/>
          <c:showBubbleSize val="0"/>
        </c:dLbls>
        <c:axId val="4"/>
        <c:axId val="5"/>
      </c:scatterChart>
      <c:valAx>
        <c:axId val="4"/>
        <c:scaling>
          <c:orientation val="minMax"/>
          <c:max val="3"/>
          <c:min val="0"/>
        </c:scaling>
        <c:delete val="0"/>
        <c:axPos val="b"/>
        <c:majorGridlines>
          <c:spPr>
            <a:ln w="3175" cmpd="sng" algn="ctr">
              <a:solidFill>
                <a:srgbClr val="D6D7D9"/>
              </a:solidFill>
              <a:prstDash val="solid"/>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0.5"/>
      </c:valAx>
      <c:valAx>
        <c:axId val="5"/>
        <c:scaling>
          <c:orientation val="minMax"/>
          <c:max val="2.5"/>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0.5"/>
      </c:valAx>
    </c:plotArea>
    <c:plotVisOnly val="0"/>
    <c:dispBlanksAs val="gap"/>
    <c:showDLblsOverMax val="1"/>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84102007596312"/>
          <c:y val="5.4444444444444441E-2"/>
          <c:w val="0.82094411285946822"/>
          <c:h val="0.89111111111111108"/>
        </c:manualLayout>
      </c:layout>
      <c:scatterChart>
        <c:scatterStyle val="lineMarker"/>
        <c:varyColors val="0"/>
        <c:ser>
          <c:idx val="0"/>
          <c:order val="0"/>
          <c:spPr>
            <a:ln>
              <a:noFill/>
            </a:ln>
          </c:spPr>
          <c:marker>
            <c:symbol val="circle"/>
            <c:size val="5"/>
            <c:spPr>
              <a:solidFill>
                <a:schemeClr val="accent1"/>
              </a:solidFill>
              <a:ln w="9525" cmpd="sng" algn="ctr">
                <a:solidFill>
                  <a:schemeClr val="accent1"/>
                </a:solidFill>
                <a:prstDash val="solid"/>
              </a:ln>
            </c:spPr>
          </c:marker>
          <c:xVal>
            <c:numRef>
              <c:f>Sheet1!$A$1:$A$25</c:f>
              <c:numCache>
                <c:formatCode>General</c:formatCode>
                <c:ptCount val="25"/>
                <c:pt idx="0">
                  <c:v>10957</c:v>
                </c:pt>
                <c:pt idx="1">
                  <c:v>11323</c:v>
                </c:pt>
                <c:pt idx="2">
                  <c:v>11688</c:v>
                </c:pt>
                <c:pt idx="3">
                  <c:v>12053</c:v>
                </c:pt>
                <c:pt idx="4">
                  <c:v>12418</c:v>
                </c:pt>
                <c:pt idx="5">
                  <c:v>12784</c:v>
                </c:pt>
                <c:pt idx="6">
                  <c:v>13149</c:v>
                </c:pt>
                <c:pt idx="7">
                  <c:v>13514</c:v>
                </c:pt>
                <c:pt idx="8">
                  <c:v>13879</c:v>
                </c:pt>
                <c:pt idx="9">
                  <c:v>14245</c:v>
                </c:pt>
                <c:pt idx="10">
                  <c:v>14610</c:v>
                </c:pt>
                <c:pt idx="11">
                  <c:v>14975</c:v>
                </c:pt>
                <c:pt idx="12">
                  <c:v>15340</c:v>
                </c:pt>
                <c:pt idx="13">
                  <c:v>15706</c:v>
                </c:pt>
                <c:pt idx="14">
                  <c:v>16071</c:v>
                </c:pt>
                <c:pt idx="15">
                  <c:v>16436</c:v>
                </c:pt>
                <c:pt idx="16">
                  <c:v>16801</c:v>
                </c:pt>
                <c:pt idx="17">
                  <c:v>17167</c:v>
                </c:pt>
                <c:pt idx="18">
                  <c:v>17532</c:v>
                </c:pt>
                <c:pt idx="19">
                  <c:v>17897</c:v>
                </c:pt>
                <c:pt idx="20">
                  <c:v>18262</c:v>
                </c:pt>
                <c:pt idx="21">
                  <c:v>18628</c:v>
                </c:pt>
                <c:pt idx="22">
                  <c:v>18993</c:v>
                </c:pt>
                <c:pt idx="23">
                  <c:v>19358</c:v>
                </c:pt>
                <c:pt idx="24">
                  <c:v>19723</c:v>
                </c:pt>
              </c:numCache>
            </c:numRef>
          </c:xVal>
          <c:yVal>
            <c:numRef>
              <c:f>Sheet1!$B$1:$B$25</c:f>
              <c:numCache>
                <c:formatCode>General</c:formatCode>
                <c:ptCount val="25"/>
                <c:pt idx="0">
                  <c:v>0.11428812611966746</c:v>
                </c:pt>
                <c:pt idx="1">
                  <c:v>6.5283093129565053</c:v>
                </c:pt>
                <c:pt idx="2">
                  <c:v>0.46661097518148881</c:v>
                </c:pt>
                <c:pt idx="3">
                  <c:v>4.507762031543967</c:v>
                </c:pt>
                <c:pt idx="4">
                  <c:v>1.5077368597206079E-2</c:v>
                </c:pt>
                <c:pt idx="5">
                  <c:v>6.8337882207420799</c:v>
                </c:pt>
                <c:pt idx="6">
                  <c:v>2.8468646629085557</c:v>
                </c:pt>
                <c:pt idx="7">
                  <c:v>33.533086392022099</c:v>
                </c:pt>
                <c:pt idx="8">
                  <c:v>19.535096835260084</c:v>
                </c:pt>
                <c:pt idx="9">
                  <c:v>19.479933823956731</c:v>
                </c:pt>
                <c:pt idx="10">
                  <c:v>1.1306169366054507E-2</c:v>
                </c:pt>
                <c:pt idx="11">
                  <c:v>6.1710219422177346</c:v>
                </c:pt>
                <c:pt idx="12">
                  <c:v>9.8832121974982794</c:v>
                </c:pt>
                <c:pt idx="13">
                  <c:v>13.06193093686797</c:v>
                </c:pt>
                <c:pt idx="14">
                  <c:v>83.014995774361125</c:v>
                </c:pt>
                <c:pt idx="15">
                  <c:v>71.931183794209858</c:v>
                </c:pt>
                <c:pt idx="16">
                  <c:v>62.287269290743666</c:v>
                </c:pt>
                <c:pt idx="17">
                  <c:v>62.188188057648304</c:v>
                </c:pt>
                <c:pt idx="18">
                  <c:v>56.527565670416934</c:v>
                </c:pt>
                <c:pt idx="19">
                  <c:v>103.66145844829344</c:v>
                </c:pt>
                <c:pt idx="20">
                  <c:v>123.08716261901424</c:v>
                </c:pt>
                <c:pt idx="21">
                  <c:v>119.03154160164557</c:v>
                </c:pt>
                <c:pt idx="22">
                  <c:v>117.86833485256696</c:v>
                </c:pt>
                <c:pt idx="23">
                  <c:v>85.509701475314529</c:v>
                </c:pt>
                <c:pt idx="24">
                  <c:v>63.415601145520426</c:v>
                </c:pt>
              </c:numCache>
            </c:numRef>
          </c:yVal>
          <c:smooth val="0"/>
          <c:extLst>
            <c:ext xmlns:c16="http://schemas.microsoft.com/office/drawing/2014/chart" uri="{C3380CC4-5D6E-409C-BE32-E72D297353CC}">
              <c16:uniqueId val="{00000000-2298-461D-89DF-81018FD84933}"/>
            </c:ext>
          </c:extLst>
        </c:ser>
        <c:dLbls>
          <c:showLegendKey val="0"/>
          <c:showVal val="0"/>
          <c:showCatName val="0"/>
          <c:showSerName val="0"/>
          <c:showPercent val="0"/>
          <c:showBubbleSize val="0"/>
        </c:dLbls>
        <c:axId val="202787071"/>
        <c:axId val="1"/>
      </c:scatterChart>
      <c:valAx>
        <c:axId val="202787071"/>
        <c:scaling>
          <c:orientation val="minMax"/>
          <c:max val="19723"/>
          <c:min val="10957"/>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
        <c:crosses val="min"/>
        <c:crossBetween val="midCat"/>
      </c:valAx>
      <c:valAx>
        <c:axId val="1"/>
        <c:scaling>
          <c:orientation val="minMax"/>
          <c:max val="15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accent1"/>
                </a:solidFill>
                <a:latin typeface="+mn-lt"/>
                <a:ea typeface="+mn-ea"/>
                <a:cs typeface="+mn-cs"/>
              </a:defRPr>
            </a:pPr>
            <a:endParaRPr lang="en-US"/>
          </a:p>
        </c:txPr>
        <c:crossAx val="202787071"/>
        <c:crosses val="min"/>
        <c:crossBetween val="midCat"/>
        <c:majorUnit val="30"/>
      </c:valAx>
      <c:spPr>
        <a:noFill/>
        <a:ln w="9525" cmpd="sng" algn="ctr">
          <a:solidFill>
            <a:schemeClr val="tx1"/>
          </a:solidFill>
          <a:prstDash val="solid"/>
        </a:ln>
      </c:spPr>
    </c:plotArea>
    <c:plotVisOnly val="0"/>
    <c:dispBlanksAs val="gap"/>
    <c:showDLblsOverMax val="1"/>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158317872603585E-2"/>
          <c:y val="3.0444964871194378E-2"/>
          <c:w val="0.93568336425479282"/>
          <c:h val="0.93911007025761128"/>
        </c:manualLayout>
      </c:layout>
      <c:scatterChart>
        <c:scatterStyle val="lineMarker"/>
        <c:varyColors val="0"/>
        <c:ser>
          <c:idx val="0"/>
          <c:order val="0"/>
          <c:spPr>
            <a:ln w="28575" cmpd="sng" algn="ctr">
              <a:solidFill>
                <a:schemeClr val="accent1"/>
              </a:solidFill>
              <a:prstDash val="dash"/>
            </a:ln>
          </c:spPr>
          <c:marker>
            <c:symbol val="none"/>
          </c:marker>
          <c:xVal>
            <c:numRef>
              <c:f>Sheet1!$A$1:$Y$1</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xVal>
          <c:yVal>
            <c:numRef>
              <c:f>Sheet1!$A$2:$Y$2</c:f>
              <c:numCache>
                <c:formatCode>General</c:formatCode>
                <c:ptCount val="25"/>
                <c:pt idx="0">
                  <c:v>0.76569999999999994</c:v>
                </c:pt>
                <c:pt idx="1">
                  <c:v>1.8541999999999998</c:v>
                </c:pt>
                <c:pt idx="2">
                  <c:v>3.2654999999999998</c:v>
                </c:pt>
                <c:pt idx="3">
                  <c:v>4.9995999999999992</c:v>
                </c:pt>
                <c:pt idx="4">
                  <c:v>7.0564999999999998</c:v>
                </c:pt>
                <c:pt idx="5">
                  <c:v>9.4361999999999995</c:v>
                </c:pt>
                <c:pt idx="6">
                  <c:v>12.1387</c:v>
                </c:pt>
                <c:pt idx="7">
                  <c:v>15.163999999999998</c:v>
                </c:pt>
                <c:pt idx="8">
                  <c:v>18.5121</c:v>
                </c:pt>
                <c:pt idx="9">
                  <c:v>22.183</c:v>
                </c:pt>
                <c:pt idx="10">
                  <c:v>26.176699999999997</c:v>
                </c:pt>
                <c:pt idx="11">
                  <c:v>30.493199999999998</c:v>
                </c:pt>
                <c:pt idx="12">
                  <c:v>35.1325</c:v>
                </c:pt>
                <c:pt idx="13">
                  <c:v>40.0946</c:v>
                </c:pt>
                <c:pt idx="14">
                  <c:v>45.379499999999993</c:v>
                </c:pt>
                <c:pt idx="15">
                  <c:v>50.987199999999994</c:v>
                </c:pt>
                <c:pt idx="16">
                  <c:v>56.917699999999996</c:v>
                </c:pt>
                <c:pt idx="17">
                  <c:v>63.170999999999999</c:v>
                </c:pt>
                <c:pt idx="18">
                  <c:v>69.747099999999989</c:v>
                </c:pt>
                <c:pt idx="19">
                  <c:v>76.646000000000001</c:v>
                </c:pt>
                <c:pt idx="20">
                  <c:v>83.867699999999985</c:v>
                </c:pt>
                <c:pt idx="21">
                  <c:v>91.412199999999999</c:v>
                </c:pt>
                <c:pt idx="22">
                  <c:v>99.279499999999985</c:v>
                </c:pt>
                <c:pt idx="23">
                  <c:v>107.46959999999999</c:v>
                </c:pt>
                <c:pt idx="24">
                  <c:v>115.98249999999999</c:v>
                </c:pt>
              </c:numCache>
            </c:numRef>
          </c:yVal>
          <c:smooth val="0"/>
          <c:extLst>
            <c:ext xmlns:c16="http://schemas.microsoft.com/office/drawing/2014/chart" uri="{C3380CC4-5D6E-409C-BE32-E72D297353CC}">
              <c16:uniqueId val="{00000000-F30C-4D5B-8492-DB0742C8CECE}"/>
            </c:ext>
          </c:extLst>
        </c:ser>
        <c:dLbls>
          <c:showLegendKey val="0"/>
          <c:showVal val="0"/>
          <c:showCatName val="0"/>
          <c:showSerName val="0"/>
          <c:showPercent val="0"/>
          <c:showBubbleSize val="0"/>
        </c:dLbls>
        <c:axId val="4"/>
        <c:axId val="5"/>
      </c:scatterChart>
      <c:valAx>
        <c:axId val="4"/>
        <c:scaling>
          <c:orientation val="minMax"/>
          <c:max val="2024"/>
          <c:min val="2000"/>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15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4"/>
        <c:crosses val="min"/>
        <c:crossBetween val="midCat"/>
        <c:majorUnit val="30"/>
      </c:valAx>
    </c:plotArea>
    <c:plotVisOnly val="0"/>
    <c:dispBlanksAs val="gap"/>
    <c:showDLblsOverMax val="1"/>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158317872603585E-2"/>
          <c:y val="3.0444964871194378E-2"/>
          <c:w val="0.93568336425479282"/>
          <c:h val="0.93911007025761128"/>
        </c:manualLayout>
      </c:layout>
      <c:lineChart>
        <c:grouping val="standard"/>
        <c:varyColors val="0"/>
        <c:ser>
          <c:idx val="0"/>
          <c:order val="0"/>
          <c:spPr>
            <a:ln w="19050" cmpd="sng" algn="ctr">
              <a:solidFill>
                <a:schemeClr val="accent3"/>
              </a:solidFill>
              <a:prstDash val="lgDash"/>
            </a:ln>
          </c:spPr>
          <c:marker>
            <c:symbol val="none"/>
          </c:marker>
          <c:val>
            <c:numRef>
              <c:f>Sheet1!$A$1:$Y$1</c:f>
              <c:numCache>
                <c:formatCode>General</c:formatCode>
                <c:ptCount val="25"/>
                <c:pt idx="0">
                  <c:v>9.3750750900167077</c:v>
                </c:pt>
                <c:pt idx="1">
                  <c:v>11.270099116203255</c:v>
                </c:pt>
                <c:pt idx="2">
                  <c:v>13.165123142389803</c:v>
                </c:pt>
                <c:pt idx="3">
                  <c:v>15.06014716857635</c:v>
                </c:pt>
                <c:pt idx="4">
                  <c:v>16.955171194762897</c:v>
                </c:pt>
                <c:pt idx="5">
                  <c:v>18.850195220949445</c:v>
                </c:pt>
                <c:pt idx="6">
                  <c:v>20.745219247135992</c:v>
                </c:pt>
                <c:pt idx="7">
                  <c:v>22.64024327332254</c:v>
                </c:pt>
                <c:pt idx="8">
                  <c:v>24.535267299509087</c:v>
                </c:pt>
                <c:pt idx="9">
                  <c:v>26.430291325695634</c:v>
                </c:pt>
                <c:pt idx="10">
                  <c:v>28.325315351882182</c:v>
                </c:pt>
                <c:pt idx="11">
                  <c:v>30.220339378068729</c:v>
                </c:pt>
                <c:pt idx="12">
                  <c:v>32.115363404255277</c:v>
                </c:pt>
                <c:pt idx="13">
                  <c:v>34.010387430442279</c:v>
                </c:pt>
                <c:pt idx="14">
                  <c:v>35.905411456628826</c:v>
                </c:pt>
                <c:pt idx="15">
                  <c:v>37.800435482815374</c:v>
                </c:pt>
                <c:pt idx="16">
                  <c:v>39.695459509001921</c:v>
                </c:pt>
                <c:pt idx="17">
                  <c:v>41.590483535188469</c:v>
                </c:pt>
                <c:pt idx="18">
                  <c:v>43.485507561375016</c:v>
                </c:pt>
                <c:pt idx="19">
                  <c:v>45.380531587561563</c:v>
                </c:pt>
                <c:pt idx="20">
                  <c:v>47.275555613748111</c:v>
                </c:pt>
                <c:pt idx="21">
                  <c:v>49.170579639934658</c:v>
                </c:pt>
                <c:pt idx="22">
                  <c:v>51.065603666121206</c:v>
                </c:pt>
                <c:pt idx="23">
                  <c:v>52.960627692307753</c:v>
                </c:pt>
                <c:pt idx="24">
                  <c:v>54.8556517184943</c:v>
                </c:pt>
              </c:numCache>
            </c:numRef>
          </c:val>
          <c:smooth val="0"/>
          <c:extLst>
            <c:ext xmlns:c16="http://schemas.microsoft.com/office/drawing/2014/chart" uri="{C3380CC4-5D6E-409C-BE32-E72D297353CC}">
              <c16:uniqueId val="{00000000-0C46-4C89-AAB0-1995D11A7F91}"/>
            </c:ext>
          </c:extLst>
        </c:ser>
        <c:dLbls>
          <c:showLegendKey val="0"/>
          <c:showVal val="0"/>
          <c:showCatName val="0"/>
          <c:showSerName val="0"/>
          <c:showPercent val="0"/>
          <c:showBubbleSize val="0"/>
        </c:dLbls>
        <c:smooth val="0"/>
        <c:axId val="202784671"/>
        <c:axId val="1"/>
      </c:lineChart>
      <c:catAx>
        <c:axId val="20278467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8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202784671"/>
        <c:crosses val="max"/>
        <c:crossBetween val="midCat"/>
        <c:majorUnit val="10"/>
      </c:valAx>
    </c:plotArea>
    <c:plotVisOnly val="0"/>
    <c:dispBlanksAs val="gap"/>
    <c:showDLblsOverMax val="1"/>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27989821882952"/>
          <c:y val="4.8756218905472638E-2"/>
          <c:w val="0.79033078880407126"/>
          <c:h val="0.8338308457711443"/>
        </c:manualLayout>
      </c:layout>
      <c:scatterChart>
        <c:scatterStyle val="lineMarker"/>
        <c:varyColors val="0"/>
        <c:ser>
          <c:idx val="0"/>
          <c:order val="0"/>
          <c:spPr>
            <a:ln w="19050" cmpd="sng" algn="ctr">
              <a:solidFill>
                <a:schemeClr val="accent4"/>
              </a:solidFill>
              <a:prstDash val="solid"/>
            </a:ln>
          </c:spPr>
          <c:marker>
            <c:symbol val="none"/>
          </c:marker>
          <c:dPt>
            <c:idx val="0"/>
            <c:marker>
              <c:symbol val="circle"/>
              <c:size val="5"/>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00-47FE-416C-8ED3-2E6EC0E60D6E}"/>
              </c:ext>
            </c:extLst>
          </c:dPt>
          <c:dPt>
            <c:idx val="1"/>
            <c:marker>
              <c:symbol val="circle"/>
              <c:size val="5"/>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01-47FE-416C-8ED3-2E6EC0E60D6E}"/>
              </c:ext>
            </c:extLst>
          </c:dPt>
          <c:dPt>
            <c:idx val="2"/>
            <c:marker>
              <c:symbol val="circle"/>
              <c:size val="5"/>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02-47FE-416C-8ED3-2E6EC0E60D6E}"/>
              </c:ext>
            </c:extLst>
          </c:dPt>
          <c:dPt>
            <c:idx val="3"/>
            <c:marker>
              <c:symbol val="circle"/>
              <c:size val="5"/>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03-47FE-416C-8ED3-2E6EC0E60D6E}"/>
              </c:ext>
            </c:extLst>
          </c:dPt>
          <c:dPt>
            <c:idx val="6"/>
            <c:marker>
              <c:symbol val="circle"/>
              <c:size val="5"/>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04-47FE-416C-8ED3-2E6EC0E60D6E}"/>
              </c:ext>
            </c:extLst>
          </c:dPt>
          <c:xVal>
            <c:numRef>
              <c:f>Sheet1!$A$1:$G$1</c:f>
              <c:numCache>
                <c:formatCode>General</c:formatCode>
                <c:ptCount val="7"/>
                <c:pt idx="0">
                  <c:v>0</c:v>
                </c:pt>
                <c:pt idx="1">
                  <c:v>0.5</c:v>
                </c:pt>
                <c:pt idx="2">
                  <c:v>1</c:v>
                </c:pt>
                <c:pt idx="3">
                  <c:v>1.5</c:v>
                </c:pt>
                <c:pt idx="4">
                  <c:v>2</c:v>
                </c:pt>
                <c:pt idx="5">
                  <c:v>2.5</c:v>
                </c:pt>
                <c:pt idx="6">
                  <c:v>3</c:v>
                </c:pt>
              </c:numCache>
            </c:numRef>
          </c:xVal>
          <c:yVal>
            <c:numRef>
              <c:f>Sheet1!$A$2:$G$2</c:f>
              <c:numCache>
                <c:formatCode>General</c:formatCode>
                <c:ptCount val="7"/>
                <c:pt idx="0">
                  <c:v>0</c:v>
                </c:pt>
                <c:pt idx="1">
                  <c:v>0.5</c:v>
                </c:pt>
                <c:pt idx="2">
                  <c:v>0.65</c:v>
                </c:pt>
                <c:pt idx="3">
                  <c:v>0.75</c:v>
                </c:pt>
                <c:pt idx="4">
                  <c:v>0.81666666666666665</c:v>
                </c:pt>
                <c:pt idx="5">
                  <c:v>0.8833333333333333</c:v>
                </c:pt>
                <c:pt idx="6">
                  <c:v>0.95</c:v>
                </c:pt>
              </c:numCache>
            </c:numRef>
          </c:yVal>
          <c:smooth val="0"/>
          <c:extLst>
            <c:ext xmlns:c16="http://schemas.microsoft.com/office/drawing/2014/chart" uri="{C3380CC4-5D6E-409C-BE32-E72D297353CC}">
              <c16:uniqueId val="{00000005-47FE-416C-8ED3-2E6EC0E60D6E}"/>
            </c:ext>
          </c:extLst>
        </c:ser>
        <c:dLbls>
          <c:showLegendKey val="0"/>
          <c:showVal val="0"/>
          <c:showCatName val="0"/>
          <c:showSerName val="0"/>
          <c:showPercent val="0"/>
          <c:showBubbleSize val="0"/>
        </c:dLbls>
        <c:axId val="4"/>
        <c:axId val="5"/>
      </c:scatterChart>
      <c:valAx>
        <c:axId val="4"/>
        <c:scaling>
          <c:orientation val="minMax"/>
          <c:max val="3"/>
          <c:min val="0"/>
        </c:scaling>
        <c:delete val="0"/>
        <c:axPos val="b"/>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0.5"/>
      </c:valAx>
      <c:valAx>
        <c:axId val="5"/>
        <c:scaling>
          <c:orientation val="minMax"/>
          <c:max val="2"/>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0.5"/>
      </c:valAx>
    </c:plotArea>
    <c:plotVisOnly val="0"/>
    <c:dispBlanksAs val="gap"/>
    <c:showDLblsOverMax val="1"/>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636363636363636E-2"/>
          <c:y val="5.0387596899224806E-2"/>
          <c:w val="0.95272727272727276"/>
          <c:h val="0.89922480620155043"/>
        </c:manualLayout>
      </c:layout>
      <c:scatterChart>
        <c:scatterStyle val="lineMarker"/>
        <c:varyColors val="0"/>
        <c:ser>
          <c:idx val="0"/>
          <c:order val="0"/>
          <c:spPr>
            <a:ln>
              <a:noFill/>
            </a:ln>
          </c:spPr>
          <c:marker>
            <c:symbol val="circle"/>
            <c:size val="4"/>
            <c:spPr>
              <a:solidFill>
                <a:srgbClr val="6F8DB9"/>
              </a:solidFill>
              <a:ln w="9525" cmpd="sng" algn="ctr">
                <a:solidFill>
                  <a:srgbClr val="6F8DB9"/>
                </a:solidFill>
                <a:prstDash val="solid"/>
              </a:ln>
            </c:spPr>
          </c:marker>
          <c:xVal>
            <c:numRef>
              <c:f>Sheet1!$A$1:$A$636</c:f>
              <c:numCache>
                <c:formatCode>General</c:formatCode>
                <c:ptCount val="636"/>
                <c:pt idx="0">
                  <c:v>-99.763680533333329</c:v>
                </c:pt>
                <c:pt idx="1">
                  <c:v>-94.674748187500001</c:v>
                </c:pt>
                <c:pt idx="2">
                  <c:v>-89.05788905999998</c:v>
                </c:pt>
                <c:pt idx="3">
                  <c:v>-100.98864878181821</c:v>
                </c:pt>
                <c:pt idx="4">
                  <c:v>-79.133325800000009</c:v>
                </c:pt>
                <c:pt idx="5">
                  <c:v>-77.535659749999994</c:v>
                </c:pt>
                <c:pt idx="6">
                  <c:v>-98.329897699999989</c:v>
                </c:pt>
                <c:pt idx="7">
                  <c:v>-120.28186091729323</c:v>
                </c:pt>
                <c:pt idx="8">
                  <c:v>-90.287240056603821</c:v>
                </c:pt>
                <c:pt idx="9">
                  <c:v>-101.64310449999998</c:v>
                </c:pt>
                <c:pt idx="10">
                  <c:v>-88.269840409090889</c:v>
                </c:pt>
                <c:pt idx="11">
                  <c:v>-100.58754693333329</c:v>
                </c:pt>
                <c:pt idx="12">
                  <c:v>-75.509824307692298</c:v>
                </c:pt>
                <c:pt idx="13">
                  <c:v>-101.19581042105264</c:v>
                </c:pt>
                <c:pt idx="14">
                  <c:v>-103.12166211290322</c:v>
                </c:pt>
                <c:pt idx="15">
                  <c:v>-100.01763153488373</c:v>
                </c:pt>
                <c:pt idx="16">
                  <c:v>-100.00517267105265</c:v>
                </c:pt>
                <c:pt idx="17">
                  <c:v>-98.369289317073182</c:v>
                </c:pt>
                <c:pt idx="18">
                  <c:v>-88.437755220000028</c:v>
                </c:pt>
                <c:pt idx="19">
                  <c:v>-97.534546691358003</c:v>
                </c:pt>
                <c:pt idx="20">
                  <c:v>-100.00812971287128</c:v>
                </c:pt>
                <c:pt idx="21">
                  <c:v>-115.44154715000001</c:v>
                </c:pt>
                <c:pt idx="22">
                  <c:v>-102.829863</c:v>
                </c:pt>
                <c:pt idx="23">
                  <c:v>-97.028016555555553</c:v>
                </c:pt>
                <c:pt idx="24">
                  <c:v>-97.116679406249986</c:v>
                </c:pt>
                <c:pt idx="25">
                  <c:v>-100.91477730555553</c:v>
                </c:pt>
                <c:pt idx="26">
                  <c:v>-94.67948248275863</c:v>
                </c:pt>
                <c:pt idx="27">
                  <c:v>-106.32387305882354</c:v>
                </c:pt>
                <c:pt idx="28">
                  <c:v>-101.41413026415094</c:v>
                </c:pt>
                <c:pt idx="29">
                  <c:v>-95.453110287671208</c:v>
                </c:pt>
                <c:pt idx="30">
                  <c:v>-87.448254593984942</c:v>
                </c:pt>
                <c:pt idx="31">
                  <c:v>-97.011216540540545</c:v>
                </c:pt>
                <c:pt idx="32">
                  <c:v>-112.11887507042256</c:v>
                </c:pt>
                <c:pt idx="33">
                  <c:v>-101.82192972093019</c:v>
                </c:pt>
                <c:pt idx="34">
                  <c:v>-105.81927884848487</c:v>
                </c:pt>
                <c:pt idx="35">
                  <c:v>-111.84152563855416</c:v>
                </c:pt>
                <c:pt idx="36">
                  <c:v>-92.668400358208956</c:v>
                </c:pt>
                <c:pt idx="37">
                  <c:v>-100.38286488235289</c:v>
                </c:pt>
                <c:pt idx="38">
                  <c:v>-99.39286254000001</c:v>
                </c:pt>
                <c:pt idx="39">
                  <c:v>-101.6507957573222</c:v>
                </c:pt>
                <c:pt idx="40">
                  <c:v>-121.79405640909086</c:v>
                </c:pt>
                <c:pt idx="41">
                  <c:v>-85.17368859090908</c:v>
                </c:pt>
                <c:pt idx="42">
                  <c:v>-97.94064021212121</c:v>
                </c:pt>
                <c:pt idx="43">
                  <c:v>-87.026398809523783</c:v>
                </c:pt>
                <c:pt idx="44">
                  <c:v>-99.7622795890411</c:v>
                </c:pt>
                <c:pt idx="45">
                  <c:v>-97.749461370967779</c:v>
                </c:pt>
                <c:pt idx="46">
                  <c:v>-88.192962217391283</c:v>
                </c:pt>
                <c:pt idx="47">
                  <c:v>-97.450812204545443</c:v>
                </c:pt>
                <c:pt idx="48">
                  <c:v>-92.983775250000008</c:v>
                </c:pt>
                <c:pt idx="49">
                  <c:v>-95.277572360655753</c:v>
                </c:pt>
                <c:pt idx="50">
                  <c:v>-75.62250359756095</c:v>
                </c:pt>
                <c:pt idx="51">
                  <c:v>-73.938815957142836</c:v>
                </c:pt>
                <c:pt idx="52">
                  <c:v>-117.76766997435898</c:v>
                </c:pt>
                <c:pt idx="53">
                  <c:v>-100.55880743220337</c:v>
                </c:pt>
                <c:pt idx="54">
                  <c:v>-88.949886099999986</c:v>
                </c:pt>
                <c:pt idx="55">
                  <c:v>-104.01883325806456</c:v>
                </c:pt>
                <c:pt idx="56">
                  <c:v>-79.231826768292663</c:v>
                </c:pt>
                <c:pt idx="57">
                  <c:v>-79.116353530612258</c:v>
                </c:pt>
                <c:pt idx="58">
                  <c:v>-100.92564079310344</c:v>
                </c:pt>
                <c:pt idx="59">
                  <c:v>-78.258640313432863</c:v>
                </c:pt>
                <c:pt idx="60">
                  <c:v>-118.18634645</c:v>
                </c:pt>
                <c:pt idx="61">
                  <c:v>-102.87197766666667</c:v>
                </c:pt>
                <c:pt idx="62">
                  <c:v>-68.101019395833333</c:v>
                </c:pt>
                <c:pt idx="63">
                  <c:v>-116.04056671428569</c:v>
                </c:pt>
                <c:pt idx="64">
                  <c:v>-101.30081687012984</c:v>
                </c:pt>
                <c:pt idx="65">
                  <c:v>-101.90656968627452</c:v>
                </c:pt>
                <c:pt idx="66">
                  <c:v>-86.953937719999971</c:v>
                </c:pt>
                <c:pt idx="67">
                  <c:v>-103.82089829166667</c:v>
                </c:pt>
                <c:pt idx="68">
                  <c:v>-83.749065600000009</c:v>
                </c:pt>
                <c:pt idx="69">
                  <c:v>-89.093242915493022</c:v>
                </c:pt>
                <c:pt idx="70">
                  <c:v>-102.50762988333331</c:v>
                </c:pt>
                <c:pt idx="71">
                  <c:v>-121.85190160377358</c:v>
                </c:pt>
                <c:pt idx="72">
                  <c:v>-89.528034228070155</c:v>
                </c:pt>
                <c:pt idx="73">
                  <c:v>-102.06276832692305</c:v>
                </c:pt>
                <c:pt idx="74">
                  <c:v>-97.055856986842116</c:v>
                </c:pt>
                <c:pt idx="75">
                  <c:v>-118.04651942241381</c:v>
                </c:pt>
                <c:pt idx="76">
                  <c:v>-99.645930581967193</c:v>
                </c:pt>
                <c:pt idx="77">
                  <c:v>-93.442050259259261</c:v>
                </c:pt>
                <c:pt idx="78">
                  <c:v>-102.30774984285713</c:v>
                </c:pt>
                <c:pt idx="79">
                  <c:v>-120.67767861290319</c:v>
                </c:pt>
              </c:numCache>
            </c:numRef>
          </c:xVal>
          <c:yVal>
            <c:numRef>
              <c:f>Sheet1!$B$1:$B$636</c:f>
              <c:numCache>
                <c:formatCode>General</c:formatCode>
                <c:ptCount val="636"/>
                <c:pt idx="0">
                  <c:v>36.466968183333329</c:v>
                </c:pt>
                <c:pt idx="1">
                  <c:v>40.920774093749984</c:v>
                </c:pt>
                <c:pt idx="2">
                  <c:v>40.190341560000007</c:v>
                </c:pt>
                <c:pt idx="3">
                  <c:v>32.89249929999999</c:v>
                </c:pt>
                <c:pt idx="4">
                  <c:v>42.41056236</c:v>
                </c:pt>
                <c:pt idx="5">
                  <c:v>42.474310500000009</c:v>
                </c:pt>
                <c:pt idx="6">
                  <c:v>33.072541483333332</c:v>
                </c:pt>
                <c:pt idx="7">
                  <c:v>45.882899390977443</c:v>
                </c:pt>
                <c:pt idx="8">
                  <c:v>41.206113584905644</c:v>
                </c:pt>
                <c:pt idx="9">
                  <c:v>46.955871294117649</c:v>
                </c:pt>
                <c:pt idx="10">
                  <c:v>43.886278511363642</c:v>
                </c:pt>
                <c:pt idx="11">
                  <c:v>36.552146</c:v>
                </c:pt>
                <c:pt idx="12">
                  <c:v>42.096506961538459</c:v>
                </c:pt>
                <c:pt idx="13">
                  <c:v>32.940617157894742</c:v>
                </c:pt>
                <c:pt idx="14">
                  <c:v>34.751151274193532</c:v>
                </c:pt>
                <c:pt idx="15">
                  <c:v>31.111067000000013</c:v>
                </c:pt>
                <c:pt idx="16">
                  <c:v>32.320812907894741</c:v>
                </c:pt>
                <c:pt idx="17">
                  <c:v>31.39451282926829</c:v>
                </c:pt>
                <c:pt idx="18">
                  <c:v>40.974850533333324</c:v>
                </c:pt>
                <c:pt idx="19">
                  <c:v>27.598882481481493</c:v>
                </c:pt>
                <c:pt idx="20">
                  <c:v>37.365469742574248</c:v>
                </c:pt>
                <c:pt idx="21">
                  <c:v>43.033497099999998</c:v>
                </c:pt>
                <c:pt idx="22">
                  <c:v>39.060855119999999</c:v>
                </c:pt>
                <c:pt idx="23">
                  <c:v>45.18553555555556</c:v>
                </c:pt>
                <c:pt idx="24">
                  <c:v>45.29089625000001</c:v>
                </c:pt>
                <c:pt idx="25">
                  <c:v>39.331305388888893</c:v>
                </c:pt>
                <c:pt idx="26">
                  <c:v>41.556102344827579</c:v>
                </c:pt>
                <c:pt idx="27">
                  <c:v>41.952705588235304</c:v>
                </c:pt>
                <c:pt idx="28">
                  <c:v>32.170206188679245</c:v>
                </c:pt>
                <c:pt idx="29">
                  <c:v>40.556127794520542</c:v>
                </c:pt>
                <c:pt idx="30">
                  <c:v>40.560639954887193</c:v>
                </c:pt>
                <c:pt idx="31">
                  <c:v>36.850840918918912</c:v>
                </c:pt>
                <c:pt idx="32">
                  <c:v>48.513772521126768</c:v>
                </c:pt>
                <c:pt idx="33">
                  <c:v>46.969646209302319</c:v>
                </c:pt>
                <c:pt idx="34">
                  <c:v>43.067389727272733</c:v>
                </c:pt>
                <c:pt idx="35">
                  <c:v>43.468672361445769</c:v>
                </c:pt>
                <c:pt idx="36">
                  <c:v>43.696044194029852</c:v>
                </c:pt>
                <c:pt idx="37">
                  <c:v>37.610252494117645</c:v>
                </c:pt>
                <c:pt idx="38">
                  <c:v>33.644481479999996</c:v>
                </c:pt>
                <c:pt idx="39">
                  <c:v>33.950088288702929</c:v>
                </c:pt>
                <c:pt idx="40">
                  <c:v>40.890406704545455</c:v>
                </c:pt>
                <c:pt idx="41">
                  <c:v>40.076230749999993</c:v>
                </c:pt>
                <c:pt idx="42">
                  <c:v>28.619265727272737</c:v>
                </c:pt>
                <c:pt idx="43">
                  <c:v>40.815160190476185</c:v>
                </c:pt>
                <c:pt idx="44">
                  <c:v>37.814268150684931</c:v>
                </c:pt>
                <c:pt idx="45">
                  <c:v>28.138170524193551</c:v>
                </c:pt>
                <c:pt idx="46">
                  <c:v>40.977722554347835</c:v>
                </c:pt>
                <c:pt idx="47">
                  <c:v>36.395199806818205</c:v>
                </c:pt>
                <c:pt idx="48">
                  <c:v>41.891790519230767</c:v>
                </c:pt>
                <c:pt idx="49">
                  <c:v>43.343639278688514</c:v>
                </c:pt>
                <c:pt idx="50">
                  <c:v>43.807860524390243</c:v>
                </c:pt>
                <c:pt idx="51">
                  <c:v>44.92812828571428</c:v>
                </c:pt>
                <c:pt idx="52">
                  <c:v>46.386121102564111</c:v>
                </c:pt>
                <c:pt idx="53">
                  <c:v>32.584458822033902</c:v>
                </c:pt>
                <c:pt idx="54">
                  <c:v>40.872221929999988</c:v>
                </c:pt>
                <c:pt idx="55">
                  <c:v>40.969663887096786</c:v>
                </c:pt>
                <c:pt idx="56">
                  <c:v>39.185069621951207</c:v>
                </c:pt>
                <c:pt idx="57">
                  <c:v>39.247553979591842</c:v>
                </c:pt>
                <c:pt idx="58">
                  <c:v>47.873958965517247</c:v>
                </c:pt>
                <c:pt idx="59">
                  <c:v>42.545117164179096</c:v>
                </c:pt>
                <c:pt idx="60">
                  <c:v>35.335578070000004</c:v>
                </c:pt>
                <c:pt idx="61">
                  <c:v>40.979296753086423</c:v>
                </c:pt>
                <c:pt idx="62">
                  <c:v>46.061903916666658</c:v>
                </c:pt>
                <c:pt idx="63">
                  <c:v>32.747263312499996</c:v>
                </c:pt>
                <c:pt idx="64">
                  <c:v>31.936931428571423</c:v>
                </c:pt>
                <c:pt idx="65">
                  <c:v>31.774152490196077</c:v>
                </c:pt>
                <c:pt idx="66">
                  <c:v>40.782574879999999</c:v>
                </c:pt>
                <c:pt idx="67">
                  <c:v>33.955174433333333</c:v>
                </c:pt>
                <c:pt idx="68">
                  <c:v>40.553476359999991</c:v>
                </c:pt>
                <c:pt idx="69">
                  <c:v>41.665124873239449</c:v>
                </c:pt>
                <c:pt idx="70">
                  <c:v>30.771806516666675</c:v>
                </c:pt>
                <c:pt idx="71">
                  <c:v>38.147456650943397</c:v>
                </c:pt>
                <c:pt idx="72">
                  <c:v>40.145304982456132</c:v>
                </c:pt>
                <c:pt idx="73">
                  <c:v>46.828597750000014</c:v>
                </c:pt>
                <c:pt idx="74">
                  <c:v>38.23928510526315</c:v>
                </c:pt>
                <c:pt idx="75">
                  <c:v>46.433366060344845</c:v>
                </c:pt>
                <c:pt idx="76">
                  <c:v>37.864820344262313</c:v>
                </c:pt>
                <c:pt idx="77">
                  <c:v>42.779466530864212</c:v>
                </c:pt>
                <c:pt idx="78">
                  <c:v>35.287909671428565</c:v>
                </c:pt>
                <c:pt idx="79">
                  <c:v>45.758712290322563</c:v>
                </c:pt>
              </c:numCache>
            </c:numRef>
          </c:yVal>
          <c:smooth val="0"/>
          <c:extLst>
            <c:ext xmlns:c16="http://schemas.microsoft.com/office/drawing/2014/chart" uri="{C3380CC4-5D6E-409C-BE32-E72D297353CC}">
              <c16:uniqueId val="{00000000-0000-4A99-BE04-C8615CB12363}"/>
            </c:ext>
          </c:extLst>
        </c:ser>
        <c:ser>
          <c:idx val="1"/>
          <c:order val="1"/>
          <c:spPr>
            <a:ln>
              <a:noFill/>
            </a:ln>
          </c:spPr>
          <c:marker>
            <c:symbol val="circle"/>
            <c:size val="4"/>
            <c:spPr>
              <a:solidFill>
                <a:srgbClr val="4C6C9C"/>
              </a:solidFill>
              <a:ln w="9525" cmpd="sng" algn="ctr">
                <a:solidFill>
                  <a:srgbClr val="4C6C9C"/>
                </a:solidFill>
                <a:prstDash val="solid"/>
              </a:ln>
            </c:spPr>
          </c:marker>
          <c:xVal>
            <c:numRef>
              <c:f>Sheet1!$A$1:$A$636</c:f>
              <c:numCache>
                <c:formatCode>General</c:formatCode>
                <c:ptCount val="636"/>
                <c:pt idx="80">
                  <c:v>-94.667742355263158</c:v>
                </c:pt>
                <c:pt idx="81">
                  <c:v>-84.760257958333327</c:v>
                </c:pt>
                <c:pt idx="82">
                  <c:v>-99.291525037974665</c:v>
                </c:pt>
                <c:pt idx="83">
                  <c:v>-101.59474747368421</c:v>
                </c:pt>
                <c:pt idx="84">
                  <c:v>-94.160408352941189</c:v>
                </c:pt>
                <c:pt idx="85">
                  <c:v>-102.46911675</c:v>
                </c:pt>
                <c:pt idx="86">
                  <c:v>-85.105048249999996</c:v>
                </c:pt>
                <c:pt idx="87">
                  <c:v>-97.517920239999981</c:v>
                </c:pt>
                <c:pt idx="88">
                  <c:v>-88.538681946969675</c:v>
                </c:pt>
                <c:pt idx="89">
                  <c:v>-102.64636274418604</c:v>
                </c:pt>
                <c:pt idx="90">
                  <c:v>-84.606314427631602</c:v>
                </c:pt>
                <c:pt idx="91">
                  <c:v>-99.553533841463363</c:v>
                </c:pt>
                <c:pt idx="92">
                  <c:v>-88.662479263157891</c:v>
                </c:pt>
                <c:pt idx="93">
                  <c:v>-101.31016707407407</c:v>
                </c:pt>
                <c:pt idx="94">
                  <c:v>-99.450168178571431</c:v>
                </c:pt>
                <c:pt idx="95">
                  <c:v>-100.80783393103448</c:v>
                </c:pt>
                <c:pt idx="96">
                  <c:v>-100.96459944162439</c:v>
                </c:pt>
                <c:pt idx="97">
                  <c:v>-94.945295869999995</c:v>
                </c:pt>
                <c:pt idx="98">
                  <c:v>-98.908811790000016</c:v>
                </c:pt>
                <c:pt idx="99">
                  <c:v>-99.88585393939394</c:v>
                </c:pt>
                <c:pt idx="100">
                  <c:v>-99.999783972972963</c:v>
                </c:pt>
                <c:pt idx="101">
                  <c:v>-106.19671181081081</c:v>
                </c:pt>
                <c:pt idx="102">
                  <c:v>-98.604135450000015</c:v>
                </c:pt>
                <c:pt idx="103">
                  <c:v>-97.432402299999993</c:v>
                </c:pt>
                <c:pt idx="104">
                  <c:v>-97.854457519480533</c:v>
                </c:pt>
                <c:pt idx="105">
                  <c:v>-97.216737357894758</c:v>
                </c:pt>
                <c:pt idx="106">
                  <c:v>-89.882885940298522</c:v>
                </c:pt>
                <c:pt idx="107">
                  <c:v>-97.712419626373617</c:v>
                </c:pt>
                <c:pt idx="108">
                  <c:v>-94.879242354838709</c:v>
                </c:pt>
                <c:pt idx="109">
                  <c:v>-92.405179231884048</c:v>
                </c:pt>
                <c:pt idx="110">
                  <c:v>-95.950099576642273</c:v>
                </c:pt>
                <c:pt idx="111">
                  <c:v>-98.252666026819981</c:v>
                </c:pt>
                <c:pt idx="112">
                  <c:v>-98.397166064516128</c:v>
                </c:pt>
                <c:pt idx="113">
                  <c:v>-99.741890107913662</c:v>
                </c:pt>
                <c:pt idx="114">
                  <c:v>-87.290852067567613</c:v>
                </c:pt>
                <c:pt idx="115">
                  <c:v>-98.880727133333323</c:v>
                </c:pt>
                <c:pt idx="116">
                  <c:v>-89.111528455555558</c:v>
                </c:pt>
                <c:pt idx="117">
                  <c:v>-95.777166414634124</c:v>
                </c:pt>
                <c:pt idx="118">
                  <c:v>-87.480742747126442</c:v>
                </c:pt>
                <c:pt idx="119">
                  <c:v>-98.470249429999924</c:v>
                </c:pt>
                <c:pt idx="120">
                  <c:v>-101.10074829464293</c:v>
                </c:pt>
                <c:pt idx="121">
                  <c:v>-97.674418203125015</c:v>
                </c:pt>
                <c:pt idx="122">
                  <c:v>-84.784810771929827</c:v>
                </c:pt>
                <c:pt idx="123">
                  <c:v>-93.883248612903216</c:v>
                </c:pt>
                <c:pt idx="124">
                  <c:v>-89.542870297297341</c:v>
                </c:pt>
                <c:pt idx="125">
                  <c:v>-94.826412000000005</c:v>
                </c:pt>
                <c:pt idx="126">
                  <c:v>-102.26297020192307</c:v>
                </c:pt>
                <c:pt idx="127">
                  <c:v>-78.393791546666677</c:v>
                </c:pt>
                <c:pt idx="128">
                  <c:v>-95.587629255924156</c:v>
                </c:pt>
                <c:pt idx="129">
                  <c:v>-87.230056207547165</c:v>
                </c:pt>
                <c:pt idx="130">
                  <c:v>-120.21784411111111</c:v>
                </c:pt>
                <c:pt idx="131">
                  <c:v>-97.175878576923097</c:v>
                </c:pt>
                <c:pt idx="132">
                  <c:v>-98.164087418181822</c:v>
                </c:pt>
                <c:pt idx="133">
                  <c:v>-102.2131124906542</c:v>
                </c:pt>
                <c:pt idx="134">
                  <c:v>-98.270772966666712</c:v>
                </c:pt>
                <c:pt idx="135">
                  <c:v>-120.56279964516135</c:v>
                </c:pt>
                <c:pt idx="136">
                  <c:v>-97.507027490909081</c:v>
                </c:pt>
                <c:pt idx="137">
                  <c:v>-86.353312535714281</c:v>
                </c:pt>
                <c:pt idx="138">
                  <c:v>-95.140485605839487</c:v>
                </c:pt>
                <c:pt idx="139">
                  <c:v>-99.036794187499993</c:v>
                </c:pt>
                <c:pt idx="140">
                  <c:v>-79.886945426229488</c:v>
                </c:pt>
                <c:pt idx="141">
                  <c:v>-94.107715760869567</c:v>
                </c:pt>
                <c:pt idx="142">
                  <c:v>-98.656672976744161</c:v>
                </c:pt>
                <c:pt idx="143">
                  <c:v>-76.184266980392167</c:v>
                </c:pt>
                <c:pt idx="144">
                  <c:v>-99.502078269999998</c:v>
                </c:pt>
                <c:pt idx="145">
                  <c:v>-117.8187189865772</c:v>
                </c:pt>
                <c:pt idx="146">
                  <c:v>-94.184776990654186</c:v>
                </c:pt>
                <c:pt idx="147">
                  <c:v>-102.71050737500002</c:v>
                </c:pt>
                <c:pt idx="148">
                  <c:v>-100.46726986842104</c:v>
                </c:pt>
                <c:pt idx="149">
                  <c:v>-99.845228698412711</c:v>
                </c:pt>
                <c:pt idx="150">
                  <c:v>-100.98416856000001</c:v>
                </c:pt>
                <c:pt idx="151">
                  <c:v>-86.935376107438088</c:v>
                </c:pt>
                <c:pt idx="152">
                  <c:v>-76.077192579545468</c:v>
                </c:pt>
                <c:pt idx="153">
                  <c:v>-99.046539559999971</c:v>
                </c:pt>
                <c:pt idx="154">
                  <c:v>-97.327832782608681</c:v>
                </c:pt>
                <c:pt idx="155">
                  <c:v>-89.807910657894737</c:v>
                </c:pt>
                <c:pt idx="156">
                  <c:v>-94.577681422222241</c:v>
                </c:pt>
                <c:pt idx="157">
                  <c:v>-104.05993813235297</c:v>
                </c:pt>
                <c:pt idx="158">
                  <c:v>-98.609978595041326</c:v>
                </c:pt>
                <c:pt idx="159">
                  <c:v>-78.260854904761871</c:v>
                </c:pt>
                <c:pt idx="160">
                  <c:v>-95.789574492537326</c:v>
                </c:pt>
                <c:pt idx="161">
                  <c:v>-102.85981713513512</c:v>
                </c:pt>
                <c:pt idx="162">
                  <c:v>-84.58561214285713</c:v>
                </c:pt>
                <c:pt idx="163">
                  <c:v>-94.937560780000027</c:v>
                </c:pt>
                <c:pt idx="164">
                  <c:v>-97.269747813333325</c:v>
                </c:pt>
                <c:pt idx="165">
                  <c:v>-94.561280664000023</c:v>
                </c:pt>
                <c:pt idx="166">
                  <c:v>-117.32707758620691</c:v>
                </c:pt>
                <c:pt idx="167">
                  <c:v>-101.24658613559328</c:v>
                </c:pt>
                <c:pt idx="168">
                  <c:v>-101.11668775187971</c:v>
                </c:pt>
                <c:pt idx="169">
                  <c:v>-97.462654889908293</c:v>
                </c:pt>
                <c:pt idx="170">
                  <c:v>-97.518542011904756</c:v>
                </c:pt>
                <c:pt idx="171">
                  <c:v>-95.901891562499983</c:v>
                </c:pt>
                <c:pt idx="172">
                  <c:v>-94.737411121951197</c:v>
                </c:pt>
                <c:pt idx="173">
                  <c:v>-96.803525320000062</c:v>
                </c:pt>
                <c:pt idx="174">
                  <c:v>-95.243889288135577</c:v>
                </c:pt>
                <c:pt idx="175">
                  <c:v>-96.28542052941178</c:v>
                </c:pt>
                <c:pt idx="176">
                  <c:v>-100.67412121686748</c:v>
                </c:pt>
                <c:pt idx="177">
                  <c:v>-89.037005352517994</c:v>
                </c:pt>
                <c:pt idx="178">
                  <c:v>-101.71863760833335</c:v>
                </c:pt>
                <c:pt idx="179">
                  <c:v>-99.172831952380974</c:v>
                </c:pt>
                <c:pt idx="180">
                  <c:v>-97.476390083333328</c:v>
                </c:pt>
                <c:pt idx="181">
                  <c:v>-97.281148833333319</c:v>
                </c:pt>
                <c:pt idx="182">
                  <c:v>-100.77239536231886</c:v>
                </c:pt>
                <c:pt idx="183">
                  <c:v>-105.10662262195119</c:v>
                </c:pt>
                <c:pt idx="184">
                  <c:v>-101.13911221666672</c:v>
                </c:pt>
                <c:pt idx="185">
                  <c:v>-98.363635613333315</c:v>
                </c:pt>
                <c:pt idx="186">
                  <c:v>-87.579184808510661</c:v>
                </c:pt>
                <c:pt idx="187">
                  <c:v>-101.58940716049381</c:v>
                </c:pt>
                <c:pt idx="188">
                  <c:v>-121.79133833333331</c:v>
                </c:pt>
                <c:pt idx="189">
                  <c:v>-121.76176866000003</c:v>
                </c:pt>
                <c:pt idx="190">
                  <c:v>-98.243397404040408</c:v>
                </c:pt>
                <c:pt idx="191">
                  <c:v>-101.11006217142855</c:v>
                </c:pt>
                <c:pt idx="192">
                  <c:v>-102.59496444827585</c:v>
                </c:pt>
                <c:pt idx="193">
                  <c:v>-102.47320501428571</c:v>
                </c:pt>
                <c:pt idx="194">
                  <c:v>-101.65360257627123</c:v>
                </c:pt>
                <c:pt idx="195">
                  <c:v>-101.66242344565215</c:v>
                </c:pt>
                <c:pt idx="196">
                  <c:v>-98.613931558139527</c:v>
                </c:pt>
                <c:pt idx="197">
                  <c:v>-98.82784738028171</c:v>
                </c:pt>
                <c:pt idx="198">
                  <c:v>-94.853854835820883</c:v>
                </c:pt>
                <c:pt idx="199">
                  <c:v>-99.552936228260847</c:v>
                </c:pt>
                <c:pt idx="200">
                  <c:v>-116.29788994736839</c:v>
                </c:pt>
                <c:pt idx="201">
                  <c:v>-88.694332107438015</c:v>
                </c:pt>
                <c:pt idx="202">
                  <c:v>-78.870615970588261</c:v>
                </c:pt>
                <c:pt idx="203">
                  <c:v>-97.37071973076921</c:v>
                </c:pt>
                <c:pt idx="204">
                  <c:v>-95.229415352941174</c:v>
                </c:pt>
                <c:pt idx="205">
                  <c:v>-92.677793223880599</c:v>
                </c:pt>
                <c:pt idx="206">
                  <c:v>-98.757784464788713</c:v>
                </c:pt>
                <c:pt idx="207">
                  <c:v>-92.965265083333378</c:v>
                </c:pt>
                <c:pt idx="208">
                  <c:v>-93.228426578512426</c:v>
                </c:pt>
                <c:pt idx="209">
                  <c:v>-114.42200728571426</c:v>
                </c:pt>
                <c:pt idx="210">
                  <c:v>-98.269373575757569</c:v>
                </c:pt>
                <c:pt idx="211">
                  <c:v>-97.346248346153814</c:v>
                </c:pt>
                <c:pt idx="212">
                  <c:v>-99.647132150000019</c:v>
                </c:pt>
                <c:pt idx="213">
                  <c:v>-97.406438306666672</c:v>
                </c:pt>
              </c:numCache>
            </c:numRef>
          </c:xVal>
          <c:yVal>
            <c:numRef>
              <c:f>Sheet1!$C$1:$C$636</c:f>
              <c:numCache>
                <c:formatCode>General</c:formatCode>
                <c:ptCount val="636"/>
                <c:pt idx="80">
                  <c:v>41.455717552631576</c:v>
                </c:pt>
                <c:pt idx="81">
                  <c:v>41.12734591666667</c:v>
                </c:pt>
                <c:pt idx="82">
                  <c:v>33.168418050632908</c:v>
                </c:pt>
                <c:pt idx="83">
                  <c:v>31.765152350877205</c:v>
                </c:pt>
                <c:pt idx="84">
                  <c:v>42.103955847058828</c:v>
                </c:pt>
                <c:pt idx="85">
                  <c:v>34.574349083333338</c:v>
                </c:pt>
                <c:pt idx="86">
                  <c:v>40.337432500000006</c:v>
                </c:pt>
                <c:pt idx="87">
                  <c:v>28.259557820000005</c:v>
                </c:pt>
                <c:pt idx="88">
                  <c:v>41.162395083333323</c:v>
                </c:pt>
                <c:pt idx="89">
                  <c:v>34.054402232558147</c:v>
                </c:pt>
                <c:pt idx="90">
                  <c:v>40.965708296052625</c:v>
                </c:pt>
                <c:pt idx="91">
                  <c:v>34.178861097560976</c:v>
                </c:pt>
                <c:pt idx="92">
                  <c:v>40.681831385964898</c:v>
                </c:pt>
                <c:pt idx="93">
                  <c:v>34.375609086419757</c:v>
                </c:pt>
                <c:pt idx="94">
                  <c:v>38.996659107142861</c:v>
                </c:pt>
                <c:pt idx="95">
                  <c:v>32.76485559770115</c:v>
                </c:pt>
                <c:pt idx="96">
                  <c:v>31.932257670050763</c:v>
                </c:pt>
                <c:pt idx="97">
                  <c:v>42.150064089999979</c:v>
                </c:pt>
                <c:pt idx="98">
                  <c:v>27.57627566999999</c:v>
                </c:pt>
                <c:pt idx="99">
                  <c:v>37.370584535353551</c:v>
                </c:pt>
                <c:pt idx="100">
                  <c:v>37.417285445945957</c:v>
                </c:pt>
                <c:pt idx="101">
                  <c:v>46.802784378378362</c:v>
                </c:pt>
                <c:pt idx="102">
                  <c:v>47.190316879999997</c:v>
                </c:pt>
                <c:pt idx="103">
                  <c:v>28.19075719000001</c:v>
                </c:pt>
                <c:pt idx="104">
                  <c:v>45.099110337662339</c:v>
                </c:pt>
                <c:pt idx="105">
                  <c:v>38.574800536842105</c:v>
                </c:pt>
                <c:pt idx="106">
                  <c:v>42.45633534328357</c:v>
                </c:pt>
                <c:pt idx="107">
                  <c:v>28.000518780219778</c:v>
                </c:pt>
                <c:pt idx="108">
                  <c:v>43.700270838709692</c:v>
                </c:pt>
                <c:pt idx="109">
                  <c:v>41.548192695652162</c:v>
                </c:pt>
                <c:pt idx="110">
                  <c:v>43.873655729927002</c:v>
                </c:pt>
                <c:pt idx="111">
                  <c:v>37.371157398467425</c:v>
                </c:pt>
                <c:pt idx="112">
                  <c:v>37.452518629032248</c:v>
                </c:pt>
                <c:pt idx="113">
                  <c:v>33.910620798561148</c:v>
                </c:pt>
                <c:pt idx="114">
                  <c:v>40.591503355855885</c:v>
                </c:pt>
                <c:pt idx="115">
                  <c:v>46.104351026666663</c:v>
                </c:pt>
                <c:pt idx="116">
                  <c:v>43.577066344444447</c:v>
                </c:pt>
                <c:pt idx="117">
                  <c:v>42.868665646341483</c:v>
                </c:pt>
                <c:pt idx="118">
                  <c:v>40.689833655172407</c:v>
                </c:pt>
                <c:pt idx="119">
                  <c:v>42.610701294999984</c:v>
                </c:pt>
                <c:pt idx="120">
                  <c:v>35.330310785714282</c:v>
                </c:pt>
                <c:pt idx="121">
                  <c:v>36.968323171875014</c:v>
                </c:pt>
                <c:pt idx="122">
                  <c:v>43.193245245614037</c:v>
                </c:pt>
                <c:pt idx="123">
                  <c:v>42.217819725806464</c:v>
                </c:pt>
                <c:pt idx="124">
                  <c:v>41.618091959459456</c:v>
                </c:pt>
                <c:pt idx="125">
                  <c:v>41.734509527777789</c:v>
                </c:pt>
                <c:pt idx="126">
                  <c:v>34.765776317307704</c:v>
                </c:pt>
                <c:pt idx="127">
                  <c:v>42.744013399999993</c:v>
                </c:pt>
                <c:pt idx="128">
                  <c:v>43.058125933649279</c:v>
                </c:pt>
                <c:pt idx="129">
                  <c:v>40.712971283018888</c:v>
                </c:pt>
                <c:pt idx="130">
                  <c:v>45.917063206349205</c:v>
                </c:pt>
                <c:pt idx="131">
                  <c:v>36.946116207692306</c:v>
                </c:pt>
                <c:pt idx="132">
                  <c:v>33.148510490909082</c:v>
                </c:pt>
                <c:pt idx="133">
                  <c:v>31.243615551401859</c:v>
                </c:pt>
                <c:pt idx="134">
                  <c:v>37.556164516666662</c:v>
                </c:pt>
                <c:pt idx="135">
                  <c:v>45.579018556451601</c:v>
                </c:pt>
                <c:pt idx="136">
                  <c:v>26.245657072727273</c:v>
                </c:pt>
                <c:pt idx="137">
                  <c:v>43.868872785714288</c:v>
                </c:pt>
                <c:pt idx="138">
                  <c:v>43.672172846715313</c:v>
                </c:pt>
                <c:pt idx="139">
                  <c:v>26.710410104166659</c:v>
                </c:pt>
                <c:pt idx="140">
                  <c:v>39.000778245901643</c:v>
                </c:pt>
                <c:pt idx="141">
                  <c:v>43.440495565217404</c:v>
                </c:pt>
                <c:pt idx="142">
                  <c:v>40.257374825581394</c:v>
                </c:pt>
                <c:pt idx="143">
                  <c:v>40.841741901960781</c:v>
                </c:pt>
                <c:pt idx="144">
                  <c:v>32.609566290000004</c:v>
                </c:pt>
                <c:pt idx="145">
                  <c:v>46.522708369127493</c:v>
                </c:pt>
                <c:pt idx="146">
                  <c:v>42.337882841121498</c:v>
                </c:pt>
                <c:pt idx="147">
                  <c:v>34.716073958333332</c:v>
                </c:pt>
                <c:pt idx="148">
                  <c:v>32.201489394736839</c:v>
                </c:pt>
                <c:pt idx="149">
                  <c:v>31.262920619047627</c:v>
                </c:pt>
                <c:pt idx="150">
                  <c:v>33.763958490000007</c:v>
                </c:pt>
                <c:pt idx="151">
                  <c:v>40.63820942975206</c:v>
                </c:pt>
                <c:pt idx="152">
                  <c:v>41.467644113636368</c:v>
                </c:pt>
                <c:pt idx="153">
                  <c:v>46.11381158666665</c:v>
                </c:pt>
                <c:pt idx="154">
                  <c:v>27.945827130434786</c:v>
                </c:pt>
                <c:pt idx="155">
                  <c:v>40.188907026315782</c:v>
                </c:pt>
                <c:pt idx="156">
                  <c:v>41.440969533333337</c:v>
                </c:pt>
                <c:pt idx="157">
                  <c:v>34.635582558823529</c:v>
                </c:pt>
                <c:pt idx="158">
                  <c:v>37.587537669421479</c:v>
                </c:pt>
                <c:pt idx="159">
                  <c:v>42.622930071428563</c:v>
                </c:pt>
                <c:pt idx="160">
                  <c:v>43.683872298507495</c:v>
                </c:pt>
                <c:pt idx="161">
                  <c:v>48.808056810810804</c:v>
                </c:pt>
                <c:pt idx="162">
                  <c:v>41.043575928571421</c:v>
                </c:pt>
                <c:pt idx="163">
                  <c:v>43.851633119999995</c:v>
                </c:pt>
                <c:pt idx="164">
                  <c:v>34.445973813333346</c:v>
                </c:pt>
                <c:pt idx="165">
                  <c:v>43.216368231999979</c:v>
                </c:pt>
                <c:pt idx="166">
                  <c:v>47.134931896551748</c:v>
                </c:pt>
                <c:pt idx="167">
                  <c:v>35.419589966101711</c:v>
                </c:pt>
                <c:pt idx="168">
                  <c:v>31.992351007518799</c:v>
                </c:pt>
                <c:pt idx="169">
                  <c:v>27.935132798165146</c:v>
                </c:pt>
                <c:pt idx="170">
                  <c:v>27.081945488095236</c:v>
                </c:pt>
                <c:pt idx="171">
                  <c:v>28.866206916666666</c:v>
                </c:pt>
                <c:pt idx="172">
                  <c:v>42.599497597560976</c:v>
                </c:pt>
                <c:pt idx="173">
                  <c:v>31.589090650000003</c:v>
                </c:pt>
                <c:pt idx="174">
                  <c:v>37.978570830508481</c:v>
                </c:pt>
                <c:pt idx="175">
                  <c:v>43.797042546218485</c:v>
                </c:pt>
                <c:pt idx="176">
                  <c:v>32.591459240963857</c:v>
                </c:pt>
                <c:pt idx="177">
                  <c:v>40.000277496402902</c:v>
                </c:pt>
                <c:pt idx="178">
                  <c:v>31.015416324999997</c:v>
                </c:pt>
                <c:pt idx="179">
                  <c:v>32.283276603174599</c:v>
                </c:pt>
                <c:pt idx="180">
                  <c:v>36.915486983333331</c:v>
                </c:pt>
                <c:pt idx="181">
                  <c:v>34.415787604166667</c:v>
                </c:pt>
                <c:pt idx="182">
                  <c:v>29.767658000000004</c:v>
                </c:pt>
                <c:pt idx="183">
                  <c:v>41.063188609756097</c:v>
                </c:pt>
                <c:pt idx="184">
                  <c:v>31.246611925</c:v>
                </c:pt>
                <c:pt idx="185">
                  <c:v>33.198107333333326</c:v>
                </c:pt>
                <c:pt idx="186">
                  <c:v>40.723231340425528</c:v>
                </c:pt>
                <c:pt idx="187">
                  <c:v>30.942359555555566</c:v>
                </c:pt>
                <c:pt idx="188">
                  <c:v>38.163350346666654</c:v>
                </c:pt>
                <c:pt idx="189">
                  <c:v>38.165095260000015</c:v>
                </c:pt>
                <c:pt idx="190">
                  <c:v>38.886611131313124</c:v>
                </c:pt>
                <c:pt idx="191">
                  <c:v>39.309393571428558</c:v>
                </c:pt>
                <c:pt idx="192">
                  <c:v>35.307666310344821</c:v>
                </c:pt>
                <c:pt idx="193">
                  <c:v>35.306786900000013</c:v>
                </c:pt>
                <c:pt idx="194">
                  <c:v>32.907868449152545</c:v>
                </c:pt>
                <c:pt idx="195">
                  <c:v>32.993017413043482</c:v>
                </c:pt>
                <c:pt idx="196">
                  <c:v>36.503481395348842</c:v>
                </c:pt>
                <c:pt idx="197">
                  <c:v>44.413220535211259</c:v>
                </c:pt>
                <c:pt idx="198">
                  <c:v>43.793622656716416</c:v>
                </c:pt>
                <c:pt idx="199">
                  <c:v>44.444857880434775</c:v>
                </c:pt>
                <c:pt idx="200">
                  <c:v>32.76318375438597</c:v>
                </c:pt>
                <c:pt idx="201">
                  <c:v>40.449303338842981</c:v>
                </c:pt>
                <c:pt idx="202">
                  <c:v>39.766438029411759</c:v>
                </c:pt>
                <c:pt idx="203">
                  <c:v>33.699249942307688</c:v>
                </c:pt>
                <c:pt idx="204">
                  <c:v>41.459456450980376</c:v>
                </c:pt>
                <c:pt idx="205">
                  <c:v>43.766714164179099</c:v>
                </c:pt>
                <c:pt idx="206">
                  <c:v>35.524470394366197</c:v>
                </c:pt>
                <c:pt idx="207">
                  <c:v>42.390055283333332</c:v>
                </c:pt>
                <c:pt idx="208">
                  <c:v>42.630368999999995</c:v>
                </c:pt>
                <c:pt idx="209">
                  <c:v>35.823852936507947</c:v>
                </c:pt>
                <c:pt idx="210">
                  <c:v>34.981311333333331</c:v>
                </c:pt>
                <c:pt idx="211">
                  <c:v>33.560362576923083</c:v>
                </c:pt>
                <c:pt idx="212">
                  <c:v>33.341394459999989</c:v>
                </c:pt>
                <c:pt idx="213">
                  <c:v>33.731779573333334</c:v>
                </c:pt>
              </c:numCache>
            </c:numRef>
          </c:yVal>
          <c:smooth val="0"/>
          <c:extLst>
            <c:ext xmlns:c16="http://schemas.microsoft.com/office/drawing/2014/chart" uri="{C3380CC4-5D6E-409C-BE32-E72D297353CC}">
              <c16:uniqueId val="{00000001-0000-4A99-BE04-C8615CB12363}"/>
            </c:ext>
          </c:extLst>
        </c:ser>
        <c:ser>
          <c:idx val="2"/>
          <c:order val="2"/>
          <c:spPr>
            <a:ln>
              <a:noFill/>
            </a:ln>
          </c:spPr>
          <c:marker>
            <c:symbol val="circle"/>
            <c:size val="4"/>
            <c:spPr>
              <a:solidFill>
                <a:srgbClr val="364D6E"/>
              </a:solidFill>
              <a:ln w="9525" cmpd="sng" algn="ctr">
                <a:solidFill>
                  <a:srgbClr val="364D6E"/>
                </a:solidFill>
                <a:prstDash val="solid"/>
              </a:ln>
            </c:spPr>
          </c:marker>
          <c:xVal>
            <c:numRef>
              <c:f>Sheet1!$A$1:$A$636</c:f>
              <c:numCache>
                <c:formatCode>General</c:formatCode>
                <c:ptCount val="636"/>
                <c:pt idx="214">
                  <c:v>-118.37155029702967</c:v>
                </c:pt>
                <c:pt idx="215">
                  <c:v>-118.23378587804881</c:v>
                </c:pt>
                <c:pt idx="216">
                  <c:v>-118.28385560000001</c:v>
                </c:pt>
                <c:pt idx="217">
                  <c:v>-118.24912071428571</c:v>
                </c:pt>
                <c:pt idx="218">
                  <c:v>-118.3078553695652</c:v>
                </c:pt>
                <c:pt idx="219">
                  <c:v>-118.23265270689654</c:v>
                </c:pt>
                <c:pt idx="220">
                  <c:v>-118.23356854166667</c:v>
                </c:pt>
                <c:pt idx="221">
                  <c:v>-87.377701984615399</c:v>
                </c:pt>
                <c:pt idx="222">
                  <c:v>-101.83173161290321</c:v>
                </c:pt>
                <c:pt idx="223">
                  <c:v>-83.306646724137906</c:v>
                </c:pt>
                <c:pt idx="224">
                  <c:v>-97.945698350000015</c:v>
                </c:pt>
                <c:pt idx="225">
                  <c:v>-100.84378238888891</c:v>
                </c:pt>
                <c:pt idx="226">
                  <c:v>-93.08761530000001</c:v>
                </c:pt>
                <c:pt idx="227">
                  <c:v>-101.67409621276595</c:v>
                </c:pt>
                <c:pt idx="228">
                  <c:v>-93.462857852459038</c:v>
                </c:pt>
                <c:pt idx="229">
                  <c:v>-99.817044818181827</c:v>
                </c:pt>
                <c:pt idx="230">
                  <c:v>-120.6168012631579</c:v>
                </c:pt>
                <c:pt idx="231">
                  <c:v>-120.63882412307692</c:v>
                </c:pt>
                <c:pt idx="232">
                  <c:v>-120.55246807894737</c:v>
                </c:pt>
                <c:pt idx="233">
                  <c:v>-79.133918869565235</c:v>
                </c:pt>
                <c:pt idx="234">
                  <c:v>-88.615041632352927</c:v>
                </c:pt>
                <c:pt idx="235">
                  <c:v>-99.95550337037038</c:v>
                </c:pt>
                <c:pt idx="236">
                  <c:v>-98.639724329268248</c:v>
                </c:pt>
                <c:pt idx="237">
                  <c:v>-88.007634104166655</c:v>
                </c:pt>
                <c:pt idx="238">
                  <c:v>-118.32547907692307</c:v>
                </c:pt>
                <c:pt idx="239">
                  <c:v>-97.675134131578957</c:v>
                </c:pt>
                <c:pt idx="240">
                  <c:v>-98.396853862068966</c:v>
                </c:pt>
                <c:pt idx="241">
                  <c:v>-101.08983866666668</c:v>
                </c:pt>
                <c:pt idx="242">
                  <c:v>-100.21195772258061</c:v>
                </c:pt>
                <c:pt idx="243">
                  <c:v>-100.15875225675673</c:v>
                </c:pt>
                <c:pt idx="244">
                  <c:v>-100.11982171874999</c:v>
                </c:pt>
                <c:pt idx="245">
                  <c:v>-96.631221009523799</c:v>
                </c:pt>
                <c:pt idx="246">
                  <c:v>-101.58032834444441</c:v>
                </c:pt>
                <c:pt idx="247">
                  <c:v>-102.31495852380952</c:v>
                </c:pt>
                <c:pt idx="248">
                  <c:v>-96.434100180180181</c:v>
                </c:pt>
                <c:pt idx="249">
                  <c:v>-112.00547951063825</c:v>
                </c:pt>
                <c:pt idx="250">
                  <c:v>-93.661977819999976</c:v>
                </c:pt>
                <c:pt idx="251">
                  <c:v>-99.182431355555565</c:v>
                </c:pt>
                <c:pt idx="252">
                  <c:v>-100.61237254545452</c:v>
                </c:pt>
                <c:pt idx="253">
                  <c:v>-100.27394227777779</c:v>
                </c:pt>
                <c:pt idx="254">
                  <c:v>-82.836591428571438</c:v>
                </c:pt>
                <c:pt idx="255">
                  <c:v>-102.12738134210525</c:v>
                </c:pt>
                <c:pt idx="256">
                  <c:v>-96.780802160714288</c:v>
                </c:pt>
                <c:pt idx="257">
                  <c:v>-97.941152222222229</c:v>
                </c:pt>
                <c:pt idx="258">
                  <c:v>-106.17487091891893</c:v>
                </c:pt>
                <c:pt idx="259">
                  <c:v>-99.741583880597005</c:v>
                </c:pt>
                <c:pt idx="260">
                  <c:v>-96.551694669999975</c:v>
                </c:pt>
                <c:pt idx="261">
                  <c:v>-99.64844955384612</c:v>
                </c:pt>
                <c:pt idx="262">
                  <c:v>-102.05192216176476</c:v>
                </c:pt>
                <c:pt idx="263">
                  <c:v>-98.230420124999995</c:v>
                </c:pt>
                <c:pt idx="264">
                  <c:v>-101.21308144444446</c:v>
                </c:pt>
                <c:pt idx="265">
                  <c:v>-97.178703377049203</c:v>
                </c:pt>
                <c:pt idx="266">
                  <c:v>-96.899159214285717</c:v>
                </c:pt>
                <c:pt idx="267">
                  <c:v>-120.69654899999999</c:v>
                </c:pt>
                <c:pt idx="268">
                  <c:v>-101.32458072413793</c:v>
                </c:pt>
                <c:pt idx="269">
                  <c:v>-120.52115612765958</c:v>
                </c:pt>
                <c:pt idx="270">
                  <c:v>-101.6346479</c:v>
                </c:pt>
                <c:pt idx="271">
                  <c:v>-99.518206180000035</c:v>
                </c:pt>
                <c:pt idx="272">
                  <c:v>-97.594273886363638</c:v>
                </c:pt>
                <c:pt idx="273">
                  <c:v>-97.561291472972954</c:v>
                </c:pt>
                <c:pt idx="274">
                  <c:v>-99.458579694444452</c:v>
                </c:pt>
                <c:pt idx="275">
                  <c:v>-120.58389222916668</c:v>
                </c:pt>
                <c:pt idx="276">
                  <c:v>-99.421676281250001</c:v>
                </c:pt>
                <c:pt idx="277">
                  <c:v>-106.01115540909099</c:v>
                </c:pt>
                <c:pt idx="278">
                  <c:v>-121.80286800000002</c:v>
                </c:pt>
                <c:pt idx="279">
                  <c:v>-117.83150261445779</c:v>
                </c:pt>
                <c:pt idx="280">
                  <c:v>-97.596770588235287</c:v>
                </c:pt>
                <c:pt idx="281">
                  <c:v>-100.27606507382546</c:v>
                </c:pt>
                <c:pt idx="282">
                  <c:v>-120.00648503448275</c:v>
                </c:pt>
                <c:pt idx="283">
                  <c:v>-109.7511369111111</c:v>
                </c:pt>
                <c:pt idx="284">
                  <c:v>-102.24931347530864</c:v>
                </c:pt>
                <c:pt idx="285">
                  <c:v>-99.504895212121184</c:v>
                </c:pt>
                <c:pt idx="286">
                  <c:v>-99.426229958333352</c:v>
                </c:pt>
                <c:pt idx="287">
                  <c:v>-120.20976644776123</c:v>
                </c:pt>
                <c:pt idx="288">
                  <c:v>-101.24259451</c:v>
                </c:pt>
                <c:pt idx="289">
                  <c:v>-97.587168425287331</c:v>
                </c:pt>
                <c:pt idx="290">
                  <c:v>-97.680566452380958</c:v>
                </c:pt>
                <c:pt idx="291">
                  <c:v>-98.572413818181843</c:v>
                </c:pt>
                <c:pt idx="292">
                  <c:v>-94.137728627450997</c:v>
                </c:pt>
                <c:pt idx="293">
                  <c:v>-118.46127135714293</c:v>
                </c:pt>
                <c:pt idx="294">
                  <c:v>-111.81440921052629</c:v>
                </c:pt>
                <c:pt idx="295">
                  <c:v>-87.140605557377043</c:v>
                </c:pt>
                <c:pt idx="296">
                  <c:v>-97.548697742857144</c:v>
                </c:pt>
                <c:pt idx="297">
                  <c:v>-99.49348133823527</c:v>
                </c:pt>
                <c:pt idx="298">
                  <c:v>-98.750216553571406</c:v>
                </c:pt>
                <c:pt idx="299">
                  <c:v>-112.93481364948455</c:v>
                </c:pt>
                <c:pt idx="300">
                  <c:v>-112.93083473529413</c:v>
                </c:pt>
                <c:pt idx="301">
                  <c:v>-120.11561973214285</c:v>
                </c:pt>
                <c:pt idx="302">
                  <c:v>-74.035759957746478</c:v>
                </c:pt>
                <c:pt idx="303">
                  <c:v>-73.993930731343269</c:v>
                </c:pt>
                <c:pt idx="304">
                  <c:v>-101.36424888157897</c:v>
                </c:pt>
                <c:pt idx="305">
                  <c:v>-99.489386545454536</c:v>
                </c:pt>
                <c:pt idx="306">
                  <c:v>-96.653457678571456</c:v>
                </c:pt>
                <c:pt idx="307">
                  <c:v>-88.697342071428594</c:v>
                </c:pt>
                <c:pt idx="308">
                  <c:v>-118.42780334285716</c:v>
                </c:pt>
                <c:pt idx="309">
                  <c:v>-97.480150391304363</c:v>
                </c:pt>
                <c:pt idx="310">
                  <c:v>-101.38592199999999</c:v>
                </c:pt>
                <c:pt idx="311">
                  <c:v>-97.63659849206347</c:v>
                </c:pt>
                <c:pt idx="312">
                  <c:v>-118.18945892500001</c:v>
                </c:pt>
                <c:pt idx="313">
                  <c:v>-118.22254466101695</c:v>
                </c:pt>
                <c:pt idx="314">
                  <c:v>-118.20848935135139</c:v>
                </c:pt>
                <c:pt idx="315">
                  <c:v>-108.69496464035092</c:v>
                </c:pt>
                <c:pt idx="316">
                  <c:v>-120.23971955102043</c:v>
                </c:pt>
                <c:pt idx="317">
                  <c:v>-99.53443115624998</c:v>
                </c:pt>
                <c:pt idx="318">
                  <c:v>-99.407911902439011</c:v>
                </c:pt>
                <c:pt idx="319">
                  <c:v>-107.38181971875001</c:v>
                </c:pt>
                <c:pt idx="320">
                  <c:v>-101.57537471666663</c:v>
                </c:pt>
                <c:pt idx="321">
                  <c:v>-120.69250720833337</c:v>
                </c:pt>
                <c:pt idx="322">
                  <c:v>-100.93404426436787</c:v>
                </c:pt>
                <c:pt idx="323">
                  <c:v>-106.39362387341774</c:v>
                </c:pt>
                <c:pt idx="324">
                  <c:v>-89.010986681818167</c:v>
                </c:pt>
                <c:pt idx="325">
                  <c:v>-98.372270848739475</c:v>
                </c:pt>
                <c:pt idx="326">
                  <c:v>-120.07691045121943</c:v>
                </c:pt>
                <c:pt idx="327">
                  <c:v>-102.35959505999999</c:v>
                </c:pt>
                <c:pt idx="328">
                  <c:v>-121.85037057999996</c:v>
                </c:pt>
                <c:pt idx="329">
                  <c:v>-99.450614015384588</c:v>
                </c:pt>
                <c:pt idx="330">
                  <c:v>-98.114718750000023</c:v>
                </c:pt>
                <c:pt idx="331">
                  <c:v>-121.78426125454544</c:v>
                </c:pt>
                <c:pt idx="332">
                  <c:v>-71.148127250000002</c:v>
                </c:pt>
                <c:pt idx="333">
                  <c:v>-101.36659695604401</c:v>
                </c:pt>
                <c:pt idx="334">
                  <c:v>-100.18198074999997</c:v>
                </c:pt>
                <c:pt idx="335">
                  <c:v>-99.759790179104471</c:v>
                </c:pt>
                <c:pt idx="336">
                  <c:v>-102.71965598969075</c:v>
                </c:pt>
                <c:pt idx="337">
                  <c:v>-114.48927628787879</c:v>
                </c:pt>
                <c:pt idx="338">
                  <c:v>-100.49555752173916</c:v>
                </c:pt>
                <c:pt idx="339">
                  <c:v>-98.943089796296263</c:v>
                </c:pt>
                <c:pt idx="340">
                  <c:v>-102.59987530232559</c:v>
                </c:pt>
                <c:pt idx="341">
                  <c:v>-105.77271879090911</c:v>
                </c:pt>
                <c:pt idx="342">
                  <c:v>-100.2304536626506</c:v>
                </c:pt>
                <c:pt idx="343">
                  <c:v>-118.26596749999999</c:v>
                </c:pt>
                <c:pt idx="344">
                  <c:v>-118.28446586842108</c:v>
                </c:pt>
                <c:pt idx="345">
                  <c:v>-99.070078469230765</c:v>
                </c:pt>
                <c:pt idx="346">
                  <c:v>-120.34364764044948</c:v>
                </c:pt>
                <c:pt idx="347">
                  <c:v>-89.065088890000027</c:v>
                </c:pt>
                <c:pt idx="348">
                  <c:v>-98.234820176470578</c:v>
                </c:pt>
                <c:pt idx="349">
                  <c:v>-120.19536532283462</c:v>
                </c:pt>
                <c:pt idx="350">
                  <c:v>-95.205921666666669</c:v>
                </c:pt>
                <c:pt idx="351">
                  <c:v>-98.863435813559349</c:v>
                </c:pt>
              </c:numCache>
            </c:numRef>
          </c:xVal>
          <c:yVal>
            <c:numRef>
              <c:f>Sheet1!$D$1:$D$636</c:f>
              <c:numCache>
                <c:formatCode>General</c:formatCode>
                <c:ptCount val="636"/>
                <c:pt idx="214">
                  <c:v>35.037498336633682</c:v>
                </c:pt>
                <c:pt idx="215">
                  <c:v>35.02604558536585</c:v>
                </c:pt>
                <c:pt idx="216">
                  <c:v>35.009777659999997</c:v>
                </c:pt>
                <c:pt idx="217">
                  <c:v>35.012836767857145</c:v>
                </c:pt>
                <c:pt idx="218">
                  <c:v>35.022890630434766</c:v>
                </c:pt>
                <c:pt idx="219">
                  <c:v>35.001322775862072</c:v>
                </c:pt>
                <c:pt idx="220">
                  <c:v>35.097826999999988</c:v>
                </c:pt>
                <c:pt idx="221">
                  <c:v>40.637009646153849</c:v>
                </c:pt>
                <c:pt idx="222">
                  <c:v>31.162890290322576</c:v>
                </c:pt>
                <c:pt idx="223">
                  <c:v>43.814212068965517</c:v>
                </c:pt>
                <c:pt idx="224">
                  <c:v>47.295864700000024</c:v>
                </c:pt>
                <c:pt idx="225">
                  <c:v>36.517912814814828</c:v>
                </c:pt>
                <c:pt idx="226">
                  <c:v>43.393290812499998</c:v>
                </c:pt>
                <c:pt idx="227">
                  <c:v>31.757655106382987</c:v>
                </c:pt>
                <c:pt idx="228">
                  <c:v>43.757521877049186</c:v>
                </c:pt>
                <c:pt idx="229">
                  <c:v>35.538331818181824</c:v>
                </c:pt>
                <c:pt idx="230">
                  <c:v>45.666900605263166</c:v>
                </c:pt>
                <c:pt idx="231">
                  <c:v>45.640666553846167</c:v>
                </c:pt>
                <c:pt idx="232">
                  <c:v>45.641244907894759</c:v>
                </c:pt>
                <c:pt idx="233">
                  <c:v>39.315112652173909</c:v>
                </c:pt>
                <c:pt idx="234">
                  <c:v>41.135342338235297</c:v>
                </c:pt>
                <c:pt idx="235">
                  <c:v>37.489889407407404</c:v>
                </c:pt>
                <c:pt idx="236">
                  <c:v>34.875279926829272</c:v>
                </c:pt>
                <c:pt idx="237">
                  <c:v>39.857779937499998</c:v>
                </c:pt>
                <c:pt idx="238">
                  <c:v>35.059933576923072</c:v>
                </c:pt>
                <c:pt idx="239">
                  <c:v>26.522557921052631</c:v>
                </c:pt>
                <c:pt idx="240">
                  <c:v>32.366475137931033</c:v>
                </c:pt>
                <c:pt idx="241">
                  <c:v>37.63753567407403</c:v>
                </c:pt>
                <c:pt idx="242">
                  <c:v>32.342343883871003</c:v>
                </c:pt>
                <c:pt idx="243">
                  <c:v>32.295966324324333</c:v>
                </c:pt>
                <c:pt idx="244">
                  <c:v>32.307736359374992</c:v>
                </c:pt>
                <c:pt idx="245">
                  <c:v>44.526192114285742</c:v>
                </c:pt>
                <c:pt idx="246">
                  <c:v>32.931946077777766</c:v>
                </c:pt>
                <c:pt idx="247">
                  <c:v>35.199330845238087</c:v>
                </c:pt>
                <c:pt idx="248">
                  <c:v>37.427595630630627</c:v>
                </c:pt>
                <c:pt idx="249">
                  <c:v>43.324857319148933</c:v>
                </c:pt>
                <c:pt idx="250">
                  <c:v>42.551808170000015</c:v>
                </c:pt>
                <c:pt idx="251">
                  <c:v>32.430420222222232</c:v>
                </c:pt>
                <c:pt idx="252">
                  <c:v>32.393492763636367</c:v>
                </c:pt>
                <c:pt idx="253">
                  <c:v>37.872569902777769</c:v>
                </c:pt>
                <c:pt idx="254">
                  <c:v>43.97158976190476</c:v>
                </c:pt>
                <c:pt idx="255">
                  <c:v>30.929495973684215</c:v>
                </c:pt>
                <c:pt idx="256">
                  <c:v>34.490872758928568</c:v>
                </c:pt>
                <c:pt idx="257">
                  <c:v>34.830999666666649</c:v>
                </c:pt>
                <c:pt idx="258">
                  <c:v>42.027382310810815</c:v>
                </c:pt>
                <c:pt idx="259">
                  <c:v>33.732448223880589</c:v>
                </c:pt>
                <c:pt idx="260">
                  <c:v>37.579682070000011</c:v>
                </c:pt>
                <c:pt idx="261">
                  <c:v>33.741265846153844</c:v>
                </c:pt>
                <c:pt idx="262">
                  <c:v>34.779488647058827</c:v>
                </c:pt>
                <c:pt idx="263">
                  <c:v>37.353929281249997</c:v>
                </c:pt>
                <c:pt idx="264">
                  <c:v>32.03904714814815</c:v>
                </c:pt>
                <c:pt idx="265">
                  <c:v>36.844760622950815</c:v>
                </c:pt>
                <c:pt idx="266">
                  <c:v>34.523424321428571</c:v>
                </c:pt>
                <c:pt idx="267">
                  <c:v>45.53027754</c:v>
                </c:pt>
                <c:pt idx="268">
                  <c:v>35.050940931034489</c:v>
                </c:pt>
                <c:pt idx="269">
                  <c:v>45.781828063829785</c:v>
                </c:pt>
                <c:pt idx="270">
                  <c:v>36.524924939999991</c:v>
                </c:pt>
                <c:pt idx="271">
                  <c:v>33.65295668000001</c:v>
                </c:pt>
                <c:pt idx="272">
                  <c:v>26.956415818181824</c:v>
                </c:pt>
                <c:pt idx="273">
                  <c:v>26.981562648648652</c:v>
                </c:pt>
                <c:pt idx="274">
                  <c:v>32.781499611111116</c:v>
                </c:pt>
                <c:pt idx="275">
                  <c:v>45.506898895833324</c:v>
                </c:pt>
                <c:pt idx="276">
                  <c:v>31.240641937500001</c:v>
                </c:pt>
                <c:pt idx="277">
                  <c:v>41.67507015151515</c:v>
                </c:pt>
                <c:pt idx="278">
                  <c:v>38.130889400000001</c:v>
                </c:pt>
                <c:pt idx="279">
                  <c:v>46.435632168674687</c:v>
                </c:pt>
                <c:pt idx="280">
                  <c:v>35.998480823529405</c:v>
                </c:pt>
                <c:pt idx="281">
                  <c:v>32.276083228187915</c:v>
                </c:pt>
                <c:pt idx="282">
                  <c:v>45.581093249999995</c:v>
                </c:pt>
                <c:pt idx="283">
                  <c:v>46.570206033333328</c:v>
                </c:pt>
                <c:pt idx="284">
                  <c:v>34.712265246913603</c:v>
                </c:pt>
                <c:pt idx="285">
                  <c:v>36.276810560606073</c:v>
                </c:pt>
                <c:pt idx="286">
                  <c:v>33.24626402083333</c:v>
                </c:pt>
                <c:pt idx="287">
                  <c:v>45.652459492537304</c:v>
                </c:pt>
                <c:pt idx="288">
                  <c:v>34.30919196</c:v>
                </c:pt>
                <c:pt idx="289">
                  <c:v>26.326554149425291</c:v>
                </c:pt>
                <c:pt idx="290">
                  <c:v>26.348169773809527</c:v>
                </c:pt>
                <c:pt idx="291">
                  <c:v>26.398799709090905</c:v>
                </c:pt>
                <c:pt idx="292">
                  <c:v>41.205640196078434</c:v>
                </c:pt>
                <c:pt idx="293">
                  <c:v>34.932701714285727</c:v>
                </c:pt>
                <c:pt idx="294">
                  <c:v>43.551089035087749</c:v>
                </c:pt>
                <c:pt idx="295">
                  <c:v>40.691905442622947</c:v>
                </c:pt>
                <c:pt idx="296">
                  <c:v>39.417744685714297</c:v>
                </c:pt>
                <c:pt idx="297">
                  <c:v>32.458453014705874</c:v>
                </c:pt>
                <c:pt idx="298">
                  <c:v>26.525826446428567</c:v>
                </c:pt>
                <c:pt idx="299">
                  <c:v>38.535680752577306</c:v>
                </c:pt>
                <c:pt idx="300">
                  <c:v>38.585220411764716</c:v>
                </c:pt>
                <c:pt idx="301">
                  <c:v>45.542948178571415</c:v>
                </c:pt>
                <c:pt idx="302">
                  <c:v>44.898939028169011</c:v>
                </c:pt>
                <c:pt idx="303">
                  <c:v>44.921359835820894</c:v>
                </c:pt>
                <c:pt idx="304">
                  <c:v>36.474582960526305</c:v>
                </c:pt>
                <c:pt idx="305">
                  <c:v>36.330704500000003</c:v>
                </c:pt>
                <c:pt idx="306">
                  <c:v>36.70667367857142</c:v>
                </c:pt>
                <c:pt idx="307">
                  <c:v>41.126169142857144</c:v>
                </c:pt>
                <c:pt idx="308">
                  <c:v>34.896789385714293</c:v>
                </c:pt>
                <c:pt idx="309">
                  <c:v>26.300864413043477</c:v>
                </c:pt>
                <c:pt idx="310">
                  <c:v>35.443223569620244</c:v>
                </c:pt>
                <c:pt idx="311">
                  <c:v>27.595647936507937</c:v>
                </c:pt>
                <c:pt idx="312">
                  <c:v>35.261189974999994</c:v>
                </c:pt>
                <c:pt idx="313">
                  <c:v>35.053326152542368</c:v>
                </c:pt>
                <c:pt idx="314">
                  <c:v>35.013052108108106</c:v>
                </c:pt>
                <c:pt idx="315">
                  <c:v>45.155298877192962</c:v>
                </c:pt>
                <c:pt idx="316">
                  <c:v>45.687777469387754</c:v>
                </c:pt>
                <c:pt idx="317">
                  <c:v>31.249654953124995</c:v>
                </c:pt>
                <c:pt idx="318">
                  <c:v>35.538670963414631</c:v>
                </c:pt>
                <c:pt idx="319">
                  <c:v>35.256836124999992</c:v>
                </c:pt>
                <c:pt idx="320">
                  <c:v>33.312518641666671</c:v>
                </c:pt>
                <c:pt idx="321">
                  <c:v>47.140941500000004</c:v>
                </c:pt>
                <c:pt idx="322">
                  <c:v>35.172160816091953</c:v>
                </c:pt>
                <c:pt idx="323">
                  <c:v>41.946935101265815</c:v>
                </c:pt>
                <c:pt idx="324">
                  <c:v>41.660017409090912</c:v>
                </c:pt>
                <c:pt idx="325">
                  <c:v>33.507632672268898</c:v>
                </c:pt>
                <c:pt idx="326">
                  <c:v>45.747072646341451</c:v>
                </c:pt>
                <c:pt idx="327">
                  <c:v>30.817825060000008</c:v>
                </c:pt>
                <c:pt idx="328">
                  <c:v>38.135089899999997</c:v>
                </c:pt>
                <c:pt idx="329">
                  <c:v>37.514963092307681</c:v>
                </c:pt>
                <c:pt idx="330">
                  <c:v>38.885321589285709</c:v>
                </c:pt>
                <c:pt idx="331">
                  <c:v>38.087778636363623</c:v>
                </c:pt>
                <c:pt idx="332">
                  <c:v>41.092920249999999</c:v>
                </c:pt>
                <c:pt idx="333">
                  <c:v>34.205731483516473</c:v>
                </c:pt>
                <c:pt idx="334">
                  <c:v>32.415714249999994</c:v>
                </c:pt>
                <c:pt idx="335">
                  <c:v>37.874417343283575</c:v>
                </c:pt>
                <c:pt idx="336">
                  <c:v>35.30171615463918</c:v>
                </c:pt>
                <c:pt idx="337">
                  <c:v>39.09651853030303</c:v>
                </c:pt>
                <c:pt idx="338">
                  <c:v>32.262367108695649</c:v>
                </c:pt>
                <c:pt idx="339">
                  <c:v>35.864227148148139</c:v>
                </c:pt>
                <c:pt idx="340">
                  <c:v>46.07220555813953</c:v>
                </c:pt>
                <c:pt idx="341">
                  <c:v>42.951682472727263</c:v>
                </c:pt>
                <c:pt idx="342">
                  <c:v>32.43555162650604</c:v>
                </c:pt>
                <c:pt idx="343">
                  <c:v>35.072228407407401</c:v>
                </c:pt>
                <c:pt idx="344">
                  <c:v>35.051078000000004</c:v>
                </c:pt>
                <c:pt idx="345">
                  <c:v>33.848333553846146</c:v>
                </c:pt>
                <c:pt idx="346">
                  <c:v>45.816607426966286</c:v>
                </c:pt>
                <c:pt idx="347">
                  <c:v>40.586607439999995</c:v>
                </c:pt>
                <c:pt idx="348">
                  <c:v>34.981022941176477</c:v>
                </c:pt>
                <c:pt idx="349">
                  <c:v>47.025191409448816</c:v>
                </c:pt>
                <c:pt idx="350">
                  <c:v>34.589985458333338</c:v>
                </c:pt>
                <c:pt idx="351">
                  <c:v>33.126467757062137</c:v>
                </c:pt>
              </c:numCache>
            </c:numRef>
          </c:yVal>
          <c:smooth val="0"/>
          <c:extLst>
            <c:ext xmlns:c16="http://schemas.microsoft.com/office/drawing/2014/chart" uri="{C3380CC4-5D6E-409C-BE32-E72D297353CC}">
              <c16:uniqueId val="{00000002-0000-4A99-BE04-C8615CB12363}"/>
            </c:ext>
          </c:extLst>
        </c:ser>
        <c:ser>
          <c:idx val="3"/>
          <c:order val="3"/>
          <c:spPr>
            <a:ln>
              <a:noFill/>
            </a:ln>
          </c:spPr>
          <c:marker>
            <c:symbol val="circle"/>
            <c:size val="4"/>
            <c:spPr>
              <a:solidFill>
                <a:srgbClr val="9DB1CF"/>
              </a:solidFill>
              <a:ln w="9525" cmpd="sng" algn="ctr">
                <a:solidFill>
                  <a:srgbClr val="9DB1CF"/>
                </a:solidFill>
                <a:prstDash val="solid"/>
              </a:ln>
            </c:spPr>
          </c:marker>
          <c:xVal>
            <c:numRef>
              <c:f>Sheet1!$A$1:$A$636</c:f>
              <c:numCache>
                <c:formatCode>General</c:formatCode>
                <c:ptCount val="636"/>
                <c:pt idx="352">
                  <c:v>-118.31614702702703</c:v>
                </c:pt>
                <c:pt idx="353">
                  <c:v>-100.55008864583333</c:v>
                </c:pt>
                <c:pt idx="354">
                  <c:v>-76.419514375000006</c:v>
                </c:pt>
                <c:pt idx="355">
                  <c:v>-105.0273107</c:v>
                </c:pt>
                <c:pt idx="356">
                  <c:v>-97.553586788461544</c:v>
                </c:pt>
                <c:pt idx="357">
                  <c:v>-76.890460492537301</c:v>
                </c:pt>
                <c:pt idx="358">
                  <c:v>-103.13593752112676</c:v>
                </c:pt>
                <c:pt idx="359">
                  <c:v>-100.642932078534</c:v>
                </c:pt>
                <c:pt idx="360">
                  <c:v>-97.588233237623754</c:v>
                </c:pt>
                <c:pt idx="361">
                  <c:v>-94.248600047058801</c:v>
                </c:pt>
                <c:pt idx="362">
                  <c:v>-80.522865432835815</c:v>
                </c:pt>
                <c:pt idx="363">
                  <c:v>-89.421440149122816</c:v>
                </c:pt>
                <c:pt idx="364">
                  <c:v>-69.699041946428565</c:v>
                </c:pt>
                <c:pt idx="365">
                  <c:v>-96.376869049999982</c:v>
                </c:pt>
                <c:pt idx="366">
                  <c:v>-84.94708932142855</c:v>
                </c:pt>
                <c:pt idx="367">
                  <c:v>-98.578713859999993</c:v>
                </c:pt>
                <c:pt idx="368">
                  <c:v>-99.327010933333383</c:v>
                </c:pt>
                <c:pt idx="369">
                  <c:v>-99.602687453333331</c:v>
                </c:pt>
                <c:pt idx="370">
                  <c:v>-103.01715875925923</c:v>
                </c:pt>
                <c:pt idx="371">
                  <c:v>-98.398997890909087</c:v>
                </c:pt>
                <c:pt idx="372">
                  <c:v>-87.893771902985108</c:v>
                </c:pt>
                <c:pt idx="373">
                  <c:v>-97.485209672727294</c:v>
                </c:pt>
                <c:pt idx="374">
                  <c:v>-98.092933022222169</c:v>
                </c:pt>
                <c:pt idx="375">
                  <c:v>-100.9693402072072</c:v>
                </c:pt>
                <c:pt idx="376">
                  <c:v>-90.763559966666676</c:v>
                </c:pt>
                <c:pt idx="377">
                  <c:v>-79.174703729729728</c:v>
                </c:pt>
                <c:pt idx="378">
                  <c:v>-99.734851432432421</c:v>
                </c:pt>
                <c:pt idx="379">
                  <c:v>-104.02227181021898</c:v>
                </c:pt>
                <c:pt idx="380">
                  <c:v>-103.78892336065582</c:v>
                </c:pt>
                <c:pt idx="381">
                  <c:v>-105.3541913472222</c:v>
                </c:pt>
                <c:pt idx="382">
                  <c:v>-110.85073357894736</c:v>
                </c:pt>
                <c:pt idx="383">
                  <c:v>-92.317233060606043</c:v>
                </c:pt>
                <c:pt idx="384">
                  <c:v>-97.696358057142803</c:v>
                </c:pt>
                <c:pt idx="385">
                  <c:v>-100.38250959649125</c:v>
                </c:pt>
                <c:pt idx="386">
                  <c:v>-106.40616389312974</c:v>
                </c:pt>
                <c:pt idx="387">
                  <c:v>-106.00656361333334</c:v>
                </c:pt>
                <c:pt idx="388">
                  <c:v>-102.63540331683166</c:v>
                </c:pt>
                <c:pt idx="389">
                  <c:v>-100.86571049152543</c:v>
                </c:pt>
                <c:pt idx="390">
                  <c:v>-96.146112312500009</c:v>
                </c:pt>
                <c:pt idx="391">
                  <c:v>-98.764996153061276</c:v>
                </c:pt>
                <c:pt idx="392">
                  <c:v>-96.932872356321852</c:v>
                </c:pt>
                <c:pt idx="393">
                  <c:v>-93.85358614999997</c:v>
                </c:pt>
                <c:pt idx="394">
                  <c:v>-97.902376893939376</c:v>
                </c:pt>
                <c:pt idx="395">
                  <c:v>-82.883387097222254</c:v>
                </c:pt>
                <c:pt idx="396">
                  <c:v>-96.585070266055041</c:v>
                </c:pt>
                <c:pt idx="397">
                  <c:v>-77.696282666666661</c:v>
                </c:pt>
                <c:pt idx="398">
                  <c:v>-105.6417561760564</c:v>
                </c:pt>
                <c:pt idx="399">
                  <c:v>-99.07437594999999</c:v>
                </c:pt>
                <c:pt idx="400">
                  <c:v>-99.982950715686272</c:v>
                </c:pt>
                <c:pt idx="401">
                  <c:v>-110.78698533749998</c:v>
                </c:pt>
                <c:pt idx="402">
                  <c:v>-101.11538848648647</c:v>
                </c:pt>
                <c:pt idx="403">
                  <c:v>-88.355495186046497</c:v>
                </c:pt>
                <c:pt idx="404">
                  <c:v>-88.526097313953443</c:v>
                </c:pt>
                <c:pt idx="405">
                  <c:v>-89.691309488372099</c:v>
                </c:pt>
                <c:pt idx="406">
                  <c:v>-112.19326552173914</c:v>
                </c:pt>
                <c:pt idx="407">
                  <c:v>-104.22943111724138</c:v>
                </c:pt>
                <c:pt idx="408">
                  <c:v>-101.23363331645571</c:v>
                </c:pt>
                <c:pt idx="409">
                  <c:v>-103.23973092857143</c:v>
                </c:pt>
                <c:pt idx="410">
                  <c:v>-101.19392462711865</c:v>
                </c:pt>
                <c:pt idx="411">
                  <c:v>-97.675768878787864</c:v>
                </c:pt>
                <c:pt idx="412">
                  <c:v>-101.499074640625</c:v>
                </c:pt>
                <c:pt idx="413">
                  <c:v>-99.590826655913929</c:v>
                </c:pt>
                <c:pt idx="414">
                  <c:v>-99.57637698749997</c:v>
                </c:pt>
                <c:pt idx="415">
                  <c:v>-101.40709440000002</c:v>
                </c:pt>
                <c:pt idx="416">
                  <c:v>-101.44834114925371</c:v>
                </c:pt>
                <c:pt idx="417">
                  <c:v>-97.199208022222223</c:v>
                </c:pt>
                <c:pt idx="418">
                  <c:v>-98.447833773333301</c:v>
                </c:pt>
                <c:pt idx="419">
                  <c:v>-89.350535067567577</c:v>
                </c:pt>
                <c:pt idx="420">
                  <c:v>-99.54145859999997</c:v>
                </c:pt>
                <c:pt idx="421">
                  <c:v>-100.05079485000002</c:v>
                </c:pt>
                <c:pt idx="422">
                  <c:v>-100.58118447208135</c:v>
                </c:pt>
                <c:pt idx="423">
                  <c:v>-86.88502971830988</c:v>
                </c:pt>
                <c:pt idx="424">
                  <c:v>-95.313839785046724</c:v>
                </c:pt>
                <c:pt idx="425">
                  <c:v>-84.856944617647031</c:v>
                </c:pt>
                <c:pt idx="426">
                  <c:v>-98.988599158730153</c:v>
                </c:pt>
                <c:pt idx="427">
                  <c:v>-95.00499057142855</c:v>
                </c:pt>
                <c:pt idx="428">
                  <c:v>-87.442226376712341</c:v>
                </c:pt>
                <c:pt idx="429">
                  <c:v>-94.048528594202864</c:v>
                </c:pt>
                <c:pt idx="430">
                  <c:v>-105.66283146052633</c:v>
                </c:pt>
                <c:pt idx="431">
                  <c:v>-101.29211525233642</c:v>
                </c:pt>
                <c:pt idx="432">
                  <c:v>-100.6635945</c:v>
                </c:pt>
                <c:pt idx="433">
                  <c:v>-120.18557747008543</c:v>
                </c:pt>
                <c:pt idx="434">
                  <c:v>-96.670557720930191</c:v>
                </c:pt>
                <c:pt idx="435">
                  <c:v>-103.64199904000003</c:v>
                </c:pt>
                <c:pt idx="436">
                  <c:v>-103.56474949600002</c:v>
                </c:pt>
                <c:pt idx="437">
                  <c:v>-102.96785454666666</c:v>
                </c:pt>
                <c:pt idx="438">
                  <c:v>-100.65356923684207</c:v>
                </c:pt>
                <c:pt idx="439">
                  <c:v>-99.250852986666686</c:v>
                </c:pt>
                <c:pt idx="440">
                  <c:v>-99.510927140000007</c:v>
                </c:pt>
                <c:pt idx="441">
                  <c:v>-100.73843320588237</c:v>
                </c:pt>
                <c:pt idx="442">
                  <c:v>-98.590400090000017</c:v>
                </c:pt>
                <c:pt idx="443">
                  <c:v>-94.507545080000014</c:v>
                </c:pt>
                <c:pt idx="444">
                  <c:v>-97.679268696428522</c:v>
                </c:pt>
                <c:pt idx="445">
                  <c:v>-98.691775324786292</c:v>
                </c:pt>
                <c:pt idx="446">
                  <c:v>-75.553317500000006</c:v>
                </c:pt>
                <c:pt idx="447">
                  <c:v>-98.155919621359232</c:v>
                </c:pt>
                <c:pt idx="448">
                  <c:v>-84.360010792207802</c:v>
                </c:pt>
                <c:pt idx="449">
                  <c:v>-101.7478275</c:v>
                </c:pt>
                <c:pt idx="450">
                  <c:v>-100.5386812115385</c:v>
                </c:pt>
                <c:pt idx="451">
                  <c:v>-95.850682445945921</c:v>
                </c:pt>
                <c:pt idx="452">
                  <c:v>-94.48203721739128</c:v>
                </c:pt>
                <c:pt idx="453">
                  <c:v>-102.82852444791666</c:v>
                </c:pt>
                <c:pt idx="454">
                  <c:v>-95.599556028846138</c:v>
                </c:pt>
                <c:pt idx="455">
                  <c:v>-101.15620509523806</c:v>
                </c:pt>
                <c:pt idx="456">
                  <c:v>-94.373123763157906</c:v>
                </c:pt>
                <c:pt idx="457">
                  <c:v>-95.385853351648365</c:v>
                </c:pt>
                <c:pt idx="458">
                  <c:v>-103.90318225757576</c:v>
                </c:pt>
                <c:pt idx="459">
                  <c:v>-97.350918356321827</c:v>
                </c:pt>
                <c:pt idx="460">
                  <c:v>-99.32261418749998</c:v>
                </c:pt>
                <c:pt idx="461">
                  <c:v>-88.05078999029125</c:v>
                </c:pt>
                <c:pt idx="462">
                  <c:v>-84.660215261538482</c:v>
                </c:pt>
                <c:pt idx="463">
                  <c:v>-92.597391041666711</c:v>
                </c:pt>
                <c:pt idx="464">
                  <c:v>-88.014718180851062</c:v>
                </c:pt>
                <c:pt idx="465">
                  <c:v>-97.234813548780465</c:v>
                </c:pt>
                <c:pt idx="466">
                  <c:v>-100.69175892999998</c:v>
                </c:pt>
                <c:pt idx="467">
                  <c:v>-92.689769829268272</c:v>
                </c:pt>
                <c:pt idx="468">
                  <c:v>-98.869549273584937</c:v>
                </c:pt>
                <c:pt idx="469">
                  <c:v>-98.484617428571397</c:v>
                </c:pt>
                <c:pt idx="470">
                  <c:v>-101.44557566949153</c:v>
                </c:pt>
                <c:pt idx="471">
                  <c:v>-96.822807732673255</c:v>
                </c:pt>
                <c:pt idx="472">
                  <c:v>-118.42294761403507</c:v>
                </c:pt>
                <c:pt idx="473">
                  <c:v>-96.009671274193536</c:v>
                </c:pt>
                <c:pt idx="474">
                  <c:v>-97.776196652631569</c:v>
                </c:pt>
                <c:pt idx="475">
                  <c:v>-99.288895222222223</c:v>
                </c:pt>
                <c:pt idx="476">
                  <c:v>-99.038592000000008</c:v>
                </c:pt>
                <c:pt idx="477">
                  <c:v>-95.241454833333307</c:v>
                </c:pt>
                <c:pt idx="478">
                  <c:v>-99.000952086021485</c:v>
                </c:pt>
                <c:pt idx="479">
                  <c:v>-103.49789213599999</c:v>
                </c:pt>
                <c:pt idx="480">
                  <c:v>-100.66147325358851</c:v>
                </c:pt>
                <c:pt idx="481">
                  <c:v>-101.46026232</c:v>
                </c:pt>
                <c:pt idx="482">
                  <c:v>-99.951246521126762</c:v>
                </c:pt>
                <c:pt idx="483">
                  <c:v>-103.17258744</c:v>
                </c:pt>
                <c:pt idx="484">
                  <c:v>-101.35193339166669</c:v>
                </c:pt>
                <c:pt idx="485">
                  <c:v>-88.583975682539673</c:v>
                </c:pt>
                <c:pt idx="486">
                  <c:v>-98.993469854700848</c:v>
                </c:pt>
                <c:pt idx="487">
                  <c:v>-99.096121289719619</c:v>
                </c:pt>
                <c:pt idx="488">
                  <c:v>-97.325513915492934</c:v>
                </c:pt>
                <c:pt idx="489">
                  <c:v>-122.58567294736845</c:v>
                </c:pt>
                <c:pt idx="490">
                  <c:v>-101.34577517999996</c:v>
                </c:pt>
                <c:pt idx="491">
                  <c:v>-99.84624026984126</c:v>
                </c:pt>
                <c:pt idx="492">
                  <c:v>-101.81462981249997</c:v>
                </c:pt>
                <c:pt idx="493">
                  <c:v>-93.286581310000003</c:v>
                </c:pt>
                <c:pt idx="494">
                  <c:v>-106.12514981060609</c:v>
                </c:pt>
                <c:pt idx="495">
                  <c:v>-101.69159869166668</c:v>
                </c:pt>
                <c:pt idx="496">
                  <c:v>-96.701306375000016</c:v>
                </c:pt>
                <c:pt idx="497">
                  <c:v>-94.905934162162154</c:v>
                </c:pt>
                <c:pt idx="498">
                  <c:v>-98.803215416666703</c:v>
                </c:pt>
                <c:pt idx="499">
                  <c:v>-98.680022066666652</c:v>
                </c:pt>
                <c:pt idx="500">
                  <c:v>-100.24621659292028</c:v>
                </c:pt>
                <c:pt idx="501">
                  <c:v>-92.843401553571439</c:v>
                </c:pt>
                <c:pt idx="502">
                  <c:v>-83.557973830508459</c:v>
                </c:pt>
                <c:pt idx="503">
                  <c:v>-88.575507285714266</c:v>
                </c:pt>
                <c:pt idx="504">
                  <c:v>-95.337309165289199</c:v>
                </c:pt>
                <c:pt idx="505">
                  <c:v>-118.5894255348837</c:v>
                </c:pt>
                <c:pt idx="506">
                  <c:v>-92.759722244444447</c:v>
                </c:pt>
                <c:pt idx="507">
                  <c:v>-101.27455667777774</c:v>
                </c:pt>
                <c:pt idx="508">
                  <c:v>-85.864045087999997</c:v>
                </c:pt>
                <c:pt idx="509">
                  <c:v>-102.90619701492538</c:v>
                </c:pt>
                <c:pt idx="510">
                  <c:v>-118.3257991666667</c:v>
                </c:pt>
              </c:numCache>
            </c:numRef>
          </c:xVal>
          <c:yVal>
            <c:numRef>
              <c:f>Sheet1!$E$1:$E$636</c:f>
              <c:numCache>
                <c:formatCode>General</c:formatCode>
                <c:ptCount val="636"/>
                <c:pt idx="352">
                  <c:v>35.031884162162164</c:v>
                </c:pt>
                <c:pt idx="353">
                  <c:v>32.983681260416674</c:v>
                </c:pt>
                <c:pt idx="354">
                  <c:v>36.316881355769226</c:v>
                </c:pt>
                <c:pt idx="355">
                  <c:v>34.824664539999986</c:v>
                </c:pt>
                <c:pt idx="356">
                  <c:v>36.309117769230767</c:v>
                </c:pt>
                <c:pt idx="357">
                  <c:v>41.755502835820892</c:v>
                </c:pt>
                <c:pt idx="358">
                  <c:v>48.508121915492971</c:v>
                </c:pt>
                <c:pt idx="359">
                  <c:v>31.809765481675402</c:v>
                </c:pt>
                <c:pt idx="360">
                  <c:v>27.171901653465341</c:v>
                </c:pt>
                <c:pt idx="361">
                  <c:v>42.105984247058835</c:v>
                </c:pt>
                <c:pt idx="362">
                  <c:v>38.078455671641798</c:v>
                </c:pt>
                <c:pt idx="363">
                  <c:v>41.587522526315801</c:v>
                </c:pt>
                <c:pt idx="364">
                  <c:v>45.126968410714277</c:v>
                </c:pt>
                <c:pt idx="365">
                  <c:v>44.537192560000015</c:v>
                </c:pt>
                <c:pt idx="366">
                  <c:v>40.322904500000007</c:v>
                </c:pt>
                <c:pt idx="367">
                  <c:v>33.503549700000015</c:v>
                </c:pt>
                <c:pt idx="368">
                  <c:v>36.545066083333346</c:v>
                </c:pt>
                <c:pt idx="369">
                  <c:v>48.964765079999978</c:v>
                </c:pt>
                <c:pt idx="370">
                  <c:v>39.088542027777784</c:v>
                </c:pt>
                <c:pt idx="371">
                  <c:v>35.003372063636377</c:v>
                </c:pt>
                <c:pt idx="372">
                  <c:v>40.21892957462687</c:v>
                </c:pt>
                <c:pt idx="373">
                  <c:v>26.192765018181813</c:v>
                </c:pt>
                <c:pt idx="374">
                  <c:v>35.659636562962959</c:v>
                </c:pt>
                <c:pt idx="375">
                  <c:v>32.615920387387391</c:v>
                </c:pt>
                <c:pt idx="376">
                  <c:v>40.617247966666675</c:v>
                </c:pt>
                <c:pt idx="377">
                  <c:v>42.315485216216217</c:v>
                </c:pt>
                <c:pt idx="378">
                  <c:v>38.671292756756742</c:v>
                </c:pt>
                <c:pt idx="379">
                  <c:v>40.884233459854002</c:v>
                </c:pt>
                <c:pt idx="380">
                  <c:v>40.926349770491782</c:v>
                </c:pt>
                <c:pt idx="381">
                  <c:v>42.95073276388888</c:v>
                </c:pt>
                <c:pt idx="382">
                  <c:v>34.696496403508782</c:v>
                </c:pt>
                <c:pt idx="383">
                  <c:v>43.156301151515144</c:v>
                </c:pt>
                <c:pt idx="384">
                  <c:v>36.575608307142851</c:v>
                </c:pt>
                <c:pt idx="385">
                  <c:v>37.89854822807019</c:v>
                </c:pt>
                <c:pt idx="386">
                  <c:v>46.830758137404565</c:v>
                </c:pt>
                <c:pt idx="387">
                  <c:v>46.813471133333358</c:v>
                </c:pt>
                <c:pt idx="388">
                  <c:v>37.700561415841577</c:v>
                </c:pt>
                <c:pt idx="389">
                  <c:v>32.852640016949152</c:v>
                </c:pt>
                <c:pt idx="390">
                  <c:v>29.161110041666671</c:v>
                </c:pt>
                <c:pt idx="391">
                  <c:v>36.07571334693877</c:v>
                </c:pt>
                <c:pt idx="392">
                  <c:v>45.052380448275848</c:v>
                </c:pt>
                <c:pt idx="393">
                  <c:v>43.195188540000011</c:v>
                </c:pt>
                <c:pt idx="394">
                  <c:v>45.2213103030303</c:v>
                </c:pt>
                <c:pt idx="395">
                  <c:v>43.963173916666683</c:v>
                </c:pt>
                <c:pt idx="396">
                  <c:v>44.875761302752281</c:v>
                </c:pt>
                <c:pt idx="397">
                  <c:v>42.073444916666674</c:v>
                </c:pt>
                <c:pt idx="398">
                  <c:v>34.72119557042253</c:v>
                </c:pt>
                <c:pt idx="399">
                  <c:v>34.112216410000002</c:v>
                </c:pt>
                <c:pt idx="400">
                  <c:v>46.384252460784296</c:v>
                </c:pt>
                <c:pt idx="401">
                  <c:v>41.357544675</c:v>
                </c:pt>
                <c:pt idx="402">
                  <c:v>32.885555864864877</c:v>
                </c:pt>
                <c:pt idx="403">
                  <c:v>40.560319488372102</c:v>
                </c:pt>
                <c:pt idx="404">
                  <c:v>43.620705593023253</c:v>
                </c:pt>
                <c:pt idx="405">
                  <c:v>40.255146767441865</c:v>
                </c:pt>
                <c:pt idx="406">
                  <c:v>48.541098072463754</c:v>
                </c:pt>
                <c:pt idx="407">
                  <c:v>38.997588296551719</c:v>
                </c:pt>
                <c:pt idx="408">
                  <c:v>32.878841607594957</c:v>
                </c:pt>
                <c:pt idx="409">
                  <c:v>34.806669380952378</c:v>
                </c:pt>
                <c:pt idx="410">
                  <c:v>35.258374635593221</c:v>
                </c:pt>
                <c:pt idx="411">
                  <c:v>36.922954363636357</c:v>
                </c:pt>
                <c:pt idx="412">
                  <c:v>36.313793562500003</c:v>
                </c:pt>
                <c:pt idx="413">
                  <c:v>36.167250354838721</c:v>
                </c:pt>
                <c:pt idx="414">
                  <c:v>33.610308450000019</c:v>
                </c:pt>
                <c:pt idx="415">
                  <c:v>36.531386872727268</c:v>
                </c:pt>
                <c:pt idx="416">
                  <c:v>32.486372656716412</c:v>
                </c:pt>
                <c:pt idx="417">
                  <c:v>42.248869199999994</c:v>
                </c:pt>
                <c:pt idx="418">
                  <c:v>26.501627333333328</c:v>
                </c:pt>
                <c:pt idx="419">
                  <c:v>40.001327608108106</c:v>
                </c:pt>
                <c:pt idx="420">
                  <c:v>33.358103929999984</c:v>
                </c:pt>
                <c:pt idx="421">
                  <c:v>32.224685035714288</c:v>
                </c:pt>
                <c:pt idx="422">
                  <c:v>32.507538131979679</c:v>
                </c:pt>
                <c:pt idx="423">
                  <c:v>40.686453309859154</c:v>
                </c:pt>
                <c:pt idx="424">
                  <c:v>42.518703495327088</c:v>
                </c:pt>
                <c:pt idx="425">
                  <c:v>43.6921504852941</c:v>
                </c:pt>
                <c:pt idx="426">
                  <c:v>27.334744301587293</c:v>
                </c:pt>
                <c:pt idx="427">
                  <c:v>37.69944754285715</c:v>
                </c:pt>
                <c:pt idx="428">
                  <c:v>40.408015746575316</c:v>
                </c:pt>
                <c:pt idx="429">
                  <c:v>37.284560840579708</c:v>
                </c:pt>
                <c:pt idx="430">
                  <c:v>34.608846921052624</c:v>
                </c:pt>
                <c:pt idx="431">
                  <c:v>31.726655056074755</c:v>
                </c:pt>
                <c:pt idx="432">
                  <c:v>31.124172909999988</c:v>
                </c:pt>
                <c:pt idx="433">
                  <c:v>45.621723623931615</c:v>
                </c:pt>
                <c:pt idx="434">
                  <c:v>31.825108569767444</c:v>
                </c:pt>
                <c:pt idx="435">
                  <c:v>39.396270127999998</c:v>
                </c:pt>
                <c:pt idx="436">
                  <c:v>39.334902016000008</c:v>
                </c:pt>
                <c:pt idx="437">
                  <c:v>48.526087733333334</c:v>
                </c:pt>
                <c:pt idx="438">
                  <c:v>31.039204486842095</c:v>
                </c:pt>
                <c:pt idx="439">
                  <c:v>34.080090240000011</c:v>
                </c:pt>
                <c:pt idx="440">
                  <c:v>32.532393470000017</c:v>
                </c:pt>
                <c:pt idx="441">
                  <c:v>32.462701382352947</c:v>
                </c:pt>
                <c:pt idx="442">
                  <c:v>26.482099829999992</c:v>
                </c:pt>
                <c:pt idx="443">
                  <c:v>39.988946859999999</c:v>
                </c:pt>
                <c:pt idx="444">
                  <c:v>26.462486598214298</c:v>
                </c:pt>
                <c:pt idx="445">
                  <c:v>35.978202940170931</c:v>
                </c:pt>
                <c:pt idx="446">
                  <c:v>43.747381437499996</c:v>
                </c:pt>
                <c:pt idx="447">
                  <c:v>36.289022524271857</c:v>
                </c:pt>
                <c:pt idx="448">
                  <c:v>43.481491896103897</c:v>
                </c:pt>
                <c:pt idx="449">
                  <c:v>32.715948483050838</c:v>
                </c:pt>
                <c:pt idx="450">
                  <c:v>35.653755346153851</c:v>
                </c:pt>
                <c:pt idx="451">
                  <c:v>43.799713256756789</c:v>
                </c:pt>
                <c:pt idx="452">
                  <c:v>37.417280681159419</c:v>
                </c:pt>
                <c:pt idx="453">
                  <c:v>31.994007625000005</c:v>
                </c:pt>
                <c:pt idx="454">
                  <c:v>43.198993144230762</c:v>
                </c:pt>
                <c:pt idx="455">
                  <c:v>34.026293126984143</c:v>
                </c:pt>
                <c:pt idx="456">
                  <c:v>41.222477421052631</c:v>
                </c:pt>
                <c:pt idx="457">
                  <c:v>40.528234395604422</c:v>
                </c:pt>
                <c:pt idx="458">
                  <c:v>40.966868424242442</c:v>
                </c:pt>
                <c:pt idx="459">
                  <c:v>27.97742062068966</c:v>
                </c:pt>
                <c:pt idx="460">
                  <c:v>36.169302887499988</c:v>
                </c:pt>
                <c:pt idx="461">
                  <c:v>41.003035378640767</c:v>
                </c:pt>
                <c:pt idx="462">
                  <c:v>43.478786707692294</c:v>
                </c:pt>
                <c:pt idx="463">
                  <c:v>43.475363900000019</c:v>
                </c:pt>
                <c:pt idx="464">
                  <c:v>40.467937563829821</c:v>
                </c:pt>
                <c:pt idx="465">
                  <c:v>42.14848360975612</c:v>
                </c:pt>
                <c:pt idx="466">
                  <c:v>36.562916460000011</c:v>
                </c:pt>
                <c:pt idx="467">
                  <c:v>41.448646670731698</c:v>
                </c:pt>
                <c:pt idx="468">
                  <c:v>37.560668754716986</c:v>
                </c:pt>
                <c:pt idx="469">
                  <c:v>31.576654619047627</c:v>
                </c:pt>
                <c:pt idx="470">
                  <c:v>31.723092966101696</c:v>
                </c:pt>
                <c:pt idx="471">
                  <c:v>42.379072594059423</c:v>
                </c:pt>
                <c:pt idx="472">
                  <c:v>46.896361368421033</c:v>
                </c:pt>
                <c:pt idx="473">
                  <c:v>38.489213629032271</c:v>
                </c:pt>
                <c:pt idx="474">
                  <c:v>36.047510368421058</c:v>
                </c:pt>
                <c:pt idx="475">
                  <c:v>27.11784485714286</c:v>
                </c:pt>
                <c:pt idx="476">
                  <c:v>26.636514151515144</c:v>
                </c:pt>
                <c:pt idx="477">
                  <c:v>40.438214466666665</c:v>
                </c:pt>
                <c:pt idx="478">
                  <c:v>35.129390666666673</c:v>
                </c:pt>
                <c:pt idx="479">
                  <c:v>33.922133088000002</c:v>
                </c:pt>
                <c:pt idx="480">
                  <c:v>32.472946224880403</c:v>
                </c:pt>
                <c:pt idx="481">
                  <c:v>35.186794333333339</c:v>
                </c:pt>
                <c:pt idx="482">
                  <c:v>48.507041112676063</c:v>
                </c:pt>
                <c:pt idx="483">
                  <c:v>39.082508960000006</c:v>
                </c:pt>
                <c:pt idx="484">
                  <c:v>31.193728408333325</c:v>
                </c:pt>
                <c:pt idx="485">
                  <c:v>40.335439698412713</c:v>
                </c:pt>
                <c:pt idx="486">
                  <c:v>36.106937358974356</c:v>
                </c:pt>
                <c:pt idx="487">
                  <c:v>35.236963373831777</c:v>
                </c:pt>
                <c:pt idx="488">
                  <c:v>42.270988619718302</c:v>
                </c:pt>
                <c:pt idx="489">
                  <c:v>46.714932210526314</c:v>
                </c:pt>
                <c:pt idx="490">
                  <c:v>34.10106317999999</c:v>
                </c:pt>
                <c:pt idx="491">
                  <c:v>37.840682825396819</c:v>
                </c:pt>
                <c:pt idx="492">
                  <c:v>32.210264787500002</c:v>
                </c:pt>
                <c:pt idx="493">
                  <c:v>42.105194069999996</c:v>
                </c:pt>
                <c:pt idx="494">
                  <c:v>42.129640901515138</c:v>
                </c:pt>
                <c:pt idx="495">
                  <c:v>33.155884183333342</c:v>
                </c:pt>
                <c:pt idx="496">
                  <c:v>44.624164482142859</c:v>
                </c:pt>
                <c:pt idx="497">
                  <c:v>40.47730452252253</c:v>
                </c:pt>
                <c:pt idx="498">
                  <c:v>27.613023416666671</c:v>
                </c:pt>
                <c:pt idx="499">
                  <c:v>33.404987100000014</c:v>
                </c:pt>
                <c:pt idx="500">
                  <c:v>32.206881371681405</c:v>
                </c:pt>
                <c:pt idx="501">
                  <c:v>43.425438285714272</c:v>
                </c:pt>
                <c:pt idx="502">
                  <c:v>43.536178949152543</c:v>
                </c:pt>
                <c:pt idx="503">
                  <c:v>40.451812747899133</c:v>
                </c:pt>
                <c:pt idx="504">
                  <c:v>43.221348446280977</c:v>
                </c:pt>
                <c:pt idx="505">
                  <c:v>45.911217418604643</c:v>
                </c:pt>
                <c:pt idx="506">
                  <c:v>42.159832355555558</c:v>
                </c:pt>
                <c:pt idx="507">
                  <c:v>30.909327311111124</c:v>
                </c:pt>
                <c:pt idx="508">
                  <c:v>40.340039888000021</c:v>
                </c:pt>
                <c:pt idx="509">
                  <c:v>33.53746682089551</c:v>
                </c:pt>
                <c:pt idx="510">
                  <c:v>35.036366683333334</c:v>
                </c:pt>
              </c:numCache>
            </c:numRef>
          </c:yVal>
          <c:smooth val="0"/>
          <c:extLst>
            <c:ext xmlns:c16="http://schemas.microsoft.com/office/drawing/2014/chart" uri="{C3380CC4-5D6E-409C-BE32-E72D297353CC}">
              <c16:uniqueId val="{00000003-0000-4A99-BE04-C8615CB12363}"/>
            </c:ext>
          </c:extLst>
        </c:ser>
        <c:ser>
          <c:idx val="4"/>
          <c:order val="4"/>
          <c:spPr>
            <a:ln>
              <a:noFill/>
            </a:ln>
          </c:spPr>
          <c:marker>
            <c:symbol val="circle"/>
            <c:size val="4"/>
            <c:spPr>
              <a:solidFill>
                <a:srgbClr val="C3CFE1"/>
              </a:solidFill>
              <a:ln w="9525" cmpd="sng" algn="ctr">
                <a:solidFill>
                  <a:srgbClr val="C3CFE1"/>
                </a:solidFill>
                <a:prstDash val="solid"/>
              </a:ln>
            </c:spPr>
          </c:marker>
          <c:xVal>
            <c:numRef>
              <c:f>Sheet1!$A$1:$A$636</c:f>
              <c:numCache>
                <c:formatCode>General</c:formatCode>
                <c:ptCount val="636"/>
                <c:pt idx="511">
                  <c:v>-97.919734351145067</c:v>
                </c:pt>
                <c:pt idx="512">
                  <c:v>-100.69591320312499</c:v>
                </c:pt>
                <c:pt idx="513">
                  <c:v>-90.150541917293282</c:v>
                </c:pt>
                <c:pt idx="514">
                  <c:v>-101.54044994285712</c:v>
                </c:pt>
                <c:pt idx="515">
                  <c:v>-101.63047145312501</c:v>
                </c:pt>
                <c:pt idx="516">
                  <c:v>-96.321196550000025</c:v>
                </c:pt>
                <c:pt idx="517">
                  <c:v>-88.749488000000014</c:v>
                </c:pt>
                <c:pt idx="518">
                  <c:v>-99.376871188235242</c:v>
                </c:pt>
                <c:pt idx="519">
                  <c:v>-102.75379697701149</c:v>
                </c:pt>
                <c:pt idx="520">
                  <c:v>-102.78960855555553</c:v>
                </c:pt>
                <c:pt idx="521">
                  <c:v>-102.97571501388892</c:v>
                </c:pt>
                <c:pt idx="522">
                  <c:v>-89.623158099999998</c:v>
                </c:pt>
                <c:pt idx="523">
                  <c:v>-100.89527396666664</c:v>
                </c:pt>
                <c:pt idx="524">
                  <c:v>-102.1429172758621</c:v>
                </c:pt>
                <c:pt idx="525">
                  <c:v>-103.6702037769784</c:v>
                </c:pt>
                <c:pt idx="526">
                  <c:v>-105.45061238888887</c:v>
                </c:pt>
                <c:pt idx="527">
                  <c:v>-105.58364772916666</c:v>
                </c:pt>
                <c:pt idx="528">
                  <c:v>-102.26212333771934</c:v>
                </c:pt>
                <c:pt idx="529">
                  <c:v>-94.823770804878052</c:v>
                </c:pt>
                <c:pt idx="530">
                  <c:v>-84.474211833333328</c:v>
                </c:pt>
                <c:pt idx="531">
                  <c:v>-83.484648177419345</c:v>
                </c:pt>
                <c:pt idx="532">
                  <c:v>-96.900845227272711</c:v>
                </c:pt>
                <c:pt idx="533">
                  <c:v>-93.791584487499989</c:v>
                </c:pt>
                <c:pt idx="534">
                  <c:v>-92.182500869565203</c:v>
                </c:pt>
                <c:pt idx="535">
                  <c:v>-97.733968516483515</c:v>
                </c:pt>
                <c:pt idx="536">
                  <c:v>-83.178235414285695</c:v>
                </c:pt>
                <c:pt idx="537">
                  <c:v>-99.682861545454543</c:v>
                </c:pt>
                <c:pt idx="538">
                  <c:v>-98.57041461999998</c:v>
                </c:pt>
                <c:pt idx="539">
                  <c:v>-93.987947036585368</c:v>
                </c:pt>
                <c:pt idx="540">
                  <c:v>-98.487035953488402</c:v>
                </c:pt>
                <c:pt idx="541">
                  <c:v>-84.447431098360681</c:v>
                </c:pt>
                <c:pt idx="542">
                  <c:v>-101.47927624</c:v>
                </c:pt>
                <c:pt idx="543">
                  <c:v>-93.682443074324368</c:v>
                </c:pt>
                <c:pt idx="544">
                  <c:v>-85.014310639999962</c:v>
                </c:pt>
                <c:pt idx="545">
                  <c:v>-94.887462972222224</c:v>
                </c:pt>
                <c:pt idx="546">
                  <c:v>-84.706916180555552</c:v>
                </c:pt>
                <c:pt idx="547">
                  <c:v>-97.462767875536457</c:v>
                </c:pt>
                <c:pt idx="548">
                  <c:v>-92.469214308571381</c:v>
                </c:pt>
                <c:pt idx="549">
                  <c:v>-100.10932950000002</c:v>
                </c:pt>
                <c:pt idx="550">
                  <c:v>-96.85267107407401</c:v>
                </c:pt>
                <c:pt idx="551">
                  <c:v>-95.416866156716395</c:v>
                </c:pt>
                <c:pt idx="552">
                  <c:v>-95.471822777777774</c:v>
                </c:pt>
                <c:pt idx="553">
                  <c:v>-99.560262870370352</c:v>
                </c:pt>
                <c:pt idx="554">
                  <c:v>-96.493625166666632</c:v>
                </c:pt>
                <c:pt idx="555">
                  <c:v>-100.01435575806454</c:v>
                </c:pt>
                <c:pt idx="556">
                  <c:v>-98.917091540000015</c:v>
                </c:pt>
                <c:pt idx="557">
                  <c:v>-102.94089408771927</c:v>
                </c:pt>
                <c:pt idx="558">
                  <c:v>-97.860369621621658</c:v>
                </c:pt>
                <c:pt idx="559">
                  <c:v>-94.098819732142843</c:v>
                </c:pt>
                <c:pt idx="560">
                  <c:v>-96.379005971222952</c:v>
                </c:pt>
                <c:pt idx="561">
                  <c:v>-96.161415568181823</c:v>
                </c:pt>
                <c:pt idx="562">
                  <c:v>-98.30419308860759</c:v>
                </c:pt>
                <c:pt idx="563">
                  <c:v>-88.885340524137959</c:v>
                </c:pt>
                <c:pt idx="564">
                  <c:v>-103.39627527966101</c:v>
                </c:pt>
                <c:pt idx="565">
                  <c:v>-90.062726990654284</c:v>
                </c:pt>
                <c:pt idx="566">
                  <c:v>-98.694137068965489</c:v>
                </c:pt>
                <c:pt idx="567">
                  <c:v>-98.686195050000038</c:v>
                </c:pt>
                <c:pt idx="568">
                  <c:v>-87.020350478260866</c:v>
                </c:pt>
                <c:pt idx="569">
                  <c:v>-90.006882360000006</c:v>
                </c:pt>
                <c:pt idx="570">
                  <c:v>-97.202092346938784</c:v>
                </c:pt>
                <c:pt idx="571">
                  <c:v>-98.153968238095231</c:v>
                </c:pt>
                <c:pt idx="572">
                  <c:v>-95.38544651449277</c:v>
                </c:pt>
                <c:pt idx="573">
                  <c:v>-99.65243992857144</c:v>
                </c:pt>
                <c:pt idx="574">
                  <c:v>-92.559713120000012</c:v>
                </c:pt>
                <c:pt idx="575">
                  <c:v>-94.445403381443299</c:v>
                </c:pt>
                <c:pt idx="576">
                  <c:v>-103.76414991803279</c:v>
                </c:pt>
                <c:pt idx="577">
                  <c:v>-101.03028548979592</c:v>
                </c:pt>
                <c:pt idx="578">
                  <c:v>-101.42281993684209</c:v>
                </c:pt>
                <c:pt idx="579">
                  <c:v>-103.32222782771544</c:v>
                </c:pt>
                <c:pt idx="580">
                  <c:v>-83.53585103124999</c:v>
                </c:pt>
                <c:pt idx="581">
                  <c:v>-97.566772761904787</c:v>
                </c:pt>
                <c:pt idx="582">
                  <c:v>-92.79045905000001</c:v>
                </c:pt>
                <c:pt idx="583">
                  <c:v>-95.925751780821912</c:v>
                </c:pt>
                <c:pt idx="584">
                  <c:v>-84.453239441176478</c:v>
                </c:pt>
                <c:pt idx="585">
                  <c:v>-98.333078470149289</c:v>
                </c:pt>
                <c:pt idx="586">
                  <c:v>-98.110134118644083</c:v>
                </c:pt>
                <c:pt idx="587">
                  <c:v>-101.27037012987017</c:v>
                </c:pt>
                <c:pt idx="588">
                  <c:v>-98.065864824561402</c:v>
                </c:pt>
                <c:pt idx="589">
                  <c:v>-89.415617716417898</c:v>
                </c:pt>
                <c:pt idx="590">
                  <c:v>-96.159454170000032</c:v>
                </c:pt>
                <c:pt idx="591">
                  <c:v>-95.221168038461514</c:v>
                </c:pt>
                <c:pt idx="592">
                  <c:v>-112.10639913492066</c:v>
                </c:pt>
                <c:pt idx="593">
                  <c:v>-97.804391731092494</c:v>
                </c:pt>
                <c:pt idx="594">
                  <c:v>-103.19580862916659</c:v>
                </c:pt>
                <c:pt idx="595">
                  <c:v>-98.979539864406746</c:v>
                </c:pt>
                <c:pt idx="596">
                  <c:v>-98.195478722222248</c:v>
                </c:pt>
                <c:pt idx="597">
                  <c:v>-97.294912853333329</c:v>
                </c:pt>
                <c:pt idx="598">
                  <c:v>-96.010946725000025</c:v>
                </c:pt>
                <c:pt idx="599">
                  <c:v>-120.04861866379311</c:v>
                </c:pt>
                <c:pt idx="600">
                  <c:v>-94.472068555555552</c:v>
                </c:pt>
                <c:pt idx="601">
                  <c:v>-118.80572864537442</c:v>
                </c:pt>
                <c:pt idx="602">
                  <c:v>-97.62497058208956</c:v>
                </c:pt>
                <c:pt idx="603">
                  <c:v>-95.322968082191778</c:v>
                </c:pt>
                <c:pt idx="604">
                  <c:v>-93.391638029999982</c:v>
                </c:pt>
                <c:pt idx="605">
                  <c:v>-100.43685570000004</c:v>
                </c:pt>
                <c:pt idx="606">
                  <c:v>-97.306297174999983</c:v>
                </c:pt>
                <c:pt idx="607">
                  <c:v>-98.242386999999979</c:v>
                </c:pt>
                <c:pt idx="608">
                  <c:v>-84.672287741935492</c:v>
                </c:pt>
                <c:pt idx="609">
                  <c:v>-98.764297801346785</c:v>
                </c:pt>
                <c:pt idx="610">
                  <c:v>-83.653104573333337</c:v>
                </c:pt>
                <c:pt idx="611">
                  <c:v>-98.004855938271604</c:v>
                </c:pt>
                <c:pt idx="612">
                  <c:v>-95.123090545454517</c:v>
                </c:pt>
                <c:pt idx="613">
                  <c:v>-70.444825285714288</c:v>
                </c:pt>
                <c:pt idx="614">
                  <c:v>-101.10492274666672</c:v>
                </c:pt>
                <c:pt idx="615">
                  <c:v>-96.383086724999984</c:v>
                </c:pt>
                <c:pt idx="616">
                  <c:v>-89.595025311320754</c:v>
                </c:pt>
                <c:pt idx="617">
                  <c:v>-97.825897844036675</c:v>
                </c:pt>
                <c:pt idx="618">
                  <c:v>-105.36627213527849</c:v>
                </c:pt>
                <c:pt idx="619">
                  <c:v>-119.58875697499997</c:v>
                </c:pt>
                <c:pt idx="620">
                  <c:v>-94.972946067415748</c:v>
                </c:pt>
                <c:pt idx="621">
                  <c:v>-103.24792102631578</c:v>
                </c:pt>
                <c:pt idx="622">
                  <c:v>-120.78629324418607</c:v>
                </c:pt>
              </c:numCache>
            </c:numRef>
          </c:xVal>
          <c:yVal>
            <c:numRef>
              <c:f>Sheet1!$F$1:$F$636</c:f>
              <c:numCache>
                <c:formatCode>General</c:formatCode>
                <c:ptCount val="636"/>
                <c:pt idx="511">
                  <c:v>47.118938366412202</c:v>
                </c:pt>
                <c:pt idx="512">
                  <c:v>47.135104671874991</c:v>
                </c:pt>
                <c:pt idx="513">
                  <c:v>41.197277977443612</c:v>
                </c:pt>
                <c:pt idx="514">
                  <c:v>46.955860542857145</c:v>
                </c:pt>
                <c:pt idx="515">
                  <c:v>47.020497437499998</c:v>
                </c:pt>
                <c:pt idx="516">
                  <c:v>44.444720329999988</c:v>
                </c:pt>
                <c:pt idx="517">
                  <c:v>40.659666755319137</c:v>
                </c:pt>
                <c:pt idx="518">
                  <c:v>34.304837188235297</c:v>
                </c:pt>
                <c:pt idx="519">
                  <c:v>46.656583977011501</c:v>
                </c:pt>
                <c:pt idx="520">
                  <c:v>46.60180347222223</c:v>
                </c:pt>
                <c:pt idx="521">
                  <c:v>39.214394763888876</c:v>
                </c:pt>
                <c:pt idx="522">
                  <c:v>41.077169789999992</c:v>
                </c:pt>
                <c:pt idx="523">
                  <c:v>31.931010947619058</c:v>
                </c:pt>
                <c:pt idx="524">
                  <c:v>39.368576229885065</c:v>
                </c:pt>
                <c:pt idx="525">
                  <c:v>39.446779496402876</c:v>
                </c:pt>
                <c:pt idx="526">
                  <c:v>43.079247361111101</c:v>
                </c:pt>
                <c:pt idx="527">
                  <c:v>43.08148529166666</c:v>
                </c:pt>
                <c:pt idx="528">
                  <c:v>39.014706877192999</c:v>
                </c:pt>
                <c:pt idx="529">
                  <c:v>40.677740536585375</c:v>
                </c:pt>
                <c:pt idx="530">
                  <c:v>41.967991216666668</c:v>
                </c:pt>
                <c:pt idx="531">
                  <c:v>43.601888806451626</c:v>
                </c:pt>
                <c:pt idx="532">
                  <c:v>44.925679818181813</c:v>
                </c:pt>
                <c:pt idx="533">
                  <c:v>43.300492737499987</c:v>
                </c:pt>
                <c:pt idx="534">
                  <c:v>41.697449826086967</c:v>
                </c:pt>
                <c:pt idx="535">
                  <c:v>26.36789817582417</c:v>
                </c:pt>
                <c:pt idx="536">
                  <c:v>43.891076871428581</c:v>
                </c:pt>
                <c:pt idx="537">
                  <c:v>35.478656348484847</c:v>
                </c:pt>
                <c:pt idx="538">
                  <c:v>31.631968579999988</c:v>
                </c:pt>
                <c:pt idx="539">
                  <c:v>43.412577768292664</c:v>
                </c:pt>
                <c:pt idx="540">
                  <c:v>31.388670627906958</c:v>
                </c:pt>
                <c:pt idx="541">
                  <c:v>43.425944508196721</c:v>
                </c:pt>
                <c:pt idx="542">
                  <c:v>36.356174840000001</c:v>
                </c:pt>
                <c:pt idx="543">
                  <c:v>43.011948027027039</c:v>
                </c:pt>
                <c:pt idx="544">
                  <c:v>40.08429842999999</c:v>
                </c:pt>
                <c:pt idx="545">
                  <c:v>41.796400208333324</c:v>
                </c:pt>
                <c:pt idx="546">
                  <c:v>43.227288944444467</c:v>
                </c:pt>
                <c:pt idx="547">
                  <c:v>39.829386763948492</c:v>
                </c:pt>
                <c:pt idx="548">
                  <c:v>40.363276371428555</c:v>
                </c:pt>
                <c:pt idx="549">
                  <c:v>32.24630937692308</c:v>
                </c:pt>
                <c:pt idx="550">
                  <c:v>31.743411601851843</c:v>
                </c:pt>
                <c:pt idx="551">
                  <c:v>42.313728738805999</c:v>
                </c:pt>
                <c:pt idx="552">
                  <c:v>42.414458185185168</c:v>
                </c:pt>
                <c:pt idx="553">
                  <c:v>33.182135759259261</c:v>
                </c:pt>
                <c:pt idx="554">
                  <c:v>39.676477074074064</c:v>
                </c:pt>
                <c:pt idx="555">
                  <c:v>37.652619016129037</c:v>
                </c:pt>
                <c:pt idx="556">
                  <c:v>27.459361960000003</c:v>
                </c:pt>
                <c:pt idx="557">
                  <c:v>32.394541543859646</c:v>
                </c:pt>
                <c:pt idx="558">
                  <c:v>35.731211993243228</c:v>
                </c:pt>
                <c:pt idx="559">
                  <c:v>42.991649999999993</c:v>
                </c:pt>
                <c:pt idx="560">
                  <c:v>44.326711611510788</c:v>
                </c:pt>
                <c:pt idx="561">
                  <c:v>44.149698454545444</c:v>
                </c:pt>
                <c:pt idx="562">
                  <c:v>48.61815955696202</c:v>
                </c:pt>
                <c:pt idx="563">
                  <c:v>41.811959965517232</c:v>
                </c:pt>
                <c:pt idx="564">
                  <c:v>39.354389305084766</c:v>
                </c:pt>
                <c:pt idx="565">
                  <c:v>39.696833598130837</c:v>
                </c:pt>
                <c:pt idx="566">
                  <c:v>31.817490839080445</c:v>
                </c:pt>
                <c:pt idx="567">
                  <c:v>26.569932580000003</c:v>
                </c:pt>
                <c:pt idx="568">
                  <c:v>40.602714028985488</c:v>
                </c:pt>
                <c:pt idx="569">
                  <c:v>41.275186720000001</c:v>
                </c:pt>
                <c:pt idx="570">
                  <c:v>40.505043132653071</c:v>
                </c:pt>
                <c:pt idx="571">
                  <c:v>35.376131873015872</c:v>
                </c:pt>
                <c:pt idx="572">
                  <c:v>37.499734818840601</c:v>
                </c:pt>
                <c:pt idx="573">
                  <c:v>44.377944200000009</c:v>
                </c:pt>
                <c:pt idx="574">
                  <c:v>41.645778330000006</c:v>
                </c:pt>
                <c:pt idx="575">
                  <c:v>39.838389072164944</c:v>
                </c:pt>
                <c:pt idx="576">
                  <c:v>33.006771754098367</c:v>
                </c:pt>
                <c:pt idx="577">
                  <c:v>36.42180519727895</c:v>
                </c:pt>
                <c:pt idx="578">
                  <c:v>32.028913852631575</c:v>
                </c:pt>
                <c:pt idx="579">
                  <c:v>40.961955067415694</c:v>
                </c:pt>
                <c:pt idx="580">
                  <c:v>43.47908271875</c:v>
                </c:pt>
                <c:pt idx="581">
                  <c:v>27.11490535714286</c:v>
                </c:pt>
                <c:pt idx="582">
                  <c:v>43.785573560000003</c:v>
                </c:pt>
                <c:pt idx="583">
                  <c:v>42.826893315068489</c:v>
                </c:pt>
                <c:pt idx="584">
                  <c:v>43.285201058823539</c:v>
                </c:pt>
                <c:pt idx="585">
                  <c:v>38.845240761194034</c:v>
                </c:pt>
                <c:pt idx="586">
                  <c:v>41.932172483050842</c:v>
                </c:pt>
                <c:pt idx="587">
                  <c:v>47.938905818181816</c:v>
                </c:pt>
                <c:pt idx="588">
                  <c:v>43.112081403508768</c:v>
                </c:pt>
                <c:pt idx="589">
                  <c:v>40.332946597014917</c:v>
                </c:pt>
                <c:pt idx="590">
                  <c:v>44.474784409999991</c:v>
                </c:pt>
                <c:pt idx="591">
                  <c:v>42.31776038461539</c:v>
                </c:pt>
                <c:pt idx="592">
                  <c:v>48.828587468253978</c:v>
                </c:pt>
                <c:pt idx="593">
                  <c:v>34.700488563025203</c:v>
                </c:pt>
                <c:pt idx="594">
                  <c:v>33.918225079166646</c:v>
                </c:pt>
                <c:pt idx="595">
                  <c:v>36.148974288135598</c:v>
                </c:pt>
                <c:pt idx="596">
                  <c:v>36.522711388888908</c:v>
                </c:pt>
                <c:pt idx="597">
                  <c:v>37.123065266666657</c:v>
                </c:pt>
                <c:pt idx="598">
                  <c:v>39.656971874999975</c:v>
                </c:pt>
                <c:pt idx="599">
                  <c:v>45.664677853448268</c:v>
                </c:pt>
                <c:pt idx="600">
                  <c:v>41.089149027777772</c:v>
                </c:pt>
                <c:pt idx="601">
                  <c:v>46.004694729074913</c:v>
                </c:pt>
                <c:pt idx="602">
                  <c:v>26.913590417910445</c:v>
                </c:pt>
                <c:pt idx="603">
                  <c:v>42.711314787671228</c:v>
                </c:pt>
                <c:pt idx="604">
                  <c:v>42.23525025</c:v>
                </c:pt>
                <c:pt idx="605">
                  <c:v>32.306846855555577</c:v>
                </c:pt>
                <c:pt idx="606">
                  <c:v>36.572364558333319</c:v>
                </c:pt>
                <c:pt idx="607">
                  <c:v>42.046440851851848</c:v>
                </c:pt>
                <c:pt idx="608">
                  <c:v>41.081292064516148</c:v>
                </c:pt>
                <c:pt idx="609">
                  <c:v>35.70041377104377</c:v>
                </c:pt>
                <c:pt idx="610">
                  <c:v>43.525973720000003</c:v>
                </c:pt>
                <c:pt idx="611">
                  <c:v>42.187304703703695</c:v>
                </c:pt>
                <c:pt idx="612">
                  <c:v>42.133714393939385</c:v>
                </c:pt>
                <c:pt idx="613">
                  <c:v>41.05855978571428</c:v>
                </c:pt>
                <c:pt idx="614">
                  <c:v>33.839048246666664</c:v>
                </c:pt>
                <c:pt idx="615">
                  <c:v>43.638566574999999</c:v>
                </c:pt>
                <c:pt idx="616">
                  <c:v>41.511317820754698</c:v>
                </c:pt>
                <c:pt idx="617">
                  <c:v>26.372518055045873</c:v>
                </c:pt>
                <c:pt idx="618">
                  <c:v>34.466836315649878</c:v>
                </c:pt>
                <c:pt idx="619">
                  <c:v>45.519757683333339</c:v>
                </c:pt>
                <c:pt idx="620">
                  <c:v>40.264728415730339</c:v>
                </c:pt>
                <c:pt idx="621">
                  <c:v>44.867931342105258</c:v>
                </c:pt>
                <c:pt idx="622">
                  <c:v>45.727841872093016</c:v>
                </c:pt>
              </c:numCache>
            </c:numRef>
          </c:yVal>
          <c:smooth val="0"/>
          <c:extLst>
            <c:ext xmlns:c16="http://schemas.microsoft.com/office/drawing/2014/chart" uri="{C3380CC4-5D6E-409C-BE32-E72D297353CC}">
              <c16:uniqueId val="{00000004-0000-4A99-BE04-C8615CB12363}"/>
            </c:ext>
          </c:extLst>
        </c:ser>
        <c:ser>
          <c:idx val="5"/>
          <c:order val="5"/>
          <c:spPr>
            <a:ln>
              <a:noFill/>
            </a:ln>
          </c:spPr>
          <c:marker>
            <c:symbol val="circle"/>
            <c:size val="4"/>
            <c:spPr>
              <a:solidFill>
                <a:srgbClr val="DFE5EF"/>
              </a:solidFill>
              <a:ln w="9525" cmpd="sng" algn="ctr">
                <a:solidFill>
                  <a:srgbClr val="DFE5EF"/>
                </a:solidFill>
                <a:prstDash val="solid"/>
              </a:ln>
            </c:spPr>
          </c:marker>
          <c:xVal>
            <c:numRef>
              <c:f>Sheet1!$A$1:$A$636</c:f>
              <c:numCache>
                <c:formatCode>General</c:formatCode>
                <c:ptCount val="636"/>
                <c:pt idx="623">
                  <c:v>-93.128431629999966</c:v>
                </c:pt>
                <c:pt idx="624">
                  <c:v>-84.524033833333348</c:v>
                </c:pt>
                <c:pt idx="625">
                  <c:v>-101.49583650467289</c:v>
                </c:pt>
                <c:pt idx="626">
                  <c:v>-102.81385025824173</c:v>
                </c:pt>
                <c:pt idx="627">
                  <c:v>-97.545345887999972</c:v>
                </c:pt>
                <c:pt idx="628">
                  <c:v>-98.322132032786925</c:v>
                </c:pt>
                <c:pt idx="629">
                  <c:v>-102.97148750000001</c:v>
                </c:pt>
                <c:pt idx="630">
                  <c:v>-92.431761585714298</c:v>
                </c:pt>
                <c:pt idx="631">
                  <c:v>-94.503139705882361</c:v>
                </c:pt>
                <c:pt idx="632">
                  <c:v>-97.579491953667983</c:v>
                </c:pt>
                <c:pt idx="633">
                  <c:v>-103.85680483500002</c:v>
                </c:pt>
                <c:pt idx="634">
                  <c:v>-100.50309832592592</c:v>
                </c:pt>
                <c:pt idx="635">
                  <c:v>-95.585596288659801</c:v>
                </c:pt>
              </c:numCache>
            </c:numRef>
          </c:xVal>
          <c:yVal>
            <c:numRef>
              <c:f>Sheet1!$G$1:$G$636</c:f>
              <c:numCache>
                <c:formatCode>General</c:formatCode>
                <c:ptCount val="636"/>
                <c:pt idx="623">
                  <c:v>43.499329809999992</c:v>
                </c:pt>
                <c:pt idx="624">
                  <c:v>43.391066944444447</c:v>
                </c:pt>
                <c:pt idx="625">
                  <c:v>36.455938261682249</c:v>
                </c:pt>
                <c:pt idx="626">
                  <c:v>31.840006999999982</c:v>
                </c:pt>
                <c:pt idx="627">
                  <c:v>26.364847287999996</c:v>
                </c:pt>
                <c:pt idx="628">
                  <c:v>35.445729065573772</c:v>
                </c:pt>
                <c:pt idx="629">
                  <c:v>40.618136689189186</c:v>
                </c:pt>
                <c:pt idx="630">
                  <c:v>41.633555385714281</c:v>
                </c:pt>
                <c:pt idx="631">
                  <c:v>41.187141607843145</c:v>
                </c:pt>
                <c:pt idx="632">
                  <c:v>41.686745536679517</c:v>
                </c:pt>
                <c:pt idx="633">
                  <c:v>39.136337715000003</c:v>
                </c:pt>
                <c:pt idx="634">
                  <c:v>32.298429933333367</c:v>
                </c:pt>
                <c:pt idx="635">
                  <c:v>38.440695432989692</c:v>
                </c:pt>
              </c:numCache>
            </c:numRef>
          </c:yVal>
          <c:smooth val="0"/>
          <c:extLst>
            <c:ext xmlns:c16="http://schemas.microsoft.com/office/drawing/2014/chart" uri="{C3380CC4-5D6E-409C-BE32-E72D297353CC}">
              <c16:uniqueId val="{00000005-0000-4A99-BE04-C8615CB12363}"/>
            </c:ext>
          </c:extLst>
        </c:ser>
        <c:dLbls>
          <c:showLegendKey val="0"/>
          <c:showVal val="0"/>
          <c:showCatName val="0"/>
          <c:showSerName val="0"/>
          <c:showPercent val="0"/>
          <c:showBubbleSize val="0"/>
        </c:dLbls>
        <c:axId val="202805311"/>
        <c:axId val="1"/>
      </c:scatterChart>
      <c:valAx>
        <c:axId val="202805311"/>
        <c:scaling>
          <c:orientation val="minMax"/>
          <c:max val="-60"/>
          <c:min val="-130"/>
        </c:scaling>
        <c:delete val="0"/>
        <c:axPos val="b"/>
        <c:majorGridlines>
          <c:spPr>
            <a:ln>
              <a:noFill/>
            </a:ln>
          </c:spPr>
        </c:majorGridlines>
        <c:numFmt formatCode="General" sourceLinked="1"/>
        <c:majorTickMark val="out"/>
        <c:minorTickMark val="none"/>
        <c:tickLblPos val="none"/>
        <c:spPr>
          <a:ln w="9525" cmpd="sng" algn="ctr">
            <a:solidFill>
              <a:srgbClr val="FFFFFF"/>
            </a:solidFill>
            <a:prstDash val="solid"/>
          </a:ln>
        </c:spPr>
        <c:txPr>
          <a:bodyPr wrap="none"/>
          <a:lstStyle/>
          <a:p>
            <a:pPr>
              <a:defRPr sz="1400" kern="1200">
                <a:latin typeface="+mn-lt"/>
                <a:ea typeface="+mn-ea"/>
                <a:cs typeface="+mn-cs"/>
              </a:defRPr>
            </a:pPr>
            <a:endParaRPr lang="en-US"/>
          </a:p>
        </c:txPr>
        <c:crossAx val="1"/>
        <c:crosses val="min"/>
        <c:crossBetween val="midCat"/>
        <c:majorUnit val="10"/>
      </c:valAx>
      <c:valAx>
        <c:axId val="1"/>
        <c:scaling>
          <c:orientation val="minMax"/>
          <c:max val="50"/>
          <c:min val="25"/>
        </c:scaling>
        <c:delete val="0"/>
        <c:axPos val="l"/>
        <c:majorGridlines>
          <c:spPr>
            <a:ln>
              <a:noFill/>
            </a:ln>
          </c:spPr>
        </c:majorGridlines>
        <c:numFmt formatCode="General" sourceLinked="1"/>
        <c:majorTickMark val="out"/>
        <c:minorTickMark val="none"/>
        <c:tickLblPos val="none"/>
        <c:spPr>
          <a:ln w="9525" cmpd="sng" algn="ctr">
            <a:solidFill>
              <a:srgbClr val="FFFFFF"/>
            </a:solidFill>
            <a:prstDash val="solid"/>
          </a:ln>
        </c:spPr>
        <c:txPr>
          <a:bodyPr wrap="none"/>
          <a:lstStyle/>
          <a:p>
            <a:pPr>
              <a:defRPr sz="1400" kern="1200">
                <a:latin typeface="+mn-lt"/>
                <a:ea typeface="+mn-ea"/>
                <a:cs typeface="+mn-cs"/>
              </a:defRPr>
            </a:pPr>
            <a:endParaRPr lang="en-US"/>
          </a:p>
        </c:txPr>
        <c:crossAx val="202805311"/>
        <c:crosses val="min"/>
        <c:crossBetween val="midCat"/>
        <c:majorUnit val="5"/>
      </c:valAx>
    </c:plotArea>
    <c:plotVisOnly val="0"/>
    <c:dispBlanksAs val="gap"/>
    <c:showDLblsOverMax val="1"/>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196473551637279E-2"/>
          <c:y val="2.7310924369747899E-2"/>
          <c:w val="0.94760705289672542"/>
          <c:h val="0.94537815126050417"/>
        </c:manualLayout>
      </c:layout>
      <c:lineChart>
        <c:grouping val="standard"/>
        <c:varyColors val="0"/>
        <c:ser>
          <c:idx val="0"/>
          <c:order val="0"/>
          <c:spPr>
            <a:ln w="19050" cmpd="sng" algn="ctr">
              <a:solidFill>
                <a:schemeClr val="accent1"/>
              </a:solidFill>
              <a:prstDash val="solid"/>
            </a:ln>
          </c:spPr>
          <c:marker>
            <c:symbol val="none"/>
          </c:marker>
          <c:val>
            <c:numRef>
              <c:f>Sheet1!$A$1:$LP$1</c:f>
              <c:numCache>
                <c:formatCode>General</c:formatCode>
                <c:ptCount val="328"/>
                <c:pt idx="0">
                  <c:v>55888</c:v>
                </c:pt>
                <c:pt idx="1">
                  <c:v>51671</c:v>
                </c:pt>
                <c:pt idx="2">
                  <c:v>48539</c:v>
                </c:pt>
                <c:pt idx="3">
                  <c:v>46272</c:v>
                </c:pt>
                <c:pt idx="4">
                  <c:v>44402</c:v>
                </c:pt>
                <c:pt idx="5">
                  <c:v>43446</c:v>
                </c:pt>
                <c:pt idx="6">
                  <c:v>43735</c:v>
                </c:pt>
                <c:pt idx="7">
                  <c:v>44460</c:v>
                </c:pt>
                <c:pt idx="8">
                  <c:v>46669</c:v>
                </c:pt>
                <c:pt idx="9">
                  <c:v>47038</c:v>
                </c:pt>
                <c:pt idx="10">
                  <c:v>49142</c:v>
                </c:pt>
                <c:pt idx="11">
                  <c:v>53201</c:v>
                </c:pt>
                <c:pt idx="12">
                  <c:v>56137</c:v>
                </c:pt>
                <c:pt idx="13">
                  <c:v>59046</c:v>
                </c:pt>
                <c:pt idx="14">
                  <c:v>63011</c:v>
                </c:pt>
                <c:pt idx="15">
                  <c:v>66696</c:v>
                </c:pt>
                <c:pt idx="16">
                  <c:v>69224</c:v>
                </c:pt>
                <c:pt idx="17">
                  <c:v>71006</c:v>
                </c:pt>
                <c:pt idx="18">
                  <c:v>72305</c:v>
                </c:pt>
                <c:pt idx="19">
                  <c:v>71435</c:v>
                </c:pt>
                <c:pt idx="20">
                  <c:v>67751</c:v>
                </c:pt>
                <c:pt idx="21">
                  <c:v>64661</c:v>
                </c:pt>
                <c:pt idx="22">
                  <c:v>62625</c:v>
                </c:pt>
                <c:pt idx="23">
                  <c:v>59927</c:v>
                </c:pt>
                <c:pt idx="24">
                  <c:v>56067</c:v>
                </c:pt>
                <c:pt idx="25">
                  <c:v>52027</c:v>
                </c:pt>
                <c:pt idx="26">
                  <c:v>48686</c:v>
                </c:pt>
                <c:pt idx="27">
                  <c:v>46275</c:v>
                </c:pt>
                <c:pt idx="28">
                  <c:v>44748</c:v>
                </c:pt>
                <c:pt idx="29">
                  <c:v>43526</c:v>
                </c:pt>
                <c:pt idx="30">
                  <c:v>43188</c:v>
                </c:pt>
                <c:pt idx="31">
                  <c:v>44102</c:v>
                </c:pt>
                <c:pt idx="32">
                  <c:v>46628</c:v>
                </c:pt>
                <c:pt idx="33">
                  <c:v>47254</c:v>
                </c:pt>
                <c:pt idx="34">
                  <c:v>49502</c:v>
                </c:pt>
                <c:pt idx="35">
                  <c:v>53286</c:v>
                </c:pt>
                <c:pt idx="36">
                  <c:v>55392</c:v>
                </c:pt>
                <c:pt idx="37">
                  <c:v>57947</c:v>
                </c:pt>
                <c:pt idx="38">
                  <c:v>61330</c:v>
                </c:pt>
                <c:pt idx="39">
                  <c:v>64685</c:v>
                </c:pt>
                <c:pt idx="40">
                  <c:v>67764</c:v>
                </c:pt>
                <c:pt idx="41">
                  <c:v>70165</c:v>
                </c:pt>
                <c:pt idx="42">
                  <c:v>71727</c:v>
                </c:pt>
                <c:pt idx="43">
                  <c:v>71286</c:v>
                </c:pt>
                <c:pt idx="44">
                  <c:v>67859</c:v>
                </c:pt>
                <c:pt idx="45">
                  <c:v>64750</c:v>
                </c:pt>
                <c:pt idx="46">
                  <c:v>62719</c:v>
                </c:pt>
                <c:pt idx="47">
                  <c:v>59717</c:v>
                </c:pt>
                <c:pt idx="48">
                  <c:v>55580</c:v>
                </c:pt>
                <c:pt idx="49">
                  <c:v>51847</c:v>
                </c:pt>
                <c:pt idx="50">
                  <c:v>48863</c:v>
                </c:pt>
                <c:pt idx="51">
                  <c:v>46800</c:v>
                </c:pt>
                <c:pt idx="52">
                  <c:v>45364</c:v>
                </c:pt>
                <c:pt idx="53">
                  <c:v>44920</c:v>
                </c:pt>
                <c:pt idx="54">
                  <c:v>44471</c:v>
                </c:pt>
                <c:pt idx="55">
                  <c:v>45516</c:v>
                </c:pt>
                <c:pt idx="56">
                  <c:v>47480</c:v>
                </c:pt>
                <c:pt idx="57">
                  <c:v>48204</c:v>
                </c:pt>
                <c:pt idx="58">
                  <c:v>50487</c:v>
                </c:pt>
                <c:pt idx="59">
                  <c:v>54110</c:v>
                </c:pt>
                <c:pt idx="60">
                  <c:v>57031</c:v>
                </c:pt>
                <c:pt idx="61">
                  <c:v>60178</c:v>
                </c:pt>
                <c:pt idx="62">
                  <c:v>63717</c:v>
                </c:pt>
                <c:pt idx="63">
                  <c:v>67166</c:v>
                </c:pt>
                <c:pt idx="64">
                  <c:v>70420</c:v>
                </c:pt>
                <c:pt idx="65">
                  <c:v>72158</c:v>
                </c:pt>
                <c:pt idx="66">
                  <c:v>73229</c:v>
                </c:pt>
                <c:pt idx="67">
                  <c:v>72589</c:v>
                </c:pt>
                <c:pt idx="68">
                  <c:v>68819</c:v>
                </c:pt>
                <c:pt idx="69">
                  <c:v>65804</c:v>
                </c:pt>
                <c:pt idx="70">
                  <c:v>64208</c:v>
                </c:pt>
                <c:pt idx="71">
                  <c:v>61188</c:v>
                </c:pt>
                <c:pt idx="72">
                  <c:v>57240</c:v>
                </c:pt>
                <c:pt idx="73">
                  <c:v>53627</c:v>
                </c:pt>
                <c:pt idx="74">
                  <c:v>50106</c:v>
                </c:pt>
                <c:pt idx="75">
                  <c:v>47742</c:v>
                </c:pt>
                <c:pt idx="76">
                  <c:v>46096</c:v>
                </c:pt>
                <c:pt idx="77">
                  <c:v>44585</c:v>
                </c:pt>
                <c:pt idx="78">
                  <c:v>44696</c:v>
                </c:pt>
                <c:pt idx="79">
                  <c:v>45508</c:v>
                </c:pt>
                <c:pt idx="80">
                  <c:v>47602</c:v>
                </c:pt>
                <c:pt idx="81">
                  <c:v>48129</c:v>
                </c:pt>
                <c:pt idx="82">
                  <c:v>50292</c:v>
                </c:pt>
                <c:pt idx="83">
                  <c:v>54214</c:v>
                </c:pt>
                <c:pt idx="84">
                  <c:v>56814</c:v>
                </c:pt>
                <c:pt idx="85">
                  <c:v>59626</c:v>
                </c:pt>
                <c:pt idx="86">
                  <c:v>62498</c:v>
                </c:pt>
                <c:pt idx="87">
                  <c:v>65386</c:v>
                </c:pt>
                <c:pt idx="88">
                  <c:v>67998</c:v>
                </c:pt>
                <c:pt idx="89">
                  <c:v>69768</c:v>
                </c:pt>
                <c:pt idx="90">
                  <c:v>70832</c:v>
                </c:pt>
                <c:pt idx="91">
                  <c:v>69780</c:v>
                </c:pt>
                <c:pt idx="92">
                  <c:v>66448</c:v>
                </c:pt>
                <c:pt idx="93">
                  <c:v>63044</c:v>
                </c:pt>
                <c:pt idx="94">
                  <c:v>61296</c:v>
                </c:pt>
                <c:pt idx="95">
                  <c:v>58859</c:v>
                </c:pt>
                <c:pt idx="96">
                  <c:v>55999</c:v>
                </c:pt>
                <c:pt idx="97">
                  <c:v>52978</c:v>
                </c:pt>
                <c:pt idx="98">
                  <c:v>50453</c:v>
                </c:pt>
                <c:pt idx="99">
                  <c:v>48035</c:v>
                </c:pt>
                <c:pt idx="100">
                  <c:v>46343</c:v>
                </c:pt>
                <c:pt idx="101">
                  <c:v>44976</c:v>
                </c:pt>
                <c:pt idx="102">
                  <c:v>44046</c:v>
                </c:pt>
                <c:pt idx="103">
                  <c:v>44143</c:v>
                </c:pt>
                <c:pt idx="104">
                  <c:v>44785</c:v>
                </c:pt>
                <c:pt idx="105">
                  <c:v>45484</c:v>
                </c:pt>
                <c:pt idx="106">
                  <c:v>48183</c:v>
                </c:pt>
                <c:pt idx="107">
                  <c:v>51692</c:v>
                </c:pt>
                <c:pt idx="108">
                  <c:v>54312</c:v>
                </c:pt>
                <c:pt idx="109">
                  <c:v>57195</c:v>
                </c:pt>
                <c:pt idx="110">
                  <c:v>60024</c:v>
                </c:pt>
                <c:pt idx="111">
                  <c:v>62815</c:v>
                </c:pt>
                <c:pt idx="112">
                  <c:v>64802</c:v>
                </c:pt>
                <c:pt idx="113">
                  <c:v>66636</c:v>
                </c:pt>
                <c:pt idx="114">
                  <c:v>67865</c:v>
                </c:pt>
                <c:pt idx="115">
                  <c:v>67137</c:v>
                </c:pt>
                <c:pt idx="116">
                  <c:v>64231</c:v>
                </c:pt>
                <c:pt idx="117">
                  <c:v>61674</c:v>
                </c:pt>
                <c:pt idx="118">
                  <c:v>59850</c:v>
                </c:pt>
                <c:pt idx="119">
                  <c:v>57368</c:v>
                </c:pt>
                <c:pt idx="120">
                  <c:v>54717</c:v>
                </c:pt>
                <c:pt idx="121">
                  <c:v>52269</c:v>
                </c:pt>
                <c:pt idx="122">
                  <c:v>49862</c:v>
                </c:pt>
                <c:pt idx="123">
                  <c:v>47892</c:v>
                </c:pt>
                <c:pt idx="124">
                  <c:v>46290</c:v>
                </c:pt>
                <c:pt idx="125">
                  <c:v>44987</c:v>
                </c:pt>
                <c:pt idx="126">
                  <c:v>44088</c:v>
                </c:pt>
                <c:pt idx="127">
                  <c:v>43967</c:v>
                </c:pt>
                <c:pt idx="128">
                  <c:v>44088</c:v>
                </c:pt>
                <c:pt idx="129">
                  <c:v>44588</c:v>
                </c:pt>
                <c:pt idx="130">
                  <c:v>47566</c:v>
                </c:pt>
                <c:pt idx="131">
                  <c:v>52267</c:v>
                </c:pt>
                <c:pt idx="132">
                  <c:v>55323</c:v>
                </c:pt>
                <c:pt idx="133">
                  <c:v>58537</c:v>
                </c:pt>
                <c:pt idx="134">
                  <c:v>62238</c:v>
                </c:pt>
                <c:pt idx="135">
                  <c:v>65004</c:v>
                </c:pt>
                <c:pt idx="136">
                  <c:v>67335</c:v>
                </c:pt>
                <c:pt idx="137">
                  <c:v>69064</c:v>
                </c:pt>
                <c:pt idx="138">
                  <c:v>70161</c:v>
                </c:pt>
                <c:pt idx="139">
                  <c:v>69918</c:v>
                </c:pt>
                <c:pt idx="140">
                  <c:v>66126</c:v>
                </c:pt>
                <c:pt idx="141">
                  <c:v>62800</c:v>
                </c:pt>
                <c:pt idx="142">
                  <c:v>61290</c:v>
                </c:pt>
                <c:pt idx="143">
                  <c:v>59176</c:v>
                </c:pt>
                <c:pt idx="144">
                  <c:v>55529</c:v>
                </c:pt>
                <c:pt idx="145">
                  <c:v>51892</c:v>
                </c:pt>
                <c:pt idx="146">
                  <c:v>48980</c:v>
                </c:pt>
                <c:pt idx="147">
                  <c:v>46895</c:v>
                </c:pt>
                <c:pt idx="148">
                  <c:v>45283</c:v>
                </c:pt>
                <c:pt idx="149">
                  <c:v>44430</c:v>
                </c:pt>
                <c:pt idx="150">
                  <c:v>44459</c:v>
                </c:pt>
                <c:pt idx="151">
                  <c:v>45785</c:v>
                </c:pt>
                <c:pt idx="152">
                  <c:v>47761</c:v>
                </c:pt>
                <c:pt idx="153">
                  <c:v>48432</c:v>
                </c:pt>
                <c:pt idx="154">
                  <c:v>50590</c:v>
                </c:pt>
                <c:pt idx="155">
                  <c:v>54072</c:v>
                </c:pt>
                <c:pt idx="156">
                  <c:v>55804</c:v>
                </c:pt>
                <c:pt idx="157">
                  <c:v>58851</c:v>
                </c:pt>
                <c:pt idx="158">
                  <c:v>62233</c:v>
                </c:pt>
                <c:pt idx="159">
                  <c:v>65356</c:v>
                </c:pt>
                <c:pt idx="160">
                  <c:v>68002</c:v>
                </c:pt>
                <c:pt idx="161">
                  <c:v>70492</c:v>
                </c:pt>
                <c:pt idx="162">
                  <c:v>71572</c:v>
                </c:pt>
                <c:pt idx="163">
                  <c:v>70395</c:v>
                </c:pt>
                <c:pt idx="164">
                  <c:v>65755</c:v>
                </c:pt>
                <c:pt idx="165">
                  <c:v>63234</c:v>
                </c:pt>
                <c:pt idx="166">
                  <c:v>61515</c:v>
                </c:pt>
                <c:pt idx="167">
                  <c:v>58675</c:v>
                </c:pt>
                <c:pt idx="168">
                  <c:v>55084</c:v>
                </c:pt>
                <c:pt idx="169">
                  <c:v>51252</c:v>
                </c:pt>
                <c:pt idx="170">
                  <c:v>48478</c:v>
                </c:pt>
                <c:pt idx="171">
                  <c:v>46507</c:v>
                </c:pt>
                <c:pt idx="172">
                  <c:v>44659</c:v>
                </c:pt>
                <c:pt idx="173">
                  <c:v>43424</c:v>
                </c:pt>
                <c:pt idx="174">
                  <c:v>43252</c:v>
                </c:pt>
                <c:pt idx="175">
                  <c:v>44589</c:v>
                </c:pt>
                <c:pt idx="176">
                  <c:v>46730</c:v>
                </c:pt>
                <c:pt idx="177">
                  <c:v>47505</c:v>
                </c:pt>
                <c:pt idx="178">
                  <c:v>48618</c:v>
                </c:pt>
                <c:pt idx="179">
                  <c:v>52262</c:v>
                </c:pt>
                <c:pt idx="180">
                  <c:v>52891</c:v>
                </c:pt>
                <c:pt idx="181">
                  <c:v>55111</c:v>
                </c:pt>
                <c:pt idx="182">
                  <c:v>58560</c:v>
                </c:pt>
                <c:pt idx="183">
                  <c:v>61633</c:v>
                </c:pt>
                <c:pt idx="184">
                  <c:v>64367</c:v>
                </c:pt>
                <c:pt idx="185">
                  <c:v>66391</c:v>
                </c:pt>
                <c:pt idx="186">
                  <c:v>67633</c:v>
                </c:pt>
                <c:pt idx="187">
                  <c:v>66823</c:v>
                </c:pt>
                <c:pt idx="188">
                  <c:v>62209</c:v>
                </c:pt>
                <c:pt idx="189">
                  <c:v>59994</c:v>
                </c:pt>
                <c:pt idx="190">
                  <c:v>58596</c:v>
                </c:pt>
                <c:pt idx="191">
                  <c:v>55387</c:v>
                </c:pt>
                <c:pt idx="192">
                  <c:v>52066</c:v>
                </c:pt>
                <c:pt idx="193">
                  <c:v>48448</c:v>
                </c:pt>
                <c:pt idx="194">
                  <c:v>45700</c:v>
                </c:pt>
                <c:pt idx="195">
                  <c:v>43714</c:v>
                </c:pt>
                <c:pt idx="196">
                  <c:v>41978</c:v>
                </c:pt>
                <c:pt idx="197">
                  <c:v>41251</c:v>
                </c:pt>
                <c:pt idx="198">
                  <c:v>41050</c:v>
                </c:pt>
                <c:pt idx="199">
                  <c:v>42265</c:v>
                </c:pt>
                <c:pt idx="200">
                  <c:v>44587</c:v>
                </c:pt>
                <c:pt idx="201">
                  <c:v>45395</c:v>
                </c:pt>
                <c:pt idx="202">
                  <c:v>46841</c:v>
                </c:pt>
                <c:pt idx="203">
                  <c:v>49798</c:v>
                </c:pt>
                <c:pt idx="204">
                  <c:v>50687</c:v>
                </c:pt>
                <c:pt idx="205">
                  <c:v>52520</c:v>
                </c:pt>
                <c:pt idx="206">
                  <c:v>54992</c:v>
                </c:pt>
                <c:pt idx="207">
                  <c:v>58659</c:v>
                </c:pt>
                <c:pt idx="208">
                  <c:v>61838</c:v>
                </c:pt>
                <c:pt idx="209">
                  <c:v>64612</c:v>
                </c:pt>
                <c:pt idx="210">
                  <c:v>66668</c:v>
                </c:pt>
                <c:pt idx="211">
                  <c:v>66513</c:v>
                </c:pt>
                <c:pt idx="212">
                  <c:v>62682</c:v>
                </c:pt>
                <c:pt idx="213">
                  <c:v>59976</c:v>
                </c:pt>
                <c:pt idx="214">
                  <c:v>58292</c:v>
                </c:pt>
                <c:pt idx="215">
                  <c:v>55206</c:v>
                </c:pt>
                <c:pt idx="216">
                  <c:v>51831</c:v>
                </c:pt>
                <c:pt idx="217">
                  <c:v>48676</c:v>
                </c:pt>
                <c:pt idx="218">
                  <c:v>46022</c:v>
                </c:pt>
                <c:pt idx="219">
                  <c:v>43947</c:v>
                </c:pt>
                <c:pt idx="220">
                  <c:v>42678</c:v>
                </c:pt>
                <c:pt idx="221">
                  <c:v>42019</c:v>
                </c:pt>
                <c:pt idx="222">
                  <c:v>41858</c:v>
                </c:pt>
                <c:pt idx="223">
                  <c:v>42690</c:v>
                </c:pt>
                <c:pt idx="224">
                  <c:v>44918</c:v>
                </c:pt>
                <c:pt idx="225">
                  <c:v>45730</c:v>
                </c:pt>
                <c:pt idx="226">
                  <c:v>46876</c:v>
                </c:pt>
                <c:pt idx="227">
                  <c:v>49995</c:v>
                </c:pt>
                <c:pt idx="228">
                  <c:v>52434</c:v>
                </c:pt>
                <c:pt idx="229">
                  <c:v>54371</c:v>
                </c:pt>
                <c:pt idx="230">
                  <c:v>57206</c:v>
                </c:pt>
                <c:pt idx="231">
                  <c:v>60707</c:v>
                </c:pt>
                <c:pt idx="232">
                  <c:v>64055</c:v>
                </c:pt>
                <c:pt idx="233">
                  <c:v>66675</c:v>
                </c:pt>
                <c:pt idx="234">
                  <c:v>68726</c:v>
                </c:pt>
                <c:pt idx="235">
                  <c:v>68111</c:v>
                </c:pt>
                <c:pt idx="236">
                  <c:v>64157</c:v>
                </c:pt>
                <c:pt idx="237">
                  <c:v>61719</c:v>
                </c:pt>
                <c:pt idx="238">
                  <c:v>59838</c:v>
                </c:pt>
                <c:pt idx="239">
                  <c:v>57008</c:v>
                </c:pt>
                <c:pt idx="240">
                  <c:v>53898</c:v>
                </c:pt>
                <c:pt idx="241">
                  <c:v>50298</c:v>
                </c:pt>
                <c:pt idx="242">
                  <c:v>47232</c:v>
                </c:pt>
                <c:pt idx="243">
                  <c:v>44981</c:v>
                </c:pt>
                <c:pt idx="244">
                  <c:v>43633</c:v>
                </c:pt>
                <c:pt idx="245">
                  <c:v>42716</c:v>
                </c:pt>
                <c:pt idx="246">
                  <c:v>42365</c:v>
                </c:pt>
                <c:pt idx="247">
                  <c:v>43093</c:v>
                </c:pt>
                <c:pt idx="248">
                  <c:v>44851</c:v>
                </c:pt>
                <c:pt idx="249">
                  <c:v>45582</c:v>
                </c:pt>
                <c:pt idx="250">
                  <c:v>46976</c:v>
                </c:pt>
                <c:pt idx="251">
                  <c:v>50156</c:v>
                </c:pt>
                <c:pt idx="252">
                  <c:v>53018</c:v>
                </c:pt>
                <c:pt idx="253">
                  <c:v>55819</c:v>
                </c:pt>
                <c:pt idx="254">
                  <c:v>58758</c:v>
                </c:pt>
                <c:pt idx="255">
                  <c:v>62059</c:v>
                </c:pt>
                <c:pt idx="256">
                  <c:v>65137</c:v>
                </c:pt>
                <c:pt idx="257">
                  <c:v>67343</c:v>
                </c:pt>
                <c:pt idx="258">
                  <c:v>68493</c:v>
                </c:pt>
                <c:pt idx="259">
                  <c:v>67504</c:v>
                </c:pt>
                <c:pt idx="260">
                  <c:v>63601</c:v>
                </c:pt>
                <c:pt idx="261">
                  <c:v>60755</c:v>
                </c:pt>
                <c:pt idx="262">
                  <c:v>58750</c:v>
                </c:pt>
                <c:pt idx="263">
                  <c:v>56201</c:v>
                </c:pt>
                <c:pt idx="264">
                  <c:v>53517</c:v>
                </c:pt>
                <c:pt idx="265">
                  <c:v>50833</c:v>
                </c:pt>
                <c:pt idx="266">
                  <c:v>48137</c:v>
                </c:pt>
                <c:pt idx="267">
                  <c:v>45737</c:v>
                </c:pt>
                <c:pt idx="268">
                  <c:v>44103</c:v>
                </c:pt>
                <c:pt idx="269">
                  <c:v>43203</c:v>
                </c:pt>
                <c:pt idx="270">
                  <c:v>42596</c:v>
                </c:pt>
                <c:pt idx="271">
                  <c:v>42067</c:v>
                </c:pt>
                <c:pt idx="272">
                  <c:v>42550</c:v>
                </c:pt>
                <c:pt idx="273">
                  <c:v>43010</c:v>
                </c:pt>
                <c:pt idx="274">
                  <c:v>45181</c:v>
                </c:pt>
                <c:pt idx="275">
                  <c:v>50287</c:v>
                </c:pt>
                <c:pt idx="276">
                  <c:v>52540</c:v>
                </c:pt>
                <c:pt idx="277">
                  <c:v>55737</c:v>
                </c:pt>
                <c:pt idx="278">
                  <c:v>58889</c:v>
                </c:pt>
                <c:pt idx="279">
                  <c:v>62647</c:v>
                </c:pt>
                <c:pt idx="280">
                  <c:v>65461</c:v>
                </c:pt>
                <c:pt idx="281">
                  <c:v>67884</c:v>
                </c:pt>
                <c:pt idx="282">
                  <c:v>68816</c:v>
                </c:pt>
                <c:pt idx="283">
                  <c:v>67678</c:v>
                </c:pt>
                <c:pt idx="284">
                  <c:v>64621</c:v>
                </c:pt>
                <c:pt idx="285">
                  <c:v>61713</c:v>
                </c:pt>
                <c:pt idx="286">
                  <c:v>59758</c:v>
                </c:pt>
                <c:pt idx="287">
                  <c:v>57070</c:v>
                </c:pt>
                <c:pt idx="288">
                  <c:v>54213</c:v>
                </c:pt>
                <c:pt idx="289">
                  <c:v>51343</c:v>
                </c:pt>
                <c:pt idx="290">
                  <c:v>49021</c:v>
                </c:pt>
                <c:pt idx="291">
                  <c:v>46803</c:v>
                </c:pt>
                <c:pt idx="292">
                  <c:v>45207</c:v>
                </c:pt>
                <c:pt idx="293">
                  <c:v>43800</c:v>
                </c:pt>
                <c:pt idx="294">
                  <c:v>42797</c:v>
                </c:pt>
                <c:pt idx="295">
                  <c:v>42337</c:v>
                </c:pt>
                <c:pt idx="296">
                  <c:v>42476</c:v>
                </c:pt>
                <c:pt idx="297">
                  <c:v>42674</c:v>
                </c:pt>
                <c:pt idx="298">
                  <c:v>45462</c:v>
                </c:pt>
                <c:pt idx="299">
                  <c:v>49241</c:v>
                </c:pt>
                <c:pt idx="300">
                  <c:v>51749</c:v>
                </c:pt>
                <c:pt idx="301">
                  <c:v>55485</c:v>
                </c:pt>
                <c:pt idx="302">
                  <c:v>58948</c:v>
                </c:pt>
                <c:pt idx="303">
                  <c:v>63109</c:v>
                </c:pt>
                <c:pt idx="304">
                  <c:v>66667</c:v>
                </c:pt>
                <c:pt idx="305">
                  <c:v>69637</c:v>
                </c:pt>
                <c:pt idx="306">
                  <c:v>70813</c:v>
                </c:pt>
                <c:pt idx="307">
                  <c:v>69626</c:v>
                </c:pt>
                <c:pt idx="308">
                  <c:v>65563</c:v>
                </c:pt>
                <c:pt idx="309">
                  <c:v>63048</c:v>
                </c:pt>
                <c:pt idx="310">
                  <c:v>61395</c:v>
                </c:pt>
                <c:pt idx="311">
                  <c:v>58480</c:v>
                </c:pt>
                <c:pt idx="312">
                  <c:v>55454</c:v>
                </c:pt>
                <c:pt idx="313">
                  <c:v>51802</c:v>
                </c:pt>
                <c:pt idx="314">
                  <c:v>51802</c:v>
                </c:pt>
                <c:pt idx="315">
                  <c:v>46803</c:v>
                </c:pt>
                <c:pt idx="316">
                  <c:v>45207</c:v>
                </c:pt>
                <c:pt idx="317">
                  <c:v>43800</c:v>
                </c:pt>
                <c:pt idx="318">
                  <c:v>42797</c:v>
                </c:pt>
                <c:pt idx="319">
                  <c:v>42337</c:v>
                </c:pt>
                <c:pt idx="320">
                  <c:v>42476</c:v>
                </c:pt>
                <c:pt idx="321">
                  <c:v>42674</c:v>
                </c:pt>
                <c:pt idx="322">
                  <c:v>45462</c:v>
                </c:pt>
                <c:pt idx="323">
                  <c:v>49241</c:v>
                </c:pt>
                <c:pt idx="324">
                  <c:v>51749</c:v>
                </c:pt>
                <c:pt idx="325">
                  <c:v>55485</c:v>
                </c:pt>
                <c:pt idx="326">
                  <c:v>58948</c:v>
                </c:pt>
                <c:pt idx="327">
                  <c:v>63109</c:v>
                </c:pt>
              </c:numCache>
            </c:numRef>
          </c:val>
          <c:smooth val="0"/>
          <c:extLst>
            <c:ext xmlns:c16="http://schemas.microsoft.com/office/drawing/2014/chart" uri="{C3380CC4-5D6E-409C-BE32-E72D297353CC}">
              <c16:uniqueId val="{00000000-624A-44B6-83AB-1B29DE261A49}"/>
            </c:ext>
          </c:extLst>
        </c:ser>
        <c:ser>
          <c:idx val="1"/>
          <c:order val="1"/>
          <c:spPr>
            <a:ln w="19050" cmpd="sng" algn="ctr">
              <a:solidFill>
                <a:schemeClr val="accent2"/>
              </a:solidFill>
              <a:prstDash val="solid"/>
            </a:ln>
          </c:spPr>
          <c:marker>
            <c:symbol val="none"/>
          </c:marker>
          <c:val>
            <c:numRef>
              <c:f>Sheet1!$A$2:$LP$2</c:f>
              <c:numCache>
                <c:formatCode>General</c:formatCode>
                <c:ptCount val="328"/>
                <c:pt idx="0">
                  <c:v>8219</c:v>
                </c:pt>
                <c:pt idx="1">
                  <c:v>8110</c:v>
                </c:pt>
                <c:pt idx="2">
                  <c:v>7228</c:v>
                </c:pt>
                <c:pt idx="3">
                  <c:v>6556</c:v>
                </c:pt>
                <c:pt idx="4">
                  <c:v>5734</c:v>
                </c:pt>
                <c:pt idx="5">
                  <c:v>5485</c:v>
                </c:pt>
                <c:pt idx="6">
                  <c:v>4956</c:v>
                </c:pt>
                <c:pt idx="7">
                  <c:v>4681</c:v>
                </c:pt>
                <c:pt idx="8">
                  <c:v>5180</c:v>
                </c:pt>
                <c:pt idx="9">
                  <c:v>6342</c:v>
                </c:pt>
                <c:pt idx="10">
                  <c:v>7847</c:v>
                </c:pt>
                <c:pt idx="11">
                  <c:v>7622</c:v>
                </c:pt>
                <c:pt idx="12">
                  <c:v>7615</c:v>
                </c:pt>
                <c:pt idx="13">
                  <c:v>7489</c:v>
                </c:pt>
                <c:pt idx="14">
                  <c:v>8318</c:v>
                </c:pt>
                <c:pt idx="15">
                  <c:v>8371</c:v>
                </c:pt>
                <c:pt idx="16">
                  <c:v>7941</c:v>
                </c:pt>
                <c:pt idx="17">
                  <c:v>7232</c:v>
                </c:pt>
                <c:pt idx="18">
                  <c:v>6880</c:v>
                </c:pt>
                <c:pt idx="19">
                  <c:v>6849</c:v>
                </c:pt>
                <c:pt idx="20">
                  <c:v>6558</c:v>
                </c:pt>
                <c:pt idx="21">
                  <c:v>6497</c:v>
                </c:pt>
                <c:pt idx="22">
                  <c:v>8129</c:v>
                </c:pt>
                <c:pt idx="23">
                  <c:v>8715</c:v>
                </c:pt>
                <c:pt idx="24">
                  <c:v>8155</c:v>
                </c:pt>
                <c:pt idx="25">
                  <c:v>7645</c:v>
                </c:pt>
                <c:pt idx="26">
                  <c:v>7972</c:v>
                </c:pt>
                <c:pt idx="27">
                  <c:v>7673</c:v>
                </c:pt>
                <c:pt idx="28">
                  <c:v>6892</c:v>
                </c:pt>
                <c:pt idx="29">
                  <c:v>6015</c:v>
                </c:pt>
                <c:pt idx="30">
                  <c:v>5498</c:v>
                </c:pt>
                <c:pt idx="31">
                  <c:v>5516</c:v>
                </c:pt>
                <c:pt idx="32">
                  <c:v>5292</c:v>
                </c:pt>
                <c:pt idx="33">
                  <c:v>5236</c:v>
                </c:pt>
                <c:pt idx="34">
                  <c:v>5124</c:v>
                </c:pt>
                <c:pt idx="35">
                  <c:v>3487</c:v>
                </c:pt>
                <c:pt idx="36">
                  <c:v>3920</c:v>
                </c:pt>
                <c:pt idx="37">
                  <c:v>4599</c:v>
                </c:pt>
                <c:pt idx="38">
                  <c:v>4511</c:v>
                </c:pt>
                <c:pt idx="39">
                  <c:v>4484</c:v>
                </c:pt>
                <c:pt idx="40">
                  <c:v>4764</c:v>
                </c:pt>
                <c:pt idx="41">
                  <c:v>5354</c:v>
                </c:pt>
                <c:pt idx="42">
                  <c:v>5396</c:v>
                </c:pt>
                <c:pt idx="43">
                  <c:v>5513</c:v>
                </c:pt>
                <c:pt idx="44">
                  <c:v>6037</c:v>
                </c:pt>
                <c:pt idx="45">
                  <c:v>7185</c:v>
                </c:pt>
                <c:pt idx="46">
                  <c:v>9940</c:v>
                </c:pt>
                <c:pt idx="47">
                  <c:v>12662</c:v>
                </c:pt>
                <c:pt idx="48">
                  <c:v>14880</c:v>
                </c:pt>
                <c:pt idx="49">
                  <c:v>16546</c:v>
                </c:pt>
                <c:pt idx="50">
                  <c:v>17426</c:v>
                </c:pt>
                <c:pt idx="51">
                  <c:v>17526</c:v>
                </c:pt>
                <c:pt idx="52">
                  <c:v>17713</c:v>
                </c:pt>
                <c:pt idx="53">
                  <c:v>17818</c:v>
                </c:pt>
                <c:pt idx="54">
                  <c:v>17684</c:v>
                </c:pt>
                <c:pt idx="55">
                  <c:v>17869</c:v>
                </c:pt>
                <c:pt idx="56">
                  <c:v>17795</c:v>
                </c:pt>
                <c:pt idx="57">
                  <c:v>17007</c:v>
                </c:pt>
                <c:pt idx="58">
                  <c:v>15351</c:v>
                </c:pt>
                <c:pt idx="59">
                  <c:v>11156</c:v>
                </c:pt>
                <c:pt idx="60">
                  <c:v>10764</c:v>
                </c:pt>
                <c:pt idx="61">
                  <c:v>10619</c:v>
                </c:pt>
                <c:pt idx="62">
                  <c:v>9651</c:v>
                </c:pt>
                <c:pt idx="63">
                  <c:v>8509</c:v>
                </c:pt>
                <c:pt idx="64">
                  <c:v>8272</c:v>
                </c:pt>
                <c:pt idx="65">
                  <c:v>8563</c:v>
                </c:pt>
                <c:pt idx="66">
                  <c:v>9016</c:v>
                </c:pt>
                <c:pt idx="67">
                  <c:v>9415</c:v>
                </c:pt>
                <c:pt idx="68">
                  <c:v>9068</c:v>
                </c:pt>
                <c:pt idx="69">
                  <c:v>9821</c:v>
                </c:pt>
                <c:pt idx="70">
                  <c:v>12510</c:v>
                </c:pt>
                <c:pt idx="71">
                  <c:v>14501</c:v>
                </c:pt>
                <c:pt idx="72">
                  <c:v>15931</c:v>
                </c:pt>
                <c:pt idx="73">
                  <c:v>15703</c:v>
                </c:pt>
                <c:pt idx="74">
                  <c:v>15175</c:v>
                </c:pt>
                <c:pt idx="75">
                  <c:v>14255</c:v>
                </c:pt>
                <c:pt idx="76">
                  <c:v>12848</c:v>
                </c:pt>
                <c:pt idx="77">
                  <c:v>11405</c:v>
                </c:pt>
                <c:pt idx="78">
                  <c:v>9516</c:v>
                </c:pt>
                <c:pt idx="79">
                  <c:v>7656</c:v>
                </c:pt>
                <c:pt idx="80">
                  <c:v>5779</c:v>
                </c:pt>
                <c:pt idx="81">
                  <c:v>4861</c:v>
                </c:pt>
                <c:pt idx="82">
                  <c:v>4226</c:v>
                </c:pt>
                <c:pt idx="83">
                  <c:v>3517</c:v>
                </c:pt>
                <c:pt idx="84">
                  <c:v>3910</c:v>
                </c:pt>
                <c:pt idx="85">
                  <c:v>4381</c:v>
                </c:pt>
                <c:pt idx="86">
                  <c:v>5109</c:v>
                </c:pt>
                <c:pt idx="87">
                  <c:v>5910</c:v>
                </c:pt>
                <c:pt idx="88">
                  <c:v>6072</c:v>
                </c:pt>
                <c:pt idx="89">
                  <c:v>6767</c:v>
                </c:pt>
                <c:pt idx="90">
                  <c:v>6497</c:v>
                </c:pt>
                <c:pt idx="91">
                  <c:v>6421</c:v>
                </c:pt>
                <c:pt idx="92">
                  <c:v>6190</c:v>
                </c:pt>
                <c:pt idx="93">
                  <c:v>6818</c:v>
                </c:pt>
                <c:pt idx="94">
                  <c:v>8846</c:v>
                </c:pt>
                <c:pt idx="95">
                  <c:v>10965</c:v>
                </c:pt>
                <c:pt idx="96">
                  <c:v>12390</c:v>
                </c:pt>
                <c:pt idx="97">
                  <c:v>13180</c:v>
                </c:pt>
                <c:pt idx="98">
                  <c:v>13162</c:v>
                </c:pt>
                <c:pt idx="99">
                  <c:v>11665</c:v>
                </c:pt>
                <c:pt idx="100">
                  <c:v>9614</c:v>
                </c:pt>
                <c:pt idx="101">
                  <c:v>8103</c:v>
                </c:pt>
                <c:pt idx="102">
                  <c:v>7123</c:v>
                </c:pt>
                <c:pt idx="103">
                  <c:v>5710</c:v>
                </c:pt>
                <c:pt idx="104">
                  <c:v>5017</c:v>
                </c:pt>
                <c:pt idx="105">
                  <c:v>4802</c:v>
                </c:pt>
                <c:pt idx="106">
                  <c:v>4387</c:v>
                </c:pt>
                <c:pt idx="107">
                  <c:v>3222</c:v>
                </c:pt>
                <c:pt idx="108">
                  <c:v>3135</c:v>
                </c:pt>
                <c:pt idx="109">
                  <c:v>3145</c:v>
                </c:pt>
                <c:pt idx="110">
                  <c:v>2544</c:v>
                </c:pt>
                <c:pt idx="111">
                  <c:v>2439</c:v>
                </c:pt>
                <c:pt idx="112">
                  <c:v>2846</c:v>
                </c:pt>
                <c:pt idx="113">
                  <c:v>2961</c:v>
                </c:pt>
                <c:pt idx="114">
                  <c:v>3242</c:v>
                </c:pt>
                <c:pt idx="115">
                  <c:v>3369</c:v>
                </c:pt>
                <c:pt idx="116">
                  <c:v>3920</c:v>
                </c:pt>
                <c:pt idx="117">
                  <c:v>5160</c:v>
                </c:pt>
                <c:pt idx="118">
                  <c:v>7262</c:v>
                </c:pt>
                <c:pt idx="119">
                  <c:v>9083</c:v>
                </c:pt>
                <c:pt idx="120">
                  <c:v>10602</c:v>
                </c:pt>
                <c:pt idx="121">
                  <c:v>11615</c:v>
                </c:pt>
                <c:pt idx="122">
                  <c:v>11857</c:v>
                </c:pt>
                <c:pt idx="123">
                  <c:v>11676</c:v>
                </c:pt>
                <c:pt idx="124">
                  <c:v>11158</c:v>
                </c:pt>
                <c:pt idx="125">
                  <c:v>9883</c:v>
                </c:pt>
                <c:pt idx="126">
                  <c:v>8037</c:v>
                </c:pt>
                <c:pt idx="127">
                  <c:v>6555</c:v>
                </c:pt>
                <c:pt idx="128">
                  <c:v>5679</c:v>
                </c:pt>
                <c:pt idx="129">
                  <c:v>5174</c:v>
                </c:pt>
                <c:pt idx="130">
                  <c:v>4837</c:v>
                </c:pt>
                <c:pt idx="131">
                  <c:v>3472</c:v>
                </c:pt>
                <c:pt idx="132">
                  <c:v>3228</c:v>
                </c:pt>
                <c:pt idx="133">
                  <c:v>3339</c:v>
                </c:pt>
                <c:pt idx="134">
                  <c:v>4046</c:v>
                </c:pt>
                <c:pt idx="135">
                  <c:v>5107</c:v>
                </c:pt>
                <c:pt idx="136">
                  <c:v>5642</c:v>
                </c:pt>
                <c:pt idx="137">
                  <c:v>5645</c:v>
                </c:pt>
                <c:pt idx="138">
                  <c:v>5648</c:v>
                </c:pt>
                <c:pt idx="139">
                  <c:v>5674</c:v>
                </c:pt>
                <c:pt idx="140">
                  <c:v>5450</c:v>
                </c:pt>
                <c:pt idx="141">
                  <c:v>5539</c:v>
                </c:pt>
                <c:pt idx="142">
                  <c:v>6860</c:v>
                </c:pt>
                <c:pt idx="143">
                  <c:v>7567</c:v>
                </c:pt>
                <c:pt idx="144">
                  <c:v>8031</c:v>
                </c:pt>
                <c:pt idx="145">
                  <c:v>7736</c:v>
                </c:pt>
                <c:pt idx="146">
                  <c:v>6947</c:v>
                </c:pt>
                <c:pt idx="147">
                  <c:v>6064</c:v>
                </c:pt>
                <c:pt idx="148">
                  <c:v>5093</c:v>
                </c:pt>
                <c:pt idx="149">
                  <c:v>4443</c:v>
                </c:pt>
                <c:pt idx="150">
                  <c:v>3879</c:v>
                </c:pt>
                <c:pt idx="151">
                  <c:v>3577</c:v>
                </c:pt>
                <c:pt idx="152">
                  <c:v>3781</c:v>
                </c:pt>
                <c:pt idx="153">
                  <c:v>3794</c:v>
                </c:pt>
                <c:pt idx="154">
                  <c:v>3438</c:v>
                </c:pt>
                <c:pt idx="155">
                  <c:v>2063</c:v>
                </c:pt>
                <c:pt idx="156">
                  <c:v>2231</c:v>
                </c:pt>
                <c:pt idx="157">
                  <c:v>3094</c:v>
                </c:pt>
                <c:pt idx="158">
                  <c:v>4067</c:v>
                </c:pt>
                <c:pt idx="159">
                  <c:v>4048</c:v>
                </c:pt>
                <c:pt idx="160">
                  <c:v>3894</c:v>
                </c:pt>
                <c:pt idx="161">
                  <c:v>3890</c:v>
                </c:pt>
                <c:pt idx="162">
                  <c:v>3992</c:v>
                </c:pt>
                <c:pt idx="163">
                  <c:v>3709</c:v>
                </c:pt>
                <c:pt idx="164">
                  <c:v>3020</c:v>
                </c:pt>
                <c:pt idx="165">
                  <c:v>3836</c:v>
                </c:pt>
                <c:pt idx="166">
                  <c:v>5275</c:v>
                </c:pt>
                <c:pt idx="167">
                  <c:v>6370</c:v>
                </c:pt>
                <c:pt idx="168">
                  <c:v>6495</c:v>
                </c:pt>
                <c:pt idx="169">
                  <c:v>7076</c:v>
                </c:pt>
                <c:pt idx="170">
                  <c:v>7595</c:v>
                </c:pt>
                <c:pt idx="171">
                  <c:v>8082</c:v>
                </c:pt>
                <c:pt idx="172">
                  <c:v>8456</c:v>
                </c:pt>
                <c:pt idx="173">
                  <c:v>7777</c:v>
                </c:pt>
                <c:pt idx="174">
                  <c:v>7538</c:v>
                </c:pt>
                <c:pt idx="175">
                  <c:v>7269</c:v>
                </c:pt>
                <c:pt idx="176">
                  <c:v>6431</c:v>
                </c:pt>
                <c:pt idx="177">
                  <c:v>5610</c:v>
                </c:pt>
                <c:pt idx="178">
                  <c:v>4627</c:v>
                </c:pt>
                <c:pt idx="179">
                  <c:v>2247</c:v>
                </c:pt>
                <c:pt idx="180">
                  <c:v>1611</c:v>
                </c:pt>
                <c:pt idx="181">
                  <c:v>1682</c:v>
                </c:pt>
                <c:pt idx="182">
                  <c:v>987</c:v>
                </c:pt>
                <c:pt idx="183">
                  <c:v>763</c:v>
                </c:pt>
                <c:pt idx="184">
                  <c:v>982</c:v>
                </c:pt>
                <c:pt idx="185">
                  <c:v>1268</c:v>
                </c:pt>
                <c:pt idx="186">
                  <c:v>1347</c:v>
                </c:pt>
                <c:pt idx="187">
                  <c:v>1501</c:v>
                </c:pt>
                <c:pt idx="188">
                  <c:v>1939</c:v>
                </c:pt>
                <c:pt idx="189">
                  <c:v>3763</c:v>
                </c:pt>
                <c:pt idx="190">
                  <c:v>6427</c:v>
                </c:pt>
                <c:pt idx="191">
                  <c:v>8412</c:v>
                </c:pt>
                <c:pt idx="192">
                  <c:v>10295</c:v>
                </c:pt>
                <c:pt idx="193">
                  <c:v>12581</c:v>
                </c:pt>
                <c:pt idx="194">
                  <c:v>14346</c:v>
                </c:pt>
                <c:pt idx="195">
                  <c:v>15119</c:v>
                </c:pt>
                <c:pt idx="196">
                  <c:v>14733</c:v>
                </c:pt>
                <c:pt idx="197">
                  <c:v>13870</c:v>
                </c:pt>
                <c:pt idx="198">
                  <c:v>13173</c:v>
                </c:pt>
                <c:pt idx="199">
                  <c:v>12393</c:v>
                </c:pt>
                <c:pt idx="200">
                  <c:v>12535</c:v>
                </c:pt>
                <c:pt idx="201">
                  <c:v>11909</c:v>
                </c:pt>
                <c:pt idx="202">
                  <c:v>10889</c:v>
                </c:pt>
                <c:pt idx="203">
                  <c:v>6823</c:v>
                </c:pt>
                <c:pt idx="204">
                  <c:v>5633</c:v>
                </c:pt>
                <c:pt idx="205">
                  <c:v>5887</c:v>
                </c:pt>
                <c:pt idx="206">
                  <c:v>4532</c:v>
                </c:pt>
                <c:pt idx="207">
                  <c:v>3167</c:v>
                </c:pt>
                <c:pt idx="208">
                  <c:v>3148</c:v>
                </c:pt>
                <c:pt idx="209">
                  <c:v>3840</c:v>
                </c:pt>
                <c:pt idx="210">
                  <c:v>4448</c:v>
                </c:pt>
                <c:pt idx="211">
                  <c:v>4775</c:v>
                </c:pt>
                <c:pt idx="212">
                  <c:v>5418</c:v>
                </c:pt>
                <c:pt idx="213">
                  <c:v>8113</c:v>
                </c:pt>
                <c:pt idx="214">
                  <c:v>11647</c:v>
                </c:pt>
                <c:pt idx="215">
                  <c:v>13866</c:v>
                </c:pt>
                <c:pt idx="216">
                  <c:v>15208</c:v>
                </c:pt>
                <c:pt idx="217">
                  <c:v>15639</c:v>
                </c:pt>
                <c:pt idx="218">
                  <c:v>16144</c:v>
                </c:pt>
                <c:pt idx="219">
                  <c:v>16404</c:v>
                </c:pt>
                <c:pt idx="220">
                  <c:v>16656</c:v>
                </c:pt>
                <c:pt idx="221">
                  <c:v>16270</c:v>
                </c:pt>
                <c:pt idx="222">
                  <c:v>16132</c:v>
                </c:pt>
                <c:pt idx="223">
                  <c:v>14918</c:v>
                </c:pt>
                <c:pt idx="224">
                  <c:v>14077</c:v>
                </c:pt>
                <c:pt idx="225">
                  <c:v>13295</c:v>
                </c:pt>
                <c:pt idx="226">
                  <c:v>11107</c:v>
                </c:pt>
                <c:pt idx="227">
                  <c:v>7172</c:v>
                </c:pt>
                <c:pt idx="228">
                  <c:v>4956</c:v>
                </c:pt>
                <c:pt idx="229">
                  <c:v>5374</c:v>
                </c:pt>
                <c:pt idx="230">
                  <c:v>5480</c:v>
                </c:pt>
                <c:pt idx="231">
                  <c:v>5331</c:v>
                </c:pt>
                <c:pt idx="232">
                  <c:v>5241</c:v>
                </c:pt>
                <c:pt idx="233">
                  <c:v>5651</c:v>
                </c:pt>
                <c:pt idx="234">
                  <c:v>6039</c:v>
                </c:pt>
                <c:pt idx="235">
                  <c:v>6425</c:v>
                </c:pt>
                <c:pt idx="236">
                  <c:v>7423</c:v>
                </c:pt>
                <c:pt idx="237">
                  <c:v>11044</c:v>
                </c:pt>
                <c:pt idx="238">
                  <c:v>14771</c:v>
                </c:pt>
                <c:pt idx="239">
                  <c:v>18141</c:v>
                </c:pt>
                <c:pt idx="240">
                  <c:v>19870</c:v>
                </c:pt>
                <c:pt idx="241">
                  <c:v>20224</c:v>
                </c:pt>
                <c:pt idx="242">
                  <c:v>20267</c:v>
                </c:pt>
                <c:pt idx="243">
                  <c:v>19404</c:v>
                </c:pt>
                <c:pt idx="244">
                  <c:v>19419</c:v>
                </c:pt>
                <c:pt idx="245">
                  <c:v>18956</c:v>
                </c:pt>
                <c:pt idx="246">
                  <c:v>18206</c:v>
                </c:pt>
                <c:pt idx="247">
                  <c:v>16578</c:v>
                </c:pt>
                <c:pt idx="248">
                  <c:v>14708</c:v>
                </c:pt>
                <c:pt idx="249">
                  <c:v>13342</c:v>
                </c:pt>
                <c:pt idx="250">
                  <c:v>11859</c:v>
                </c:pt>
                <c:pt idx="251">
                  <c:v>9669</c:v>
                </c:pt>
                <c:pt idx="252">
                  <c:v>8920</c:v>
                </c:pt>
                <c:pt idx="253">
                  <c:v>10481</c:v>
                </c:pt>
                <c:pt idx="254">
                  <c:v>11052</c:v>
                </c:pt>
                <c:pt idx="255">
                  <c:v>10853</c:v>
                </c:pt>
                <c:pt idx="256">
                  <c:v>11070</c:v>
                </c:pt>
                <c:pt idx="257">
                  <c:v>10757</c:v>
                </c:pt>
                <c:pt idx="258">
                  <c:v>10179</c:v>
                </c:pt>
                <c:pt idx="259">
                  <c:v>10159</c:v>
                </c:pt>
                <c:pt idx="260">
                  <c:v>10168</c:v>
                </c:pt>
                <c:pt idx="261">
                  <c:v>13165</c:v>
                </c:pt>
                <c:pt idx="262">
                  <c:v>18421</c:v>
                </c:pt>
                <c:pt idx="263">
                  <c:v>21549</c:v>
                </c:pt>
                <c:pt idx="264">
                  <c:v>22168</c:v>
                </c:pt>
                <c:pt idx="265">
                  <c:v>21715</c:v>
                </c:pt>
                <c:pt idx="266">
                  <c:v>20999</c:v>
                </c:pt>
                <c:pt idx="267">
                  <c:v>19927</c:v>
                </c:pt>
                <c:pt idx="268">
                  <c:v>19081</c:v>
                </c:pt>
                <c:pt idx="269">
                  <c:v>18486</c:v>
                </c:pt>
                <c:pt idx="270">
                  <c:v>17732</c:v>
                </c:pt>
                <c:pt idx="271">
                  <c:v>16877</c:v>
                </c:pt>
                <c:pt idx="272">
                  <c:v>16420</c:v>
                </c:pt>
                <c:pt idx="273">
                  <c:v>15625</c:v>
                </c:pt>
                <c:pt idx="274">
                  <c:v>14951</c:v>
                </c:pt>
                <c:pt idx="275">
                  <c:v>11776</c:v>
                </c:pt>
                <c:pt idx="276">
                  <c:v>9675</c:v>
                </c:pt>
                <c:pt idx="277">
                  <c:v>9324</c:v>
                </c:pt>
                <c:pt idx="278">
                  <c:v>9222</c:v>
                </c:pt>
                <c:pt idx="279">
                  <c:v>9866</c:v>
                </c:pt>
                <c:pt idx="280">
                  <c:v>10090</c:v>
                </c:pt>
                <c:pt idx="281">
                  <c:v>9717</c:v>
                </c:pt>
                <c:pt idx="282">
                  <c:v>9587</c:v>
                </c:pt>
                <c:pt idx="283">
                  <c:v>9801</c:v>
                </c:pt>
                <c:pt idx="284">
                  <c:v>10366</c:v>
                </c:pt>
                <c:pt idx="285">
                  <c:v>13932</c:v>
                </c:pt>
                <c:pt idx="286">
                  <c:v>19522</c:v>
                </c:pt>
                <c:pt idx="287">
                  <c:v>22792</c:v>
                </c:pt>
                <c:pt idx="288">
                  <c:v>23824</c:v>
                </c:pt>
                <c:pt idx="289">
                  <c:v>23454</c:v>
                </c:pt>
                <c:pt idx="290">
                  <c:v>22866</c:v>
                </c:pt>
                <c:pt idx="291">
                  <c:v>22034</c:v>
                </c:pt>
                <c:pt idx="292">
                  <c:v>21263</c:v>
                </c:pt>
                <c:pt idx="293">
                  <c:v>20295</c:v>
                </c:pt>
                <c:pt idx="294">
                  <c:v>19712</c:v>
                </c:pt>
                <c:pt idx="295">
                  <c:v>19053</c:v>
                </c:pt>
                <c:pt idx="296">
                  <c:v>18205</c:v>
                </c:pt>
                <c:pt idx="297">
                  <c:v>17092</c:v>
                </c:pt>
                <c:pt idx="298">
                  <c:v>16058</c:v>
                </c:pt>
                <c:pt idx="299">
                  <c:v>11324</c:v>
                </c:pt>
                <c:pt idx="300">
                  <c:v>8541</c:v>
                </c:pt>
                <c:pt idx="301">
                  <c:v>7871</c:v>
                </c:pt>
                <c:pt idx="302">
                  <c:v>8426</c:v>
                </c:pt>
                <c:pt idx="303">
                  <c:v>7634</c:v>
                </c:pt>
                <c:pt idx="304">
                  <c:v>6024</c:v>
                </c:pt>
                <c:pt idx="305">
                  <c:v>5081</c:v>
                </c:pt>
                <c:pt idx="306">
                  <c:v>4885</c:v>
                </c:pt>
                <c:pt idx="307">
                  <c:v>5386</c:v>
                </c:pt>
                <c:pt idx="308">
                  <c:v>6213</c:v>
                </c:pt>
                <c:pt idx="309">
                  <c:v>9131</c:v>
                </c:pt>
                <c:pt idx="310">
                  <c:v>13375</c:v>
                </c:pt>
                <c:pt idx="311">
                  <c:v>17129</c:v>
                </c:pt>
                <c:pt idx="312">
                  <c:v>18898</c:v>
                </c:pt>
                <c:pt idx="313">
                  <c:v>18604</c:v>
                </c:pt>
                <c:pt idx="314">
                  <c:v>18604</c:v>
                </c:pt>
                <c:pt idx="315">
                  <c:v>22034</c:v>
                </c:pt>
                <c:pt idx="316">
                  <c:v>21263</c:v>
                </c:pt>
                <c:pt idx="317">
                  <c:v>20295</c:v>
                </c:pt>
                <c:pt idx="318">
                  <c:v>19712</c:v>
                </c:pt>
                <c:pt idx="319">
                  <c:v>19053</c:v>
                </c:pt>
                <c:pt idx="320">
                  <c:v>18205</c:v>
                </c:pt>
                <c:pt idx="321">
                  <c:v>17092</c:v>
                </c:pt>
                <c:pt idx="322">
                  <c:v>16058</c:v>
                </c:pt>
                <c:pt idx="323">
                  <c:v>11324</c:v>
                </c:pt>
                <c:pt idx="324">
                  <c:v>8541</c:v>
                </c:pt>
                <c:pt idx="325">
                  <c:v>7871</c:v>
                </c:pt>
                <c:pt idx="326">
                  <c:v>8426</c:v>
                </c:pt>
                <c:pt idx="327">
                  <c:v>7634</c:v>
                </c:pt>
              </c:numCache>
            </c:numRef>
          </c:val>
          <c:smooth val="0"/>
          <c:extLst>
            <c:ext xmlns:c16="http://schemas.microsoft.com/office/drawing/2014/chart" uri="{C3380CC4-5D6E-409C-BE32-E72D297353CC}">
              <c16:uniqueId val="{00000001-624A-44B6-83AB-1B29DE261A49}"/>
            </c:ext>
          </c:extLst>
        </c:ser>
        <c:dLbls>
          <c:showLegendKey val="0"/>
          <c:showVal val="0"/>
          <c:showCatName val="0"/>
          <c:showSerName val="0"/>
          <c:showPercent val="0"/>
          <c:showBubbleSize val="0"/>
        </c:dLbls>
        <c:smooth val="0"/>
        <c:axId val="1719406111"/>
        <c:axId val="1"/>
      </c:lineChart>
      <c:catAx>
        <c:axId val="17194061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1719406111"/>
        <c:crosses val="min"/>
        <c:crossBetween val="midCat"/>
        <c:majorUnit val="25000"/>
      </c:valAx>
    </c:plotArea>
    <c:plotVisOnly val="0"/>
    <c:dispBlanksAs val="gap"/>
    <c:showDLblsOverMax val="1"/>
  </c:chart>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493150684931506E-2"/>
          <c:y val="5.8172879967226546E-2"/>
          <c:w val="0.94301369863013695"/>
          <c:h val="0.88365424006554694"/>
        </c:manualLayout>
      </c:layout>
      <c:areaChart>
        <c:grouping val="stacked"/>
        <c:varyColors val="0"/>
        <c:ser>
          <c:idx val="0"/>
          <c:order val="0"/>
          <c:spPr>
            <a:solidFill>
              <a:schemeClr val="accent4"/>
            </a:solidFill>
            <a:ln>
              <a:noFill/>
            </a:ln>
          </c:spPr>
          <c:dLbls>
            <c:dLbl>
              <c:idx val="0"/>
              <c:layout>
                <c:manualLayout>
                  <c:x val="2.904109589041096E-2"/>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28-4DE3-B88A-EC31F52A06B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28-4DE3-B88A-EC31F52A06B8}"/>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28-4DE3-B88A-EC31F52A06B8}"/>
                </c:ext>
              </c:extLst>
            </c:dLbl>
            <c:dLbl>
              <c:idx val="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28-4DE3-B88A-EC31F52A06B8}"/>
                </c:ext>
              </c:extLst>
            </c:dLbl>
            <c:dLbl>
              <c:idx val="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928-4DE3-B88A-EC31F52A06B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928-4DE3-B88A-EC31F52A06B8}"/>
                </c:ext>
              </c:extLst>
            </c:dLbl>
            <c:dLbl>
              <c:idx val="6"/>
              <c:layout>
                <c:manualLayout>
                  <c:x val="-2.904109589041096E-2"/>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928-4DE3-B88A-EC31F52A06B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6.8</c:v>
                </c:pt>
                <c:pt idx="1">
                  <c:v>7.6</c:v>
                </c:pt>
                <c:pt idx="2">
                  <c:v>9.83</c:v>
                </c:pt>
                <c:pt idx="3">
                  <c:v>7.73</c:v>
                </c:pt>
                <c:pt idx="4">
                  <c:v>5.81</c:v>
                </c:pt>
                <c:pt idx="5">
                  <c:v>5.72</c:v>
                </c:pt>
                <c:pt idx="6">
                  <c:v>7.25</c:v>
                </c:pt>
              </c:numCache>
            </c:numRef>
          </c:val>
          <c:extLst>
            <c:ext xmlns:c16="http://schemas.microsoft.com/office/drawing/2014/chart" uri="{C3380CC4-5D6E-409C-BE32-E72D297353CC}">
              <c16:uniqueId val="{00000007-8928-4DE3-B88A-EC31F52A06B8}"/>
            </c:ext>
          </c:extLst>
        </c:ser>
        <c:ser>
          <c:idx val="1"/>
          <c:order val="1"/>
          <c:spPr>
            <a:solidFill>
              <a:schemeClr val="accent3"/>
            </a:solidFill>
            <a:ln>
              <a:noFill/>
            </a:ln>
          </c:spPr>
          <c:val>
            <c:numRef>
              <c:f>Sheet1!$A$2:$G$2</c:f>
              <c:numCache>
                <c:formatCode>General</c:formatCode>
                <c:ptCount val="7"/>
                <c:pt idx="0">
                  <c:v>1.1100000000000003</c:v>
                </c:pt>
                <c:pt idx="1">
                  <c:v>1.2599999999999998</c:v>
                </c:pt>
                <c:pt idx="2">
                  <c:v>1.67</c:v>
                </c:pt>
                <c:pt idx="3">
                  <c:v>1.3100000000000005</c:v>
                </c:pt>
                <c:pt idx="4">
                  <c:v>0.96999999999999975</c:v>
                </c:pt>
                <c:pt idx="5">
                  <c:v>0.95000000000000018</c:v>
                </c:pt>
                <c:pt idx="6">
                  <c:v>1.2699999999999996</c:v>
                </c:pt>
              </c:numCache>
            </c:numRef>
          </c:val>
          <c:extLst>
            <c:ext xmlns:c16="http://schemas.microsoft.com/office/drawing/2014/chart" uri="{C3380CC4-5D6E-409C-BE32-E72D297353CC}">
              <c16:uniqueId val="{00000008-8928-4DE3-B88A-EC31F52A06B8}"/>
            </c:ext>
          </c:extLst>
        </c:ser>
        <c:ser>
          <c:idx val="2"/>
          <c:order val="2"/>
          <c:spPr>
            <a:solidFill>
              <a:schemeClr val="accent2"/>
            </a:solidFill>
            <a:ln>
              <a:noFill/>
            </a:ln>
          </c:spPr>
          <c:val>
            <c:numRef>
              <c:f>Sheet1!$A$3:$G$3</c:f>
              <c:numCache>
                <c:formatCode>General</c:formatCode>
                <c:ptCount val="7"/>
                <c:pt idx="0">
                  <c:v>0.75</c:v>
                </c:pt>
                <c:pt idx="1">
                  <c:v>0.83999999999999986</c:v>
                </c:pt>
                <c:pt idx="2">
                  <c:v>1.0899999999999999</c:v>
                </c:pt>
                <c:pt idx="3">
                  <c:v>0.88000000000000078</c:v>
                </c:pt>
                <c:pt idx="4">
                  <c:v>0.6899999999999995</c:v>
                </c:pt>
                <c:pt idx="5">
                  <c:v>0.70000000000000018</c:v>
                </c:pt>
                <c:pt idx="6">
                  <c:v>0.89000000000000057</c:v>
                </c:pt>
              </c:numCache>
            </c:numRef>
          </c:val>
          <c:extLst>
            <c:ext xmlns:c16="http://schemas.microsoft.com/office/drawing/2014/chart" uri="{C3380CC4-5D6E-409C-BE32-E72D297353CC}">
              <c16:uniqueId val="{00000009-8928-4DE3-B88A-EC31F52A06B8}"/>
            </c:ext>
          </c:extLst>
        </c:ser>
        <c:ser>
          <c:idx val="3"/>
          <c:order val="3"/>
          <c:spPr>
            <a:solidFill>
              <a:schemeClr val="accent1"/>
            </a:solidFill>
            <a:ln>
              <a:noFill/>
            </a:ln>
          </c:spPr>
          <c:val>
            <c:numRef>
              <c:f>Sheet1!$A$4:$G$4</c:f>
              <c:numCache>
                <c:formatCode>General</c:formatCode>
                <c:ptCount val="7"/>
                <c:pt idx="0">
                  <c:v>0.26999999999999957</c:v>
                </c:pt>
                <c:pt idx="1">
                  <c:v>0.32000000000000028</c:v>
                </c:pt>
                <c:pt idx="2">
                  <c:v>0.4399999999999995</c:v>
                </c:pt>
                <c:pt idx="3">
                  <c:v>0.36999999999999922</c:v>
                </c:pt>
                <c:pt idx="4">
                  <c:v>0.29999999999999982</c:v>
                </c:pt>
                <c:pt idx="5">
                  <c:v>0.30999999999999961</c:v>
                </c:pt>
                <c:pt idx="6">
                  <c:v>0.42999999999999972</c:v>
                </c:pt>
              </c:numCache>
            </c:numRef>
          </c:val>
          <c:extLst>
            <c:ext xmlns:c16="http://schemas.microsoft.com/office/drawing/2014/chart" uri="{C3380CC4-5D6E-409C-BE32-E72D297353CC}">
              <c16:uniqueId val="{0000000A-8928-4DE3-B88A-EC31F52A06B8}"/>
            </c:ext>
          </c:extLst>
        </c:ser>
        <c:dLbls>
          <c:showLegendKey val="0"/>
          <c:showVal val="0"/>
          <c:showCatName val="0"/>
          <c:showSerName val="0"/>
          <c:showPercent val="0"/>
          <c:showBubbleSize val="0"/>
        </c:dLbls>
        <c:axId val="464060223"/>
        <c:axId val="1"/>
      </c:areaChart>
      <c:catAx>
        <c:axId val="4640602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
          <c:min val="0"/>
        </c:scaling>
        <c:delete val="1"/>
        <c:axPos val="l"/>
        <c:numFmt formatCode="General" sourceLinked="1"/>
        <c:majorTickMark val="out"/>
        <c:minorTickMark val="none"/>
        <c:tickLblPos val="nextTo"/>
        <c:crossAx val="464060223"/>
        <c:crosses val="min"/>
        <c:crossBetween val="midCat"/>
      </c:valAx>
    </c:plotArea>
    <c:plotVisOnly val="0"/>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864775543927295E-2"/>
          <c:y val="3.9694656488549619E-2"/>
          <c:w val="0.87827044891214545"/>
          <c:h val="0.74732824427480915"/>
        </c:manualLayout>
      </c:layout>
      <c:scatterChart>
        <c:scatterStyle val="lineMarker"/>
        <c:varyColors val="0"/>
        <c:ser>
          <c:idx val="0"/>
          <c:order val="0"/>
          <c:spPr>
            <a:ln w="19050" cmpd="sng" algn="ctr">
              <a:solidFill>
                <a:srgbClr val="000000"/>
              </a:solidFill>
              <a:prstDash val="solid"/>
            </a:ln>
          </c:spPr>
          <c:marker>
            <c:symbol val="none"/>
          </c:marker>
          <c:xVal>
            <c:numRef>
              <c:f>Sheet1!$A$1:$AP$1</c:f>
              <c:numCache>
                <c:formatCode>General</c:formatCode>
                <c:ptCount val="4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numCache>
            </c:numRef>
          </c:xVal>
          <c:yVal>
            <c:numRef>
              <c:f>Sheet1!$A$2:$AP$2</c:f>
              <c:numCache>
                <c:formatCode>General</c:formatCode>
                <c:ptCount val="42"/>
                <c:pt idx="0">
                  <c:v>302.83</c:v>
                </c:pt>
                <c:pt idx="1">
                  <c:v>243.14</c:v>
                </c:pt>
                <c:pt idx="2">
                  <c:v>309.14999999999998</c:v>
                </c:pt>
                <c:pt idx="3">
                  <c:v>218.51</c:v>
                </c:pt>
                <c:pt idx="4">
                  <c:v>152.94</c:v>
                </c:pt>
                <c:pt idx="5">
                  <c:v>143.16999999999999</c:v>
                </c:pt>
                <c:pt idx="6">
                  <c:v>164.06084237257835</c:v>
                </c:pt>
                <c:pt idx="7">
                  <c:v>188</c:v>
                </c:pt>
                <c:pt idx="8">
                  <c:v>138.66</c:v>
                </c:pt>
                <c:pt idx="9">
                  <c:v>120.07</c:v>
                </c:pt>
                <c:pt idx="10">
                  <c:v>122.36</c:v>
                </c:pt>
                <c:pt idx="11">
                  <c:v>201.77</c:v>
                </c:pt>
                <c:pt idx="12">
                  <c:v>107.83</c:v>
                </c:pt>
                <c:pt idx="13">
                  <c:v>154.76</c:v>
                </c:pt>
                <c:pt idx="14">
                  <c:v>148.07041973331471</c:v>
                </c:pt>
                <c:pt idx="15">
                  <c:v>141.66999999999999</c:v>
                </c:pt>
                <c:pt idx="16">
                  <c:v>92.4</c:v>
                </c:pt>
                <c:pt idx="17">
                  <c:v>108.58</c:v>
                </c:pt>
                <c:pt idx="18">
                  <c:v>113.53</c:v>
                </c:pt>
                <c:pt idx="19">
                  <c:v>83.27</c:v>
                </c:pt>
                <c:pt idx="20">
                  <c:v>85.95</c:v>
                </c:pt>
                <c:pt idx="21">
                  <c:v>70.459999999999994</c:v>
                </c:pt>
                <c:pt idx="22">
                  <c:v>69.09</c:v>
                </c:pt>
                <c:pt idx="23">
                  <c:v>61.93</c:v>
                </c:pt>
                <c:pt idx="24">
                  <c:v>65.7</c:v>
                </c:pt>
                <c:pt idx="25">
                  <c:v>70.63</c:v>
                </c:pt>
                <c:pt idx="26">
                  <c:v>77.010000000000005</c:v>
                </c:pt>
                <c:pt idx="27">
                  <c:v>76.89</c:v>
                </c:pt>
                <c:pt idx="28">
                  <c:v>74.400000000000006</c:v>
                </c:pt>
                <c:pt idx="29">
                  <c:v>73.459999999999994</c:v>
                </c:pt>
                <c:pt idx="30">
                  <c:v>62.94</c:v>
                </c:pt>
                <c:pt idx="31">
                  <c:v>57.74</c:v>
                </c:pt>
                <c:pt idx="32">
                  <c:v>49.74</c:v>
                </c:pt>
                <c:pt idx="33">
                  <c:v>46.12</c:v>
                </c:pt>
                <c:pt idx="34">
                  <c:v>43.09</c:v>
                </c:pt>
                <c:pt idx="35">
                  <c:v>38.86</c:v>
                </c:pt>
                <c:pt idx="36">
                  <c:v>34.549999999999997</c:v>
                </c:pt>
                <c:pt idx="37">
                  <c:v>33.840000000000003</c:v>
                </c:pt>
                <c:pt idx="38">
                  <c:v>32.409999999999997</c:v>
                </c:pt>
                <c:pt idx="39">
                  <c:v>38</c:v>
                </c:pt>
                <c:pt idx="40">
                  <c:v>38</c:v>
                </c:pt>
                <c:pt idx="41">
                  <c:v>38</c:v>
                </c:pt>
              </c:numCache>
            </c:numRef>
          </c:yVal>
          <c:smooth val="1"/>
          <c:extLst>
            <c:ext xmlns:c16="http://schemas.microsoft.com/office/drawing/2014/chart" uri="{C3380CC4-5D6E-409C-BE32-E72D297353CC}">
              <c16:uniqueId val="{00000000-6C19-4AB4-B236-E0A3FF53A1BD}"/>
            </c:ext>
          </c:extLst>
        </c:ser>
        <c:dLbls>
          <c:showLegendKey val="0"/>
          <c:showVal val="0"/>
          <c:showCatName val="0"/>
          <c:showSerName val="0"/>
          <c:showPercent val="0"/>
          <c:showBubbleSize val="0"/>
        </c:dLbls>
        <c:axId val="4"/>
        <c:axId val="5"/>
      </c:scatterChart>
      <c:scatterChart>
        <c:scatterStyle val="lineMarker"/>
        <c:varyColors val="0"/>
        <c:ser>
          <c:idx val="1"/>
          <c:order val="1"/>
          <c:spPr>
            <a:ln w="19050" cmpd="sng" algn="ctr">
              <a:solidFill>
                <a:schemeClr val="accent1"/>
              </a:solidFill>
              <a:prstDash val="lgDash"/>
            </a:ln>
          </c:spPr>
          <c:marker>
            <c:symbol val="none"/>
          </c:marker>
          <c:xVal>
            <c:numRef>
              <c:f>Sheet1!$A$1:$AP$1</c:f>
              <c:numCache>
                <c:formatCode>General</c:formatCode>
                <c:ptCount val="4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numCache>
            </c:numRef>
          </c:xVal>
          <c:yVal>
            <c:numRef>
              <c:f>Sheet1!$A$3:$AP$3</c:f>
              <c:numCache>
                <c:formatCode>General</c:formatCode>
                <c:ptCount val="42"/>
                <c:pt idx="0">
                  <c:v>91</c:v>
                </c:pt>
                <c:pt idx="1">
                  <c:v>274</c:v>
                </c:pt>
                <c:pt idx="2">
                  <c:v>680</c:v>
                </c:pt>
                <c:pt idx="3">
                  <c:v>995</c:v>
                </c:pt>
                <c:pt idx="4">
                  <c:v>1354</c:v>
                </c:pt>
                <c:pt idx="5">
                  <c:v>1469</c:v>
                </c:pt>
                <c:pt idx="6">
                  <c:v>1465</c:v>
                </c:pt>
                <c:pt idx="7">
                  <c:v>1655</c:v>
                </c:pt>
                <c:pt idx="8">
                  <c:v>1943</c:v>
                </c:pt>
                <c:pt idx="9">
                  <c:v>2392</c:v>
                </c:pt>
                <c:pt idx="10">
                  <c:v>2587</c:v>
                </c:pt>
                <c:pt idx="11">
                  <c:v>2930</c:v>
                </c:pt>
                <c:pt idx="12">
                  <c:v>3527</c:v>
                </c:pt>
                <c:pt idx="13">
                  <c:v>4763</c:v>
                </c:pt>
                <c:pt idx="14">
                  <c:v>6007</c:v>
                </c:pt>
                <c:pt idx="15">
                  <c:v>7482</c:v>
                </c:pt>
                <c:pt idx="16">
                  <c:v>9667</c:v>
                </c:pt>
                <c:pt idx="17">
                  <c:v>13700</c:v>
                </c:pt>
                <c:pt idx="18">
                  <c:v>18039</c:v>
                </c:pt>
                <c:pt idx="19">
                  <c:v>24322</c:v>
                </c:pt>
                <c:pt idx="20">
                  <c:v>31181</c:v>
                </c:pt>
                <c:pt idx="21">
                  <c:v>39295</c:v>
                </c:pt>
                <c:pt idx="22">
                  <c:v>47678</c:v>
                </c:pt>
                <c:pt idx="23">
                  <c:v>59009</c:v>
                </c:pt>
                <c:pt idx="24">
                  <c:v>74109</c:v>
                </c:pt>
                <c:pt idx="25">
                  <c:v>93916</c:v>
                </c:pt>
                <c:pt idx="26">
                  <c:v>120888</c:v>
                </c:pt>
                <c:pt idx="27">
                  <c:v>159744</c:v>
                </c:pt>
                <c:pt idx="28">
                  <c:v>197026</c:v>
                </c:pt>
                <c:pt idx="29">
                  <c:v>236826</c:v>
                </c:pt>
                <c:pt idx="30">
                  <c:v>261965</c:v>
                </c:pt>
                <c:pt idx="31">
                  <c:v>292747</c:v>
                </c:pt>
                <c:pt idx="32">
                  <c:v>340956</c:v>
                </c:pt>
                <c:pt idx="33">
                  <c:v>404700</c:v>
                </c:pt>
                <c:pt idx="34">
                  <c:v>452883</c:v>
                </c:pt>
                <c:pt idx="35">
                  <c:v>496084</c:v>
                </c:pt>
                <c:pt idx="36">
                  <c:v>540079</c:v>
                </c:pt>
                <c:pt idx="37">
                  <c:v>594426</c:v>
                </c:pt>
                <c:pt idx="38">
                  <c:v>699091</c:v>
                </c:pt>
                <c:pt idx="39">
                  <c:v>770043</c:v>
                </c:pt>
                <c:pt idx="40">
                  <c:v>840279</c:v>
                </c:pt>
                <c:pt idx="41">
                  <c:v>944205</c:v>
                </c:pt>
              </c:numCache>
            </c:numRef>
          </c:yVal>
          <c:smooth val="1"/>
          <c:extLst>
            <c:ext xmlns:c16="http://schemas.microsoft.com/office/drawing/2014/chart" uri="{C3380CC4-5D6E-409C-BE32-E72D297353CC}">
              <c16:uniqueId val="{00000001-6C19-4AB4-B236-E0A3FF53A1BD}"/>
            </c:ext>
          </c:extLst>
        </c:ser>
        <c:dLbls>
          <c:showLegendKey val="0"/>
          <c:showVal val="0"/>
          <c:showCatName val="0"/>
          <c:showSerName val="0"/>
          <c:showPercent val="0"/>
          <c:showBubbleSize val="0"/>
        </c:dLbls>
        <c:axId val="6"/>
        <c:axId val="7"/>
      </c:scatterChart>
      <c:valAx>
        <c:axId val="4"/>
        <c:scaling>
          <c:orientation val="minMax"/>
          <c:max val="2025"/>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5"/>
      </c:valAx>
      <c:valAx>
        <c:axId val="5"/>
        <c:scaling>
          <c:logBase val="10"/>
          <c:orientation val="minMax"/>
          <c:max val="1000"/>
          <c:min val="1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4"/>
        <c:crosses val="min"/>
        <c:crossBetween val="midCat"/>
        <c:majorUnit val="10"/>
      </c:valAx>
      <c:valAx>
        <c:axId val="6"/>
        <c:scaling>
          <c:orientation val="minMax"/>
          <c:max val="2025"/>
          <c:min val="1980"/>
        </c:scaling>
        <c:delete val="1"/>
        <c:axPos val="b"/>
        <c:majorGridlines>
          <c:spPr>
            <a:ln>
              <a:noFill/>
            </a:ln>
          </c:spPr>
        </c:majorGridlines>
        <c:numFmt formatCode="0;&quot;-&quot;0" sourceLinked="0"/>
        <c:majorTickMark val="out"/>
        <c:minorTickMark val="none"/>
        <c:tickLblPos val="nextTo"/>
        <c:crossAx val="7"/>
        <c:crosses val="min"/>
        <c:crossBetween val="midCat"/>
        <c:majorUnit val="5"/>
      </c:valAx>
      <c:valAx>
        <c:axId val="7"/>
        <c:scaling>
          <c:logBase val="10"/>
          <c:orientation val="minMax"/>
          <c:max val="1000000"/>
          <c:min val="1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6"/>
        <c:crosses val="max"/>
        <c:crossBetween val="midCat"/>
        <c:majorUnit val="10"/>
      </c:valAx>
    </c:plotArea>
    <c:plotVisOnly val="0"/>
    <c:dispBlanksAs val="gap"/>
    <c:showDLblsOverMax val="1"/>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12903225806452"/>
          <c:y val="5.8172879967226546E-2"/>
          <c:w val="0.85806451612903223"/>
          <c:h val="0.88365424006554694"/>
        </c:manualLayout>
      </c:layout>
      <c:areaChart>
        <c:grouping val="stacked"/>
        <c:varyColors val="0"/>
        <c:ser>
          <c:idx val="0"/>
          <c:order val="0"/>
          <c:spPr>
            <a:solidFill>
              <a:schemeClr val="accent4"/>
            </a:solidFill>
            <a:ln>
              <a:noFill/>
            </a:ln>
          </c:spPr>
          <c:dLbls>
            <c:dLbl>
              <c:idx val="0"/>
              <c:layout>
                <c:manualLayout>
                  <c:x val="2.6302729528535979E-2"/>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D3-4DDD-899B-B65BE84F7A8F}"/>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D3-4DDD-899B-B65BE84F7A8F}"/>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D3-4DDD-899B-B65BE84F7A8F}"/>
                </c:ext>
              </c:extLst>
            </c:dLbl>
            <c:dLbl>
              <c:idx val="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2D3-4DDD-899B-B65BE84F7A8F}"/>
                </c:ext>
              </c:extLst>
            </c:dLbl>
            <c:dLbl>
              <c:idx val="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D3-4DDD-899B-B65BE84F7A8F}"/>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D3-4DDD-899B-B65BE84F7A8F}"/>
                </c:ext>
              </c:extLst>
            </c:dLbl>
            <c:dLbl>
              <c:idx val="6"/>
              <c:layout>
                <c:manualLayout>
                  <c:x val="-2.6799007444168736E-2"/>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2D3-4DDD-899B-B65BE84F7A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7.43</c:v>
                </c:pt>
                <c:pt idx="1">
                  <c:v>8.7799999999999994</c:v>
                </c:pt>
                <c:pt idx="2">
                  <c:v>12.89</c:v>
                </c:pt>
                <c:pt idx="3">
                  <c:v>10.91</c:v>
                </c:pt>
                <c:pt idx="4">
                  <c:v>8.92</c:v>
                </c:pt>
                <c:pt idx="5">
                  <c:v>9.6999999999999993</c:v>
                </c:pt>
                <c:pt idx="6">
                  <c:v>12.8</c:v>
                </c:pt>
              </c:numCache>
            </c:numRef>
          </c:val>
          <c:extLst>
            <c:ext xmlns:c16="http://schemas.microsoft.com/office/drawing/2014/chart" uri="{C3380CC4-5D6E-409C-BE32-E72D297353CC}">
              <c16:uniqueId val="{00000007-22D3-4DDD-899B-B65BE84F7A8F}"/>
            </c:ext>
          </c:extLst>
        </c:ser>
        <c:ser>
          <c:idx val="1"/>
          <c:order val="1"/>
          <c:spPr>
            <a:solidFill>
              <a:schemeClr val="accent3"/>
            </a:solidFill>
            <a:ln>
              <a:noFill/>
            </a:ln>
          </c:spPr>
          <c:val>
            <c:numRef>
              <c:f>Sheet1!$A$2:$G$2</c:f>
              <c:numCache>
                <c:formatCode>General</c:formatCode>
                <c:ptCount val="7"/>
                <c:pt idx="0">
                  <c:v>1.2300000000000004</c:v>
                </c:pt>
                <c:pt idx="1">
                  <c:v>1.4900000000000002</c:v>
                </c:pt>
                <c:pt idx="2">
                  <c:v>2.3000000000000007</c:v>
                </c:pt>
                <c:pt idx="3">
                  <c:v>1.9700000000000006</c:v>
                </c:pt>
                <c:pt idx="4">
                  <c:v>1.6199999999999992</c:v>
                </c:pt>
                <c:pt idx="5">
                  <c:v>1.8000000000000007</c:v>
                </c:pt>
                <c:pt idx="6">
                  <c:v>2.4800000000000004</c:v>
                </c:pt>
              </c:numCache>
            </c:numRef>
          </c:val>
          <c:extLst>
            <c:ext xmlns:c16="http://schemas.microsoft.com/office/drawing/2014/chart" uri="{C3380CC4-5D6E-409C-BE32-E72D297353CC}">
              <c16:uniqueId val="{00000008-22D3-4DDD-899B-B65BE84F7A8F}"/>
            </c:ext>
          </c:extLst>
        </c:ser>
        <c:ser>
          <c:idx val="2"/>
          <c:order val="2"/>
          <c:spPr>
            <a:solidFill>
              <a:schemeClr val="accent2"/>
            </a:solidFill>
            <a:ln>
              <a:noFill/>
            </a:ln>
          </c:spPr>
          <c:val>
            <c:numRef>
              <c:f>Sheet1!$A$3:$G$3</c:f>
              <c:numCache>
                <c:formatCode>General</c:formatCode>
                <c:ptCount val="7"/>
                <c:pt idx="0">
                  <c:v>0.80000000000000071</c:v>
                </c:pt>
                <c:pt idx="1">
                  <c:v>0.92999999999999972</c:v>
                </c:pt>
                <c:pt idx="2">
                  <c:v>1.3300000000000018</c:v>
                </c:pt>
                <c:pt idx="3">
                  <c:v>1.1300000000000008</c:v>
                </c:pt>
                <c:pt idx="4">
                  <c:v>0.9399999999999995</c:v>
                </c:pt>
                <c:pt idx="5">
                  <c:v>1.0199999999999996</c:v>
                </c:pt>
                <c:pt idx="6">
                  <c:v>1.3299999999999983</c:v>
                </c:pt>
              </c:numCache>
            </c:numRef>
          </c:val>
          <c:extLst>
            <c:ext xmlns:c16="http://schemas.microsoft.com/office/drawing/2014/chart" uri="{C3380CC4-5D6E-409C-BE32-E72D297353CC}">
              <c16:uniqueId val="{00000009-22D3-4DDD-899B-B65BE84F7A8F}"/>
            </c:ext>
          </c:extLst>
        </c:ser>
        <c:ser>
          <c:idx val="3"/>
          <c:order val="3"/>
          <c:spPr>
            <a:solidFill>
              <a:schemeClr val="accent1"/>
            </a:solidFill>
            <a:ln>
              <a:noFill/>
            </a:ln>
          </c:spPr>
          <c:val>
            <c:numRef>
              <c:f>Sheet1!$A$4:$G$4</c:f>
              <c:numCache>
                <c:formatCode>General</c:formatCode>
                <c:ptCount val="7"/>
                <c:pt idx="0">
                  <c:v>0.27999999999999936</c:v>
                </c:pt>
                <c:pt idx="1">
                  <c:v>0.33000000000000007</c:v>
                </c:pt>
                <c:pt idx="2">
                  <c:v>0.51000000000000156</c:v>
                </c:pt>
                <c:pt idx="3">
                  <c:v>0.4399999999999995</c:v>
                </c:pt>
                <c:pt idx="4">
                  <c:v>0.36999999999999922</c:v>
                </c:pt>
                <c:pt idx="5">
                  <c:v>0.42999999999999972</c:v>
                </c:pt>
                <c:pt idx="6">
                  <c:v>0.58999999999999986</c:v>
                </c:pt>
              </c:numCache>
            </c:numRef>
          </c:val>
          <c:extLst>
            <c:ext xmlns:c16="http://schemas.microsoft.com/office/drawing/2014/chart" uri="{C3380CC4-5D6E-409C-BE32-E72D297353CC}">
              <c16:uniqueId val="{0000000A-22D3-4DDD-899B-B65BE84F7A8F}"/>
            </c:ext>
          </c:extLst>
        </c:ser>
        <c:dLbls>
          <c:showLegendKey val="0"/>
          <c:showVal val="0"/>
          <c:showCatName val="0"/>
          <c:showSerName val="0"/>
          <c:showPercent val="0"/>
          <c:showBubbleSize val="0"/>
        </c:dLbls>
        <c:axId val="1781167"/>
        <c:axId val="1"/>
      </c:areaChart>
      <c:catAx>
        <c:axId val="178116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781167"/>
        <c:crosses val="min"/>
        <c:crossBetween val="midCat"/>
        <c:majorUnit val="5"/>
      </c:valAx>
    </c:plotArea>
    <c:plotVisOnly val="0"/>
    <c:dispBlanksAs val="zero"/>
    <c:showDLblsOverMax val="1"/>
  </c:chart>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181262729124236E-2"/>
          <c:y val="5.501743510267338E-2"/>
          <c:w val="0.95763747454175152"/>
          <c:h val="0.88996512979465325"/>
        </c:manualLayout>
      </c:layout>
      <c:barChart>
        <c:barDir val="col"/>
        <c:grouping val="stacked"/>
        <c:varyColors val="0"/>
        <c:ser>
          <c:idx val="0"/>
          <c:order val="0"/>
          <c:spPr>
            <a:solidFill>
              <a:schemeClr val="accent1"/>
            </a:solidFill>
            <a:ln>
              <a:noFill/>
            </a:ln>
          </c:spPr>
          <c:invertIfNegative val="0"/>
          <c:dLbls>
            <c:dLbl>
              <c:idx val="1"/>
              <c:layout>
                <c:manualLayout>
                  <c:x val="0"/>
                  <c:y val="-3.874467260751646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c:v>
                </c:pt>
                <c:pt idx="1">
                  <c:v>5</c:v>
                </c:pt>
              </c:numCache>
            </c:numRef>
          </c:val>
          <c:extLst>
            <c:ext xmlns:c16="http://schemas.microsoft.com/office/drawing/2014/chart" uri="{C3380CC4-5D6E-409C-BE32-E72D297353CC}">
              <c16:uniqueId val="{00000001-D15A-B244-AFED-D94DC3C4DFC5}"/>
            </c:ext>
          </c:extLst>
        </c:ser>
        <c:ser>
          <c:idx val="1"/>
          <c:order val="1"/>
          <c:spPr>
            <a:solidFill>
              <a:schemeClr val="accent6"/>
            </a:solidFill>
            <a:ln>
              <a:noFill/>
            </a:ln>
          </c:spPr>
          <c:invertIfNegative val="0"/>
          <c:dLbls>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0.49999999999999994</c:v>
                </c:pt>
                <c:pt idx="1">
                  <c:v>7.5</c:v>
                </c:pt>
              </c:numCache>
            </c:numRef>
          </c:val>
          <c:extLst>
            <c:ext xmlns:c16="http://schemas.microsoft.com/office/drawing/2014/chart" uri="{C3380CC4-5D6E-409C-BE32-E72D297353CC}">
              <c16:uniqueId val="{00000003-D15A-B244-AFED-D94DC3C4DFC5}"/>
            </c:ext>
          </c:extLst>
        </c:ser>
        <c:ser>
          <c:idx val="2"/>
          <c:order val="2"/>
          <c:spPr>
            <a:solidFill>
              <a:schemeClr val="accent5"/>
            </a:solidFill>
            <a:ln>
              <a:noFill/>
            </a:ln>
          </c:spPr>
          <c:invertIfNegative val="0"/>
          <c:dLbls>
            <c:dLbl>
              <c:idx val="0"/>
              <c:layout>
                <c:manualLayout>
                  <c:x val="0.164969450101833"/>
                  <c:y val="-6.9740410693529637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15A-B244-AFED-D94DC3C4DFC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1.0000000000000002</c:v>
                </c:pt>
                <c:pt idx="1">
                  <c:v>25</c:v>
                </c:pt>
              </c:numCache>
            </c:numRef>
          </c:val>
          <c:extLst>
            <c:ext xmlns:c16="http://schemas.microsoft.com/office/drawing/2014/chart" uri="{C3380CC4-5D6E-409C-BE32-E72D297353CC}">
              <c16:uniqueId val="{00000006-D15A-B244-AFED-D94DC3C4DFC5}"/>
            </c:ext>
          </c:extLst>
        </c:ser>
        <c:ser>
          <c:idx val="3"/>
          <c:order val="3"/>
          <c:spPr>
            <a:solidFill>
              <a:schemeClr val="accent4"/>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15A-B244-AFED-D94DC3C4DFC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10</c:v>
                </c:pt>
                <c:pt idx="1">
                  <c:v>7.5000000000000009</c:v>
                </c:pt>
              </c:numCache>
            </c:numRef>
          </c:val>
          <c:extLst>
            <c:ext xmlns:c16="http://schemas.microsoft.com/office/drawing/2014/chart" uri="{C3380CC4-5D6E-409C-BE32-E72D297353CC}">
              <c16:uniqueId val="{00000009-D15A-B244-AFED-D94DC3C4DFC5}"/>
            </c:ext>
          </c:extLst>
        </c:ser>
        <c:ser>
          <c:idx val="4"/>
          <c:order val="4"/>
          <c:spPr>
            <a:solidFill>
              <a:schemeClr val="accent3"/>
            </a:solidFill>
            <a:ln>
              <a:noFill/>
            </a:ln>
          </c:spPr>
          <c:invertIfNegative val="0"/>
          <c:dLbls>
            <c:dLbl>
              <c:idx val="0"/>
              <c:layout>
                <c:manualLayout>
                  <c:x val="0"/>
                  <c:y val="-3.874467260751646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15A-B244-AFED-D94DC3C4DFC5}"/>
                </c:ext>
              </c:extLst>
            </c:dLbl>
            <c:dLbl>
              <c:idx val="1"/>
              <c:layout>
                <c:manualLayout>
                  <c:x val="0"/>
                  <c:y val="-3.874467260751646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Sheet1!$A$5:$B$5</c:f>
              <c:numCache>
                <c:formatCode>General</c:formatCode>
                <c:ptCount val="2"/>
                <c:pt idx="0">
                  <c:v>3.5000000000000004</c:v>
                </c:pt>
                <c:pt idx="1">
                  <c:v>20</c:v>
                </c:pt>
              </c:numCache>
            </c:numRef>
          </c:val>
          <c:extLst>
            <c:ext xmlns:c16="http://schemas.microsoft.com/office/drawing/2014/chart" uri="{C3380CC4-5D6E-409C-BE32-E72D297353CC}">
              <c16:uniqueId val="{0000000C-D15A-B244-AFED-D94DC3C4DFC5}"/>
            </c:ext>
          </c:extLst>
        </c:ser>
        <c:ser>
          <c:idx val="5"/>
          <c:order val="5"/>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15A-B244-AFED-D94DC3C4DFC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Sheet1!$A$6:$B$6</c:f>
              <c:numCache>
                <c:formatCode>General</c:formatCode>
                <c:ptCount val="2"/>
                <c:pt idx="0">
                  <c:v>9</c:v>
                </c:pt>
                <c:pt idx="1">
                  <c:v>9.9999999999999982</c:v>
                </c:pt>
              </c:numCache>
            </c:numRef>
          </c:val>
          <c:extLst>
            <c:ext xmlns:c16="http://schemas.microsoft.com/office/drawing/2014/chart" uri="{C3380CC4-5D6E-409C-BE32-E72D297353CC}">
              <c16:uniqueId val="{0000000F-D15A-B244-AFED-D94DC3C4DFC5}"/>
            </c:ext>
          </c:extLst>
        </c:ser>
        <c:ser>
          <c:idx val="6"/>
          <c:order val="6"/>
          <c:spPr>
            <a:solidFill>
              <a:schemeClr val="accent1"/>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15A-B244-AFED-D94DC3C4DFC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D15A-B244-AFED-D94DC3C4DF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Sheet1!$A$7:$B$7</c:f>
              <c:numCache>
                <c:formatCode>General</c:formatCode>
                <c:ptCount val="2"/>
                <c:pt idx="0">
                  <c:v>75</c:v>
                </c:pt>
                <c:pt idx="1">
                  <c:v>25</c:v>
                </c:pt>
              </c:numCache>
            </c:numRef>
          </c:val>
          <c:extLst>
            <c:ext xmlns:c16="http://schemas.microsoft.com/office/drawing/2014/chart" uri="{C3380CC4-5D6E-409C-BE32-E72D297353CC}">
              <c16:uniqueId val="{00000012-D15A-B244-AFED-D94DC3C4DFC5}"/>
            </c:ext>
          </c:extLst>
        </c:ser>
        <c:dLbls>
          <c:showLegendKey val="0"/>
          <c:showVal val="0"/>
          <c:showCatName val="0"/>
          <c:showSerName val="0"/>
          <c:showPercent val="0"/>
          <c:showBubbleSize val="0"/>
        </c:dLbls>
        <c:gapWidth val="80"/>
        <c:overlap val="100"/>
        <c:axId val="935817792"/>
        <c:axId val="1"/>
      </c:barChart>
      <c:catAx>
        <c:axId val="9358177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935817792"/>
        <c:crosses val="min"/>
        <c:crossBetween val="between"/>
      </c:valAx>
    </c:plotArea>
    <c:plotVisOnly val="0"/>
    <c:dispBlanksAs val="gap"/>
    <c:showDLblsOverMax val="1"/>
  </c:chart>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499748869914614E-2"/>
          <c:y val="3.0642309958750738E-2"/>
          <c:w val="0.8890005022601708"/>
          <c:h val="0.80494991160872131"/>
        </c:manualLayout>
      </c:layout>
      <c:scatterChart>
        <c:scatterStyle val="lineMarker"/>
        <c:varyColors val="0"/>
        <c:ser>
          <c:idx val="0"/>
          <c:order val="0"/>
          <c:spPr>
            <a:ln w="19050" cmpd="sng" algn="ctr">
              <a:solidFill>
                <a:schemeClr val="accent1"/>
              </a:solidFill>
              <a:prstDash val="solid"/>
            </a:ln>
          </c:spPr>
          <c:marker>
            <c:symbol val="none"/>
          </c:marker>
          <c:xVal>
            <c:numRef>
              <c:f>Sheet1!$A$1:$X$1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xVal>
          <c:yVal>
            <c:numRef>
              <c:f>Sheet1!$A$2:$X$2</c:f>
              <c:numCache>
                <c:formatCode>General</c:formatCode>
                <c:ptCount val="24"/>
                <c:pt idx="0">
                  <c:v>0.3345330367471771</c:v>
                </c:pt>
                <c:pt idx="1">
                  <c:v>0.43045328948453787</c:v>
                </c:pt>
                <c:pt idx="2">
                  <c:v>0.41789577523271171</c:v>
                </c:pt>
                <c:pt idx="3">
                  <c:v>0.41731303598047864</c:v>
                </c:pt>
                <c:pt idx="4">
                  <c:v>0.36435658884855715</c:v>
                </c:pt>
                <c:pt idx="5">
                  <c:v>0.40010563265220495</c:v>
                </c:pt>
                <c:pt idx="6">
                  <c:v>0.59414462088223352</c:v>
                </c:pt>
                <c:pt idx="7">
                  <c:v>0.57818247812349677</c:v>
                </c:pt>
                <c:pt idx="8">
                  <c:v>0.41836988143670611</c:v>
                </c:pt>
                <c:pt idx="9">
                  <c:v>0.77131376614034863</c:v>
                </c:pt>
                <c:pt idx="10">
                  <c:v>0.61154831691331224</c:v>
                </c:pt>
                <c:pt idx="11">
                  <c:v>0.55390241003464169</c:v>
                </c:pt>
                <c:pt idx="12">
                  <c:v>0.67145515710551473</c:v>
                </c:pt>
                <c:pt idx="13">
                  <c:v>0.88840870101737679</c:v>
                </c:pt>
                <c:pt idx="14">
                  <c:v>1</c:v>
                </c:pt>
                <c:pt idx="15">
                  <c:v>0.7887854693020514</c:v>
                </c:pt>
                <c:pt idx="16">
                  <c:v>0.84918746343573248</c:v>
                </c:pt>
                <c:pt idx="17">
                  <c:v>0.78095335423606804</c:v>
                </c:pt>
                <c:pt idx="18">
                  <c:v>0.87561683100429333</c:v>
                </c:pt>
                <c:pt idx="19">
                  <c:v>0.82009400691136902</c:v>
                </c:pt>
                <c:pt idx="20">
                  <c:v>0.92611156785508775</c:v>
                </c:pt>
                <c:pt idx="21">
                  <c:v>0.66749575817496654</c:v>
                </c:pt>
                <c:pt idx="22">
                  <c:v>0.47564954649593377</c:v>
                </c:pt>
                <c:pt idx="23">
                  <c:v>0.54814472606434494</c:v>
                </c:pt>
              </c:numCache>
            </c:numRef>
          </c:yVal>
          <c:smooth val="0"/>
          <c:extLst>
            <c:ext xmlns:c16="http://schemas.microsoft.com/office/drawing/2014/chart" uri="{C3380CC4-5D6E-409C-BE32-E72D297353CC}">
              <c16:uniqueId val="{00000000-C832-40B0-93DB-F82E069CD54F}"/>
            </c:ext>
          </c:extLst>
        </c:ser>
        <c:ser>
          <c:idx val="1"/>
          <c:order val="1"/>
          <c:spPr>
            <a:ln w="19050" cmpd="sng" algn="ctr">
              <a:solidFill>
                <a:schemeClr val="accent2"/>
              </a:solidFill>
              <a:prstDash val="solid"/>
            </a:ln>
          </c:spPr>
          <c:marker>
            <c:symbol val="none"/>
          </c:marker>
          <c:xVal>
            <c:numRef>
              <c:f>Sheet1!$A$1:$X$1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xVal>
          <c:yVal>
            <c:numRef>
              <c:f>Sheet1!$A$3:$X$3</c:f>
              <c:numCache>
                <c:formatCode>General</c:formatCode>
                <c:ptCount val="24"/>
                <c:pt idx="0">
                  <c:v>9.1002493272330232E-2</c:v>
                </c:pt>
                <c:pt idx="1">
                  <c:v>0.13289720364941768</c:v>
                </c:pt>
                <c:pt idx="2">
                  <c:v>0.13558335825809972</c:v>
                </c:pt>
                <c:pt idx="3">
                  <c:v>0.13972265574432371</c:v>
                </c:pt>
                <c:pt idx="4">
                  <c:v>0.12118250339742083</c:v>
                </c:pt>
                <c:pt idx="5">
                  <c:v>0.21565857831677723</c:v>
                </c:pt>
                <c:pt idx="6">
                  <c:v>0.24166664069537325</c:v>
                </c:pt>
                <c:pt idx="7">
                  <c:v>0.42026173908721493</c:v>
                </c:pt>
                <c:pt idx="8">
                  <c:v>0.41209859504663454</c:v>
                </c:pt>
                <c:pt idx="9">
                  <c:v>0.56773668456769766</c:v>
                </c:pt>
                <c:pt idx="10">
                  <c:v>0.64557887692874005</c:v>
                </c:pt>
                <c:pt idx="11">
                  <c:v>0.61444160150184102</c:v>
                </c:pt>
                <c:pt idx="12">
                  <c:v>0.66482159255268902</c:v>
                </c:pt>
                <c:pt idx="13">
                  <c:v>1</c:v>
                </c:pt>
                <c:pt idx="14">
                  <c:v>0.78664131189726993</c:v>
                </c:pt>
                <c:pt idx="15">
                  <c:v>0.3994283134213924</c:v>
                </c:pt>
                <c:pt idx="16">
                  <c:v>0.46693365600665498</c:v>
                </c:pt>
                <c:pt idx="17">
                  <c:v>0.43163395152173462</c:v>
                </c:pt>
                <c:pt idx="18">
                  <c:v>0.43507847130014887</c:v>
                </c:pt>
                <c:pt idx="19">
                  <c:v>0.65656393755714193</c:v>
                </c:pt>
                <c:pt idx="20">
                  <c:v>0.90449555160949791</c:v>
                </c:pt>
                <c:pt idx="21">
                  <c:v>0.68136614415212549</c:v>
                </c:pt>
                <c:pt idx="22">
                  <c:v>0.33710289654527148</c:v>
                </c:pt>
                <c:pt idx="23">
                  <c:v>0.46136812103748381</c:v>
                </c:pt>
              </c:numCache>
            </c:numRef>
          </c:yVal>
          <c:smooth val="0"/>
          <c:extLst>
            <c:ext xmlns:c16="http://schemas.microsoft.com/office/drawing/2014/chart" uri="{C3380CC4-5D6E-409C-BE32-E72D297353CC}">
              <c16:uniqueId val="{00000001-C832-40B0-93DB-F82E069CD54F}"/>
            </c:ext>
          </c:extLst>
        </c:ser>
        <c:ser>
          <c:idx val="2"/>
          <c:order val="2"/>
          <c:spPr>
            <a:ln w="19050" cmpd="sng" algn="ctr">
              <a:solidFill>
                <a:schemeClr val="accent3"/>
              </a:solidFill>
              <a:prstDash val="solid"/>
            </a:ln>
          </c:spPr>
          <c:marker>
            <c:symbol val="none"/>
          </c:marker>
          <c:xVal>
            <c:numRef>
              <c:f>Sheet1!$A$1:$X$1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xVal>
          <c:yVal>
            <c:numRef>
              <c:f>Sheet1!$A$4:$X$4</c:f>
              <c:numCache>
                <c:formatCode>General</c:formatCode>
                <c:ptCount val="24"/>
                <c:pt idx="0">
                  <c:v>7.9164610907185462E-2</c:v>
                </c:pt>
                <c:pt idx="1">
                  <c:v>9.8648146186183519E-2</c:v>
                </c:pt>
                <c:pt idx="2">
                  <c:v>0.10308118700515977</c:v>
                </c:pt>
                <c:pt idx="3">
                  <c:v>0.11433604608744675</c:v>
                </c:pt>
                <c:pt idx="4">
                  <c:v>0.14651357567976592</c:v>
                </c:pt>
                <c:pt idx="5">
                  <c:v>0.19598502638692183</c:v>
                </c:pt>
                <c:pt idx="6">
                  <c:v>0.4159805645990356</c:v>
                </c:pt>
                <c:pt idx="7">
                  <c:v>0.41914894281042558</c:v>
                </c:pt>
                <c:pt idx="8">
                  <c:v>0.30531945726339654</c:v>
                </c:pt>
                <c:pt idx="9">
                  <c:v>0.64618320897980452</c:v>
                </c:pt>
                <c:pt idx="10">
                  <c:v>0.58291369014171246</c:v>
                </c:pt>
                <c:pt idx="11">
                  <c:v>0.56462513312502993</c:v>
                </c:pt>
                <c:pt idx="12">
                  <c:v>0.73065458048571419</c:v>
                </c:pt>
                <c:pt idx="13">
                  <c:v>0.96641625858002944</c:v>
                </c:pt>
                <c:pt idx="14">
                  <c:v>1</c:v>
                </c:pt>
                <c:pt idx="15">
                  <c:v>0.71020622652377607</c:v>
                </c:pt>
                <c:pt idx="16">
                  <c:v>0.69578062477811387</c:v>
                </c:pt>
                <c:pt idx="17">
                  <c:v>0.66372865265329162</c:v>
                </c:pt>
                <c:pt idx="18">
                  <c:v>0.7328147499938531</c:v>
                </c:pt>
                <c:pt idx="19">
                  <c:v>0.74699034709398504</c:v>
                </c:pt>
                <c:pt idx="20">
                  <c:v>0.91400685555728756</c:v>
                </c:pt>
                <c:pt idx="21">
                  <c:v>0.69354542860513446</c:v>
                </c:pt>
                <c:pt idx="22">
                  <c:v>0.42775431519759893</c:v>
                </c:pt>
                <c:pt idx="23">
                  <c:v>0.57345138572527199</c:v>
                </c:pt>
              </c:numCache>
            </c:numRef>
          </c:yVal>
          <c:smooth val="0"/>
          <c:extLst>
            <c:ext xmlns:c16="http://schemas.microsoft.com/office/drawing/2014/chart" uri="{C3380CC4-5D6E-409C-BE32-E72D297353CC}">
              <c16:uniqueId val="{00000002-C832-40B0-93DB-F82E069CD54F}"/>
            </c:ext>
          </c:extLst>
        </c:ser>
        <c:ser>
          <c:idx val="3"/>
          <c:order val="3"/>
          <c:spPr>
            <a:ln w="19050" cmpd="sng" algn="ctr">
              <a:solidFill>
                <a:schemeClr val="accent4"/>
              </a:solidFill>
              <a:prstDash val="solid"/>
            </a:ln>
          </c:spPr>
          <c:marker>
            <c:symbol val="none"/>
          </c:marker>
          <c:xVal>
            <c:numRef>
              <c:f>Sheet1!$A$1:$X$1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xVal>
          <c:yVal>
            <c:numRef>
              <c:f>Sheet1!$A$5:$X$5</c:f>
              <c:numCache>
                <c:formatCode>General</c:formatCode>
                <c:ptCount val="24"/>
                <c:pt idx="0">
                  <c:v>0.20416448072230489</c:v>
                </c:pt>
                <c:pt idx="1">
                  <c:v>0.18284953966106726</c:v>
                </c:pt>
                <c:pt idx="2">
                  <c:v>0.22452854771377609</c:v>
                </c:pt>
                <c:pt idx="3">
                  <c:v>0.31403503529086135</c:v>
                </c:pt>
                <c:pt idx="4">
                  <c:v>0.33815195726383956</c:v>
                </c:pt>
                <c:pt idx="5">
                  <c:v>0.35426321497293917</c:v>
                </c:pt>
                <c:pt idx="6">
                  <c:v>0.63492599034852393</c:v>
                </c:pt>
                <c:pt idx="7">
                  <c:v>0.94460169877620659</c:v>
                </c:pt>
                <c:pt idx="8">
                  <c:v>0.39251035762288461</c:v>
                </c:pt>
                <c:pt idx="9">
                  <c:v>0.75649592344811101</c:v>
                </c:pt>
                <c:pt idx="10">
                  <c:v>0.69631841392767846</c:v>
                </c:pt>
                <c:pt idx="11">
                  <c:v>0.60115252258502072</c:v>
                </c:pt>
                <c:pt idx="12">
                  <c:v>0.65206571695208559</c:v>
                </c:pt>
                <c:pt idx="13">
                  <c:v>0.79865085714913087</c:v>
                </c:pt>
                <c:pt idx="14">
                  <c:v>1</c:v>
                </c:pt>
                <c:pt idx="15">
                  <c:v>0.61831163910547127</c:v>
                </c:pt>
                <c:pt idx="16">
                  <c:v>0.55138743312968597</c:v>
                </c:pt>
                <c:pt idx="17">
                  <c:v>0.44453431692532991</c:v>
                </c:pt>
                <c:pt idx="18">
                  <c:v>0.59251201337316262</c:v>
                </c:pt>
                <c:pt idx="19">
                  <c:v>0.70219612760569583</c:v>
                </c:pt>
                <c:pt idx="20">
                  <c:v>0.82628762318233595</c:v>
                </c:pt>
                <c:pt idx="21">
                  <c:v>0.55281743033856456</c:v>
                </c:pt>
                <c:pt idx="22">
                  <c:v>0.52180977016707775</c:v>
                </c:pt>
                <c:pt idx="23">
                  <c:v>0.59528115733447995</c:v>
                </c:pt>
              </c:numCache>
            </c:numRef>
          </c:yVal>
          <c:smooth val="0"/>
          <c:extLst>
            <c:ext xmlns:c16="http://schemas.microsoft.com/office/drawing/2014/chart" uri="{C3380CC4-5D6E-409C-BE32-E72D297353CC}">
              <c16:uniqueId val="{00000003-C832-40B0-93DB-F82E069CD54F}"/>
            </c:ext>
          </c:extLst>
        </c:ser>
        <c:dLbls>
          <c:showLegendKey val="0"/>
          <c:showVal val="0"/>
          <c:showCatName val="0"/>
          <c:showSerName val="0"/>
          <c:showPercent val="0"/>
          <c:showBubbleSize val="0"/>
        </c:dLbls>
        <c:axId val="4"/>
        <c:axId val="5"/>
      </c:scatterChart>
      <c:valAx>
        <c:axId val="4"/>
        <c:scaling>
          <c:orientation val="minMax"/>
          <c:max val="2024"/>
          <c:min val="200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2"/>
      </c:valAx>
      <c:valAx>
        <c:axId val="5"/>
        <c:scaling>
          <c:orientation val="minMax"/>
          <c:max val="1"/>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4"/>
        <c:crosses val="min"/>
        <c:crossBetween val="midCat"/>
        <c:majorUnit val="0.2"/>
      </c:valAx>
    </c:plotArea>
    <c:plotVisOnly val="0"/>
    <c:dispBlanksAs val="gap"/>
    <c:showDLblsOverMax val="1"/>
  </c:chart>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43965297269712E-2"/>
          <c:y val="0.12153518123667377"/>
          <c:w val="0.90329165603470274"/>
          <c:h val="0.75586353944562901"/>
        </c:manualLayout>
      </c:layout>
      <c:scatterChart>
        <c:scatterStyle val="lineMarker"/>
        <c:varyColors val="0"/>
        <c:ser>
          <c:idx val="0"/>
          <c:order val="0"/>
          <c:spPr>
            <a:ln w="19050" cmpd="sng" algn="ctr">
              <a:solidFill>
                <a:schemeClr val="accent1"/>
              </a:solidFill>
              <a:prstDash val="solid"/>
            </a:ln>
          </c:spPr>
          <c:marker>
            <c:symbol val="none"/>
          </c:marker>
          <c:xVal>
            <c:numRef>
              <c:f>Sheet1!$A$1:$KQ$1</c:f>
              <c:numCache>
                <c:formatCode>General</c:formatCode>
                <c:ptCount val="303"/>
                <c:pt idx="0">
                  <c:v>17900</c:v>
                </c:pt>
                <c:pt idx="1">
                  <c:v>17907</c:v>
                </c:pt>
                <c:pt idx="2">
                  <c:v>17914</c:v>
                </c:pt>
                <c:pt idx="3">
                  <c:v>17921</c:v>
                </c:pt>
                <c:pt idx="4">
                  <c:v>17928</c:v>
                </c:pt>
                <c:pt idx="5">
                  <c:v>17935</c:v>
                </c:pt>
                <c:pt idx="6">
                  <c:v>17942</c:v>
                </c:pt>
                <c:pt idx="7">
                  <c:v>17949</c:v>
                </c:pt>
                <c:pt idx="8">
                  <c:v>17956</c:v>
                </c:pt>
                <c:pt idx="9">
                  <c:v>17963</c:v>
                </c:pt>
                <c:pt idx="10">
                  <c:v>17970</c:v>
                </c:pt>
                <c:pt idx="11">
                  <c:v>17977</c:v>
                </c:pt>
                <c:pt idx="12">
                  <c:v>17984</c:v>
                </c:pt>
                <c:pt idx="13">
                  <c:v>17991</c:v>
                </c:pt>
                <c:pt idx="14">
                  <c:v>17998</c:v>
                </c:pt>
                <c:pt idx="15">
                  <c:v>18004</c:v>
                </c:pt>
                <c:pt idx="16">
                  <c:v>18012</c:v>
                </c:pt>
                <c:pt idx="17">
                  <c:v>18019</c:v>
                </c:pt>
                <c:pt idx="18">
                  <c:v>18026</c:v>
                </c:pt>
                <c:pt idx="19">
                  <c:v>18033</c:v>
                </c:pt>
                <c:pt idx="20">
                  <c:v>18040</c:v>
                </c:pt>
                <c:pt idx="21">
                  <c:v>18047</c:v>
                </c:pt>
                <c:pt idx="22">
                  <c:v>18054</c:v>
                </c:pt>
                <c:pt idx="23">
                  <c:v>18061</c:v>
                </c:pt>
                <c:pt idx="24">
                  <c:v>18068</c:v>
                </c:pt>
                <c:pt idx="25">
                  <c:v>18075</c:v>
                </c:pt>
                <c:pt idx="26">
                  <c:v>18082</c:v>
                </c:pt>
                <c:pt idx="27">
                  <c:v>18089</c:v>
                </c:pt>
                <c:pt idx="28">
                  <c:v>18096</c:v>
                </c:pt>
                <c:pt idx="29">
                  <c:v>18103</c:v>
                </c:pt>
                <c:pt idx="30">
                  <c:v>18110</c:v>
                </c:pt>
                <c:pt idx="31">
                  <c:v>18117</c:v>
                </c:pt>
                <c:pt idx="32">
                  <c:v>18124</c:v>
                </c:pt>
                <c:pt idx="33">
                  <c:v>18131</c:v>
                </c:pt>
                <c:pt idx="34">
                  <c:v>18138</c:v>
                </c:pt>
                <c:pt idx="35">
                  <c:v>18145</c:v>
                </c:pt>
                <c:pt idx="36">
                  <c:v>18152</c:v>
                </c:pt>
                <c:pt idx="37">
                  <c:v>18159</c:v>
                </c:pt>
                <c:pt idx="38">
                  <c:v>18166</c:v>
                </c:pt>
                <c:pt idx="39">
                  <c:v>18173</c:v>
                </c:pt>
                <c:pt idx="40">
                  <c:v>18180</c:v>
                </c:pt>
                <c:pt idx="41">
                  <c:v>18187</c:v>
                </c:pt>
                <c:pt idx="42">
                  <c:v>18194</c:v>
                </c:pt>
                <c:pt idx="43">
                  <c:v>18201</c:v>
                </c:pt>
                <c:pt idx="44">
                  <c:v>18208</c:v>
                </c:pt>
                <c:pt idx="45">
                  <c:v>18215</c:v>
                </c:pt>
                <c:pt idx="46">
                  <c:v>18222</c:v>
                </c:pt>
                <c:pt idx="47">
                  <c:v>18236</c:v>
                </c:pt>
                <c:pt idx="48">
                  <c:v>18243</c:v>
                </c:pt>
                <c:pt idx="49">
                  <c:v>18250</c:v>
                </c:pt>
                <c:pt idx="50">
                  <c:v>18257</c:v>
                </c:pt>
                <c:pt idx="51">
                  <c:v>18264</c:v>
                </c:pt>
                <c:pt idx="52">
                  <c:v>18271</c:v>
                </c:pt>
                <c:pt idx="53">
                  <c:v>18278</c:v>
                </c:pt>
                <c:pt idx="54">
                  <c:v>18285</c:v>
                </c:pt>
                <c:pt idx="55">
                  <c:v>18292</c:v>
                </c:pt>
                <c:pt idx="56">
                  <c:v>18299</c:v>
                </c:pt>
                <c:pt idx="57">
                  <c:v>18306</c:v>
                </c:pt>
                <c:pt idx="58">
                  <c:v>18313</c:v>
                </c:pt>
                <c:pt idx="59">
                  <c:v>18320</c:v>
                </c:pt>
                <c:pt idx="60">
                  <c:v>18327</c:v>
                </c:pt>
                <c:pt idx="61">
                  <c:v>18334</c:v>
                </c:pt>
                <c:pt idx="62">
                  <c:v>18341</c:v>
                </c:pt>
                <c:pt idx="63">
                  <c:v>18348</c:v>
                </c:pt>
                <c:pt idx="64">
                  <c:v>18355</c:v>
                </c:pt>
                <c:pt idx="65">
                  <c:v>18362</c:v>
                </c:pt>
                <c:pt idx="66">
                  <c:v>18369</c:v>
                </c:pt>
                <c:pt idx="67">
                  <c:v>18376</c:v>
                </c:pt>
                <c:pt idx="68">
                  <c:v>18383</c:v>
                </c:pt>
                <c:pt idx="69">
                  <c:v>18390</c:v>
                </c:pt>
                <c:pt idx="70">
                  <c:v>18397</c:v>
                </c:pt>
                <c:pt idx="71">
                  <c:v>18404</c:v>
                </c:pt>
                <c:pt idx="72">
                  <c:v>18411</c:v>
                </c:pt>
                <c:pt idx="73">
                  <c:v>18418</c:v>
                </c:pt>
                <c:pt idx="74">
                  <c:v>18425</c:v>
                </c:pt>
                <c:pt idx="75">
                  <c:v>18432</c:v>
                </c:pt>
                <c:pt idx="76">
                  <c:v>18439</c:v>
                </c:pt>
                <c:pt idx="77">
                  <c:v>18446</c:v>
                </c:pt>
                <c:pt idx="78">
                  <c:v>18453</c:v>
                </c:pt>
                <c:pt idx="79">
                  <c:v>18460</c:v>
                </c:pt>
                <c:pt idx="80">
                  <c:v>18467</c:v>
                </c:pt>
                <c:pt idx="81">
                  <c:v>18474</c:v>
                </c:pt>
                <c:pt idx="82">
                  <c:v>18481</c:v>
                </c:pt>
                <c:pt idx="83">
                  <c:v>18488</c:v>
                </c:pt>
                <c:pt idx="84">
                  <c:v>18495</c:v>
                </c:pt>
                <c:pt idx="85">
                  <c:v>18502</c:v>
                </c:pt>
                <c:pt idx="86">
                  <c:v>18509</c:v>
                </c:pt>
                <c:pt idx="87">
                  <c:v>18516</c:v>
                </c:pt>
                <c:pt idx="88">
                  <c:v>18523</c:v>
                </c:pt>
                <c:pt idx="89">
                  <c:v>18530</c:v>
                </c:pt>
                <c:pt idx="90">
                  <c:v>18537</c:v>
                </c:pt>
                <c:pt idx="91">
                  <c:v>18544</c:v>
                </c:pt>
                <c:pt idx="92">
                  <c:v>18551</c:v>
                </c:pt>
                <c:pt idx="93">
                  <c:v>18558</c:v>
                </c:pt>
                <c:pt idx="94">
                  <c:v>18565</c:v>
                </c:pt>
                <c:pt idx="95">
                  <c:v>18572</c:v>
                </c:pt>
                <c:pt idx="96">
                  <c:v>18579</c:v>
                </c:pt>
                <c:pt idx="97">
                  <c:v>18586</c:v>
                </c:pt>
                <c:pt idx="98">
                  <c:v>18593</c:v>
                </c:pt>
                <c:pt idx="99">
                  <c:v>18600</c:v>
                </c:pt>
                <c:pt idx="100">
                  <c:v>18607</c:v>
                </c:pt>
                <c:pt idx="101">
                  <c:v>18614</c:v>
                </c:pt>
                <c:pt idx="102">
                  <c:v>18621</c:v>
                </c:pt>
                <c:pt idx="103">
                  <c:v>18628</c:v>
                </c:pt>
                <c:pt idx="104">
                  <c:v>18635</c:v>
                </c:pt>
                <c:pt idx="105">
                  <c:v>18642</c:v>
                </c:pt>
                <c:pt idx="106">
                  <c:v>18649</c:v>
                </c:pt>
                <c:pt idx="107">
                  <c:v>18656</c:v>
                </c:pt>
                <c:pt idx="108">
                  <c:v>18663</c:v>
                </c:pt>
                <c:pt idx="109">
                  <c:v>18670</c:v>
                </c:pt>
                <c:pt idx="110">
                  <c:v>18677</c:v>
                </c:pt>
                <c:pt idx="111">
                  <c:v>18684</c:v>
                </c:pt>
                <c:pt idx="112">
                  <c:v>18691</c:v>
                </c:pt>
                <c:pt idx="113">
                  <c:v>18698</c:v>
                </c:pt>
                <c:pt idx="114">
                  <c:v>18705</c:v>
                </c:pt>
                <c:pt idx="115">
                  <c:v>18712</c:v>
                </c:pt>
                <c:pt idx="116">
                  <c:v>18719</c:v>
                </c:pt>
                <c:pt idx="117">
                  <c:v>18726</c:v>
                </c:pt>
                <c:pt idx="118">
                  <c:v>18733</c:v>
                </c:pt>
                <c:pt idx="119">
                  <c:v>18740</c:v>
                </c:pt>
                <c:pt idx="120">
                  <c:v>18747</c:v>
                </c:pt>
                <c:pt idx="121">
                  <c:v>18754</c:v>
                </c:pt>
                <c:pt idx="122">
                  <c:v>18761</c:v>
                </c:pt>
                <c:pt idx="123">
                  <c:v>18768</c:v>
                </c:pt>
                <c:pt idx="124">
                  <c:v>18775</c:v>
                </c:pt>
                <c:pt idx="125">
                  <c:v>18782</c:v>
                </c:pt>
                <c:pt idx="126">
                  <c:v>18789</c:v>
                </c:pt>
                <c:pt idx="127">
                  <c:v>18796</c:v>
                </c:pt>
                <c:pt idx="128">
                  <c:v>18803</c:v>
                </c:pt>
                <c:pt idx="129">
                  <c:v>18810</c:v>
                </c:pt>
                <c:pt idx="130">
                  <c:v>18817</c:v>
                </c:pt>
                <c:pt idx="131">
                  <c:v>18824</c:v>
                </c:pt>
                <c:pt idx="132">
                  <c:v>18831</c:v>
                </c:pt>
                <c:pt idx="133">
                  <c:v>18838</c:v>
                </c:pt>
                <c:pt idx="134">
                  <c:v>18845</c:v>
                </c:pt>
                <c:pt idx="135">
                  <c:v>18852</c:v>
                </c:pt>
                <c:pt idx="136">
                  <c:v>18859</c:v>
                </c:pt>
                <c:pt idx="137">
                  <c:v>18866</c:v>
                </c:pt>
                <c:pt idx="138">
                  <c:v>18873</c:v>
                </c:pt>
                <c:pt idx="139">
                  <c:v>18880</c:v>
                </c:pt>
                <c:pt idx="140">
                  <c:v>18887</c:v>
                </c:pt>
                <c:pt idx="141">
                  <c:v>18894</c:v>
                </c:pt>
                <c:pt idx="142">
                  <c:v>18901</c:v>
                </c:pt>
                <c:pt idx="143">
                  <c:v>18908</c:v>
                </c:pt>
                <c:pt idx="144">
                  <c:v>18915</c:v>
                </c:pt>
                <c:pt idx="145">
                  <c:v>18922</c:v>
                </c:pt>
                <c:pt idx="146">
                  <c:v>18929</c:v>
                </c:pt>
                <c:pt idx="147">
                  <c:v>18936</c:v>
                </c:pt>
                <c:pt idx="148">
                  <c:v>18943</c:v>
                </c:pt>
                <c:pt idx="149">
                  <c:v>18950</c:v>
                </c:pt>
                <c:pt idx="150">
                  <c:v>18957</c:v>
                </c:pt>
                <c:pt idx="151">
                  <c:v>18964</c:v>
                </c:pt>
                <c:pt idx="152">
                  <c:v>18971</c:v>
                </c:pt>
                <c:pt idx="153">
                  <c:v>18978</c:v>
                </c:pt>
                <c:pt idx="154">
                  <c:v>18985</c:v>
                </c:pt>
                <c:pt idx="155">
                  <c:v>18991</c:v>
                </c:pt>
                <c:pt idx="156">
                  <c:v>18999</c:v>
                </c:pt>
                <c:pt idx="157">
                  <c:v>19006</c:v>
                </c:pt>
                <c:pt idx="158">
                  <c:v>19013</c:v>
                </c:pt>
                <c:pt idx="159">
                  <c:v>19020</c:v>
                </c:pt>
                <c:pt idx="160">
                  <c:v>19027</c:v>
                </c:pt>
                <c:pt idx="161">
                  <c:v>19034</c:v>
                </c:pt>
                <c:pt idx="162">
                  <c:v>19041</c:v>
                </c:pt>
                <c:pt idx="163">
                  <c:v>19048</c:v>
                </c:pt>
                <c:pt idx="164">
                  <c:v>19055</c:v>
                </c:pt>
                <c:pt idx="165">
                  <c:v>19062</c:v>
                </c:pt>
                <c:pt idx="166">
                  <c:v>19069</c:v>
                </c:pt>
                <c:pt idx="167">
                  <c:v>19076</c:v>
                </c:pt>
                <c:pt idx="168">
                  <c:v>19083</c:v>
                </c:pt>
                <c:pt idx="169">
                  <c:v>19090</c:v>
                </c:pt>
                <c:pt idx="170">
                  <c:v>19097</c:v>
                </c:pt>
                <c:pt idx="171">
                  <c:v>19104</c:v>
                </c:pt>
                <c:pt idx="172">
                  <c:v>19111</c:v>
                </c:pt>
                <c:pt idx="173">
                  <c:v>19118</c:v>
                </c:pt>
                <c:pt idx="174">
                  <c:v>19125</c:v>
                </c:pt>
                <c:pt idx="175">
                  <c:v>19132</c:v>
                </c:pt>
                <c:pt idx="176">
                  <c:v>19139</c:v>
                </c:pt>
                <c:pt idx="177">
                  <c:v>19146</c:v>
                </c:pt>
                <c:pt idx="178">
                  <c:v>19153</c:v>
                </c:pt>
                <c:pt idx="179">
                  <c:v>19160</c:v>
                </c:pt>
                <c:pt idx="180">
                  <c:v>19167</c:v>
                </c:pt>
                <c:pt idx="181">
                  <c:v>19174</c:v>
                </c:pt>
                <c:pt idx="182">
                  <c:v>19181</c:v>
                </c:pt>
                <c:pt idx="183">
                  <c:v>19188</c:v>
                </c:pt>
                <c:pt idx="184">
                  <c:v>19195</c:v>
                </c:pt>
                <c:pt idx="185">
                  <c:v>19202</c:v>
                </c:pt>
                <c:pt idx="186">
                  <c:v>19209</c:v>
                </c:pt>
                <c:pt idx="187">
                  <c:v>19216</c:v>
                </c:pt>
                <c:pt idx="188">
                  <c:v>19223</c:v>
                </c:pt>
                <c:pt idx="189">
                  <c:v>19230</c:v>
                </c:pt>
                <c:pt idx="190">
                  <c:v>19237</c:v>
                </c:pt>
                <c:pt idx="191">
                  <c:v>19244</c:v>
                </c:pt>
                <c:pt idx="192">
                  <c:v>19251</c:v>
                </c:pt>
                <c:pt idx="193">
                  <c:v>19258</c:v>
                </c:pt>
                <c:pt idx="194">
                  <c:v>19265</c:v>
                </c:pt>
                <c:pt idx="195">
                  <c:v>19272</c:v>
                </c:pt>
                <c:pt idx="196">
                  <c:v>19279</c:v>
                </c:pt>
                <c:pt idx="197">
                  <c:v>19286</c:v>
                </c:pt>
                <c:pt idx="198">
                  <c:v>19293</c:v>
                </c:pt>
                <c:pt idx="199">
                  <c:v>19300</c:v>
                </c:pt>
                <c:pt idx="200">
                  <c:v>19307</c:v>
                </c:pt>
                <c:pt idx="201">
                  <c:v>19314</c:v>
                </c:pt>
                <c:pt idx="202">
                  <c:v>19321</c:v>
                </c:pt>
                <c:pt idx="203">
                  <c:v>19328</c:v>
                </c:pt>
                <c:pt idx="204">
                  <c:v>19335</c:v>
                </c:pt>
                <c:pt idx="205">
                  <c:v>19342</c:v>
                </c:pt>
                <c:pt idx="206">
                  <c:v>19348</c:v>
                </c:pt>
                <c:pt idx="207">
                  <c:v>19355</c:v>
                </c:pt>
                <c:pt idx="208">
                  <c:v>19363</c:v>
                </c:pt>
                <c:pt idx="209">
                  <c:v>19370</c:v>
                </c:pt>
                <c:pt idx="210">
                  <c:v>19377</c:v>
                </c:pt>
                <c:pt idx="211">
                  <c:v>19384</c:v>
                </c:pt>
                <c:pt idx="212">
                  <c:v>19391</c:v>
                </c:pt>
                <c:pt idx="213">
                  <c:v>19398</c:v>
                </c:pt>
                <c:pt idx="214">
                  <c:v>19405</c:v>
                </c:pt>
                <c:pt idx="215">
                  <c:v>19412</c:v>
                </c:pt>
                <c:pt idx="216">
                  <c:v>19419</c:v>
                </c:pt>
                <c:pt idx="217">
                  <c:v>19426</c:v>
                </c:pt>
                <c:pt idx="218">
                  <c:v>19433</c:v>
                </c:pt>
                <c:pt idx="219">
                  <c:v>19440</c:v>
                </c:pt>
                <c:pt idx="220">
                  <c:v>19447</c:v>
                </c:pt>
                <c:pt idx="221">
                  <c:v>19454</c:v>
                </c:pt>
                <c:pt idx="222">
                  <c:v>19461</c:v>
                </c:pt>
                <c:pt idx="223">
                  <c:v>19468</c:v>
                </c:pt>
                <c:pt idx="224">
                  <c:v>19475</c:v>
                </c:pt>
                <c:pt idx="225">
                  <c:v>19482</c:v>
                </c:pt>
                <c:pt idx="226">
                  <c:v>19489</c:v>
                </c:pt>
                <c:pt idx="227">
                  <c:v>19496</c:v>
                </c:pt>
                <c:pt idx="228">
                  <c:v>19503</c:v>
                </c:pt>
                <c:pt idx="229">
                  <c:v>19510</c:v>
                </c:pt>
                <c:pt idx="230">
                  <c:v>19517</c:v>
                </c:pt>
                <c:pt idx="231">
                  <c:v>19524</c:v>
                </c:pt>
                <c:pt idx="232">
                  <c:v>19531</c:v>
                </c:pt>
                <c:pt idx="233">
                  <c:v>19538</c:v>
                </c:pt>
                <c:pt idx="234">
                  <c:v>19545</c:v>
                </c:pt>
                <c:pt idx="235">
                  <c:v>19552</c:v>
                </c:pt>
                <c:pt idx="236">
                  <c:v>19559</c:v>
                </c:pt>
                <c:pt idx="237">
                  <c:v>19566</c:v>
                </c:pt>
                <c:pt idx="238">
                  <c:v>19573</c:v>
                </c:pt>
                <c:pt idx="239">
                  <c:v>19580</c:v>
                </c:pt>
                <c:pt idx="240">
                  <c:v>19587</c:v>
                </c:pt>
                <c:pt idx="241">
                  <c:v>19594</c:v>
                </c:pt>
                <c:pt idx="242">
                  <c:v>19601</c:v>
                </c:pt>
                <c:pt idx="243">
                  <c:v>19608</c:v>
                </c:pt>
                <c:pt idx="244">
                  <c:v>19615</c:v>
                </c:pt>
                <c:pt idx="245">
                  <c:v>19622</c:v>
                </c:pt>
                <c:pt idx="246">
                  <c:v>19629</c:v>
                </c:pt>
                <c:pt idx="247">
                  <c:v>19636</c:v>
                </c:pt>
                <c:pt idx="248">
                  <c:v>19643</c:v>
                </c:pt>
                <c:pt idx="249">
                  <c:v>19650</c:v>
                </c:pt>
                <c:pt idx="250">
                  <c:v>19657</c:v>
                </c:pt>
                <c:pt idx="251">
                  <c:v>19664</c:v>
                </c:pt>
                <c:pt idx="252">
                  <c:v>19671</c:v>
                </c:pt>
                <c:pt idx="253">
                  <c:v>19678</c:v>
                </c:pt>
                <c:pt idx="254">
                  <c:v>19685</c:v>
                </c:pt>
                <c:pt idx="255">
                  <c:v>19692</c:v>
                </c:pt>
                <c:pt idx="256">
                  <c:v>19699</c:v>
                </c:pt>
                <c:pt idx="257">
                  <c:v>19706</c:v>
                </c:pt>
                <c:pt idx="258">
                  <c:v>19713</c:v>
                </c:pt>
                <c:pt idx="259">
                  <c:v>19720</c:v>
                </c:pt>
                <c:pt idx="260">
                  <c:v>19727</c:v>
                </c:pt>
                <c:pt idx="261">
                  <c:v>19734</c:v>
                </c:pt>
                <c:pt idx="262">
                  <c:v>19741</c:v>
                </c:pt>
                <c:pt idx="263">
                  <c:v>19748</c:v>
                </c:pt>
                <c:pt idx="264">
                  <c:v>19755</c:v>
                </c:pt>
                <c:pt idx="265">
                  <c:v>19762</c:v>
                </c:pt>
                <c:pt idx="266">
                  <c:v>19769</c:v>
                </c:pt>
                <c:pt idx="267">
                  <c:v>19776</c:v>
                </c:pt>
                <c:pt idx="268">
                  <c:v>19783</c:v>
                </c:pt>
                <c:pt idx="269">
                  <c:v>19790</c:v>
                </c:pt>
                <c:pt idx="270">
                  <c:v>19797</c:v>
                </c:pt>
                <c:pt idx="271">
                  <c:v>19804</c:v>
                </c:pt>
                <c:pt idx="272">
                  <c:v>19811</c:v>
                </c:pt>
                <c:pt idx="273">
                  <c:v>19818</c:v>
                </c:pt>
                <c:pt idx="274">
                  <c:v>19825</c:v>
                </c:pt>
                <c:pt idx="275">
                  <c:v>19832</c:v>
                </c:pt>
                <c:pt idx="276">
                  <c:v>19839</c:v>
                </c:pt>
                <c:pt idx="277">
                  <c:v>19846</c:v>
                </c:pt>
                <c:pt idx="278">
                  <c:v>19853</c:v>
                </c:pt>
                <c:pt idx="279">
                  <c:v>19860</c:v>
                </c:pt>
                <c:pt idx="280">
                  <c:v>19867</c:v>
                </c:pt>
                <c:pt idx="281">
                  <c:v>19874</c:v>
                </c:pt>
                <c:pt idx="282">
                  <c:v>19881</c:v>
                </c:pt>
                <c:pt idx="283">
                  <c:v>19888</c:v>
                </c:pt>
                <c:pt idx="284">
                  <c:v>19895</c:v>
                </c:pt>
                <c:pt idx="285">
                  <c:v>19902</c:v>
                </c:pt>
                <c:pt idx="286">
                  <c:v>19909</c:v>
                </c:pt>
                <c:pt idx="287">
                  <c:v>19916</c:v>
                </c:pt>
                <c:pt idx="288">
                  <c:v>19923</c:v>
                </c:pt>
                <c:pt idx="289">
                  <c:v>19930</c:v>
                </c:pt>
                <c:pt idx="290">
                  <c:v>19937</c:v>
                </c:pt>
                <c:pt idx="291">
                  <c:v>19944</c:v>
                </c:pt>
                <c:pt idx="292">
                  <c:v>19951</c:v>
                </c:pt>
                <c:pt idx="293">
                  <c:v>19958</c:v>
                </c:pt>
                <c:pt idx="294">
                  <c:v>19965</c:v>
                </c:pt>
                <c:pt idx="295">
                  <c:v>19972</c:v>
                </c:pt>
                <c:pt idx="296">
                  <c:v>19979</c:v>
                </c:pt>
                <c:pt idx="297">
                  <c:v>19986</c:v>
                </c:pt>
                <c:pt idx="298">
                  <c:v>19993</c:v>
                </c:pt>
                <c:pt idx="299">
                  <c:v>20000</c:v>
                </c:pt>
                <c:pt idx="300">
                  <c:v>20007</c:v>
                </c:pt>
                <c:pt idx="301">
                  <c:v>20014</c:v>
                </c:pt>
                <c:pt idx="302">
                  <c:v>20021</c:v>
                </c:pt>
              </c:numCache>
            </c:numRef>
          </c:xVal>
          <c:yVal>
            <c:numRef>
              <c:f>Sheet1!$A$2:$KQ$2</c:f>
              <c:numCache>
                <c:formatCode>General</c:formatCode>
                <c:ptCount val="303"/>
                <c:pt idx="0">
                  <c:v>36.32</c:v>
                </c:pt>
                <c:pt idx="1">
                  <c:v>35.19</c:v>
                </c:pt>
                <c:pt idx="2">
                  <c:v>34.58</c:v>
                </c:pt>
                <c:pt idx="3">
                  <c:v>33.479999999999997</c:v>
                </c:pt>
                <c:pt idx="4">
                  <c:v>33.64</c:v>
                </c:pt>
                <c:pt idx="5">
                  <c:v>34.299999999999997</c:v>
                </c:pt>
                <c:pt idx="6">
                  <c:v>34.04</c:v>
                </c:pt>
                <c:pt idx="7">
                  <c:v>34.159999999999997</c:v>
                </c:pt>
                <c:pt idx="8">
                  <c:v>35.159999999999997</c:v>
                </c:pt>
                <c:pt idx="9">
                  <c:v>34.9</c:v>
                </c:pt>
                <c:pt idx="10">
                  <c:v>34.61</c:v>
                </c:pt>
                <c:pt idx="11">
                  <c:v>34.54</c:v>
                </c:pt>
                <c:pt idx="12">
                  <c:v>34.450000000000003</c:v>
                </c:pt>
                <c:pt idx="13">
                  <c:v>34.409999999999997</c:v>
                </c:pt>
                <c:pt idx="14">
                  <c:v>34.520000000000003</c:v>
                </c:pt>
                <c:pt idx="15">
                  <c:v>33.96</c:v>
                </c:pt>
                <c:pt idx="16">
                  <c:v>32.69</c:v>
                </c:pt>
                <c:pt idx="17">
                  <c:v>31.76</c:v>
                </c:pt>
                <c:pt idx="18">
                  <c:v>32.04</c:v>
                </c:pt>
                <c:pt idx="19">
                  <c:v>30.95</c:v>
                </c:pt>
                <c:pt idx="20">
                  <c:v>29.56</c:v>
                </c:pt>
                <c:pt idx="21">
                  <c:v>29.2</c:v>
                </c:pt>
                <c:pt idx="22">
                  <c:v>28.38</c:v>
                </c:pt>
                <c:pt idx="23">
                  <c:v>27.07</c:v>
                </c:pt>
                <c:pt idx="24">
                  <c:v>26.29</c:v>
                </c:pt>
                <c:pt idx="25">
                  <c:v>26.19</c:v>
                </c:pt>
                <c:pt idx="26">
                  <c:v>26.58</c:v>
                </c:pt>
                <c:pt idx="27">
                  <c:v>27.21</c:v>
                </c:pt>
                <c:pt idx="28">
                  <c:v>28.41</c:v>
                </c:pt>
                <c:pt idx="29">
                  <c:v>29.67</c:v>
                </c:pt>
                <c:pt idx="30">
                  <c:v>29.9</c:v>
                </c:pt>
                <c:pt idx="31">
                  <c:v>30.08</c:v>
                </c:pt>
                <c:pt idx="32">
                  <c:v>29.85</c:v>
                </c:pt>
                <c:pt idx="33">
                  <c:v>29.07</c:v>
                </c:pt>
                <c:pt idx="34">
                  <c:v>29.29</c:v>
                </c:pt>
                <c:pt idx="35">
                  <c:v>29.05</c:v>
                </c:pt>
                <c:pt idx="36">
                  <c:v>27.94</c:v>
                </c:pt>
                <c:pt idx="37">
                  <c:v>27.51</c:v>
                </c:pt>
                <c:pt idx="38">
                  <c:v>27.14</c:v>
                </c:pt>
                <c:pt idx="39">
                  <c:v>25.86</c:v>
                </c:pt>
                <c:pt idx="40">
                  <c:v>24.98</c:v>
                </c:pt>
                <c:pt idx="41">
                  <c:v>23.97</c:v>
                </c:pt>
                <c:pt idx="42">
                  <c:v>23.15</c:v>
                </c:pt>
                <c:pt idx="43">
                  <c:v>23.92</c:v>
                </c:pt>
                <c:pt idx="44">
                  <c:v>25.26</c:v>
                </c:pt>
                <c:pt idx="45">
                  <c:v>26.41</c:v>
                </c:pt>
                <c:pt idx="46">
                  <c:v>27.04</c:v>
                </c:pt>
                <c:pt idx="47">
                  <c:v>28.08</c:v>
                </c:pt>
                <c:pt idx="48">
                  <c:v>28.22</c:v>
                </c:pt>
                <c:pt idx="49">
                  <c:v>28.77</c:v>
                </c:pt>
                <c:pt idx="50">
                  <c:v>28.96</c:v>
                </c:pt>
                <c:pt idx="51">
                  <c:v>28.99</c:v>
                </c:pt>
                <c:pt idx="52">
                  <c:v>30.48</c:v>
                </c:pt>
                <c:pt idx="53">
                  <c:v>30.75</c:v>
                </c:pt>
                <c:pt idx="54">
                  <c:v>30.44</c:v>
                </c:pt>
                <c:pt idx="55">
                  <c:v>29.92</c:v>
                </c:pt>
                <c:pt idx="56">
                  <c:v>29.71</c:v>
                </c:pt>
                <c:pt idx="57">
                  <c:v>29.25</c:v>
                </c:pt>
                <c:pt idx="58">
                  <c:v>29.27</c:v>
                </c:pt>
                <c:pt idx="59">
                  <c:v>29.47</c:v>
                </c:pt>
                <c:pt idx="60">
                  <c:v>30.33</c:v>
                </c:pt>
                <c:pt idx="61">
                  <c:v>29.09</c:v>
                </c:pt>
                <c:pt idx="62">
                  <c:v>28.06</c:v>
                </c:pt>
                <c:pt idx="63">
                  <c:v>27.08</c:v>
                </c:pt>
                <c:pt idx="64">
                  <c:v>25.92</c:v>
                </c:pt>
                <c:pt idx="65">
                  <c:v>24.57</c:v>
                </c:pt>
                <c:pt idx="66">
                  <c:v>24.94</c:v>
                </c:pt>
                <c:pt idx="67">
                  <c:v>23.38</c:v>
                </c:pt>
                <c:pt idx="68">
                  <c:v>21.89</c:v>
                </c:pt>
                <c:pt idx="69">
                  <c:v>24.15</c:v>
                </c:pt>
                <c:pt idx="70">
                  <c:v>24.28</c:v>
                </c:pt>
                <c:pt idx="71">
                  <c:v>24.93</c:v>
                </c:pt>
                <c:pt idx="72">
                  <c:v>25.21</c:v>
                </c:pt>
                <c:pt idx="73">
                  <c:v>25.49</c:v>
                </c:pt>
                <c:pt idx="74">
                  <c:v>25.53</c:v>
                </c:pt>
                <c:pt idx="75">
                  <c:v>24.93</c:v>
                </c:pt>
                <c:pt idx="76">
                  <c:v>23.9</c:v>
                </c:pt>
                <c:pt idx="77">
                  <c:v>24.06</c:v>
                </c:pt>
                <c:pt idx="78">
                  <c:v>23.47</c:v>
                </c:pt>
                <c:pt idx="79">
                  <c:v>23.41</c:v>
                </c:pt>
                <c:pt idx="80">
                  <c:v>22.02</c:v>
                </c:pt>
                <c:pt idx="81">
                  <c:v>22.53</c:v>
                </c:pt>
                <c:pt idx="82">
                  <c:v>22.89</c:v>
                </c:pt>
                <c:pt idx="83">
                  <c:v>23.59</c:v>
                </c:pt>
                <c:pt idx="84">
                  <c:v>23.57</c:v>
                </c:pt>
                <c:pt idx="85">
                  <c:v>24.9</c:v>
                </c:pt>
                <c:pt idx="86">
                  <c:v>26.4</c:v>
                </c:pt>
                <c:pt idx="87">
                  <c:v>27.65</c:v>
                </c:pt>
                <c:pt idx="88">
                  <c:v>28.62</c:v>
                </c:pt>
                <c:pt idx="89">
                  <c:v>29.87</c:v>
                </c:pt>
                <c:pt idx="90">
                  <c:v>30.59</c:v>
                </c:pt>
                <c:pt idx="91">
                  <c:v>31.58</c:v>
                </c:pt>
                <c:pt idx="92">
                  <c:v>32.72</c:v>
                </c:pt>
                <c:pt idx="93">
                  <c:v>33.659999999999997</c:v>
                </c:pt>
                <c:pt idx="94">
                  <c:v>34.130000000000003</c:v>
                </c:pt>
                <c:pt idx="95">
                  <c:v>34.82</c:v>
                </c:pt>
                <c:pt idx="96">
                  <c:v>36</c:v>
                </c:pt>
                <c:pt idx="97">
                  <c:v>37.25</c:v>
                </c:pt>
                <c:pt idx="98">
                  <c:v>39</c:v>
                </c:pt>
                <c:pt idx="99">
                  <c:v>41.98</c:v>
                </c:pt>
                <c:pt idx="100">
                  <c:v>44.89</c:v>
                </c:pt>
                <c:pt idx="101">
                  <c:v>49.22</c:v>
                </c:pt>
                <c:pt idx="102">
                  <c:v>50</c:v>
                </c:pt>
                <c:pt idx="103">
                  <c:v>51.25</c:v>
                </c:pt>
                <c:pt idx="104">
                  <c:v>54.17</c:v>
                </c:pt>
                <c:pt idx="105">
                  <c:v>58</c:v>
                </c:pt>
                <c:pt idx="106">
                  <c:v>55.51</c:v>
                </c:pt>
                <c:pt idx="107">
                  <c:v>57.03</c:v>
                </c:pt>
                <c:pt idx="108">
                  <c:v>59.23</c:v>
                </c:pt>
                <c:pt idx="109">
                  <c:v>59.63</c:v>
                </c:pt>
                <c:pt idx="110">
                  <c:v>60.27</c:v>
                </c:pt>
                <c:pt idx="111">
                  <c:v>61.85</c:v>
                </c:pt>
                <c:pt idx="112">
                  <c:v>63</c:v>
                </c:pt>
                <c:pt idx="113">
                  <c:v>64.23</c:v>
                </c:pt>
                <c:pt idx="114">
                  <c:v>65.239999999999995</c:v>
                </c:pt>
                <c:pt idx="115">
                  <c:v>66.12</c:v>
                </c:pt>
                <c:pt idx="116">
                  <c:v>66.73</c:v>
                </c:pt>
                <c:pt idx="117">
                  <c:v>66.680000000000007</c:v>
                </c:pt>
                <c:pt idx="118">
                  <c:v>68.569999999999993</c:v>
                </c:pt>
                <c:pt idx="119">
                  <c:v>71.69</c:v>
                </c:pt>
                <c:pt idx="120">
                  <c:v>75.430000000000007</c:v>
                </c:pt>
                <c:pt idx="121">
                  <c:v>75.150000000000006</c:v>
                </c:pt>
                <c:pt idx="122">
                  <c:v>76.61</c:v>
                </c:pt>
                <c:pt idx="123">
                  <c:v>78.540000000000006</c:v>
                </c:pt>
                <c:pt idx="124">
                  <c:v>80.45</c:v>
                </c:pt>
                <c:pt idx="125">
                  <c:v>82.36</c:v>
                </c:pt>
                <c:pt idx="126">
                  <c:v>84.64</c:v>
                </c:pt>
                <c:pt idx="127">
                  <c:v>84.39</c:v>
                </c:pt>
                <c:pt idx="128">
                  <c:v>84.74</c:v>
                </c:pt>
                <c:pt idx="129">
                  <c:v>87.74</c:v>
                </c:pt>
                <c:pt idx="130">
                  <c:v>89.06</c:v>
                </c:pt>
                <c:pt idx="131">
                  <c:v>90.75</c:v>
                </c:pt>
                <c:pt idx="132">
                  <c:v>90.8</c:v>
                </c:pt>
                <c:pt idx="133">
                  <c:v>93.7</c:v>
                </c:pt>
                <c:pt idx="134">
                  <c:v>93.46</c:v>
                </c:pt>
                <c:pt idx="135">
                  <c:v>96.11</c:v>
                </c:pt>
                <c:pt idx="136">
                  <c:v>96.83</c:v>
                </c:pt>
                <c:pt idx="137">
                  <c:v>97.06</c:v>
                </c:pt>
                <c:pt idx="138">
                  <c:v>97.33</c:v>
                </c:pt>
                <c:pt idx="139">
                  <c:v>96.83</c:v>
                </c:pt>
                <c:pt idx="140">
                  <c:v>98.11</c:v>
                </c:pt>
                <c:pt idx="141">
                  <c:v>97.94</c:v>
                </c:pt>
                <c:pt idx="142">
                  <c:v>97.79</c:v>
                </c:pt>
                <c:pt idx="143">
                  <c:v>96.79</c:v>
                </c:pt>
                <c:pt idx="144">
                  <c:v>95.47</c:v>
                </c:pt>
                <c:pt idx="145">
                  <c:v>95.39</c:v>
                </c:pt>
                <c:pt idx="146">
                  <c:v>95.15</c:v>
                </c:pt>
                <c:pt idx="147">
                  <c:v>92.83</c:v>
                </c:pt>
                <c:pt idx="148">
                  <c:v>92.29</c:v>
                </c:pt>
                <c:pt idx="149">
                  <c:v>88.42</c:v>
                </c:pt>
                <c:pt idx="150">
                  <c:v>89.28</c:v>
                </c:pt>
                <c:pt idx="151">
                  <c:v>86.75</c:v>
                </c:pt>
                <c:pt idx="152">
                  <c:v>81.58</c:v>
                </c:pt>
                <c:pt idx="153">
                  <c:v>79.05</c:v>
                </c:pt>
                <c:pt idx="154">
                  <c:v>76.88</c:v>
                </c:pt>
                <c:pt idx="155">
                  <c:v>77.67</c:v>
                </c:pt>
                <c:pt idx="156">
                  <c:v>75.39</c:v>
                </c:pt>
                <c:pt idx="157">
                  <c:v>74.84</c:v>
                </c:pt>
                <c:pt idx="158">
                  <c:v>71.23</c:v>
                </c:pt>
                <c:pt idx="159">
                  <c:v>62.97</c:v>
                </c:pt>
                <c:pt idx="160">
                  <c:v>59.12</c:v>
                </c:pt>
                <c:pt idx="161">
                  <c:v>54.37</c:v>
                </c:pt>
                <c:pt idx="162">
                  <c:v>49.26</c:v>
                </c:pt>
                <c:pt idx="163">
                  <c:v>49.5</c:v>
                </c:pt>
                <c:pt idx="164">
                  <c:v>52.75</c:v>
                </c:pt>
                <c:pt idx="165">
                  <c:v>59.02</c:v>
                </c:pt>
                <c:pt idx="166">
                  <c:v>68.02</c:v>
                </c:pt>
                <c:pt idx="167">
                  <c:v>71.33</c:v>
                </c:pt>
                <c:pt idx="168">
                  <c:v>72.58</c:v>
                </c:pt>
                <c:pt idx="169">
                  <c:v>75.650000000000006</c:v>
                </c:pt>
                <c:pt idx="170">
                  <c:v>74.48</c:v>
                </c:pt>
                <c:pt idx="171">
                  <c:v>73.75</c:v>
                </c:pt>
                <c:pt idx="172">
                  <c:v>72.040000000000006</c:v>
                </c:pt>
                <c:pt idx="173">
                  <c:v>71.28</c:v>
                </c:pt>
                <c:pt idx="174">
                  <c:v>66.92</c:v>
                </c:pt>
                <c:pt idx="175">
                  <c:v>65.5</c:v>
                </c:pt>
                <c:pt idx="176">
                  <c:v>62.04</c:v>
                </c:pt>
                <c:pt idx="177">
                  <c:v>56.41</c:v>
                </c:pt>
                <c:pt idx="178">
                  <c:v>54.13</c:v>
                </c:pt>
                <c:pt idx="179">
                  <c:v>53.67</c:v>
                </c:pt>
                <c:pt idx="180">
                  <c:v>50.58</c:v>
                </c:pt>
                <c:pt idx="181">
                  <c:v>48.5</c:v>
                </c:pt>
                <c:pt idx="182">
                  <c:v>44.85</c:v>
                </c:pt>
                <c:pt idx="183">
                  <c:v>43.28</c:v>
                </c:pt>
                <c:pt idx="184">
                  <c:v>43.04</c:v>
                </c:pt>
                <c:pt idx="185">
                  <c:v>40.67</c:v>
                </c:pt>
                <c:pt idx="186">
                  <c:v>41.05</c:v>
                </c:pt>
                <c:pt idx="187">
                  <c:v>40.67</c:v>
                </c:pt>
                <c:pt idx="188">
                  <c:v>40.130000000000003</c:v>
                </c:pt>
                <c:pt idx="189">
                  <c:v>40.35</c:v>
                </c:pt>
                <c:pt idx="190">
                  <c:v>40.799999999999997</c:v>
                </c:pt>
                <c:pt idx="191">
                  <c:v>39.58</c:v>
                </c:pt>
                <c:pt idx="192">
                  <c:v>39.33</c:v>
                </c:pt>
                <c:pt idx="193">
                  <c:v>39.450000000000003</c:v>
                </c:pt>
                <c:pt idx="194">
                  <c:v>38.92</c:v>
                </c:pt>
                <c:pt idx="195">
                  <c:v>37.15</c:v>
                </c:pt>
                <c:pt idx="196">
                  <c:v>37.42</c:v>
                </c:pt>
                <c:pt idx="197">
                  <c:v>35.17</c:v>
                </c:pt>
                <c:pt idx="198">
                  <c:v>34.33</c:v>
                </c:pt>
                <c:pt idx="199">
                  <c:v>33.17</c:v>
                </c:pt>
                <c:pt idx="200">
                  <c:v>32.75</c:v>
                </c:pt>
                <c:pt idx="201">
                  <c:v>32.5</c:v>
                </c:pt>
                <c:pt idx="202">
                  <c:v>31.91</c:v>
                </c:pt>
                <c:pt idx="203">
                  <c:v>32.97</c:v>
                </c:pt>
                <c:pt idx="204">
                  <c:v>34</c:v>
                </c:pt>
                <c:pt idx="205">
                  <c:v>35.69</c:v>
                </c:pt>
                <c:pt idx="206">
                  <c:v>34.79</c:v>
                </c:pt>
                <c:pt idx="207">
                  <c:v>34.83</c:v>
                </c:pt>
                <c:pt idx="208">
                  <c:v>36</c:v>
                </c:pt>
                <c:pt idx="209">
                  <c:v>37.75</c:v>
                </c:pt>
                <c:pt idx="210">
                  <c:v>38.020000000000003</c:v>
                </c:pt>
                <c:pt idx="211">
                  <c:v>38.47</c:v>
                </c:pt>
                <c:pt idx="212">
                  <c:v>39.72</c:v>
                </c:pt>
                <c:pt idx="213">
                  <c:v>41.13</c:v>
                </c:pt>
                <c:pt idx="214">
                  <c:v>41.75</c:v>
                </c:pt>
                <c:pt idx="215">
                  <c:v>48.8</c:v>
                </c:pt>
                <c:pt idx="216">
                  <c:v>50.19</c:v>
                </c:pt>
                <c:pt idx="217">
                  <c:v>56.67</c:v>
                </c:pt>
                <c:pt idx="218">
                  <c:v>57.5</c:v>
                </c:pt>
                <c:pt idx="219">
                  <c:v>59.46</c:v>
                </c:pt>
                <c:pt idx="220">
                  <c:v>58.23</c:v>
                </c:pt>
                <c:pt idx="221">
                  <c:v>59</c:v>
                </c:pt>
                <c:pt idx="222">
                  <c:v>58.89</c:v>
                </c:pt>
                <c:pt idx="223">
                  <c:v>59.1</c:v>
                </c:pt>
                <c:pt idx="224">
                  <c:v>56.29</c:v>
                </c:pt>
                <c:pt idx="225">
                  <c:v>56.83</c:v>
                </c:pt>
                <c:pt idx="226">
                  <c:v>54.08</c:v>
                </c:pt>
                <c:pt idx="227">
                  <c:v>52.63</c:v>
                </c:pt>
                <c:pt idx="228">
                  <c:v>50.96</c:v>
                </c:pt>
                <c:pt idx="229">
                  <c:v>49.08</c:v>
                </c:pt>
                <c:pt idx="230">
                  <c:v>45.73</c:v>
                </c:pt>
                <c:pt idx="231">
                  <c:v>44.75</c:v>
                </c:pt>
                <c:pt idx="232">
                  <c:v>45.29</c:v>
                </c:pt>
                <c:pt idx="233">
                  <c:v>43.32</c:v>
                </c:pt>
                <c:pt idx="234">
                  <c:v>43.9</c:v>
                </c:pt>
                <c:pt idx="235">
                  <c:v>43.92</c:v>
                </c:pt>
                <c:pt idx="236">
                  <c:v>41.38</c:v>
                </c:pt>
                <c:pt idx="237">
                  <c:v>42.25</c:v>
                </c:pt>
                <c:pt idx="238">
                  <c:v>39</c:v>
                </c:pt>
                <c:pt idx="239">
                  <c:v>39.75</c:v>
                </c:pt>
                <c:pt idx="240">
                  <c:v>37.76</c:v>
                </c:pt>
                <c:pt idx="241">
                  <c:v>36.65</c:v>
                </c:pt>
                <c:pt idx="242">
                  <c:v>35.74</c:v>
                </c:pt>
                <c:pt idx="243">
                  <c:v>34.58</c:v>
                </c:pt>
                <c:pt idx="244">
                  <c:v>33.479999999999997</c:v>
                </c:pt>
                <c:pt idx="245">
                  <c:v>33.72</c:v>
                </c:pt>
                <c:pt idx="246">
                  <c:v>32.22</c:v>
                </c:pt>
                <c:pt idx="247">
                  <c:v>34.31</c:v>
                </c:pt>
                <c:pt idx="248">
                  <c:v>36.67</c:v>
                </c:pt>
                <c:pt idx="249">
                  <c:v>37.92</c:v>
                </c:pt>
                <c:pt idx="250">
                  <c:v>39.56</c:v>
                </c:pt>
                <c:pt idx="251">
                  <c:v>42.81</c:v>
                </c:pt>
                <c:pt idx="252">
                  <c:v>45.15</c:v>
                </c:pt>
                <c:pt idx="253">
                  <c:v>46.29</c:v>
                </c:pt>
                <c:pt idx="254">
                  <c:v>48.19</c:v>
                </c:pt>
                <c:pt idx="255">
                  <c:v>51.5</c:v>
                </c:pt>
                <c:pt idx="256">
                  <c:v>52.5</c:v>
                </c:pt>
                <c:pt idx="257">
                  <c:v>54.25</c:v>
                </c:pt>
                <c:pt idx="258">
                  <c:v>54.63</c:v>
                </c:pt>
                <c:pt idx="259">
                  <c:v>54.63</c:v>
                </c:pt>
                <c:pt idx="260">
                  <c:v>55</c:v>
                </c:pt>
                <c:pt idx="261">
                  <c:v>54.27</c:v>
                </c:pt>
                <c:pt idx="262">
                  <c:v>54.53</c:v>
                </c:pt>
                <c:pt idx="263">
                  <c:v>52.47</c:v>
                </c:pt>
                <c:pt idx="264">
                  <c:v>50.63</c:v>
                </c:pt>
                <c:pt idx="265">
                  <c:v>46.72</c:v>
                </c:pt>
                <c:pt idx="266">
                  <c:v>43</c:v>
                </c:pt>
                <c:pt idx="267">
                  <c:v>42.62</c:v>
                </c:pt>
                <c:pt idx="268">
                  <c:v>41.03</c:v>
                </c:pt>
                <c:pt idx="269">
                  <c:v>39.94</c:v>
                </c:pt>
                <c:pt idx="270">
                  <c:v>40.56</c:v>
                </c:pt>
                <c:pt idx="271">
                  <c:v>41.61</c:v>
                </c:pt>
                <c:pt idx="272">
                  <c:v>42.75</c:v>
                </c:pt>
                <c:pt idx="273">
                  <c:v>41.8</c:v>
                </c:pt>
                <c:pt idx="274">
                  <c:v>41.19</c:v>
                </c:pt>
                <c:pt idx="275">
                  <c:v>41.63</c:v>
                </c:pt>
                <c:pt idx="276">
                  <c:v>40.590000000000003</c:v>
                </c:pt>
                <c:pt idx="277">
                  <c:v>40.630000000000003</c:v>
                </c:pt>
                <c:pt idx="278">
                  <c:v>38.25</c:v>
                </c:pt>
                <c:pt idx="279">
                  <c:v>37.5</c:v>
                </c:pt>
                <c:pt idx="280">
                  <c:v>38.17</c:v>
                </c:pt>
                <c:pt idx="281">
                  <c:v>38.81</c:v>
                </c:pt>
                <c:pt idx="282">
                  <c:v>36.58</c:v>
                </c:pt>
                <c:pt idx="283">
                  <c:v>34.51</c:v>
                </c:pt>
                <c:pt idx="284">
                  <c:v>34.880000000000003</c:v>
                </c:pt>
                <c:pt idx="285">
                  <c:v>34.17</c:v>
                </c:pt>
                <c:pt idx="286">
                  <c:v>31.67</c:v>
                </c:pt>
                <c:pt idx="287">
                  <c:v>31.88</c:v>
                </c:pt>
                <c:pt idx="288">
                  <c:v>31.06</c:v>
                </c:pt>
                <c:pt idx="289">
                  <c:v>32.39</c:v>
                </c:pt>
                <c:pt idx="290">
                  <c:v>32.83</c:v>
                </c:pt>
                <c:pt idx="291">
                  <c:v>33.89</c:v>
                </c:pt>
                <c:pt idx="292">
                  <c:v>33</c:v>
                </c:pt>
                <c:pt idx="293">
                  <c:v>34</c:v>
                </c:pt>
                <c:pt idx="294">
                  <c:v>34.65</c:v>
                </c:pt>
                <c:pt idx="295">
                  <c:v>34.75</c:v>
                </c:pt>
                <c:pt idx="296">
                  <c:v>34.880000000000003</c:v>
                </c:pt>
                <c:pt idx="297">
                  <c:v>34.79</c:v>
                </c:pt>
                <c:pt idx="298">
                  <c:v>35.21</c:v>
                </c:pt>
                <c:pt idx="299">
                  <c:v>35.33</c:v>
                </c:pt>
                <c:pt idx="300">
                  <c:v>34.33</c:v>
                </c:pt>
                <c:pt idx="301">
                  <c:v>34.25</c:v>
                </c:pt>
                <c:pt idx="302">
                  <c:v>33.08</c:v>
                </c:pt>
              </c:numCache>
            </c:numRef>
          </c:yVal>
          <c:smooth val="0"/>
          <c:extLst>
            <c:ext xmlns:c16="http://schemas.microsoft.com/office/drawing/2014/chart" uri="{C3380CC4-5D6E-409C-BE32-E72D297353CC}">
              <c16:uniqueId val="{00000000-2744-410D-83A2-BD76D7F917D6}"/>
            </c:ext>
          </c:extLst>
        </c:ser>
        <c:dLbls>
          <c:showLegendKey val="0"/>
          <c:showVal val="0"/>
          <c:showCatName val="0"/>
          <c:showSerName val="0"/>
          <c:showPercent val="0"/>
          <c:showBubbleSize val="0"/>
        </c:dLbls>
        <c:axId val="4"/>
        <c:axId val="5"/>
      </c:scatterChart>
      <c:valAx>
        <c:axId val="4"/>
        <c:scaling>
          <c:orientation val="minMax"/>
          <c:max val="20089"/>
          <c:min val="17897"/>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1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20"/>
      </c:valAx>
    </c:plotArea>
    <c:plotVisOnly val="0"/>
    <c:dispBlanksAs val="gap"/>
    <c:showDLblsOverMax val="1"/>
  </c:chart>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084974893781384E-2"/>
          <c:y val="7.9954954954954957E-2"/>
          <c:w val="0.95983005021243728"/>
          <c:h val="0.84009009009009006"/>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rgbClr val="808080"/>
              </a:solidFill>
              <a:ln>
                <a:noFill/>
              </a:ln>
            </c:spPr>
            <c:extLst>
              <c:ext xmlns:c16="http://schemas.microsoft.com/office/drawing/2014/chart" uri="{C3380CC4-5D6E-409C-BE32-E72D297353CC}">
                <c16:uniqueId val="{00000000-714E-45E7-B14C-AF865417EE36}"/>
              </c:ext>
            </c:extLst>
          </c:dPt>
          <c:dPt>
            <c:idx val="1"/>
            <c:invertIfNegative val="0"/>
            <c:bubble3D val="0"/>
            <c:spPr>
              <a:solidFill>
                <a:srgbClr val="808080"/>
              </a:solidFill>
              <a:ln>
                <a:noFill/>
              </a:ln>
            </c:spPr>
            <c:extLst>
              <c:ext xmlns:c16="http://schemas.microsoft.com/office/drawing/2014/chart" uri="{C3380CC4-5D6E-409C-BE32-E72D297353CC}">
                <c16:uniqueId val="{00000001-714E-45E7-B14C-AF865417EE36}"/>
              </c:ext>
            </c:extLst>
          </c:dPt>
          <c:dPt>
            <c:idx val="2"/>
            <c:invertIfNegative val="0"/>
            <c:bubble3D val="0"/>
            <c:spPr>
              <a:solidFill>
                <a:srgbClr val="808080"/>
              </a:solidFill>
              <a:ln>
                <a:noFill/>
              </a:ln>
            </c:spPr>
            <c:extLst>
              <c:ext xmlns:c16="http://schemas.microsoft.com/office/drawing/2014/chart" uri="{C3380CC4-5D6E-409C-BE32-E72D297353CC}">
                <c16:uniqueId val="{00000002-714E-45E7-B14C-AF865417EE36}"/>
              </c:ext>
            </c:extLst>
          </c:dPt>
          <c:dLbls>
            <c:dLbl>
              <c:idx val="0"/>
              <c:layout>
                <c:manualLayout>
                  <c:x val="0"/>
                  <c:y val="-0.12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4E-45E7-B14C-AF865417EE36}"/>
                </c:ext>
              </c:extLst>
            </c:dLbl>
            <c:dLbl>
              <c:idx val="1"/>
              <c:layout>
                <c:manualLayout>
                  <c:x val="0"/>
                  <c:y val="-0.1278153153153153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14E-45E7-B14C-AF865417EE3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95</c:v>
                </c:pt>
                <c:pt idx="1">
                  <c:v>98</c:v>
                </c:pt>
                <c:pt idx="2">
                  <c:v>100</c:v>
                </c:pt>
                <c:pt idx="3">
                  <c:v>115</c:v>
                </c:pt>
                <c:pt idx="4">
                  <c:v>125</c:v>
                </c:pt>
                <c:pt idx="5">
                  <c:v>135</c:v>
                </c:pt>
                <c:pt idx="6">
                  <c:v>150</c:v>
                </c:pt>
                <c:pt idx="7">
                  <c:v>157</c:v>
                </c:pt>
                <c:pt idx="8">
                  <c:v>169</c:v>
                </c:pt>
                <c:pt idx="9">
                  <c:v>180</c:v>
                </c:pt>
                <c:pt idx="10">
                  <c:v>190</c:v>
                </c:pt>
              </c:numCache>
            </c:numRef>
          </c:val>
          <c:extLst>
            <c:ext xmlns:c16="http://schemas.microsoft.com/office/drawing/2014/chart" uri="{C3380CC4-5D6E-409C-BE32-E72D297353CC}">
              <c16:uniqueId val="{00000003-714E-45E7-B14C-AF865417EE36}"/>
            </c:ext>
          </c:extLst>
        </c:ser>
        <c:ser>
          <c:idx val="1"/>
          <c:order val="1"/>
          <c:spPr>
            <a:solidFill>
              <a:srgbClr val="DFE5EF"/>
            </a:solidFill>
            <a:ln>
              <a:noFill/>
            </a:ln>
          </c:spPr>
          <c:invertIfNegative val="0"/>
          <c:val>
            <c:numRef>
              <c:f>Sheet1!$A$2:$K$2</c:f>
              <c:numCache>
                <c:formatCode>General</c:formatCode>
                <c:ptCount val="11"/>
                <c:pt idx="3">
                  <c:v>85</c:v>
                </c:pt>
                <c:pt idx="4">
                  <c:v>100</c:v>
                </c:pt>
                <c:pt idx="5">
                  <c:v>115</c:v>
                </c:pt>
                <c:pt idx="6">
                  <c:v>145</c:v>
                </c:pt>
                <c:pt idx="7">
                  <c:v>163</c:v>
                </c:pt>
                <c:pt idx="8">
                  <c:v>191</c:v>
                </c:pt>
                <c:pt idx="9">
                  <c:v>205</c:v>
                </c:pt>
                <c:pt idx="10">
                  <c:v>225</c:v>
                </c:pt>
              </c:numCache>
            </c:numRef>
          </c:val>
          <c:extLst>
            <c:ext xmlns:c16="http://schemas.microsoft.com/office/drawing/2014/chart" uri="{C3380CC4-5D6E-409C-BE32-E72D297353CC}">
              <c16:uniqueId val="{00000004-714E-45E7-B14C-AF865417EE36}"/>
            </c:ext>
          </c:extLst>
        </c:ser>
        <c:dLbls>
          <c:showLegendKey val="0"/>
          <c:showVal val="0"/>
          <c:showCatName val="0"/>
          <c:showSerName val="0"/>
          <c:showPercent val="0"/>
          <c:showBubbleSize val="0"/>
        </c:dLbls>
        <c:gapWidth val="80"/>
        <c:overlap val="100"/>
        <c:axId val="1198371056"/>
        <c:axId val="1"/>
      </c:barChart>
      <c:lineChart>
        <c:grouping val="standard"/>
        <c:varyColors val="0"/>
        <c:ser>
          <c:idx val="2"/>
          <c:order val="2"/>
          <c:spPr>
            <a:ln w="28575" cmpd="sng" algn="ctr">
              <a:solidFill>
                <a:srgbClr val="007770"/>
              </a:solidFill>
              <a:prstDash val="solid"/>
            </a:ln>
          </c:spPr>
          <c:marker>
            <c:symbol val="none"/>
          </c:marker>
          <c:val>
            <c:numRef>
              <c:f>Sheet1!$A$3:$K$3</c:f>
              <c:numCache>
                <c:formatCode>General</c:formatCode>
                <c:ptCount val="11"/>
                <c:pt idx="0">
                  <c:v>500</c:v>
                </c:pt>
                <c:pt idx="1">
                  <c:v>595</c:v>
                </c:pt>
                <c:pt idx="2">
                  <c:v>750</c:v>
                </c:pt>
                <c:pt idx="3">
                  <c:v>950</c:v>
                </c:pt>
                <c:pt idx="4">
                  <c:v>1175</c:v>
                </c:pt>
                <c:pt idx="5">
                  <c:v>1425</c:v>
                </c:pt>
                <c:pt idx="6">
                  <c:v>1720</c:v>
                </c:pt>
                <c:pt idx="7">
                  <c:v>2040</c:v>
                </c:pt>
                <c:pt idx="8">
                  <c:v>2400</c:v>
                </c:pt>
                <c:pt idx="9">
                  <c:v>2785</c:v>
                </c:pt>
                <c:pt idx="10">
                  <c:v>3200</c:v>
                </c:pt>
              </c:numCache>
            </c:numRef>
          </c:val>
          <c:smooth val="0"/>
          <c:extLst>
            <c:ext xmlns:c16="http://schemas.microsoft.com/office/drawing/2014/chart" uri="{C3380CC4-5D6E-409C-BE32-E72D297353CC}">
              <c16:uniqueId val="{00000005-714E-45E7-B14C-AF865417EE36}"/>
            </c:ext>
          </c:extLst>
        </c:ser>
        <c:ser>
          <c:idx val="3"/>
          <c:order val="3"/>
          <c:spPr>
            <a:ln w="28575" cmpd="sng" algn="ctr">
              <a:solidFill>
                <a:srgbClr val="9DB1CF"/>
              </a:solidFill>
              <a:prstDash val="solid"/>
            </a:ln>
          </c:spPr>
          <c:marker>
            <c:symbol val="none"/>
          </c:marker>
          <c:val>
            <c:numRef>
              <c:f>Sheet1!$A$4:$K$4</c:f>
              <c:numCache>
                <c:formatCode>General</c:formatCode>
                <c:ptCount val="11"/>
                <c:pt idx="0">
                  <c:v>500</c:v>
                </c:pt>
                <c:pt idx="1">
                  <c:v>598</c:v>
                </c:pt>
                <c:pt idx="2">
                  <c:v>698</c:v>
                </c:pt>
                <c:pt idx="3">
                  <c:v>813</c:v>
                </c:pt>
                <c:pt idx="4">
                  <c:v>938</c:v>
                </c:pt>
                <c:pt idx="5">
                  <c:v>1073</c:v>
                </c:pt>
                <c:pt idx="6">
                  <c:v>1223</c:v>
                </c:pt>
                <c:pt idx="7">
                  <c:v>1380</c:v>
                </c:pt>
                <c:pt idx="8">
                  <c:v>1549</c:v>
                </c:pt>
                <c:pt idx="9">
                  <c:v>1729</c:v>
                </c:pt>
                <c:pt idx="10">
                  <c:v>1919</c:v>
                </c:pt>
              </c:numCache>
            </c:numRef>
          </c:val>
          <c:smooth val="0"/>
          <c:extLst>
            <c:ext xmlns:c16="http://schemas.microsoft.com/office/drawing/2014/chart" uri="{C3380CC4-5D6E-409C-BE32-E72D297353CC}">
              <c16:uniqueId val="{00000006-714E-45E7-B14C-AF865417EE36}"/>
            </c:ext>
          </c:extLst>
        </c:ser>
        <c:dLbls>
          <c:showLegendKey val="0"/>
          <c:showVal val="0"/>
          <c:showCatName val="0"/>
          <c:showSerName val="0"/>
          <c:showPercent val="0"/>
          <c:showBubbleSize val="0"/>
        </c:dLbls>
        <c:marker val="1"/>
        <c:smooth val="0"/>
        <c:axId val="2"/>
        <c:axId val="3"/>
      </c:lineChart>
      <c:catAx>
        <c:axId val="11983710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198371056"/>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3250"/>
          <c:min val="0"/>
        </c:scaling>
        <c:delete val="0"/>
        <c:axPos val="r"/>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
        <c:crosses val="max"/>
        <c:crossBetween val="between"/>
      </c:valAx>
    </c:plotArea>
    <c:plotVisOnly val="0"/>
    <c:dispBlanksAs val="gap"/>
    <c:showDLblsOverMax val="1"/>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169330965068088"/>
          <c:y val="0.1893353941267388"/>
          <c:w val="0.47602131438721135"/>
          <c:h val="0.62132921174652245"/>
        </c:manualLayout>
      </c:layout>
      <c:pieChart>
        <c:varyColors val="0"/>
        <c:ser>
          <c:idx val="0"/>
          <c:order val="0"/>
          <c:dPt>
            <c:idx val="0"/>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0-BB41-48FE-80F1-F0DC617FB977}"/>
              </c:ext>
            </c:extLst>
          </c:dPt>
          <c:dPt>
            <c:idx val="1"/>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1-BB41-48FE-80F1-F0DC617FB977}"/>
              </c:ext>
            </c:extLst>
          </c:dPt>
          <c:dPt>
            <c:idx val="2"/>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2-BB41-48FE-80F1-F0DC617FB977}"/>
              </c:ext>
            </c:extLst>
          </c:dPt>
          <c:dPt>
            <c:idx val="3"/>
            <c:bubble3D val="0"/>
            <c:spPr>
              <a:solidFill>
                <a:schemeClr val="accent4"/>
              </a:solidFill>
              <a:ln w="3175" cmpd="sng" algn="ctr">
                <a:solidFill>
                  <a:schemeClr val="tx1"/>
                </a:solidFill>
                <a:prstDash val="solid"/>
              </a:ln>
            </c:spPr>
            <c:extLst>
              <c:ext xmlns:c16="http://schemas.microsoft.com/office/drawing/2014/chart" uri="{C3380CC4-5D6E-409C-BE32-E72D297353CC}">
                <c16:uniqueId val="{00000003-BB41-48FE-80F1-F0DC617FB977}"/>
              </c:ext>
            </c:extLst>
          </c:dPt>
          <c:dPt>
            <c:idx val="4"/>
            <c:bubble3D val="0"/>
            <c:spPr>
              <a:solidFill>
                <a:schemeClr val="accent5"/>
              </a:solidFill>
              <a:ln w="3175" cmpd="sng" algn="ctr">
                <a:solidFill>
                  <a:schemeClr val="tx1"/>
                </a:solidFill>
                <a:prstDash val="solid"/>
              </a:ln>
            </c:spPr>
            <c:extLst>
              <c:ext xmlns:c16="http://schemas.microsoft.com/office/drawing/2014/chart" uri="{C3380CC4-5D6E-409C-BE32-E72D297353CC}">
                <c16:uniqueId val="{00000004-BB41-48FE-80F1-F0DC617FB977}"/>
              </c:ext>
            </c:extLst>
          </c:dPt>
          <c:dPt>
            <c:idx val="5"/>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5-BB41-48FE-80F1-F0DC617FB977}"/>
              </c:ext>
            </c:extLst>
          </c:dPt>
          <c:dPt>
            <c:idx val="6"/>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6-BB41-48FE-80F1-F0DC617FB977}"/>
              </c:ext>
            </c:extLst>
          </c:dPt>
          <c:dPt>
            <c:idx val="7"/>
            <c:bubble3D val="0"/>
            <c:explosion val="10"/>
            <c:spPr>
              <a:solidFill>
                <a:schemeClr val="accent2"/>
              </a:solidFill>
              <a:ln w="3175" cmpd="sng" algn="ctr">
                <a:solidFill>
                  <a:schemeClr val="tx1"/>
                </a:solidFill>
                <a:prstDash val="solid"/>
              </a:ln>
            </c:spPr>
            <c:extLst>
              <c:ext xmlns:c16="http://schemas.microsoft.com/office/drawing/2014/chart" uri="{C3380CC4-5D6E-409C-BE32-E72D297353CC}">
                <c16:uniqueId val="{00000007-BB41-48FE-80F1-F0DC617FB977}"/>
              </c:ext>
            </c:extLst>
          </c:dPt>
          <c:dPt>
            <c:idx val="8"/>
            <c:bubble3D val="0"/>
            <c:explosion val="10"/>
            <c:spPr>
              <a:solidFill>
                <a:srgbClr val="9DB1CF"/>
              </a:solidFill>
              <a:ln w="3175" cmpd="sng" algn="ctr">
                <a:solidFill>
                  <a:schemeClr val="tx1"/>
                </a:solidFill>
                <a:prstDash val="solid"/>
              </a:ln>
            </c:spPr>
            <c:extLst>
              <c:ext xmlns:c16="http://schemas.microsoft.com/office/drawing/2014/chart" uri="{C3380CC4-5D6E-409C-BE32-E72D297353CC}">
                <c16:uniqueId val="{00000008-BB41-48FE-80F1-F0DC617FB977}"/>
              </c:ext>
            </c:extLst>
          </c:dPt>
          <c:dPt>
            <c:idx val="9"/>
            <c:bubble3D val="0"/>
            <c:explosion val="10"/>
            <c:spPr>
              <a:solidFill>
                <a:schemeClr val="accent1"/>
              </a:solidFill>
              <a:ln w="3175" cmpd="sng" algn="ctr">
                <a:solidFill>
                  <a:schemeClr val="tx1"/>
                </a:solidFill>
                <a:prstDash val="solid"/>
              </a:ln>
            </c:spPr>
            <c:extLst>
              <c:ext xmlns:c16="http://schemas.microsoft.com/office/drawing/2014/chart" uri="{C3380CC4-5D6E-409C-BE32-E72D297353CC}">
                <c16:uniqueId val="{00000009-BB41-48FE-80F1-F0DC617FB977}"/>
              </c:ext>
            </c:extLst>
          </c:dPt>
          <c:dPt>
            <c:idx val="10"/>
            <c:bubble3D val="0"/>
            <c:spPr>
              <a:pattFill prst="wdDnDiag">
                <a:fgClr>
                  <a:schemeClr val="tx1"/>
                </a:fgClr>
                <a:bgClr>
                  <a:schemeClr val="bg1"/>
                </a:bgClr>
              </a:pattFill>
              <a:ln w="3175" cmpd="sng" algn="ctr">
                <a:solidFill>
                  <a:schemeClr val="tx1"/>
                </a:solidFill>
                <a:prstDash val="solid"/>
              </a:ln>
            </c:spPr>
            <c:extLst>
              <c:ext xmlns:c16="http://schemas.microsoft.com/office/drawing/2014/chart" uri="{C3380CC4-5D6E-409C-BE32-E72D297353CC}">
                <c16:uniqueId val="{0000000A-BB41-48FE-80F1-F0DC617FB977}"/>
              </c:ext>
            </c:extLst>
          </c:dPt>
          <c:dLbls>
            <c:dLbl>
              <c:idx val="8"/>
              <c:layout>
                <c:manualLayout>
                  <c:x val="-4.026050917702783E-2"/>
                  <c:y val="-7.727975270479134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B41-48FE-80F1-F0DC617FB977}"/>
                </c:ext>
              </c:extLst>
            </c:dLbl>
            <c:dLbl>
              <c:idx val="9"/>
              <c:layout>
                <c:manualLayout>
                  <c:x val="-2.1314387211367674E-2"/>
                  <c:y val="-4.945904173106646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B41-48FE-80F1-F0DC617FB97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Sheet1!$A$1:$A$11</c:f>
              <c:numCache>
                <c:formatCode>General</c:formatCode>
                <c:ptCount val="11"/>
                <c:pt idx="0">
                  <c:v>2.8000000000000003</c:v>
                </c:pt>
                <c:pt idx="1">
                  <c:v>3.3000000000000003</c:v>
                </c:pt>
                <c:pt idx="2">
                  <c:v>4.5999999999999996</c:v>
                </c:pt>
                <c:pt idx="3">
                  <c:v>5</c:v>
                </c:pt>
                <c:pt idx="4">
                  <c:v>5.7</c:v>
                </c:pt>
                <c:pt idx="5">
                  <c:v>6</c:v>
                </c:pt>
                <c:pt idx="6">
                  <c:v>10.5</c:v>
                </c:pt>
                <c:pt idx="7">
                  <c:v>10.6</c:v>
                </c:pt>
                <c:pt idx="8">
                  <c:v>12.6</c:v>
                </c:pt>
                <c:pt idx="9">
                  <c:v>16.400000000000002</c:v>
                </c:pt>
                <c:pt idx="10">
                  <c:v>22.499999999999986</c:v>
                </c:pt>
              </c:numCache>
            </c:numRef>
          </c:val>
          <c:extLst>
            <c:ext xmlns:c16="http://schemas.microsoft.com/office/drawing/2014/chart" uri="{C3380CC4-5D6E-409C-BE32-E72D297353CC}">
              <c16:uniqueId val="{0000000B-BB41-48FE-80F1-F0DC617FB977}"/>
            </c:ext>
          </c:extLst>
        </c:ser>
        <c:dLbls>
          <c:showLegendKey val="0"/>
          <c:showVal val="0"/>
          <c:showCatName val="0"/>
          <c:showSerName val="0"/>
          <c:showPercent val="0"/>
          <c:showBubbleSize val="0"/>
          <c:showLeaderLines val="1"/>
        </c:dLbls>
        <c:firstSliceAng val="81"/>
      </c:pieChart>
    </c:plotArea>
    <c:plotVisOnly val="0"/>
    <c:dispBlanksAs val="gap"/>
    <c:showDLblsOverMax val="1"/>
  </c:chart>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3392539964476"/>
          <c:y val="0.18067846607669616"/>
          <c:w val="0.51272942569567792"/>
          <c:h val="0.63864306784660763"/>
        </c:manualLayout>
      </c:layout>
      <c:pieChart>
        <c:varyColors val="0"/>
        <c:ser>
          <c:idx val="0"/>
          <c:order val="0"/>
          <c:dPt>
            <c:idx val="0"/>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0-099F-4B75-A3DE-29DF4F996DE0}"/>
              </c:ext>
            </c:extLst>
          </c:dPt>
          <c:dPt>
            <c:idx val="1"/>
            <c:bubble3D val="0"/>
            <c:spPr>
              <a:solidFill>
                <a:schemeClr val="accent2"/>
              </a:solidFill>
              <a:ln w="3175" cmpd="sng" algn="ctr">
                <a:solidFill>
                  <a:schemeClr val="tx1"/>
                </a:solidFill>
                <a:prstDash val="solid"/>
              </a:ln>
            </c:spPr>
            <c:extLst>
              <c:ext xmlns:c16="http://schemas.microsoft.com/office/drawing/2014/chart" uri="{C3380CC4-5D6E-409C-BE32-E72D297353CC}">
                <c16:uniqueId val="{00000001-099F-4B75-A3DE-29DF4F996DE0}"/>
              </c:ext>
            </c:extLst>
          </c:dPt>
          <c:dPt>
            <c:idx val="2"/>
            <c:bubble3D val="0"/>
            <c:spPr>
              <a:pattFill prst="wdDnDiag">
                <a:fgClr>
                  <a:schemeClr val="tx1"/>
                </a:fgClr>
                <a:bgClr>
                  <a:schemeClr val="bg1"/>
                </a:bgClr>
              </a:pattFill>
              <a:ln w="3175" cmpd="sng" algn="ctr">
                <a:solidFill>
                  <a:schemeClr val="tx1"/>
                </a:solidFill>
                <a:prstDash val="solid"/>
              </a:ln>
            </c:spPr>
            <c:extLst>
              <c:ext xmlns:c16="http://schemas.microsoft.com/office/drawing/2014/chart" uri="{C3380CC4-5D6E-409C-BE32-E72D297353CC}">
                <c16:uniqueId val="{00000002-099F-4B75-A3DE-29DF4F996DE0}"/>
              </c:ext>
            </c:extLst>
          </c:dPt>
          <c:dPt>
            <c:idx val="3"/>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3-099F-4B75-A3DE-29DF4F996DE0}"/>
              </c:ext>
            </c:extLst>
          </c:dPt>
          <c:dPt>
            <c:idx val="4"/>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4-099F-4B75-A3DE-29DF4F996DE0}"/>
              </c:ext>
            </c:extLst>
          </c:dPt>
          <c:dPt>
            <c:idx val="5"/>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5-099F-4B75-A3DE-29DF4F996DE0}"/>
              </c:ext>
            </c:extLst>
          </c:dPt>
          <c:dPt>
            <c:idx val="6"/>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6-099F-4B75-A3DE-29DF4F996DE0}"/>
              </c:ext>
            </c:extLst>
          </c:dPt>
          <c:dPt>
            <c:idx val="7"/>
            <c:bubble3D val="0"/>
            <c:spPr>
              <a:solidFill>
                <a:schemeClr val="accent2"/>
              </a:solidFill>
              <a:ln w="3175" cmpd="sng" algn="ctr">
                <a:solidFill>
                  <a:schemeClr val="tx1"/>
                </a:solidFill>
                <a:prstDash val="solid"/>
              </a:ln>
            </c:spPr>
            <c:extLst>
              <c:ext xmlns:c16="http://schemas.microsoft.com/office/drawing/2014/chart" uri="{C3380CC4-5D6E-409C-BE32-E72D297353CC}">
                <c16:uniqueId val="{00000007-099F-4B75-A3DE-29DF4F996DE0}"/>
              </c:ext>
            </c:extLst>
          </c:dPt>
          <c:dPt>
            <c:idx val="8"/>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8-099F-4B75-A3DE-29DF4F996DE0}"/>
              </c:ext>
            </c:extLst>
          </c:dPt>
          <c:dPt>
            <c:idx val="9"/>
            <c:bubble3D val="0"/>
            <c:spPr>
              <a:solidFill>
                <a:schemeClr val="accent6"/>
              </a:solidFill>
              <a:ln w="3175" cmpd="sng" algn="ctr">
                <a:solidFill>
                  <a:schemeClr val="tx1"/>
                </a:solidFill>
                <a:prstDash val="solid"/>
              </a:ln>
            </c:spPr>
            <c:extLst>
              <c:ext xmlns:c16="http://schemas.microsoft.com/office/drawing/2014/chart" uri="{C3380CC4-5D6E-409C-BE32-E72D297353CC}">
                <c16:uniqueId val="{00000009-099F-4B75-A3DE-29DF4F996DE0}"/>
              </c:ext>
            </c:extLst>
          </c:dPt>
          <c:dPt>
            <c:idx val="10"/>
            <c:bubble3D val="0"/>
            <c:spPr>
              <a:solidFill>
                <a:srgbClr val="9DB1CF"/>
              </a:solidFill>
              <a:ln w="3175" cmpd="sng" algn="ctr">
                <a:solidFill>
                  <a:schemeClr val="tx1"/>
                </a:solidFill>
                <a:prstDash val="solid"/>
              </a:ln>
            </c:spPr>
            <c:extLst>
              <c:ext xmlns:c16="http://schemas.microsoft.com/office/drawing/2014/chart" uri="{C3380CC4-5D6E-409C-BE32-E72D297353CC}">
                <c16:uniqueId val="{0000000A-099F-4B75-A3DE-29DF4F996DE0}"/>
              </c:ext>
            </c:extLst>
          </c:dPt>
          <c:dPt>
            <c:idx val="11"/>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B-099F-4B75-A3DE-29DF4F996DE0}"/>
              </c:ext>
            </c:extLst>
          </c:dPt>
          <c:dPt>
            <c:idx val="12"/>
            <c:bubble3D val="0"/>
            <c:spPr>
              <a:solidFill>
                <a:srgbClr val="C30C3E"/>
              </a:solidFill>
              <a:ln w="3175" cmpd="sng" algn="ctr">
                <a:solidFill>
                  <a:schemeClr val="tx1"/>
                </a:solidFill>
                <a:prstDash val="solid"/>
              </a:ln>
            </c:spPr>
            <c:extLst>
              <c:ext xmlns:c16="http://schemas.microsoft.com/office/drawing/2014/chart" uri="{C3380CC4-5D6E-409C-BE32-E72D297353CC}">
                <c16:uniqueId val="{0000000C-099F-4B75-A3DE-29DF4F996DE0}"/>
              </c:ext>
            </c:extLst>
          </c:dPt>
          <c:dPt>
            <c:idx val="13"/>
            <c:bubble3D val="0"/>
            <c:explosion val="10"/>
            <c:spPr>
              <a:solidFill>
                <a:schemeClr val="accent1"/>
              </a:solidFill>
              <a:ln w="3175" cmpd="sng" algn="ctr">
                <a:solidFill>
                  <a:schemeClr val="tx1"/>
                </a:solidFill>
                <a:prstDash val="solid"/>
              </a:ln>
            </c:spPr>
            <c:extLst>
              <c:ext xmlns:c16="http://schemas.microsoft.com/office/drawing/2014/chart" uri="{C3380CC4-5D6E-409C-BE32-E72D297353CC}">
                <c16:uniqueId val="{0000000D-099F-4B75-A3DE-29DF4F996DE0}"/>
              </c:ext>
            </c:extLst>
          </c:dPt>
          <c:dPt>
            <c:idx val="14"/>
            <c:bubble3D val="0"/>
            <c:explosion val="10"/>
            <c:spPr>
              <a:solidFill>
                <a:srgbClr val="C30C3E"/>
              </a:solidFill>
              <a:ln w="3175" cmpd="sng" algn="ctr">
                <a:solidFill>
                  <a:schemeClr val="tx1"/>
                </a:solidFill>
                <a:prstDash val="solid"/>
              </a:ln>
            </c:spPr>
            <c:extLst>
              <c:ext xmlns:c16="http://schemas.microsoft.com/office/drawing/2014/chart" uri="{C3380CC4-5D6E-409C-BE32-E72D297353CC}">
                <c16:uniqueId val="{0000000E-099F-4B75-A3DE-29DF4F996DE0}"/>
              </c:ext>
            </c:extLst>
          </c:dPt>
          <c:dPt>
            <c:idx val="15"/>
            <c:bubble3D val="0"/>
            <c:explosion val="10"/>
            <c:spPr>
              <a:solidFill>
                <a:srgbClr val="C30C3E"/>
              </a:solidFill>
              <a:ln w="3175" cmpd="sng" algn="ctr">
                <a:solidFill>
                  <a:schemeClr val="tx1"/>
                </a:solidFill>
                <a:prstDash val="solid"/>
              </a:ln>
            </c:spPr>
            <c:extLst>
              <c:ext xmlns:c16="http://schemas.microsoft.com/office/drawing/2014/chart" uri="{C3380CC4-5D6E-409C-BE32-E72D297353CC}">
                <c16:uniqueId val="{0000000F-099F-4B75-A3DE-29DF4F996DE0}"/>
              </c:ext>
            </c:extLst>
          </c:dPt>
          <c:dLbls>
            <c:dLbl>
              <c:idx val="14"/>
              <c:layout>
                <c:manualLayout>
                  <c:x val="-4.4997039668442866E-2"/>
                  <c:y val="-1.6224188790560472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099F-4B75-A3DE-29DF4F996DE0}"/>
                </c:ext>
              </c:extLst>
            </c:dLbl>
            <c:dLbl>
              <c:idx val="15"/>
              <c:layout>
                <c:manualLayout>
                  <c:x val="-2.3090586145648313E-2"/>
                  <c:y val="-6.1946902654867256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099F-4B75-A3DE-29DF4F996DE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Sheet1!$A$1:$A$16</c:f>
              <c:numCache>
                <c:formatCode>General</c:formatCode>
                <c:ptCount val="16"/>
                <c:pt idx="0">
                  <c:v>1.4483747213867275</c:v>
                </c:pt>
                <c:pt idx="1">
                  <c:v>2.0151300471467515</c:v>
                </c:pt>
                <c:pt idx="2">
                  <c:v>2.2703356616702712</c:v>
                </c:pt>
                <c:pt idx="3">
                  <c:v>3.071581860515217</c:v>
                </c:pt>
                <c:pt idx="4">
                  <c:v>3.354959523395229</c:v>
                </c:pt>
                <c:pt idx="5">
                  <c:v>3.8073694764141948</c:v>
                </c:pt>
                <c:pt idx="6">
                  <c:v>4.6044727269714221</c:v>
                </c:pt>
                <c:pt idx="7">
                  <c:v>5.7479264543819966</c:v>
                </c:pt>
                <c:pt idx="8">
                  <c:v>6.2235369178121909</c:v>
                </c:pt>
                <c:pt idx="9">
                  <c:v>6.2906526800732472</c:v>
                </c:pt>
                <c:pt idx="10">
                  <c:v>6.3975407458964089</c:v>
                </c:pt>
                <c:pt idx="11">
                  <c:v>8.4449857896873723</c:v>
                </c:pt>
                <c:pt idx="12">
                  <c:v>8.734992169827736</c:v>
                </c:pt>
                <c:pt idx="13">
                  <c:v>10.528060188752724</c:v>
                </c:pt>
                <c:pt idx="14">
                  <c:v>13.206890551592135</c:v>
                </c:pt>
                <c:pt idx="15">
                  <c:v>13.853190484476372</c:v>
                </c:pt>
              </c:numCache>
            </c:numRef>
          </c:val>
          <c:extLst>
            <c:ext xmlns:c16="http://schemas.microsoft.com/office/drawing/2014/chart" uri="{C3380CC4-5D6E-409C-BE32-E72D297353CC}">
              <c16:uniqueId val="{00000010-099F-4B75-A3DE-29DF4F996DE0}"/>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867194371152155E-2"/>
          <c:y val="0.12815884476534295"/>
          <c:w val="0.95426561125769571"/>
          <c:h val="0.7436823104693141"/>
        </c:manualLayout>
      </c:layout>
      <c:barChart>
        <c:barDir val="col"/>
        <c:grouping val="stacked"/>
        <c:varyColors val="0"/>
        <c:ser>
          <c:idx val="0"/>
          <c:order val="0"/>
          <c:spPr>
            <a:solidFill>
              <a:srgbClr val="C30C3E"/>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F3C-4347-92F3-692EB802BF4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F3C-4347-92F3-692EB802BF4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65</c:v>
                </c:pt>
                <c:pt idx="1">
                  <c:v>57.999999999999993</c:v>
                </c:pt>
              </c:numCache>
            </c:numRef>
          </c:val>
          <c:extLst>
            <c:ext xmlns:c16="http://schemas.microsoft.com/office/drawing/2014/chart" uri="{C3380CC4-5D6E-409C-BE32-E72D297353CC}">
              <c16:uniqueId val="{00000002-CF3C-4347-92F3-692EB802BF47}"/>
            </c:ext>
          </c:extLst>
        </c:ser>
        <c:ser>
          <c:idx val="1"/>
          <c:order val="1"/>
          <c:spPr>
            <a:solidFill>
              <a:srgbClr val="007770"/>
            </a:solidFill>
            <a:ln>
              <a:noFill/>
            </a:ln>
          </c:spPr>
          <c:invertIfNegative val="0"/>
          <c:val>
            <c:numRef>
              <c:f>Sheet1!$A$2:$B$2</c:f>
              <c:numCache>
                <c:formatCode>General</c:formatCode>
                <c:ptCount val="2"/>
                <c:pt idx="0">
                  <c:v>5.0000000000000044</c:v>
                </c:pt>
                <c:pt idx="1">
                  <c:v>3.0000000000000027</c:v>
                </c:pt>
              </c:numCache>
            </c:numRef>
          </c:val>
          <c:extLst>
            <c:ext xmlns:c16="http://schemas.microsoft.com/office/drawing/2014/chart" uri="{C3380CC4-5D6E-409C-BE32-E72D297353CC}">
              <c16:uniqueId val="{00000003-CF3C-4347-92F3-692EB802BF47}"/>
            </c:ext>
          </c:extLst>
        </c:ser>
        <c:ser>
          <c:idx val="2"/>
          <c:order val="2"/>
          <c:spPr>
            <a:solidFill>
              <a:schemeClr val="accent4"/>
            </a:solidFill>
            <a:ln>
              <a:noFill/>
            </a:ln>
          </c:spPr>
          <c:invertIfNegative val="0"/>
          <c:dLbls>
            <c:dLbl>
              <c:idx val="0"/>
              <c:layout>
                <c:manualLayout>
                  <c:x val="6.640281442392261E-2"/>
                  <c:y val="-9.025270758122744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F3C-4347-92F3-692EB802BF4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F3C-4347-92F3-692EB802BF4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14.000000000000002</c:v>
                </c:pt>
                <c:pt idx="1">
                  <c:v>18.000000000000004</c:v>
                </c:pt>
              </c:numCache>
            </c:numRef>
          </c:val>
          <c:extLst>
            <c:ext xmlns:c16="http://schemas.microsoft.com/office/drawing/2014/chart" uri="{C3380CC4-5D6E-409C-BE32-E72D297353CC}">
              <c16:uniqueId val="{00000006-CF3C-4347-92F3-692EB802BF47}"/>
            </c:ext>
          </c:extLst>
        </c:ser>
        <c:ser>
          <c:idx val="3"/>
          <c:order val="3"/>
          <c:spPr>
            <a:solidFill>
              <a:schemeClr val="accent3"/>
            </a:solidFill>
            <a:ln>
              <a:noFill/>
            </a:ln>
          </c:spPr>
          <c:invertIfNegative val="0"/>
          <c:dLbls>
            <c:dLbl>
              <c:idx val="0"/>
              <c:layout>
                <c:manualLayout>
                  <c:x val="0.16710642040457344"/>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F3C-4347-92F3-692EB802BF4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6.0000000000000053</c:v>
                </c:pt>
                <c:pt idx="1">
                  <c:v>8.9999999999999964</c:v>
                </c:pt>
              </c:numCache>
            </c:numRef>
          </c:val>
          <c:extLst>
            <c:ext xmlns:c16="http://schemas.microsoft.com/office/drawing/2014/chart" uri="{C3380CC4-5D6E-409C-BE32-E72D297353CC}">
              <c16:uniqueId val="{00000008-CF3C-4347-92F3-692EB802BF47}"/>
            </c:ext>
          </c:extLst>
        </c:ser>
        <c:ser>
          <c:idx val="4"/>
          <c:order val="4"/>
          <c:spPr>
            <a:solidFill>
              <a:schemeClr val="accent2"/>
            </a:solidFill>
            <a:ln>
              <a:noFill/>
            </a:ln>
          </c:spPr>
          <c:invertIfNegative val="0"/>
          <c:val>
            <c:numRef>
              <c:f>Sheet1!$A$5:$B$5</c:f>
              <c:numCache>
                <c:formatCode>General</c:formatCode>
                <c:ptCount val="2"/>
                <c:pt idx="0">
                  <c:v>3.0000000000000027</c:v>
                </c:pt>
                <c:pt idx="1">
                  <c:v>5.0000000000000044</c:v>
                </c:pt>
              </c:numCache>
            </c:numRef>
          </c:val>
          <c:extLst>
            <c:ext xmlns:c16="http://schemas.microsoft.com/office/drawing/2014/chart" uri="{C3380CC4-5D6E-409C-BE32-E72D297353CC}">
              <c16:uniqueId val="{00000009-CF3C-4347-92F3-692EB802BF47}"/>
            </c:ext>
          </c:extLst>
        </c:ser>
        <c:ser>
          <c:idx val="5"/>
          <c:order val="5"/>
          <c:spPr>
            <a:solidFill>
              <a:schemeClr val="accent1"/>
            </a:solidFill>
            <a:ln>
              <a:noFill/>
            </a:ln>
          </c:spPr>
          <c:invertIfNegative val="0"/>
          <c:val>
            <c:numRef>
              <c:f>Sheet1!$A$6:$B$6</c:f>
              <c:numCache>
                <c:formatCode>General</c:formatCode>
                <c:ptCount val="2"/>
                <c:pt idx="0">
                  <c:v>7.0000000000000062</c:v>
                </c:pt>
                <c:pt idx="1">
                  <c:v>6.9999999999999947</c:v>
                </c:pt>
              </c:numCache>
            </c:numRef>
          </c:val>
          <c:extLst>
            <c:ext xmlns:c16="http://schemas.microsoft.com/office/drawing/2014/chart" uri="{C3380CC4-5D6E-409C-BE32-E72D297353CC}">
              <c16:uniqueId val="{0000000A-CF3C-4347-92F3-692EB802BF47}"/>
            </c:ext>
          </c:extLst>
        </c:ser>
        <c:dLbls>
          <c:showLegendKey val="0"/>
          <c:showVal val="0"/>
          <c:showCatName val="0"/>
          <c:showSerName val="0"/>
          <c:showPercent val="0"/>
          <c:showBubbleSize val="0"/>
        </c:dLbls>
        <c:gapWidth val="80"/>
        <c:overlap val="100"/>
        <c:axId val="1198349456"/>
        <c:axId val="1"/>
      </c:barChart>
      <c:catAx>
        <c:axId val="11983494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00000000003"/>
          <c:min val="0"/>
        </c:scaling>
        <c:delete val="1"/>
        <c:axPos val="l"/>
        <c:numFmt formatCode="General" sourceLinked="1"/>
        <c:majorTickMark val="out"/>
        <c:minorTickMark val="none"/>
        <c:tickLblPos val="nextTo"/>
        <c:crossAx val="1198349456"/>
        <c:crosses val="min"/>
        <c:crossBetween val="between"/>
      </c:valAx>
    </c:plotArea>
    <c:plotVisOnly val="0"/>
    <c:dispBlanksAs val="gap"/>
    <c:showDLblsOverMax val="1"/>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899182561307902E-2"/>
          <c:y val="0.16984615384615384"/>
          <c:w val="0.97820163487738421"/>
          <c:h val="0.71138461538461539"/>
        </c:manualLayout>
      </c:layout>
      <c:barChart>
        <c:barDir val="col"/>
        <c:grouping val="clustered"/>
        <c:varyColors val="0"/>
        <c:ser>
          <c:idx val="0"/>
          <c:order val="0"/>
          <c:spPr>
            <a:solidFill>
              <a:schemeClr val="accent1"/>
            </a:solidFill>
            <a:ln>
              <a:noFill/>
            </a:ln>
          </c:spPr>
          <c:invertIfNegative val="0"/>
          <c:dLbls>
            <c:dLbl>
              <c:idx val="0"/>
              <c:layout>
                <c:manualLayout>
                  <c:x val="0"/>
                  <c:y val="-0.344615384615384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1D5-674F-87AA-16BB07F11439}"/>
                </c:ext>
              </c:extLst>
            </c:dLbl>
            <c:dLbl>
              <c:idx val="1"/>
              <c:layout>
                <c:manualLayout>
                  <c:x val="0"/>
                  <c:y val="-0.12184615384615384"/>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1D5-674F-87AA-16BB07F11439}"/>
                </c:ext>
              </c:extLst>
            </c:dLbl>
            <c:dLbl>
              <c:idx val="2"/>
              <c:layout>
                <c:manualLayout>
                  <c:x val="0"/>
                  <c:y val="-5.292307692307692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1D5-674F-87AA-16BB07F11439}"/>
                </c:ext>
              </c:extLst>
            </c:dLbl>
            <c:dLbl>
              <c:idx val="3"/>
              <c:layout>
                <c:manualLayout>
                  <c:x val="0"/>
                  <c:y val="-3.692307692307692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1D5-674F-87AA-16BB07F11439}"/>
                </c:ext>
              </c:extLst>
            </c:dLbl>
            <c:dLbl>
              <c:idx val="4"/>
              <c:layout>
                <c:manualLayout>
                  <c:x val="0"/>
                  <c:y val="-4.3076923076923075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1D5-674F-87AA-16BB07F114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75.791160949868072</c:v>
                </c:pt>
                <c:pt idx="1">
                  <c:v>18.3</c:v>
                </c:pt>
                <c:pt idx="2">
                  <c:v>8.6</c:v>
                </c:pt>
                <c:pt idx="3">
                  <c:v>6.5</c:v>
                </c:pt>
                <c:pt idx="4">
                  <c:v>7.3</c:v>
                </c:pt>
              </c:numCache>
            </c:numRef>
          </c:val>
          <c:extLst>
            <c:ext xmlns:c16="http://schemas.microsoft.com/office/drawing/2014/chart" uri="{C3380CC4-5D6E-409C-BE32-E72D297353CC}">
              <c16:uniqueId val="{00000005-11D5-674F-87AA-16BB07F11439}"/>
            </c:ext>
          </c:extLst>
        </c:ser>
        <c:ser>
          <c:idx val="1"/>
          <c:order val="1"/>
          <c:spPr>
            <a:solidFill>
              <a:schemeClr val="accent2"/>
            </a:solidFill>
            <a:ln>
              <a:noFill/>
            </a:ln>
          </c:spPr>
          <c:invertIfNegative val="0"/>
          <c:dLbls>
            <c:dLbl>
              <c:idx val="0"/>
              <c:layout>
                <c:manualLayout>
                  <c:x val="0"/>
                  <c:y val="-0.40676923076923077"/>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1D5-674F-87AA-16BB07F11439}"/>
                </c:ext>
              </c:extLst>
            </c:dLbl>
            <c:dLbl>
              <c:idx val="1"/>
              <c:layout>
                <c:manualLayout>
                  <c:x val="0"/>
                  <c:y val="-0.2104615384615384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1D5-674F-87AA-16BB07F11439}"/>
                </c:ext>
              </c:extLst>
            </c:dLbl>
            <c:dLbl>
              <c:idx val="2"/>
              <c:layout>
                <c:manualLayout>
                  <c:x val="0"/>
                  <c:y val="-0.128"/>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1D5-674F-87AA-16BB07F11439}"/>
                </c:ext>
              </c:extLst>
            </c:dLbl>
            <c:dLbl>
              <c:idx val="3"/>
              <c:layout>
                <c:manualLayout>
                  <c:x val="0"/>
                  <c:y val="-9.784615384615384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1D5-674F-87AA-16BB07F11439}"/>
                </c:ext>
              </c:extLst>
            </c:dLbl>
            <c:dLbl>
              <c:idx val="4"/>
              <c:layout>
                <c:manualLayout>
                  <c:x val="0"/>
                  <c:y val="-0.08"/>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1D5-674F-87AA-16BB07F114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91.946308724832207</c:v>
                </c:pt>
                <c:pt idx="1">
                  <c:v>41.2</c:v>
                </c:pt>
                <c:pt idx="2">
                  <c:v>19.8</c:v>
                </c:pt>
                <c:pt idx="3">
                  <c:v>14.4</c:v>
                </c:pt>
                <c:pt idx="4">
                  <c:v>12.100000000000001</c:v>
                </c:pt>
              </c:numCache>
            </c:numRef>
          </c:val>
          <c:extLst>
            <c:ext xmlns:c16="http://schemas.microsoft.com/office/drawing/2014/chart" uri="{C3380CC4-5D6E-409C-BE32-E72D297353CC}">
              <c16:uniqueId val="{0000000B-11D5-674F-87AA-16BB07F11439}"/>
            </c:ext>
          </c:extLst>
        </c:ser>
        <c:dLbls>
          <c:showLegendKey val="0"/>
          <c:showVal val="0"/>
          <c:showCatName val="0"/>
          <c:showSerName val="0"/>
          <c:showPercent val="0"/>
          <c:showBubbleSize val="0"/>
        </c:dLbls>
        <c:gapWidth val="80"/>
        <c:axId val="1132387279"/>
        <c:axId val="1"/>
      </c:barChart>
      <c:catAx>
        <c:axId val="11323872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1.946308724832207"/>
          <c:min val="0"/>
        </c:scaling>
        <c:delete val="1"/>
        <c:axPos val="l"/>
        <c:numFmt formatCode="General" sourceLinked="1"/>
        <c:majorTickMark val="out"/>
        <c:minorTickMark val="none"/>
        <c:tickLblPos val="nextTo"/>
        <c:crossAx val="1132387279"/>
        <c:crosses val="min"/>
        <c:crossBetween val="between"/>
      </c:valAx>
    </c:plotArea>
    <c:plotVisOnly val="0"/>
    <c:dispBlanksAs val="gap"/>
    <c:showDLblsOverMax val="1"/>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40431266846361E-2"/>
          <c:y val="3.8518518518518521E-2"/>
          <c:w val="0.92991913746630728"/>
          <c:h val="0.92296296296296299"/>
        </c:manualLayout>
      </c:layout>
      <c:lineChart>
        <c:grouping val="standard"/>
        <c:varyColors val="0"/>
        <c:ser>
          <c:idx val="0"/>
          <c:order val="0"/>
          <c:spPr>
            <a:ln w="28575" cmpd="sng" algn="ctr">
              <a:solidFill>
                <a:schemeClr val="accent1"/>
              </a:solidFill>
              <a:prstDash val="solid"/>
            </a:ln>
          </c:spPr>
          <c:marker>
            <c:symbol val="none"/>
          </c:marker>
          <c:val>
            <c:numRef>
              <c:f>Sheet1!$A$1:$E$1</c:f>
              <c:numCache>
                <c:formatCode>General</c:formatCode>
                <c:ptCount val="5"/>
                <c:pt idx="0">
                  <c:v>50.107066381156329</c:v>
                </c:pt>
                <c:pt idx="1">
                  <c:v>80.107066381156329</c:v>
                </c:pt>
                <c:pt idx="2">
                  <c:v>130.10706638115633</c:v>
                </c:pt>
                <c:pt idx="3">
                  <c:v>160.10706638115633</c:v>
                </c:pt>
                <c:pt idx="4">
                  <c:v>200.10706638115633</c:v>
                </c:pt>
              </c:numCache>
            </c:numRef>
          </c:val>
          <c:smooth val="0"/>
          <c:extLst>
            <c:ext xmlns:c16="http://schemas.microsoft.com/office/drawing/2014/chart" uri="{C3380CC4-5D6E-409C-BE32-E72D297353CC}">
              <c16:uniqueId val="{00000000-6FE7-41A3-A723-6EA0F6B495C1}"/>
            </c:ext>
          </c:extLst>
        </c:ser>
        <c:ser>
          <c:idx val="1"/>
          <c:order val="1"/>
          <c:spPr>
            <a:ln w="28575" cmpd="sng" algn="ctr">
              <a:solidFill>
                <a:schemeClr val="accent2"/>
              </a:solidFill>
              <a:prstDash val="solid"/>
            </a:ln>
          </c:spPr>
          <c:marker>
            <c:symbol val="none"/>
          </c:marker>
          <c:val>
            <c:numRef>
              <c:f>Sheet1!$A$2:$E$2</c:f>
              <c:numCache>
                <c:formatCode>General</c:formatCode>
                <c:ptCount val="5"/>
                <c:pt idx="0">
                  <c:v>50.107066381156329</c:v>
                </c:pt>
                <c:pt idx="1">
                  <c:v>60.107066381156329</c:v>
                </c:pt>
                <c:pt idx="2">
                  <c:v>80.107066381156329</c:v>
                </c:pt>
                <c:pt idx="3">
                  <c:v>90.107066381156329</c:v>
                </c:pt>
                <c:pt idx="4">
                  <c:v>110.10706638115633</c:v>
                </c:pt>
              </c:numCache>
            </c:numRef>
          </c:val>
          <c:smooth val="0"/>
          <c:extLst>
            <c:ext xmlns:c16="http://schemas.microsoft.com/office/drawing/2014/chart" uri="{C3380CC4-5D6E-409C-BE32-E72D297353CC}">
              <c16:uniqueId val="{00000001-6FE7-41A3-A723-6EA0F6B495C1}"/>
            </c:ext>
          </c:extLst>
        </c:ser>
        <c:ser>
          <c:idx val="2"/>
          <c:order val="2"/>
          <c:spPr>
            <a:ln w="28575" cmpd="sng" algn="ctr">
              <a:solidFill>
                <a:schemeClr val="accent3"/>
              </a:solidFill>
              <a:prstDash val="solid"/>
            </a:ln>
          </c:spPr>
          <c:marker>
            <c:symbol val="none"/>
          </c:marker>
          <c:val>
            <c:numRef>
              <c:f>Sheet1!$A$3:$E$3</c:f>
              <c:numCache>
                <c:formatCode>General</c:formatCode>
                <c:ptCount val="5"/>
                <c:pt idx="0">
                  <c:v>50.107066381156329</c:v>
                </c:pt>
                <c:pt idx="1">
                  <c:v>52.107066381156329</c:v>
                </c:pt>
                <c:pt idx="2">
                  <c:v>55.107066381156329</c:v>
                </c:pt>
                <c:pt idx="3">
                  <c:v>60.107066381156329</c:v>
                </c:pt>
                <c:pt idx="4">
                  <c:v>70.107066381156329</c:v>
                </c:pt>
              </c:numCache>
            </c:numRef>
          </c:val>
          <c:smooth val="0"/>
          <c:extLst>
            <c:ext xmlns:c16="http://schemas.microsoft.com/office/drawing/2014/chart" uri="{C3380CC4-5D6E-409C-BE32-E72D297353CC}">
              <c16:uniqueId val="{00000002-6FE7-41A3-A723-6EA0F6B495C1}"/>
            </c:ext>
          </c:extLst>
        </c:ser>
        <c:dLbls>
          <c:showLegendKey val="0"/>
          <c:showVal val="0"/>
          <c:showCatName val="0"/>
          <c:showSerName val="0"/>
          <c:showPercent val="0"/>
          <c:showBubbleSize val="0"/>
        </c:dLbls>
        <c:smooth val="0"/>
        <c:axId val="668243408"/>
        <c:axId val="1"/>
      </c:lineChart>
      <c:catAx>
        <c:axId val="668243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10706638115633"/>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68243408"/>
        <c:crosses val="min"/>
        <c:crossBetween val="midCat"/>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295010845986983E-2"/>
          <c:y val="0.10888252148997135"/>
          <c:w val="0.86578091106290678"/>
          <c:h val="0.62464183381088823"/>
        </c:manualLayout>
      </c:layout>
      <c:scatterChart>
        <c:scatterStyle val="lineMarker"/>
        <c:varyColors val="0"/>
        <c:ser>
          <c:idx val="0"/>
          <c:order val="0"/>
          <c:spPr>
            <a:ln w="19050" cmpd="sng" algn="ctr">
              <a:solidFill>
                <a:schemeClr val="accent6"/>
              </a:solidFill>
              <a:prstDash val="solid"/>
            </a:ln>
          </c:spPr>
          <c:marker>
            <c:symbol val="none"/>
          </c:marker>
          <c:xVal>
            <c:numRef>
              <c:f>Sheet1!$A$1:$AP$1</c:f>
              <c:numCache>
                <c:formatCode>General</c:formatCode>
                <c:ptCount val="4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numCache>
            </c:numRef>
          </c:xVal>
          <c:yVal>
            <c:numRef>
              <c:f>Sheet1!$A$2:$AP$2</c:f>
              <c:numCache>
                <c:formatCode>General</c:formatCode>
                <c:ptCount val="42"/>
                <c:pt idx="0">
                  <c:v>20</c:v>
                </c:pt>
                <c:pt idx="1">
                  <c:v>20</c:v>
                </c:pt>
                <c:pt idx="2">
                  <c:v>20</c:v>
                </c:pt>
                <c:pt idx="3">
                  <c:v>20</c:v>
                </c:pt>
                <c:pt idx="4">
                  <c:v>20</c:v>
                </c:pt>
                <c:pt idx="5">
                  <c:v>20</c:v>
                </c:pt>
                <c:pt idx="6">
                  <c:v>20</c:v>
                </c:pt>
                <c:pt idx="7">
                  <c:v>20</c:v>
                </c:pt>
                <c:pt idx="8">
                  <c:v>20</c:v>
                </c:pt>
                <c:pt idx="9">
                  <c:v>20</c:v>
                </c:pt>
                <c:pt idx="10">
                  <c:v>20</c:v>
                </c:pt>
                <c:pt idx="11">
                  <c:v>20</c:v>
                </c:pt>
                <c:pt idx="12">
                  <c:v>20</c:v>
                </c:pt>
                <c:pt idx="13">
                  <c:v>20</c:v>
                </c:pt>
                <c:pt idx="14">
                  <c:v>20</c:v>
                </c:pt>
                <c:pt idx="15">
                  <c:v>20</c:v>
                </c:pt>
                <c:pt idx="16">
                  <c:v>20</c:v>
                </c:pt>
                <c:pt idx="17">
                  <c:v>20</c:v>
                </c:pt>
                <c:pt idx="18">
                  <c:v>20</c:v>
                </c:pt>
                <c:pt idx="19">
                  <c:v>20.329999999999998</c:v>
                </c:pt>
                <c:pt idx="20">
                  <c:v>20.67</c:v>
                </c:pt>
                <c:pt idx="21">
                  <c:v>21</c:v>
                </c:pt>
                <c:pt idx="22">
                  <c:v>21.03</c:v>
                </c:pt>
                <c:pt idx="23">
                  <c:v>21.42</c:v>
                </c:pt>
                <c:pt idx="24">
                  <c:v>21.45</c:v>
                </c:pt>
                <c:pt idx="25">
                  <c:v>21.48</c:v>
                </c:pt>
                <c:pt idx="26">
                  <c:v>21.51</c:v>
                </c:pt>
                <c:pt idx="27">
                  <c:v>21.53</c:v>
                </c:pt>
                <c:pt idx="28">
                  <c:v>22.19</c:v>
                </c:pt>
                <c:pt idx="29">
                  <c:v>23.18</c:v>
                </c:pt>
                <c:pt idx="30">
                  <c:v>23.94</c:v>
                </c:pt>
                <c:pt idx="31">
                  <c:v>24.26</c:v>
                </c:pt>
                <c:pt idx="32">
                  <c:v>24.69</c:v>
                </c:pt>
                <c:pt idx="33">
                  <c:v>25.22</c:v>
                </c:pt>
                <c:pt idx="34">
                  <c:v>26.68</c:v>
                </c:pt>
                <c:pt idx="35">
                  <c:v>28.38</c:v>
                </c:pt>
                <c:pt idx="36">
                  <c:v>29.28</c:v>
                </c:pt>
                <c:pt idx="37">
                  <c:v>29.63</c:v>
                </c:pt>
                <c:pt idx="38">
                  <c:v>29.98</c:v>
                </c:pt>
                <c:pt idx="39">
                  <c:v>29.98</c:v>
                </c:pt>
                <c:pt idx="40">
                  <c:v>29.98</c:v>
                </c:pt>
                <c:pt idx="41">
                  <c:v>29.98</c:v>
                </c:pt>
              </c:numCache>
            </c:numRef>
          </c:yVal>
          <c:smooth val="0"/>
          <c:extLst>
            <c:ext xmlns:c16="http://schemas.microsoft.com/office/drawing/2014/chart" uri="{C3380CC4-5D6E-409C-BE32-E72D297353CC}">
              <c16:uniqueId val="{00000000-8474-4C65-9FA0-6620A3FD7801}"/>
            </c:ext>
          </c:extLst>
        </c:ser>
        <c:dLbls>
          <c:showLegendKey val="0"/>
          <c:showVal val="0"/>
          <c:showCatName val="0"/>
          <c:showSerName val="0"/>
          <c:showPercent val="0"/>
          <c:showBubbleSize val="0"/>
        </c:dLbls>
        <c:axId val="4"/>
        <c:axId val="5"/>
      </c:scatterChart>
      <c:scatterChart>
        <c:scatterStyle val="lineMarker"/>
        <c:varyColors val="0"/>
        <c:ser>
          <c:idx val="1"/>
          <c:order val="1"/>
          <c:spPr>
            <a:ln w="19050" cmpd="sng" algn="ctr">
              <a:solidFill>
                <a:schemeClr val="accent4"/>
              </a:solidFill>
              <a:prstDash val="solid"/>
            </a:ln>
          </c:spPr>
          <c:marker>
            <c:symbol val="none"/>
          </c:marker>
          <c:xVal>
            <c:numRef>
              <c:f>Sheet1!$A$1:$AP$1</c:f>
              <c:numCache>
                <c:formatCode>General</c:formatCode>
                <c:ptCount val="4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numCache>
            </c:numRef>
          </c:xVal>
          <c:yVal>
            <c:numRef>
              <c:f>Sheet1!$A$3:$AP$3</c:f>
              <c:numCache>
                <c:formatCode>General</c:formatCode>
                <c:ptCount val="42"/>
                <c:pt idx="0">
                  <c:v>0.13</c:v>
                </c:pt>
                <c:pt idx="1">
                  <c:v>0.17</c:v>
                </c:pt>
                <c:pt idx="2">
                  <c:v>0.14000000000000001</c:v>
                </c:pt>
                <c:pt idx="3">
                  <c:v>0.16</c:v>
                </c:pt>
                <c:pt idx="4">
                  <c:v>0.22</c:v>
                </c:pt>
                <c:pt idx="5">
                  <c:v>0.19</c:v>
                </c:pt>
                <c:pt idx="6">
                  <c:v>0.17499999999999999</c:v>
                </c:pt>
                <c:pt idx="7">
                  <c:v>0.16</c:v>
                </c:pt>
                <c:pt idx="8">
                  <c:v>0.24</c:v>
                </c:pt>
                <c:pt idx="9">
                  <c:v>0.26</c:v>
                </c:pt>
                <c:pt idx="10">
                  <c:v>0.23</c:v>
                </c:pt>
                <c:pt idx="11">
                  <c:v>0.14000000000000001</c:v>
                </c:pt>
                <c:pt idx="12">
                  <c:v>0.24</c:v>
                </c:pt>
                <c:pt idx="13">
                  <c:v>0.16</c:v>
                </c:pt>
                <c:pt idx="14">
                  <c:v>0.17499999999999999</c:v>
                </c:pt>
                <c:pt idx="15">
                  <c:v>0.19</c:v>
                </c:pt>
                <c:pt idx="16">
                  <c:v>0.24</c:v>
                </c:pt>
                <c:pt idx="17">
                  <c:v>0.23</c:v>
                </c:pt>
                <c:pt idx="18">
                  <c:v>0.24</c:v>
                </c:pt>
                <c:pt idx="19">
                  <c:v>0.25</c:v>
                </c:pt>
                <c:pt idx="20">
                  <c:v>0.25</c:v>
                </c:pt>
                <c:pt idx="21">
                  <c:v>0.27</c:v>
                </c:pt>
                <c:pt idx="22">
                  <c:v>0.26</c:v>
                </c:pt>
                <c:pt idx="23">
                  <c:v>0.32</c:v>
                </c:pt>
                <c:pt idx="24">
                  <c:v>0.3</c:v>
                </c:pt>
                <c:pt idx="25">
                  <c:v>0.3</c:v>
                </c:pt>
                <c:pt idx="26">
                  <c:v>0.28999999999999998</c:v>
                </c:pt>
                <c:pt idx="27">
                  <c:v>0.3</c:v>
                </c:pt>
                <c:pt idx="28">
                  <c:v>0.31</c:v>
                </c:pt>
                <c:pt idx="29">
                  <c:v>0.31</c:v>
                </c:pt>
                <c:pt idx="30">
                  <c:v>0.33</c:v>
                </c:pt>
                <c:pt idx="31">
                  <c:v>0.35</c:v>
                </c:pt>
                <c:pt idx="32">
                  <c:v>0.37</c:v>
                </c:pt>
                <c:pt idx="33">
                  <c:v>0.37</c:v>
                </c:pt>
                <c:pt idx="34">
                  <c:v>0.38</c:v>
                </c:pt>
                <c:pt idx="35">
                  <c:v>0.39</c:v>
                </c:pt>
                <c:pt idx="36">
                  <c:v>0.39</c:v>
                </c:pt>
                <c:pt idx="37">
                  <c:v>0.38</c:v>
                </c:pt>
                <c:pt idx="38">
                  <c:v>0.4</c:v>
                </c:pt>
                <c:pt idx="39">
                  <c:v>0.42266666666666669</c:v>
                </c:pt>
                <c:pt idx="40">
                  <c:v>0.44533333333333336</c:v>
                </c:pt>
                <c:pt idx="41">
                  <c:v>0.46800000000000003</c:v>
                </c:pt>
              </c:numCache>
            </c:numRef>
          </c:yVal>
          <c:smooth val="1"/>
          <c:extLst>
            <c:ext xmlns:c16="http://schemas.microsoft.com/office/drawing/2014/chart" uri="{C3380CC4-5D6E-409C-BE32-E72D297353CC}">
              <c16:uniqueId val="{00000001-8474-4C65-9FA0-6620A3FD7801}"/>
            </c:ext>
          </c:extLst>
        </c:ser>
        <c:dLbls>
          <c:showLegendKey val="0"/>
          <c:showVal val="0"/>
          <c:showCatName val="0"/>
          <c:showSerName val="0"/>
          <c:showPercent val="0"/>
          <c:showBubbleSize val="0"/>
        </c:dLbls>
        <c:axId val="6"/>
        <c:axId val="7"/>
      </c:scatterChart>
      <c:valAx>
        <c:axId val="4"/>
        <c:scaling>
          <c:orientation val="minMax"/>
          <c:max val="2025"/>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3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accent6"/>
                </a:solidFill>
                <a:latin typeface="+mn-lt"/>
                <a:ea typeface="+mn-ea"/>
                <a:cs typeface="+mn-cs"/>
              </a:defRPr>
            </a:pPr>
            <a:endParaRPr lang="en-US"/>
          </a:p>
        </c:txPr>
        <c:crossAx val="4"/>
        <c:crosses val="min"/>
        <c:crossBetween val="midCat"/>
        <c:majorUnit val="10"/>
      </c:valAx>
      <c:valAx>
        <c:axId val="6"/>
        <c:scaling>
          <c:orientation val="minMax"/>
          <c:max val="2025"/>
          <c:min val="1980"/>
        </c:scaling>
        <c:delete val="1"/>
        <c:axPos val="b"/>
        <c:majorGridlines>
          <c:spPr>
            <a:ln>
              <a:noFill/>
            </a:ln>
          </c:spPr>
        </c:majorGridlines>
        <c:numFmt formatCode="0;&quot;-&quot;0" sourceLinked="0"/>
        <c:majorTickMark val="out"/>
        <c:minorTickMark val="none"/>
        <c:tickLblPos val="nextTo"/>
        <c:crossAx val="7"/>
        <c:crosses val="min"/>
        <c:crossBetween val="midCat"/>
        <c:majorUnit val="5"/>
      </c:valAx>
      <c:valAx>
        <c:axId val="7"/>
        <c:scaling>
          <c:orientation val="minMax"/>
          <c:max val="0.60000000000000009"/>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6"/>
        <c:crosses val="max"/>
        <c:crossBetween val="midCat"/>
        <c:majorUnit val="0.2"/>
      </c:valAx>
    </c:plotArea>
    <c:plotVisOnly val="0"/>
    <c:dispBlanksAs val="gap"/>
    <c:showDLblsOverMax val="1"/>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40431266846361E-2"/>
          <c:y val="3.8518518518518521E-2"/>
          <c:w val="0.92991913746630728"/>
          <c:h val="0.92296296296296299"/>
        </c:manualLayout>
      </c:layout>
      <c:lineChart>
        <c:grouping val="standard"/>
        <c:varyColors val="0"/>
        <c:ser>
          <c:idx val="0"/>
          <c:order val="0"/>
          <c:spPr>
            <a:ln w="28575" cmpd="sng" algn="ctr">
              <a:solidFill>
                <a:schemeClr val="accent1"/>
              </a:solidFill>
              <a:prstDash val="solid"/>
            </a:ln>
          </c:spPr>
          <c:marker>
            <c:symbol val="none"/>
          </c:marker>
          <c:val>
            <c:numRef>
              <c:f>Sheet1!$A$1:$E$1</c:f>
              <c:numCache>
                <c:formatCode>General</c:formatCode>
                <c:ptCount val="5"/>
                <c:pt idx="0">
                  <c:v>26.691648822269798</c:v>
                </c:pt>
                <c:pt idx="1">
                  <c:v>30.441648822269798</c:v>
                </c:pt>
                <c:pt idx="2">
                  <c:v>34.191648822269798</c:v>
                </c:pt>
                <c:pt idx="3">
                  <c:v>37.941648822269798</c:v>
                </c:pt>
                <c:pt idx="4">
                  <c:v>41.691648822269798</c:v>
                </c:pt>
              </c:numCache>
            </c:numRef>
          </c:val>
          <c:smooth val="0"/>
          <c:extLst>
            <c:ext xmlns:c16="http://schemas.microsoft.com/office/drawing/2014/chart" uri="{C3380CC4-5D6E-409C-BE32-E72D297353CC}">
              <c16:uniqueId val="{00000000-CC57-4757-9470-B33247826794}"/>
            </c:ext>
          </c:extLst>
        </c:ser>
        <c:ser>
          <c:idx val="1"/>
          <c:order val="1"/>
          <c:spPr>
            <a:ln w="28575" cmpd="sng" algn="ctr">
              <a:solidFill>
                <a:schemeClr val="accent2"/>
              </a:solidFill>
              <a:prstDash val="solid"/>
            </a:ln>
          </c:spPr>
          <c:marker>
            <c:symbol val="none"/>
          </c:marker>
          <c:val>
            <c:numRef>
              <c:f>Sheet1!$A$2:$E$2</c:f>
              <c:numCache>
                <c:formatCode>General</c:formatCode>
                <c:ptCount val="5"/>
                <c:pt idx="0">
                  <c:v>26.691648822269798</c:v>
                </c:pt>
                <c:pt idx="1">
                  <c:v>25.441648822269798</c:v>
                </c:pt>
                <c:pt idx="2">
                  <c:v>24.191648822269798</c:v>
                </c:pt>
                <c:pt idx="3">
                  <c:v>22.941648822269798</c:v>
                </c:pt>
                <c:pt idx="4">
                  <c:v>21.691648822269798</c:v>
                </c:pt>
              </c:numCache>
            </c:numRef>
          </c:val>
          <c:smooth val="0"/>
          <c:extLst>
            <c:ext xmlns:c16="http://schemas.microsoft.com/office/drawing/2014/chart" uri="{C3380CC4-5D6E-409C-BE32-E72D297353CC}">
              <c16:uniqueId val="{00000001-CC57-4757-9470-B33247826794}"/>
            </c:ext>
          </c:extLst>
        </c:ser>
        <c:ser>
          <c:idx val="2"/>
          <c:order val="2"/>
          <c:spPr>
            <a:ln w="28575" cmpd="sng" algn="ctr">
              <a:solidFill>
                <a:schemeClr val="accent3"/>
              </a:solidFill>
              <a:prstDash val="solid"/>
            </a:ln>
          </c:spPr>
          <c:marker>
            <c:symbol val="none"/>
          </c:marker>
          <c:val>
            <c:numRef>
              <c:f>Sheet1!$A$3:$E$3</c:f>
              <c:numCache>
                <c:formatCode>General</c:formatCode>
                <c:ptCount val="5"/>
                <c:pt idx="0">
                  <c:v>26.691648822269798</c:v>
                </c:pt>
                <c:pt idx="1">
                  <c:v>24.191648822269798</c:v>
                </c:pt>
                <c:pt idx="2">
                  <c:v>21.691648822269798</c:v>
                </c:pt>
                <c:pt idx="3">
                  <c:v>19.191648822269798</c:v>
                </c:pt>
                <c:pt idx="4">
                  <c:v>16.691648822269798</c:v>
                </c:pt>
              </c:numCache>
            </c:numRef>
          </c:val>
          <c:smooth val="0"/>
          <c:extLst>
            <c:ext xmlns:c16="http://schemas.microsoft.com/office/drawing/2014/chart" uri="{C3380CC4-5D6E-409C-BE32-E72D297353CC}">
              <c16:uniqueId val="{00000002-CC57-4757-9470-B33247826794}"/>
            </c:ext>
          </c:extLst>
        </c:ser>
        <c:dLbls>
          <c:showLegendKey val="0"/>
          <c:showVal val="0"/>
          <c:showCatName val="0"/>
          <c:showSerName val="0"/>
          <c:showPercent val="0"/>
          <c:showBubbleSize val="0"/>
        </c:dLbls>
        <c:smooth val="0"/>
        <c:axId val="1652984127"/>
        <c:axId val="1"/>
      </c:lineChart>
      <c:catAx>
        <c:axId val="16529841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6.691648822269798"/>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652984127"/>
        <c:crosses val="min"/>
        <c:crossBetween val="midCat"/>
      </c:valAx>
    </c:plotArea>
    <c:plotVisOnly val="0"/>
    <c:dispBlanksAs val="gap"/>
    <c:showDLblsOverMax val="1"/>
  </c:chart>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59907223326709E-2"/>
          <c:y val="3.8518518518518521E-2"/>
          <c:w val="0.9310801855533466"/>
          <c:h val="0.92296296296296299"/>
        </c:manualLayout>
      </c:layout>
      <c:lineChart>
        <c:grouping val="standard"/>
        <c:varyColors val="0"/>
        <c:ser>
          <c:idx val="0"/>
          <c:order val="0"/>
          <c:spPr>
            <a:ln w="28575" cmpd="sng" algn="ctr">
              <a:solidFill>
                <a:schemeClr val="accent1"/>
              </a:solidFill>
              <a:prstDash val="solid"/>
            </a:ln>
          </c:spPr>
          <c:marker>
            <c:symbol val="none"/>
          </c:marker>
          <c:val>
            <c:numRef>
              <c:f>Sheet1!$A$1:$E$1</c:f>
              <c:numCache>
                <c:formatCode>General</c:formatCode>
                <c:ptCount val="5"/>
                <c:pt idx="0">
                  <c:v>26.691648822269798</c:v>
                </c:pt>
                <c:pt idx="1">
                  <c:v>23.691648822269798</c:v>
                </c:pt>
                <c:pt idx="2">
                  <c:v>19.691648822269798</c:v>
                </c:pt>
                <c:pt idx="3">
                  <c:v>15.691648822269798</c:v>
                </c:pt>
                <c:pt idx="4">
                  <c:v>11.691648822269798</c:v>
                </c:pt>
              </c:numCache>
            </c:numRef>
          </c:val>
          <c:smooth val="0"/>
          <c:extLst>
            <c:ext xmlns:c16="http://schemas.microsoft.com/office/drawing/2014/chart" uri="{C3380CC4-5D6E-409C-BE32-E72D297353CC}">
              <c16:uniqueId val="{00000000-C295-4FC0-A887-89E2AA7A94D4}"/>
            </c:ext>
          </c:extLst>
        </c:ser>
        <c:ser>
          <c:idx val="1"/>
          <c:order val="1"/>
          <c:spPr>
            <a:ln w="28575" cmpd="sng" algn="ctr">
              <a:solidFill>
                <a:schemeClr val="accent2"/>
              </a:solidFill>
              <a:prstDash val="solid"/>
            </a:ln>
          </c:spPr>
          <c:marker>
            <c:symbol val="none"/>
          </c:marker>
          <c:val>
            <c:numRef>
              <c:f>Sheet1!$A$2:$E$2</c:f>
              <c:numCache>
                <c:formatCode>General</c:formatCode>
                <c:ptCount val="5"/>
                <c:pt idx="0">
                  <c:v>26.691648822269798</c:v>
                </c:pt>
                <c:pt idx="1">
                  <c:v>25.691648822269798</c:v>
                </c:pt>
                <c:pt idx="2">
                  <c:v>28.691648822269798</c:v>
                </c:pt>
                <c:pt idx="3">
                  <c:v>30.691648822269798</c:v>
                </c:pt>
                <c:pt idx="4">
                  <c:v>33.691648822269798</c:v>
                </c:pt>
              </c:numCache>
            </c:numRef>
          </c:val>
          <c:smooth val="0"/>
          <c:extLst>
            <c:ext xmlns:c16="http://schemas.microsoft.com/office/drawing/2014/chart" uri="{C3380CC4-5D6E-409C-BE32-E72D297353CC}">
              <c16:uniqueId val="{00000001-C295-4FC0-A887-89E2AA7A94D4}"/>
            </c:ext>
          </c:extLst>
        </c:ser>
        <c:ser>
          <c:idx val="2"/>
          <c:order val="2"/>
          <c:spPr>
            <a:ln w="28575" cmpd="sng" algn="ctr">
              <a:solidFill>
                <a:schemeClr val="accent3"/>
              </a:solidFill>
              <a:prstDash val="solid"/>
            </a:ln>
          </c:spPr>
          <c:marker>
            <c:symbol val="none"/>
          </c:marker>
          <c:val>
            <c:numRef>
              <c:f>Sheet1!$A$3:$E$3</c:f>
              <c:numCache>
                <c:formatCode>General</c:formatCode>
                <c:ptCount val="5"/>
                <c:pt idx="0">
                  <c:v>26.691648822269798</c:v>
                </c:pt>
                <c:pt idx="1">
                  <c:v>31.691648822269798</c:v>
                </c:pt>
                <c:pt idx="2">
                  <c:v>31.691648822269798</c:v>
                </c:pt>
                <c:pt idx="3">
                  <c:v>39.691648822269798</c:v>
                </c:pt>
                <c:pt idx="4">
                  <c:v>44.691648822269798</c:v>
                </c:pt>
              </c:numCache>
            </c:numRef>
          </c:val>
          <c:smooth val="0"/>
          <c:extLst>
            <c:ext xmlns:c16="http://schemas.microsoft.com/office/drawing/2014/chart" uri="{C3380CC4-5D6E-409C-BE32-E72D297353CC}">
              <c16:uniqueId val="{00000002-C295-4FC0-A887-89E2AA7A94D4}"/>
            </c:ext>
          </c:extLst>
        </c:ser>
        <c:dLbls>
          <c:showLegendKey val="0"/>
          <c:showVal val="0"/>
          <c:showCatName val="0"/>
          <c:showSerName val="0"/>
          <c:showPercent val="0"/>
          <c:showBubbleSize val="0"/>
        </c:dLbls>
        <c:smooth val="0"/>
        <c:axId val="1443229664"/>
        <c:axId val="1"/>
      </c:lineChart>
      <c:catAx>
        <c:axId val="14432296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6.691648822269798"/>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443229664"/>
        <c:crosses val="min"/>
        <c:crossBetween val="midCat"/>
      </c:valAx>
    </c:plotArea>
    <c:plotVisOnly val="0"/>
    <c:dispBlanksAs val="gap"/>
    <c:showDLblsOverMax val="1"/>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50867052023122"/>
          <c:y val="5.3235053235053238E-2"/>
          <c:w val="0.83545279383429671"/>
          <c:h val="0.89352989352989354"/>
        </c:manualLayout>
      </c:layout>
      <c:areaChart>
        <c:grouping val="stacked"/>
        <c:varyColors val="0"/>
        <c:ser>
          <c:idx val="0"/>
          <c:order val="0"/>
          <c:spPr>
            <a:solidFill>
              <a:schemeClr val="accent3"/>
            </a:solidFill>
            <a:ln>
              <a:noFill/>
            </a:ln>
          </c:spPr>
          <c:val>
            <c:numRef>
              <c:f>Sheet1!$A$1:$N$1</c:f>
              <c:numCache>
                <c:formatCode>General</c:formatCode>
                <c:ptCount val="14"/>
                <c:pt idx="0">
                  <c:v>87</c:v>
                </c:pt>
                <c:pt idx="1">
                  <c:v>94</c:v>
                </c:pt>
                <c:pt idx="2">
                  <c:v>103</c:v>
                </c:pt>
                <c:pt idx="3">
                  <c:v>118</c:v>
                </c:pt>
                <c:pt idx="4">
                  <c:v>132</c:v>
                </c:pt>
                <c:pt idx="5">
                  <c:v>138</c:v>
                </c:pt>
                <c:pt idx="6">
                  <c:v>143</c:v>
                </c:pt>
                <c:pt idx="7">
                  <c:v>150</c:v>
                </c:pt>
                <c:pt idx="8">
                  <c:v>158</c:v>
                </c:pt>
                <c:pt idx="9">
                  <c:v>166</c:v>
                </c:pt>
                <c:pt idx="10">
                  <c:v>175</c:v>
                </c:pt>
                <c:pt idx="11">
                  <c:v>180</c:v>
                </c:pt>
                <c:pt idx="12">
                  <c:v>185</c:v>
                </c:pt>
                <c:pt idx="13">
                  <c:v>190</c:v>
                </c:pt>
              </c:numCache>
            </c:numRef>
          </c:val>
          <c:extLst>
            <c:ext xmlns:c16="http://schemas.microsoft.com/office/drawing/2014/chart" uri="{C3380CC4-5D6E-409C-BE32-E72D297353CC}">
              <c16:uniqueId val="{00000000-A2C4-4066-BE3C-824AC663AC22}"/>
            </c:ext>
          </c:extLst>
        </c:ser>
        <c:ser>
          <c:idx val="1"/>
          <c:order val="1"/>
          <c:spPr>
            <a:solidFill>
              <a:schemeClr val="accent2"/>
            </a:solidFill>
            <a:ln>
              <a:noFill/>
            </a:ln>
          </c:spPr>
          <c:val>
            <c:numRef>
              <c:f>Sheet1!$A$2:$N$2</c:f>
              <c:numCache>
                <c:formatCode>General</c:formatCode>
                <c:ptCount val="14"/>
                <c:pt idx="0">
                  <c:v>0</c:v>
                </c:pt>
                <c:pt idx="1">
                  <c:v>0</c:v>
                </c:pt>
                <c:pt idx="2">
                  <c:v>0</c:v>
                </c:pt>
                <c:pt idx="3">
                  <c:v>0</c:v>
                </c:pt>
                <c:pt idx="4">
                  <c:v>0</c:v>
                </c:pt>
                <c:pt idx="5">
                  <c:v>2</c:v>
                </c:pt>
                <c:pt idx="6">
                  <c:v>12</c:v>
                </c:pt>
                <c:pt idx="7">
                  <c:v>15</c:v>
                </c:pt>
                <c:pt idx="8">
                  <c:v>18</c:v>
                </c:pt>
                <c:pt idx="9">
                  <c:v>27</c:v>
                </c:pt>
                <c:pt idx="10">
                  <c:v>40</c:v>
                </c:pt>
                <c:pt idx="11">
                  <c:v>50</c:v>
                </c:pt>
                <c:pt idx="12">
                  <c:v>65</c:v>
                </c:pt>
                <c:pt idx="13">
                  <c:v>85</c:v>
                </c:pt>
              </c:numCache>
            </c:numRef>
          </c:val>
          <c:extLst>
            <c:ext xmlns:c16="http://schemas.microsoft.com/office/drawing/2014/chart" uri="{C3380CC4-5D6E-409C-BE32-E72D297353CC}">
              <c16:uniqueId val="{00000001-A2C4-4066-BE3C-824AC663AC22}"/>
            </c:ext>
          </c:extLst>
        </c:ser>
        <c:dLbls>
          <c:showLegendKey val="0"/>
          <c:showVal val="0"/>
          <c:showCatName val="0"/>
          <c:showSerName val="0"/>
          <c:showPercent val="0"/>
          <c:showBubbleSize val="0"/>
        </c:dLbls>
        <c:axId val="202571551"/>
        <c:axId val="1"/>
      </c:areaChart>
      <c:catAx>
        <c:axId val="2025715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202571551"/>
        <c:crosses val="min"/>
        <c:crossBetween val="midCat"/>
        <c:majorUnit val="50"/>
      </c:valAx>
    </c:plotArea>
    <c:plotVisOnly val="0"/>
    <c:dispBlanksAs val="zero"/>
    <c:showDLblsOverMax val="1"/>
  </c:chart>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81774960380349E-2"/>
          <c:y val="9.7278517660683267E-2"/>
          <c:w val="0.96703645007923933"/>
          <c:h val="0.80544296467863352"/>
        </c:manualLayout>
      </c:layout>
      <c:barChart>
        <c:barDir val="col"/>
        <c:grouping val="stacked"/>
        <c:varyColors val="0"/>
        <c:ser>
          <c:idx val="0"/>
          <c:order val="0"/>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7FE-4F50-AE1D-C058AF1F1073}"/>
                </c:ext>
              </c:extLst>
            </c:dLbl>
            <c:dLbl>
              <c:idx val="1"/>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7FE-4F50-AE1D-C058AF1F1073}"/>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7FE-4F50-AE1D-C058AF1F1073}"/>
                </c:ext>
              </c:extLst>
            </c:dLbl>
            <c:dLbl>
              <c:idx val="3"/>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7FE-4F50-AE1D-C058AF1F1073}"/>
                </c:ext>
              </c:extLst>
            </c:dLbl>
            <c:dLbl>
              <c:idx val="4"/>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7FE-4F50-AE1D-C058AF1F1073}"/>
                </c:ext>
              </c:extLst>
            </c:dLbl>
            <c:dLbl>
              <c:idx val="5"/>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7FE-4F50-AE1D-C058AF1F1073}"/>
                </c:ext>
              </c:extLst>
            </c:dLbl>
            <c:dLbl>
              <c:idx val="6"/>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7FE-4F50-AE1D-C058AF1F1073}"/>
                </c:ext>
              </c:extLst>
            </c:dLbl>
            <c:dLbl>
              <c:idx val="7"/>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7FE-4F50-AE1D-C058AF1F1073}"/>
                </c:ext>
              </c:extLst>
            </c:dLbl>
            <c:dLbl>
              <c:idx val="8"/>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7FE-4F50-AE1D-C058AF1F1073}"/>
                </c:ext>
              </c:extLst>
            </c:dLbl>
            <c:dLbl>
              <c:idx val="9"/>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7FE-4F50-AE1D-C058AF1F10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11.8</c:v>
                </c:pt>
                <c:pt idx="1">
                  <c:v>10.8</c:v>
                </c:pt>
                <c:pt idx="2">
                  <c:v>12.5</c:v>
                </c:pt>
                <c:pt idx="3">
                  <c:v>14.1</c:v>
                </c:pt>
                <c:pt idx="4">
                  <c:v>9.5</c:v>
                </c:pt>
                <c:pt idx="5">
                  <c:v>12</c:v>
                </c:pt>
                <c:pt idx="6">
                  <c:v>12.1</c:v>
                </c:pt>
                <c:pt idx="7">
                  <c:v>15.5</c:v>
                </c:pt>
                <c:pt idx="8">
                  <c:v>16.3</c:v>
                </c:pt>
                <c:pt idx="9">
                  <c:v>14.5</c:v>
                </c:pt>
              </c:numCache>
            </c:numRef>
          </c:val>
          <c:extLst>
            <c:ext xmlns:c16="http://schemas.microsoft.com/office/drawing/2014/chart" uri="{C3380CC4-5D6E-409C-BE32-E72D297353CC}">
              <c16:uniqueId val="{0000000A-47FE-4F50-AE1D-C058AF1F1073}"/>
            </c:ext>
          </c:extLst>
        </c:ser>
        <c:ser>
          <c:idx val="1"/>
          <c:order val="1"/>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7FE-4F50-AE1D-C058AF1F1073}"/>
                </c:ext>
              </c:extLst>
            </c:dLbl>
            <c:dLbl>
              <c:idx val="1"/>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7FE-4F50-AE1D-C058AF1F1073}"/>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47FE-4F50-AE1D-C058AF1F1073}"/>
                </c:ext>
              </c:extLst>
            </c:dLbl>
            <c:dLbl>
              <c:idx val="3"/>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7FE-4F50-AE1D-C058AF1F1073}"/>
                </c:ext>
              </c:extLst>
            </c:dLbl>
            <c:dLbl>
              <c:idx val="4"/>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47FE-4F50-AE1D-C058AF1F1073}"/>
                </c:ext>
              </c:extLst>
            </c:dLbl>
            <c:dLbl>
              <c:idx val="5"/>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47FE-4F50-AE1D-C058AF1F1073}"/>
                </c:ext>
              </c:extLst>
            </c:dLbl>
            <c:dLbl>
              <c:idx val="6"/>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47FE-4F50-AE1D-C058AF1F1073}"/>
                </c:ext>
              </c:extLst>
            </c:dLbl>
            <c:dLbl>
              <c:idx val="7"/>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47FE-4F50-AE1D-C058AF1F1073}"/>
                </c:ext>
              </c:extLst>
            </c:dLbl>
            <c:dLbl>
              <c:idx val="8"/>
              <c:layout>
                <c:manualLayout>
                  <c:x val="0"/>
                  <c:y val="-5.790387955993051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47FE-4F50-AE1D-C058AF1F1073}"/>
                </c:ext>
              </c:extLst>
            </c:dLbl>
            <c:dLbl>
              <c:idx val="9"/>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47FE-4F50-AE1D-C058AF1F10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0">
                  <c:v>1.5</c:v>
                </c:pt>
                <c:pt idx="1">
                  <c:v>3</c:v>
                </c:pt>
                <c:pt idx="2">
                  <c:v>1.5</c:v>
                </c:pt>
                <c:pt idx="3">
                  <c:v>3.2000000000000011</c:v>
                </c:pt>
                <c:pt idx="4">
                  <c:v>2.6999999999999993</c:v>
                </c:pt>
                <c:pt idx="5">
                  <c:v>3.6999999999999993</c:v>
                </c:pt>
                <c:pt idx="6">
                  <c:v>2.9000000000000004</c:v>
                </c:pt>
                <c:pt idx="7">
                  <c:v>2.8999999999999986</c:v>
                </c:pt>
                <c:pt idx="8">
                  <c:v>2.6000000000000014</c:v>
                </c:pt>
                <c:pt idx="9">
                  <c:v>3.8000000000000007</c:v>
                </c:pt>
              </c:numCache>
            </c:numRef>
          </c:val>
          <c:extLst>
            <c:ext xmlns:c16="http://schemas.microsoft.com/office/drawing/2014/chart" uri="{C3380CC4-5D6E-409C-BE32-E72D297353CC}">
              <c16:uniqueId val="{00000015-47FE-4F50-AE1D-C058AF1F1073}"/>
            </c:ext>
          </c:extLst>
        </c:ser>
        <c:dLbls>
          <c:showLegendKey val="0"/>
          <c:showVal val="0"/>
          <c:showCatName val="0"/>
          <c:showSerName val="0"/>
          <c:showPercent val="0"/>
          <c:showBubbleSize val="0"/>
        </c:dLbls>
        <c:gapWidth val="80"/>
        <c:overlap val="100"/>
        <c:axId val="147745200"/>
        <c:axId val="1"/>
      </c:barChart>
      <c:catAx>
        <c:axId val="147745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900000000000002"/>
          <c:min val="0"/>
        </c:scaling>
        <c:delete val="1"/>
        <c:axPos val="l"/>
        <c:numFmt formatCode="General" sourceLinked="1"/>
        <c:majorTickMark val="out"/>
        <c:minorTickMark val="none"/>
        <c:tickLblPos val="nextTo"/>
        <c:crossAx val="147745200"/>
        <c:crosses val="min"/>
        <c:crossBetween val="between"/>
      </c:valAx>
    </c:plotArea>
    <c:plotVisOnly val="0"/>
    <c:dispBlanksAs val="gap"/>
    <c:showDLblsOverMax val="1"/>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66929133858267"/>
          <c:y val="0.14473684210526316"/>
          <c:w val="0.70866141732283461"/>
          <c:h val="0.71052631578947367"/>
        </c:manualLayout>
      </c:layout>
      <c:doughnutChart>
        <c:varyColors val="0"/>
        <c:ser>
          <c:idx val="0"/>
          <c:order val="0"/>
          <c:dPt>
            <c:idx val="1"/>
            <c:bubble3D val="0"/>
            <c:spPr>
              <a:solidFill>
                <a:schemeClr val="accent2"/>
              </a:solidFill>
              <a:ln>
                <a:noFill/>
              </a:ln>
            </c:spPr>
            <c:extLst>
              <c:ext xmlns:c16="http://schemas.microsoft.com/office/drawing/2014/chart" uri="{C3380CC4-5D6E-409C-BE32-E72D297353CC}">
                <c16:uniqueId val="{00000000-2ACF-4D61-9A53-18AB96A5A0F3}"/>
              </c:ext>
            </c:extLst>
          </c:dPt>
          <c:dPt>
            <c:idx val="2"/>
            <c:bubble3D val="0"/>
            <c:spPr>
              <a:solidFill>
                <a:schemeClr val="accent3"/>
              </a:solidFill>
              <a:ln>
                <a:noFill/>
              </a:ln>
            </c:spPr>
            <c:extLst>
              <c:ext xmlns:c16="http://schemas.microsoft.com/office/drawing/2014/chart" uri="{C3380CC4-5D6E-409C-BE32-E72D297353CC}">
                <c16:uniqueId val="{00000001-2ACF-4D61-9A53-18AB96A5A0F3}"/>
              </c:ext>
            </c:extLst>
          </c:dPt>
          <c:dPt>
            <c:idx val="3"/>
            <c:bubble3D val="0"/>
            <c:spPr>
              <a:solidFill>
                <a:schemeClr val="accent4"/>
              </a:solidFill>
              <a:ln>
                <a:noFill/>
              </a:ln>
            </c:spPr>
            <c:extLst>
              <c:ext xmlns:c16="http://schemas.microsoft.com/office/drawing/2014/chart" uri="{C3380CC4-5D6E-409C-BE32-E72D297353CC}">
                <c16:uniqueId val="{00000002-2ACF-4D61-9A53-18AB96A5A0F3}"/>
              </c:ext>
            </c:extLst>
          </c:dPt>
          <c:dPt>
            <c:idx val="4"/>
            <c:bubble3D val="0"/>
            <c:spPr>
              <a:solidFill>
                <a:schemeClr val="accent5"/>
              </a:solidFill>
              <a:ln>
                <a:noFill/>
              </a:ln>
            </c:spPr>
            <c:extLst>
              <c:ext xmlns:c16="http://schemas.microsoft.com/office/drawing/2014/chart" uri="{C3380CC4-5D6E-409C-BE32-E72D297353CC}">
                <c16:uniqueId val="{00000003-2ACF-4D61-9A53-18AB96A5A0F3}"/>
              </c:ext>
            </c:extLst>
          </c:dPt>
          <c:dPt>
            <c:idx val="5"/>
            <c:bubble3D val="0"/>
            <c:spPr>
              <a:solidFill>
                <a:schemeClr val="accent6"/>
              </a:solidFill>
              <a:ln>
                <a:noFill/>
              </a:ln>
            </c:spPr>
            <c:extLst>
              <c:ext xmlns:c16="http://schemas.microsoft.com/office/drawing/2014/chart" uri="{C3380CC4-5D6E-409C-BE32-E72D297353CC}">
                <c16:uniqueId val="{00000004-2ACF-4D61-9A53-18AB96A5A0F3}"/>
              </c:ext>
            </c:extLst>
          </c:dPt>
          <c:dPt>
            <c:idx val="6"/>
            <c:bubble3D val="0"/>
            <c:spPr>
              <a:solidFill>
                <a:schemeClr val="accent1"/>
              </a:solidFill>
              <a:ln>
                <a:noFill/>
              </a:ln>
            </c:spPr>
            <c:extLst>
              <c:ext xmlns:c16="http://schemas.microsoft.com/office/drawing/2014/chart" uri="{C3380CC4-5D6E-409C-BE32-E72D297353CC}">
                <c16:uniqueId val="{00000005-2ACF-4D61-9A53-18AB96A5A0F3}"/>
              </c:ext>
            </c:extLst>
          </c:dPt>
          <c:dLbls>
            <c:dLbl>
              <c:idx val="1"/>
              <c:layout>
                <c:manualLayout>
                  <c:x val="9.1863517060367453E-3"/>
                  <c:y val="-1.5789473684210527E-2"/>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ACF-4D61-9A53-18AB96A5A0F3}"/>
                </c:ext>
              </c:extLst>
            </c:dLbl>
            <c:dLbl>
              <c:idx val="2"/>
              <c:layout>
                <c:manualLayout>
                  <c:x val="1.8372703412073491E-2"/>
                  <c:y val="-1.9736842105263159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ACF-4D61-9A53-18AB96A5A0F3}"/>
                </c:ext>
              </c:extLst>
            </c:dLbl>
            <c:dLbl>
              <c:idx val="3"/>
              <c:layout>
                <c:manualLayout>
                  <c:x val="7.874015748031496E-3"/>
                  <c:y val="7.2368421052631578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ACF-4D61-9A53-18AB96A5A0F3}"/>
                </c:ext>
              </c:extLst>
            </c:dLbl>
            <c:dLbl>
              <c:idx val="4"/>
              <c:layout>
                <c:manualLayout>
                  <c:x val="4.5931758530183726E-3"/>
                  <c:y val="3.7499999999999999E-2"/>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ACF-4D61-9A53-18AB96A5A0F3}"/>
                </c:ext>
              </c:extLst>
            </c:dLbl>
            <c:dLbl>
              <c:idx val="5"/>
              <c:layout>
                <c:manualLayout>
                  <c:x val="-1.3123359580052493E-2"/>
                  <c:y val="2.5000000000000001E-2"/>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ACF-4D61-9A53-18AB96A5A0F3}"/>
                </c:ext>
              </c:extLst>
            </c:dLbl>
            <c:dLbl>
              <c:idx val="6"/>
              <c:layout>
                <c:manualLayout>
                  <c:x val="-1.1154855643044619E-2"/>
                  <c:y val="-4.6052631578947364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ACF-4D61-9A53-18AB96A5A0F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General</c:formatCode>
                <c:ptCount val="7"/>
                <c:pt idx="1">
                  <c:v>13</c:v>
                </c:pt>
                <c:pt idx="2">
                  <c:v>11</c:v>
                </c:pt>
                <c:pt idx="3">
                  <c:v>10</c:v>
                </c:pt>
                <c:pt idx="4">
                  <c:v>8</c:v>
                </c:pt>
                <c:pt idx="5">
                  <c:v>7.0000000000000009</c:v>
                </c:pt>
                <c:pt idx="6">
                  <c:v>30</c:v>
                </c:pt>
              </c:numCache>
            </c:numRef>
          </c:val>
          <c:extLst>
            <c:ext xmlns:c16="http://schemas.microsoft.com/office/drawing/2014/chart" uri="{C3380CC4-5D6E-409C-BE32-E72D297353CC}">
              <c16:uniqueId val="{00000006-2ACF-4D61-9A53-18AB96A5A0F3}"/>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391686650679457E-2"/>
          <c:y val="0.1427357689039932"/>
          <c:w val="0.97921662669864107"/>
          <c:h val="0.7145284621920136"/>
        </c:manualLayout>
      </c:layout>
      <c:barChart>
        <c:barDir val="col"/>
        <c:grouping val="stacked"/>
        <c:varyColors val="0"/>
        <c:ser>
          <c:idx val="0"/>
          <c:order val="0"/>
          <c:spPr>
            <a:solidFill>
              <a:schemeClr val="accent1"/>
            </a:solidFill>
            <a:ln>
              <a:noFill/>
            </a:ln>
          </c:spPr>
          <c:invertIfNegative val="0"/>
          <c:dLbls>
            <c:dLbl>
              <c:idx val="0"/>
              <c:layout>
                <c:manualLayout>
                  <c:x val="-1.2390087929656275E-2"/>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67B-47B6-9723-E29A1FBC63E1}"/>
                </c:ext>
              </c:extLst>
            </c:dLbl>
            <c:dLbl>
              <c:idx val="1"/>
              <c:layout>
                <c:manualLayout>
                  <c:x val="-1.2390087929656275E-2"/>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67B-47B6-9723-E29A1FBC63E1}"/>
                </c:ext>
              </c:extLst>
            </c:dLbl>
            <c:dLbl>
              <c:idx val="2"/>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67B-47B6-9723-E29A1FBC63E1}"/>
                </c:ext>
              </c:extLst>
            </c:dLbl>
            <c:dLbl>
              <c:idx val="3"/>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67B-47B6-9723-E29A1FBC63E1}"/>
                </c:ext>
              </c:extLst>
            </c:dLbl>
            <c:dLbl>
              <c:idx val="4"/>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67B-47B6-9723-E29A1FBC63E1}"/>
                </c:ext>
              </c:extLst>
            </c:dLbl>
            <c:dLbl>
              <c:idx val="5"/>
              <c:layout>
                <c:manualLayout>
                  <c:x val="0"/>
                  <c:y val="-8.496176720475786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67B-47B6-9723-E29A1FBC63E1}"/>
                </c:ext>
              </c:extLst>
            </c:dLbl>
            <c:dLbl>
              <c:idx val="6"/>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67B-47B6-9723-E29A1FBC63E1}"/>
                </c:ext>
              </c:extLst>
            </c:dLbl>
            <c:dLbl>
              <c:idx val="7"/>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67B-47B6-9723-E29A1FBC63E1}"/>
                </c:ext>
              </c:extLst>
            </c:dLbl>
            <c:dLbl>
              <c:idx val="8"/>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67B-47B6-9723-E29A1FBC63E1}"/>
                </c:ext>
              </c:extLst>
            </c:dLbl>
            <c:dLbl>
              <c:idx val="9"/>
              <c:layout>
                <c:manualLayout>
                  <c:x val="0"/>
                  <c:y val="-8.4961767204757861E-4"/>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67B-47B6-9723-E29A1FBC63E1}"/>
                </c:ext>
              </c:extLst>
            </c:dLbl>
            <c:dLbl>
              <c:idx val="1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67B-47B6-9723-E29A1FBC63E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76.31</c:v>
                </c:pt>
                <c:pt idx="1">
                  <c:v>96.38</c:v>
                </c:pt>
                <c:pt idx="2">
                  <c:v>130.49</c:v>
                </c:pt>
                <c:pt idx="3">
                  <c:v>147.04</c:v>
                </c:pt>
                <c:pt idx="4">
                  <c:v>161.59</c:v>
                </c:pt>
                <c:pt idx="5">
                  <c:v>180.08</c:v>
                </c:pt>
                <c:pt idx="6">
                  <c:v>203.65</c:v>
                </c:pt>
                <c:pt idx="7">
                  <c:v>273.12</c:v>
                </c:pt>
                <c:pt idx="8">
                  <c:v>302.58</c:v>
                </c:pt>
                <c:pt idx="9">
                  <c:v>335.5</c:v>
                </c:pt>
                <c:pt idx="10">
                  <c:v>404.61</c:v>
                </c:pt>
              </c:numCache>
            </c:numRef>
          </c:val>
          <c:extLst>
            <c:ext xmlns:c16="http://schemas.microsoft.com/office/drawing/2014/chart" uri="{C3380CC4-5D6E-409C-BE32-E72D297353CC}">
              <c16:uniqueId val="{0000000B-C67B-47B6-9723-E29A1FBC63E1}"/>
            </c:ext>
          </c:extLst>
        </c:ser>
        <c:ser>
          <c:idx val="1"/>
          <c:order val="1"/>
          <c:spPr>
            <a:solidFill>
              <a:schemeClr val="accent2"/>
            </a:solidFill>
            <a:ln>
              <a:noFill/>
            </a:ln>
          </c:spPr>
          <c:invertIfNegative val="0"/>
          <c:val>
            <c:numRef>
              <c:f>Sheet1!$A$2:$K$2</c:f>
              <c:numCache>
                <c:formatCode>General</c:formatCode>
                <c:ptCount val="11"/>
                <c:pt idx="0">
                  <c:v>0.45000000000000284</c:v>
                </c:pt>
                <c:pt idx="1">
                  <c:v>0.67000000000000171</c:v>
                </c:pt>
                <c:pt idx="2">
                  <c:v>1.0300000000000011</c:v>
                </c:pt>
                <c:pt idx="3">
                  <c:v>1.6299999999999955</c:v>
                </c:pt>
                <c:pt idx="4">
                  <c:v>2.789999999999992</c:v>
                </c:pt>
                <c:pt idx="5">
                  <c:v>4.4399999999999977</c:v>
                </c:pt>
                <c:pt idx="6">
                  <c:v>5.9300000000000068</c:v>
                </c:pt>
                <c:pt idx="7">
                  <c:v>8.9900000000000091</c:v>
                </c:pt>
                <c:pt idx="8">
                  <c:v>26.389999999999986</c:v>
                </c:pt>
                <c:pt idx="9">
                  <c:v>30.45999999999998</c:v>
                </c:pt>
                <c:pt idx="10">
                  <c:v>37.29000000000002</c:v>
                </c:pt>
              </c:numCache>
            </c:numRef>
          </c:val>
          <c:extLst>
            <c:ext xmlns:c16="http://schemas.microsoft.com/office/drawing/2014/chart" uri="{C3380CC4-5D6E-409C-BE32-E72D297353CC}">
              <c16:uniqueId val="{0000000C-C67B-47B6-9723-E29A1FBC63E1}"/>
            </c:ext>
          </c:extLst>
        </c:ser>
        <c:dLbls>
          <c:showLegendKey val="0"/>
          <c:showVal val="0"/>
          <c:showCatName val="0"/>
          <c:showSerName val="0"/>
          <c:showPercent val="0"/>
          <c:showBubbleSize val="0"/>
        </c:dLbls>
        <c:gapWidth val="80"/>
        <c:overlap val="100"/>
        <c:axId val="672189600"/>
        <c:axId val="1"/>
      </c:barChart>
      <c:catAx>
        <c:axId val="6721896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41.90000000000003"/>
          <c:min val="0"/>
        </c:scaling>
        <c:delete val="1"/>
        <c:axPos val="l"/>
        <c:numFmt formatCode="General" sourceLinked="1"/>
        <c:majorTickMark val="out"/>
        <c:minorTickMark val="none"/>
        <c:tickLblPos val="nextTo"/>
        <c:crossAx val="672189600"/>
        <c:crosses val="min"/>
        <c:crossBetween val="between"/>
      </c:valAx>
    </c:plotArea>
    <c:plotVisOnly val="0"/>
    <c:dispBlanksAs val="gap"/>
    <c:showDLblsOverMax val="1"/>
  </c:chart>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7759336099585"/>
          <c:y val="4.046242774566474E-2"/>
          <c:w val="0.83264177040110654"/>
          <c:h val="0.91907514450867056"/>
        </c:manualLayout>
      </c:layout>
      <c:areaChart>
        <c:grouping val="stacked"/>
        <c:varyColors val="0"/>
        <c:ser>
          <c:idx val="0"/>
          <c:order val="0"/>
          <c:spPr>
            <a:solidFill>
              <a:schemeClr val="accent3"/>
            </a:solidFill>
            <a:ln>
              <a:noFill/>
            </a:ln>
          </c:spPr>
          <c:val>
            <c:numRef>
              <c:f>Sheet1!$A$1:$D$1</c:f>
              <c:numCache>
                <c:formatCode>General</c:formatCode>
                <c:ptCount val="4"/>
                <c:pt idx="0">
                  <c:v>0</c:v>
                </c:pt>
                <c:pt idx="1">
                  <c:v>0</c:v>
                </c:pt>
                <c:pt idx="2">
                  <c:v>500</c:v>
                </c:pt>
                <c:pt idx="3">
                  <c:v>5000</c:v>
                </c:pt>
              </c:numCache>
            </c:numRef>
          </c:val>
          <c:extLst>
            <c:ext xmlns:c16="http://schemas.microsoft.com/office/drawing/2014/chart" uri="{C3380CC4-5D6E-409C-BE32-E72D297353CC}">
              <c16:uniqueId val="{00000000-6A71-F947-BFBD-985E121E2BAE}"/>
            </c:ext>
          </c:extLst>
        </c:ser>
        <c:ser>
          <c:idx val="1"/>
          <c:order val="1"/>
          <c:spPr>
            <a:solidFill>
              <a:schemeClr val="accent2"/>
            </a:solidFill>
            <a:ln>
              <a:noFill/>
            </a:ln>
          </c:spPr>
          <c:val>
            <c:numRef>
              <c:f>Sheet1!$A$2:$D$2</c:f>
              <c:numCache>
                <c:formatCode>General</c:formatCode>
                <c:ptCount val="4"/>
                <c:pt idx="0">
                  <c:v>10</c:v>
                </c:pt>
                <c:pt idx="1">
                  <c:v>3000</c:v>
                </c:pt>
                <c:pt idx="2">
                  <c:v>6000</c:v>
                </c:pt>
                <c:pt idx="3">
                  <c:v>15000</c:v>
                </c:pt>
              </c:numCache>
            </c:numRef>
          </c:val>
          <c:extLst>
            <c:ext xmlns:c16="http://schemas.microsoft.com/office/drawing/2014/chart" uri="{C3380CC4-5D6E-409C-BE32-E72D297353CC}">
              <c16:uniqueId val="{00000001-6A71-F947-BFBD-985E121E2BAE}"/>
            </c:ext>
          </c:extLst>
        </c:ser>
        <c:ser>
          <c:idx val="2"/>
          <c:order val="2"/>
          <c:spPr>
            <a:solidFill>
              <a:schemeClr val="accent1"/>
            </a:solidFill>
            <a:ln>
              <a:noFill/>
            </a:ln>
          </c:spPr>
          <c:val>
            <c:numRef>
              <c:f>Sheet1!$A$3:$D$3</c:f>
              <c:numCache>
                <c:formatCode>General</c:formatCode>
                <c:ptCount val="4"/>
                <c:pt idx="0">
                  <c:v>743</c:v>
                </c:pt>
                <c:pt idx="1">
                  <c:v>2500</c:v>
                </c:pt>
                <c:pt idx="2">
                  <c:v>5000</c:v>
                </c:pt>
                <c:pt idx="3">
                  <c:v>7000</c:v>
                </c:pt>
              </c:numCache>
            </c:numRef>
          </c:val>
          <c:extLst>
            <c:ext xmlns:c16="http://schemas.microsoft.com/office/drawing/2014/chart" uri="{C3380CC4-5D6E-409C-BE32-E72D297353CC}">
              <c16:uniqueId val="{00000002-6A71-F947-BFBD-985E121E2BAE}"/>
            </c:ext>
          </c:extLst>
        </c:ser>
        <c:ser>
          <c:idx val="3"/>
          <c:order val="3"/>
          <c:spPr>
            <a:solidFill>
              <a:schemeClr val="accent6"/>
            </a:solidFill>
            <a:ln>
              <a:noFill/>
            </a:ln>
          </c:spPr>
          <c:val>
            <c:numRef>
              <c:f>Sheet1!$A$4:$D$4</c:f>
              <c:numCache>
                <c:formatCode>General</c:formatCode>
                <c:ptCount val="4"/>
                <c:pt idx="0">
                  <c:v>113</c:v>
                </c:pt>
                <c:pt idx="1">
                  <c:v>2000</c:v>
                </c:pt>
                <c:pt idx="2">
                  <c:v>4000</c:v>
                </c:pt>
                <c:pt idx="3">
                  <c:v>10000</c:v>
                </c:pt>
              </c:numCache>
            </c:numRef>
          </c:val>
          <c:extLst>
            <c:ext xmlns:c16="http://schemas.microsoft.com/office/drawing/2014/chart" uri="{C3380CC4-5D6E-409C-BE32-E72D297353CC}">
              <c16:uniqueId val="{00000003-6A71-F947-BFBD-985E121E2BAE}"/>
            </c:ext>
          </c:extLst>
        </c:ser>
        <c:ser>
          <c:idx val="4"/>
          <c:order val="4"/>
          <c:spPr>
            <a:solidFill>
              <a:schemeClr val="accent5"/>
            </a:solidFill>
            <a:ln>
              <a:noFill/>
            </a:ln>
          </c:spPr>
          <c:val>
            <c:numRef>
              <c:f>Sheet1!$A$5:$D$5</c:f>
              <c:numCache>
                <c:formatCode>General</c:formatCode>
                <c:ptCount val="4"/>
                <c:pt idx="0">
                  <c:v>144</c:v>
                </c:pt>
                <c:pt idx="1">
                  <c:v>2000</c:v>
                </c:pt>
                <c:pt idx="2">
                  <c:v>4000</c:v>
                </c:pt>
                <c:pt idx="3">
                  <c:v>12000</c:v>
                </c:pt>
              </c:numCache>
            </c:numRef>
          </c:val>
          <c:extLst>
            <c:ext xmlns:c16="http://schemas.microsoft.com/office/drawing/2014/chart" uri="{C3380CC4-5D6E-409C-BE32-E72D297353CC}">
              <c16:uniqueId val="{00000004-6A71-F947-BFBD-985E121E2BAE}"/>
            </c:ext>
          </c:extLst>
        </c:ser>
        <c:ser>
          <c:idx val="5"/>
          <c:order val="5"/>
          <c:spPr>
            <a:solidFill>
              <a:schemeClr val="accent4"/>
            </a:solidFill>
            <a:ln>
              <a:noFill/>
            </a:ln>
          </c:spPr>
          <c:val>
            <c:numRef>
              <c:f>Sheet1!$A$6:$D$6</c:f>
              <c:numCache>
                <c:formatCode>General</c:formatCode>
                <c:ptCount val="4"/>
                <c:pt idx="0">
                  <c:v>378</c:v>
                </c:pt>
                <c:pt idx="1">
                  <c:v>1500</c:v>
                </c:pt>
                <c:pt idx="2">
                  <c:v>2700</c:v>
                </c:pt>
                <c:pt idx="3">
                  <c:v>6000</c:v>
                </c:pt>
              </c:numCache>
            </c:numRef>
          </c:val>
          <c:extLst>
            <c:ext xmlns:c16="http://schemas.microsoft.com/office/drawing/2014/chart" uri="{C3380CC4-5D6E-409C-BE32-E72D297353CC}">
              <c16:uniqueId val="{00000005-6A71-F947-BFBD-985E121E2BAE}"/>
            </c:ext>
          </c:extLst>
        </c:ser>
        <c:ser>
          <c:idx val="6"/>
          <c:order val="6"/>
          <c:spPr>
            <a:solidFill>
              <a:schemeClr val="accent3"/>
            </a:solidFill>
            <a:ln>
              <a:noFill/>
            </a:ln>
          </c:spPr>
          <c:val>
            <c:numRef>
              <c:f>Sheet1!$A$7:$D$7</c:f>
              <c:numCache>
                <c:formatCode>General</c:formatCode>
                <c:ptCount val="4"/>
                <c:pt idx="0">
                  <c:v>731</c:v>
                </c:pt>
                <c:pt idx="1">
                  <c:v>3000</c:v>
                </c:pt>
                <c:pt idx="2">
                  <c:v>3800</c:v>
                </c:pt>
                <c:pt idx="3">
                  <c:v>6000</c:v>
                </c:pt>
              </c:numCache>
            </c:numRef>
          </c:val>
          <c:extLst>
            <c:ext xmlns:c16="http://schemas.microsoft.com/office/drawing/2014/chart" uri="{C3380CC4-5D6E-409C-BE32-E72D297353CC}">
              <c16:uniqueId val="{00000006-6A71-F947-BFBD-985E121E2BAE}"/>
            </c:ext>
          </c:extLst>
        </c:ser>
        <c:ser>
          <c:idx val="7"/>
          <c:order val="7"/>
          <c:spPr>
            <a:solidFill>
              <a:schemeClr val="bg2"/>
            </a:solidFill>
            <a:ln>
              <a:noFill/>
            </a:ln>
          </c:spPr>
          <c:val>
            <c:numRef>
              <c:f>Sheet1!$A$8:$D$8</c:f>
              <c:numCache>
                <c:formatCode>General</c:formatCode>
                <c:ptCount val="4"/>
                <c:pt idx="0">
                  <c:v>362</c:v>
                </c:pt>
                <c:pt idx="1">
                  <c:v>2000</c:v>
                </c:pt>
                <c:pt idx="2">
                  <c:v>4000</c:v>
                </c:pt>
                <c:pt idx="3">
                  <c:v>9000</c:v>
                </c:pt>
              </c:numCache>
            </c:numRef>
          </c:val>
          <c:extLst>
            <c:ext xmlns:c16="http://schemas.microsoft.com/office/drawing/2014/chart" uri="{C3380CC4-5D6E-409C-BE32-E72D297353CC}">
              <c16:uniqueId val="{00000007-6A71-F947-BFBD-985E121E2BAE}"/>
            </c:ext>
          </c:extLst>
        </c:ser>
        <c:ser>
          <c:idx val="8"/>
          <c:order val="8"/>
          <c:spPr>
            <a:solidFill>
              <a:schemeClr val="tx2"/>
            </a:solidFill>
            <a:ln>
              <a:noFill/>
            </a:ln>
          </c:spPr>
          <c:val>
            <c:numRef>
              <c:f>Sheet1!$A$9:$D$9</c:f>
              <c:numCache>
                <c:formatCode>General</c:formatCode>
                <c:ptCount val="4"/>
                <c:pt idx="0">
                  <c:v>650</c:v>
                </c:pt>
                <c:pt idx="1">
                  <c:v>4000</c:v>
                </c:pt>
                <c:pt idx="2">
                  <c:v>10000</c:v>
                </c:pt>
                <c:pt idx="3">
                  <c:v>30000</c:v>
                </c:pt>
              </c:numCache>
            </c:numRef>
          </c:val>
          <c:extLst>
            <c:ext xmlns:c16="http://schemas.microsoft.com/office/drawing/2014/chart" uri="{C3380CC4-5D6E-409C-BE32-E72D297353CC}">
              <c16:uniqueId val="{00000008-6A71-F947-BFBD-985E121E2BAE}"/>
            </c:ext>
          </c:extLst>
        </c:ser>
        <c:dLbls>
          <c:showLegendKey val="0"/>
          <c:showVal val="0"/>
          <c:showCatName val="0"/>
          <c:showSerName val="0"/>
          <c:showPercent val="0"/>
          <c:showBubbleSize val="0"/>
        </c:dLbls>
        <c:axId val="1740430736"/>
        <c:axId val="1"/>
      </c:areaChart>
      <c:catAx>
        <c:axId val="17404307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740430736"/>
        <c:crosses val="min"/>
        <c:crossBetween val="midCat"/>
        <c:majorUnit val="10000"/>
      </c:valAx>
    </c:plotArea>
    <c:plotVisOnly val="0"/>
    <c:dispBlanksAs val="zero"/>
    <c:showDLblsOverMax val="1"/>
  </c:chart>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862815884476536E-2"/>
          <c:y val="7.4059861857252496E-2"/>
          <c:w val="0.8852787805856398"/>
          <c:h val="0.85188027628549501"/>
        </c:manualLayout>
      </c:layout>
      <c:areaChart>
        <c:grouping val="stacked"/>
        <c:varyColors val="0"/>
        <c:ser>
          <c:idx val="0"/>
          <c:order val="0"/>
          <c:spPr>
            <a:solidFill>
              <a:schemeClr val="accent6"/>
            </a:solidFill>
            <a:ln>
              <a:noFill/>
            </a:ln>
          </c:spPr>
          <c:val>
            <c:numRef>
              <c:f>Sheet1!$A$1:$D$1</c:f>
              <c:numCache>
                <c:formatCode>General</c:formatCode>
                <c:ptCount val="4"/>
                <c:pt idx="0">
                  <c:v>1.3</c:v>
                </c:pt>
                <c:pt idx="1">
                  <c:v>10</c:v>
                </c:pt>
                <c:pt idx="2">
                  <c:v>12</c:v>
                </c:pt>
                <c:pt idx="3">
                  <c:v>20</c:v>
                </c:pt>
              </c:numCache>
            </c:numRef>
          </c:val>
          <c:extLst>
            <c:ext xmlns:c16="http://schemas.microsoft.com/office/drawing/2014/chart" uri="{C3380CC4-5D6E-409C-BE32-E72D297353CC}">
              <c16:uniqueId val="{00000000-A5DF-614E-81CE-A6BBB8ECF889}"/>
            </c:ext>
          </c:extLst>
        </c:ser>
        <c:ser>
          <c:idx val="1"/>
          <c:order val="1"/>
          <c:spPr>
            <a:solidFill>
              <a:schemeClr val="accent5"/>
            </a:solidFill>
            <a:ln>
              <a:noFill/>
            </a:ln>
          </c:spPr>
          <c:val>
            <c:numRef>
              <c:f>Sheet1!$A$2:$D$2</c:f>
              <c:numCache>
                <c:formatCode>General</c:formatCode>
                <c:ptCount val="4"/>
                <c:pt idx="0">
                  <c:v>1.7</c:v>
                </c:pt>
                <c:pt idx="1">
                  <c:v>1.6899999999999995</c:v>
                </c:pt>
                <c:pt idx="2">
                  <c:v>2.9000000000000004</c:v>
                </c:pt>
                <c:pt idx="3">
                  <c:v>2.8000000000000007</c:v>
                </c:pt>
              </c:numCache>
            </c:numRef>
          </c:val>
          <c:extLst>
            <c:ext xmlns:c16="http://schemas.microsoft.com/office/drawing/2014/chart" uri="{C3380CC4-5D6E-409C-BE32-E72D297353CC}">
              <c16:uniqueId val="{00000001-A5DF-614E-81CE-A6BBB8ECF889}"/>
            </c:ext>
          </c:extLst>
        </c:ser>
        <c:ser>
          <c:idx val="2"/>
          <c:order val="2"/>
          <c:spPr>
            <a:solidFill>
              <a:schemeClr val="accent4"/>
            </a:solidFill>
            <a:ln>
              <a:noFill/>
            </a:ln>
          </c:spPr>
          <c:val>
            <c:numRef>
              <c:f>Sheet1!$A$3:$D$3</c:f>
              <c:numCache>
                <c:formatCode>General</c:formatCode>
                <c:ptCount val="4"/>
                <c:pt idx="0">
                  <c:v>4.8</c:v>
                </c:pt>
                <c:pt idx="1">
                  <c:v>4.9999999999999982</c:v>
                </c:pt>
                <c:pt idx="2">
                  <c:v>9.3000000000000025</c:v>
                </c:pt>
                <c:pt idx="3">
                  <c:v>10.199999999999999</c:v>
                </c:pt>
              </c:numCache>
            </c:numRef>
          </c:val>
          <c:extLst>
            <c:ext xmlns:c16="http://schemas.microsoft.com/office/drawing/2014/chart" uri="{C3380CC4-5D6E-409C-BE32-E72D297353CC}">
              <c16:uniqueId val="{00000002-A5DF-614E-81CE-A6BBB8ECF889}"/>
            </c:ext>
          </c:extLst>
        </c:ser>
        <c:ser>
          <c:idx val="3"/>
          <c:order val="3"/>
          <c:spPr>
            <a:solidFill>
              <a:schemeClr val="accent3"/>
            </a:solidFill>
            <a:ln>
              <a:noFill/>
            </a:ln>
          </c:spPr>
          <c:dLbls>
            <c:dLbl>
              <c:idx val="0"/>
              <c:layout>
                <c:manualLayout>
                  <c:x val="4.0914560770156441E-2"/>
                  <c:y val="0"/>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5DF-614E-81CE-A6BBB8ECF889}"/>
                </c:ext>
              </c:extLst>
            </c:dLbl>
            <c:dLbl>
              <c:idx val="1"/>
              <c:layout>
                <c:manualLayout>
                  <c:x val="0"/>
                  <c:y val="0"/>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5DF-614E-81CE-A6BBB8ECF889}"/>
                </c:ext>
              </c:extLst>
            </c:dLbl>
            <c:dLbl>
              <c:idx val="2"/>
              <c:layout>
                <c:manualLayout>
                  <c:x val="0"/>
                  <c:y val="0"/>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5DF-614E-81CE-A6BBB8ECF889}"/>
                </c:ext>
              </c:extLst>
            </c:dLbl>
            <c:dLbl>
              <c:idx val="3"/>
              <c:layout>
                <c:manualLayout>
                  <c:x val="-2.6875250701965503E-2"/>
                  <c:y val="0"/>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5DF-614E-81CE-A6BBB8ECF88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10.599999999999998</c:v>
                </c:pt>
                <c:pt idx="1">
                  <c:v>10.899999999999999</c:v>
                </c:pt>
                <c:pt idx="2">
                  <c:v>20.399999999999999</c:v>
                </c:pt>
                <c:pt idx="3">
                  <c:v>22.299999999999997</c:v>
                </c:pt>
              </c:numCache>
            </c:numRef>
          </c:val>
          <c:extLst>
            <c:ext xmlns:c16="http://schemas.microsoft.com/office/drawing/2014/chart" uri="{C3380CC4-5D6E-409C-BE32-E72D297353CC}">
              <c16:uniqueId val="{00000007-A5DF-614E-81CE-A6BBB8ECF889}"/>
            </c:ext>
          </c:extLst>
        </c:ser>
        <c:ser>
          <c:idx val="4"/>
          <c:order val="4"/>
          <c:spPr>
            <a:solidFill>
              <a:schemeClr val="accent2"/>
            </a:solidFill>
            <a:ln>
              <a:noFill/>
            </a:ln>
          </c:spPr>
          <c:val>
            <c:numRef>
              <c:f>Sheet1!$A$5:$D$5</c:f>
              <c:numCache>
                <c:formatCode>General</c:formatCode>
                <c:ptCount val="4"/>
                <c:pt idx="1">
                  <c:v>3.6999999999999993</c:v>
                </c:pt>
                <c:pt idx="2">
                  <c:v>6.8999999999999986</c:v>
                </c:pt>
                <c:pt idx="3">
                  <c:v>7.6000000000000014</c:v>
                </c:pt>
              </c:numCache>
            </c:numRef>
          </c:val>
          <c:extLst>
            <c:ext xmlns:c16="http://schemas.microsoft.com/office/drawing/2014/chart" uri="{C3380CC4-5D6E-409C-BE32-E72D297353CC}">
              <c16:uniqueId val="{00000008-A5DF-614E-81CE-A6BBB8ECF889}"/>
            </c:ext>
          </c:extLst>
        </c:ser>
        <c:ser>
          <c:idx val="5"/>
          <c:order val="5"/>
          <c:spPr>
            <a:solidFill>
              <a:schemeClr val="accent1"/>
            </a:solidFill>
            <a:ln>
              <a:noFill/>
            </a:ln>
          </c:spPr>
          <c:val>
            <c:numRef>
              <c:f>Sheet1!$A$6:$D$6</c:f>
              <c:numCache>
                <c:formatCode>General</c:formatCode>
                <c:ptCount val="4"/>
                <c:pt idx="0">
                  <c:v>4.3500000000000014</c:v>
                </c:pt>
                <c:pt idx="1">
                  <c:v>4.4999999999999964</c:v>
                </c:pt>
                <c:pt idx="2">
                  <c:v>8.3999999999999986</c:v>
                </c:pt>
                <c:pt idx="3">
                  <c:v>9.1000000000000014</c:v>
                </c:pt>
              </c:numCache>
            </c:numRef>
          </c:val>
          <c:extLst>
            <c:ext xmlns:c16="http://schemas.microsoft.com/office/drawing/2014/chart" uri="{C3380CC4-5D6E-409C-BE32-E72D297353CC}">
              <c16:uniqueId val="{00000009-A5DF-614E-81CE-A6BBB8ECF889}"/>
            </c:ext>
          </c:extLst>
        </c:ser>
        <c:dLbls>
          <c:showLegendKey val="0"/>
          <c:showVal val="0"/>
          <c:showCatName val="0"/>
          <c:showSerName val="0"/>
          <c:showPercent val="0"/>
          <c:showBubbleSize val="0"/>
        </c:dLbls>
        <c:axId val="1674035616"/>
        <c:axId val="1"/>
      </c:areaChart>
      <c:catAx>
        <c:axId val="167403561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674035616"/>
        <c:crosses val="min"/>
        <c:crossBetween val="midCat"/>
        <c:majorUnit val="5"/>
      </c:valAx>
    </c:plotArea>
    <c:plotVisOnly val="0"/>
    <c:dispBlanksAs val="zero"/>
    <c:showDLblsOverMax val="1"/>
  </c:chart>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278180619644036E-2"/>
          <c:y val="5.9588753671842215E-2"/>
          <c:w val="0.9314436387607119"/>
          <c:h val="0.88082249265631551"/>
        </c:manualLayout>
      </c:layout>
      <c:barChart>
        <c:barDir val="col"/>
        <c:grouping val="stacked"/>
        <c:varyColors val="0"/>
        <c:ser>
          <c:idx val="0"/>
          <c:order val="0"/>
          <c:spPr>
            <a:solidFill>
              <a:srgbClr val="808080"/>
            </a:solidFill>
            <a:ln>
              <a:noFill/>
            </a:ln>
          </c:spPr>
          <c:invertIfNegative val="0"/>
          <c:val>
            <c:numRef>
              <c:f>Sheet1!$A$1</c:f>
              <c:numCache>
                <c:formatCode>General</c:formatCode>
                <c:ptCount val="1"/>
                <c:pt idx="0">
                  <c:v>2.5786645367802388E-3</c:v>
                </c:pt>
              </c:numCache>
            </c:numRef>
          </c:val>
          <c:extLst>
            <c:ext xmlns:c16="http://schemas.microsoft.com/office/drawing/2014/chart" uri="{C3380CC4-5D6E-409C-BE32-E72D297353CC}">
              <c16:uniqueId val="{00000000-B27C-4043-83B1-ECC486072080}"/>
            </c:ext>
          </c:extLst>
        </c:ser>
        <c:ser>
          <c:idx val="1"/>
          <c:order val="1"/>
          <c:spPr>
            <a:solidFill>
              <a:srgbClr val="969696"/>
            </a:solidFill>
            <a:ln>
              <a:noFill/>
            </a:ln>
          </c:spPr>
          <c:invertIfNegative val="0"/>
          <c:val>
            <c:numRef>
              <c:f>Sheet1!$A$2</c:f>
              <c:numCache>
                <c:formatCode>General</c:formatCode>
                <c:ptCount val="1"/>
                <c:pt idx="0">
                  <c:v>4.2615824449947104E-2</c:v>
                </c:pt>
              </c:numCache>
            </c:numRef>
          </c:val>
          <c:extLst>
            <c:ext xmlns:c16="http://schemas.microsoft.com/office/drawing/2014/chart" uri="{C3380CC4-5D6E-409C-BE32-E72D297353CC}">
              <c16:uniqueId val="{00000001-B27C-4043-83B1-ECC486072080}"/>
            </c:ext>
          </c:extLst>
        </c:ser>
        <c:ser>
          <c:idx val="2"/>
          <c:order val="2"/>
          <c:spPr>
            <a:solidFill>
              <a:srgbClr val="4C6C9C"/>
            </a:solidFill>
            <a:ln>
              <a:noFill/>
            </a:ln>
          </c:spPr>
          <c:invertIfNegative val="0"/>
          <c:val>
            <c:numRef>
              <c:f>Sheet1!$A$3</c:f>
              <c:numCache>
                <c:formatCode>General</c:formatCode>
                <c:ptCount val="1"/>
                <c:pt idx="0">
                  <c:v>8.7063857912869622E-2</c:v>
                </c:pt>
              </c:numCache>
            </c:numRef>
          </c:val>
          <c:extLst>
            <c:ext xmlns:c16="http://schemas.microsoft.com/office/drawing/2014/chart" uri="{C3380CC4-5D6E-409C-BE32-E72D297353CC}">
              <c16:uniqueId val="{00000002-B27C-4043-83B1-ECC486072080}"/>
            </c:ext>
          </c:extLst>
        </c:ser>
        <c:ser>
          <c:idx val="3"/>
          <c:order val="3"/>
          <c:spPr>
            <a:solidFill>
              <a:srgbClr val="6F8DB9"/>
            </a:solidFill>
            <a:ln>
              <a:noFill/>
            </a:ln>
          </c:spPr>
          <c:invertIfNegative val="0"/>
          <c:val>
            <c:numRef>
              <c:f>Sheet1!$A$4</c:f>
              <c:numCache>
                <c:formatCode>General</c:formatCode>
                <c:ptCount val="1"/>
                <c:pt idx="0">
                  <c:v>9.235690617257647E-2</c:v>
                </c:pt>
              </c:numCache>
            </c:numRef>
          </c:val>
          <c:extLst>
            <c:ext xmlns:c16="http://schemas.microsoft.com/office/drawing/2014/chart" uri="{C3380CC4-5D6E-409C-BE32-E72D297353CC}">
              <c16:uniqueId val="{00000003-B27C-4043-83B1-ECC486072080}"/>
            </c:ext>
          </c:extLst>
        </c:ser>
        <c:ser>
          <c:idx val="4"/>
          <c:order val="4"/>
          <c:spPr>
            <a:solidFill>
              <a:srgbClr val="9DB1CF"/>
            </a:solidFill>
            <a:ln>
              <a:noFill/>
            </a:ln>
          </c:spPr>
          <c:invertIfNegative val="0"/>
          <c:val>
            <c:numRef>
              <c:f>Sheet1!$A$5</c:f>
              <c:numCache>
                <c:formatCode>General</c:formatCode>
                <c:ptCount val="1"/>
                <c:pt idx="0">
                  <c:v>0.16232014663100872</c:v>
                </c:pt>
              </c:numCache>
            </c:numRef>
          </c:val>
          <c:extLst>
            <c:ext xmlns:c16="http://schemas.microsoft.com/office/drawing/2014/chart" uri="{C3380CC4-5D6E-409C-BE32-E72D297353CC}">
              <c16:uniqueId val="{00000004-B27C-4043-83B1-ECC486072080}"/>
            </c:ext>
          </c:extLst>
        </c:ser>
        <c:ser>
          <c:idx val="5"/>
          <c:order val="5"/>
          <c:spPr>
            <a:solidFill>
              <a:srgbClr val="C3CFE1"/>
            </a:solidFill>
            <a:ln>
              <a:noFill/>
            </a:ln>
          </c:spPr>
          <c:invertIfNegative val="0"/>
          <c:val>
            <c:numRef>
              <c:f>Sheet1!$A$6</c:f>
              <c:numCache>
                <c:formatCode>General</c:formatCode>
                <c:ptCount val="1"/>
                <c:pt idx="0">
                  <c:v>0.25834147082953601</c:v>
                </c:pt>
              </c:numCache>
            </c:numRef>
          </c:val>
          <c:extLst>
            <c:ext xmlns:c16="http://schemas.microsoft.com/office/drawing/2014/chart" uri="{C3380CC4-5D6E-409C-BE32-E72D297353CC}">
              <c16:uniqueId val="{00000005-B27C-4043-83B1-ECC486072080}"/>
            </c:ext>
          </c:extLst>
        </c:ser>
        <c:ser>
          <c:idx val="6"/>
          <c:order val="6"/>
          <c:spPr>
            <a:solidFill>
              <a:srgbClr val="364D6E"/>
            </a:solidFill>
            <a:ln>
              <a:noFill/>
            </a:ln>
          </c:spPr>
          <c:invertIfNegative val="0"/>
          <c:val>
            <c:numRef>
              <c:f>Sheet1!$A$7</c:f>
              <c:numCache>
                <c:formatCode>General</c:formatCode>
                <c:ptCount val="1"/>
                <c:pt idx="0">
                  <c:v>6.1412931731213552E-2</c:v>
                </c:pt>
              </c:numCache>
            </c:numRef>
          </c:val>
          <c:extLst>
            <c:ext xmlns:c16="http://schemas.microsoft.com/office/drawing/2014/chart" uri="{C3380CC4-5D6E-409C-BE32-E72D297353CC}">
              <c16:uniqueId val="{00000006-B27C-4043-83B1-ECC486072080}"/>
            </c:ext>
          </c:extLst>
        </c:ser>
        <c:ser>
          <c:idx val="7"/>
          <c:order val="7"/>
          <c:spPr>
            <a:solidFill>
              <a:srgbClr val="DFE5EF"/>
            </a:solidFill>
            <a:ln>
              <a:noFill/>
            </a:ln>
          </c:spPr>
          <c:invertIfNegative val="0"/>
          <c:val>
            <c:numRef>
              <c:f>Sheet1!$A$8</c:f>
              <c:numCache>
                <c:formatCode>General</c:formatCode>
                <c:ptCount val="1"/>
                <c:pt idx="0">
                  <c:v>0.27388131764329054</c:v>
                </c:pt>
              </c:numCache>
            </c:numRef>
          </c:val>
          <c:extLst>
            <c:ext xmlns:c16="http://schemas.microsoft.com/office/drawing/2014/chart" uri="{C3380CC4-5D6E-409C-BE32-E72D297353CC}">
              <c16:uniqueId val="{00000007-B27C-4043-83B1-ECC486072080}"/>
            </c:ext>
          </c:extLst>
        </c:ser>
        <c:ser>
          <c:idx val="8"/>
          <c:order val="8"/>
          <c:spPr>
            <a:solidFill>
              <a:schemeClr val="accent6"/>
            </a:solidFill>
            <a:ln>
              <a:noFill/>
            </a:ln>
          </c:spPr>
          <c:invertIfNegative val="0"/>
          <c:dLbls>
            <c:dLbl>
              <c:idx val="0"/>
              <c:layout>
                <c:manualLayout>
                  <c:x val="-0.12920237310481214"/>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27C-4043-83B1-ECC4860720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1.0772710400364811</c:v>
                </c:pt>
              </c:numCache>
            </c:numRef>
          </c:val>
          <c:extLst>
            <c:ext xmlns:c16="http://schemas.microsoft.com/office/drawing/2014/chart" uri="{C3380CC4-5D6E-409C-BE32-E72D297353CC}">
              <c16:uniqueId val="{00000009-B27C-4043-83B1-ECC486072080}"/>
            </c:ext>
          </c:extLst>
        </c:ser>
        <c:ser>
          <c:idx val="9"/>
          <c:order val="9"/>
          <c:spPr>
            <a:solidFill>
              <a:schemeClr val="accent5"/>
            </a:solidFill>
            <a:ln>
              <a:noFill/>
            </a:ln>
          </c:spPr>
          <c:invertIfNegative val="0"/>
          <c:dLbls>
            <c:dLbl>
              <c:idx val="0"/>
              <c:layout>
                <c:manualLayout>
                  <c:x val="0"/>
                  <c:y val="-4.1963911036508602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27C-4043-83B1-ECC4860720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1.5170690627436583</c:v>
                </c:pt>
              </c:numCache>
            </c:numRef>
          </c:val>
          <c:extLst>
            <c:ext xmlns:c16="http://schemas.microsoft.com/office/drawing/2014/chart" uri="{C3380CC4-5D6E-409C-BE32-E72D297353CC}">
              <c16:uniqueId val="{0000000B-B27C-4043-83B1-ECC486072080}"/>
            </c:ext>
          </c:extLst>
        </c:ser>
        <c:ser>
          <c:idx val="10"/>
          <c:order val="10"/>
          <c:spPr>
            <a:solidFill>
              <a:schemeClr val="accent4"/>
            </a:solidFill>
            <a:ln>
              <a:noFill/>
            </a:ln>
          </c:spPr>
          <c:invertIfNegative val="0"/>
          <c:dLbls>
            <c:dLbl>
              <c:idx val="0"/>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B27C-4043-83B1-ECC4860720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2.2450667772325636</c:v>
                </c:pt>
              </c:numCache>
            </c:numRef>
          </c:val>
          <c:extLst>
            <c:ext xmlns:c16="http://schemas.microsoft.com/office/drawing/2014/chart" uri="{C3380CC4-5D6E-409C-BE32-E72D297353CC}">
              <c16:uniqueId val="{0000000D-B27C-4043-83B1-ECC486072080}"/>
            </c:ext>
          </c:extLst>
        </c:ser>
        <c:ser>
          <c:idx val="11"/>
          <c:order val="11"/>
          <c:spPr>
            <a:solidFill>
              <a:schemeClr val="accent3"/>
            </a:solidFill>
            <a:ln>
              <a:noFill/>
            </a:ln>
          </c:spPr>
          <c:invertIfNegative val="0"/>
          <c:dLbls>
            <c:dLbl>
              <c:idx val="0"/>
              <c:layout>
                <c:manualLayout>
                  <c:x val="0"/>
                  <c:y val="-4.1963911036508602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B27C-4043-83B1-ECC4860720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Sheet1!$A$12</c:f>
              <c:numCache>
                <c:formatCode>General</c:formatCode>
                <c:ptCount val="1"/>
                <c:pt idx="0">
                  <c:v>2.9858220952192238</c:v>
                </c:pt>
              </c:numCache>
            </c:numRef>
          </c:val>
          <c:extLst>
            <c:ext xmlns:c16="http://schemas.microsoft.com/office/drawing/2014/chart" uri="{C3380CC4-5D6E-409C-BE32-E72D297353CC}">
              <c16:uniqueId val="{0000000F-B27C-4043-83B1-ECC486072080}"/>
            </c:ext>
          </c:extLst>
        </c:ser>
        <c:ser>
          <c:idx val="12"/>
          <c:order val="12"/>
          <c:spPr>
            <a:solidFill>
              <a:schemeClr val="accent2"/>
            </a:solidFill>
            <a:ln>
              <a:noFill/>
            </a:ln>
          </c:spPr>
          <c:invertIfNegative val="0"/>
          <c:val>
            <c:numRef>
              <c:f>Sheet1!$A$13</c:f>
              <c:numCache>
                <c:formatCode>General</c:formatCode>
                <c:ptCount val="1"/>
                <c:pt idx="0">
                  <c:v>2.3742323432877468</c:v>
                </c:pt>
              </c:numCache>
            </c:numRef>
          </c:val>
          <c:extLst>
            <c:ext xmlns:c16="http://schemas.microsoft.com/office/drawing/2014/chart" uri="{C3380CC4-5D6E-409C-BE32-E72D297353CC}">
              <c16:uniqueId val="{00000010-B27C-4043-83B1-ECC486072080}"/>
            </c:ext>
          </c:extLst>
        </c:ser>
        <c:ser>
          <c:idx val="13"/>
          <c:order val="13"/>
          <c:spPr>
            <a:solidFill>
              <a:schemeClr val="accent1"/>
            </a:solidFill>
            <a:ln>
              <a:noFill/>
            </a:ln>
          </c:spPr>
          <c:invertIfNegative val="0"/>
          <c:val>
            <c:numRef>
              <c:f>Sheet1!$A$14</c:f>
              <c:numCache>
                <c:formatCode>General</c:formatCode>
                <c:ptCount val="1"/>
                <c:pt idx="0">
                  <c:v>5.886795262124406</c:v>
                </c:pt>
              </c:numCache>
            </c:numRef>
          </c:val>
          <c:extLst>
            <c:ext xmlns:c16="http://schemas.microsoft.com/office/drawing/2014/chart" uri="{C3380CC4-5D6E-409C-BE32-E72D297353CC}">
              <c16:uniqueId val="{00000011-B27C-4043-83B1-ECC486072080}"/>
            </c:ext>
          </c:extLst>
        </c:ser>
        <c:dLbls>
          <c:showLegendKey val="0"/>
          <c:showVal val="0"/>
          <c:showCatName val="0"/>
          <c:showSerName val="0"/>
          <c:showPercent val="0"/>
          <c:showBubbleSize val="0"/>
        </c:dLbls>
        <c:gapWidth val="80"/>
        <c:overlap val="100"/>
        <c:axId val="445692879"/>
        <c:axId val="1"/>
      </c:barChart>
      <c:catAx>
        <c:axId val="4456928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0668277005513"/>
          <c:min val="0"/>
        </c:scaling>
        <c:delete val="1"/>
        <c:axPos val="l"/>
        <c:numFmt formatCode="General" sourceLinked="1"/>
        <c:majorTickMark val="out"/>
        <c:minorTickMark val="none"/>
        <c:tickLblPos val="nextTo"/>
        <c:crossAx val="445692879"/>
        <c:crosses val="min"/>
        <c:crossBetween val="between"/>
      </c:valAx>
    </c:plotArea>
    <c:plotVisOnly val="0"/>
    <c:dispBlanksAs val="gap"/>
    <c:showDLblsOverMax val="1"/>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81761006289301E-2"/>
          <c:y val="5.9588753671842215E-2"/>
          <c:w val="0.81446540880503149"/>
          <c:h val="0.88082249265631551"/>
        </c:manualLayout>
      </c:layout>
      <c:barChart>
        <c:barDir val="col"/>
        <c:grouping val="stacked"/>
        <c:varyColors val="0"/>
        <c:ser>
          <c:idx val="0"/>
          <c:order val="0"/>
          <c:spPr>
            <a:solidFill>
              <a:srgbClr val="808080"/>
            </a:solidFill>
            <a:ln>
              <a:noFill/>
            </a:ln>
          </c:spPr>
          <c:invertIfNegative val="0"/>
          <c:val>
            <c:numRef>
              <c:f>Sheet1!$A$1</c:f>
              <c:numCache>
                <c:formatCode>General</c:formatCode>
                <c:ptCount val="1"/>
                <c:pt idx="0">
                  <c:v>2.4664916186117089E-2</c:v>
                </c:pt>
              </c:numCache>
            </c:numRef>
          </c:val>
          <c:extLst>
            <c:ext xmlns:c16="http://schemas.microsoft.com/office/drawing/2014/chart" uri="{C3380CC4-5D6E-409C-BE32-E72D297353CC}">
              <c16:uniqueId val="{00000000-8AB6-485E-BBF2-D4FB386DD5DD}"/>
            </c:ext>
          </c:extLst>
        </c:ser>
        <c:ser>
          <c:idx val="1"/>
          <c:order val="1"/>
          <c:spPr>
            <a:solidFill>
              <a:srgbClr val="969696"/>
            </a:solidFill>
            <a:ln>
              <a:noFill/>
            </a:ln>
          </c:spPr>
          <c:invertIfNegative val="0"/>
          <c:val>
            <c:numRef>
              <c:f>Sheet1!$A$2</c:f>
              <c:numCache>
                <c:formatCode>General</c:formatCode>
                <c:ptCount val="1"/>
                <c:pt idx="0">
                  <c:v>7.1809249655783933E-2</c:v>
                </c:pt>
              </c:numCache>
            </c:numRef>
          </c:val>
          <c:extLst>
            <c:ext xmlns:c16="http://schemas.microsoft.com/office/drawing/2014/chart" uri="{C3380CC4-5D6E-409C-BE32-E72D297353CC}">
              <c16:uniqueId val="{00000001-8AB6-485E-BBF2-D4FB386DD5DD}"/>
            </c:ext>
          </c:extLst>
        </c:ser>
        <c:ser>
          <c:idx val="2"/>
          <c:order val="2"/>
          <c:spPr>
            <a:solidFill>
              <a:srgbClr val="4C6C9C"/>
            </a:solidFill>
            <a:ln>
              <a:noFill/>
            </a:ln>
          </c:spPr>
          <c:invertIfNegative val="0"/>
          <c:val>
            <c:numRef>
              <c:f>Sheet1!$A$3</c:f>
              <c:numCache>
                <c:formatCode>General</c:formatCode>
                <c:ptCount val="1"/>
                <c:pt idx="0">
                  <c:v>0.34052154329525364</c:v>
                </c:pt>
              </c:numCache>
            </c:numRef>
          </c:val>
          <c:extLst>
            <c:ext xmlns:c16="http://schemas.microsoft.com/office/drawing/2014/chart" uri="{C3380CC4-5D6E-409C-BE32-E72D297353CC}">
              <c16:uniqueId val="{00000002-8AB6-485E-BBF2-D4FB386DD5DD}"/>
            </c:ext>
          </c:extLst>
        </c:ser>
        <c:ser>
          <c:idx val="3"/>
          <c:order val="3"/>
          <c:spPr>
            <a:solidFill>
              <a:srgbClr val="6F8DB9"/>
            </a:solidFill>
            <a:ln>
              <a:noFill/>
            </a:ln>
          </c:spPr>
          <c:invertIfNegative val="0"/>
          <c:val>
            <c:numRef>
              <c:f>Sheet1!$A$4</c:f>
              <c:numCache>
                <c:formatCode>General</c:formatCode>
                <c:ptCount val="1"/>
                <c:pt idx="0">
                  <c:v>0.6610613823384629</c:v>
                </c:pt>
              </c:numCache>
            </c:numRef>
          </c:val>
          <c:extLst>
            <c:ext xmlns:c16="http://schemas.microsoft.com/office/drawing/2014/chart" uri="{C3380CC4-5D6E-409C-BE32-E72D297353CC}">
              <c16:uniqueId val="{00000003-8AB6-485E-BBF2-D4FB386DD5DD}"/>
            </c:ext>
          </c:extLst>
        </c:ser>
        <c:ser>
          <c:idx val="4"/>
          <c:order val="4"/>
          <c:spPr>
            <a:solidFill>
              <a:srgbClr val="9DB1CF"/>
            </a:solidFill>
            <a:ln>
              <a:noFill/>
            </a:ln>
          </c:spPr>
          <c:invertIfNegative val="0"/>
          <c:val>
            <c:numRef>
              <c:f>Sheet1!$A$5</c:f>
              <c:numCache>
                <c:formatCode>General</c:formatCode>
                <c:ptCount val="1"/>
                <c:pt idx="0">
                  <c:v>1.6469295301489575</c:v>
                </c:pt>
              </c:numCache>
            </c:numRef>
          </c:val>
          <c:extLst>
            <c:ext xmlns:c16="http://schemas.microsoft.com/office/drawing/2014/chart" uri="{C3380CC4-5D6E-409C-BE32-E72D297353CC}">
              <c16:uniqueId val="{00000004-8AB6-485E-BBF2-D4FB386DD5DD}"/>
            </c:ext>
          </c:extLst>
        </c:ser>
        <c:ser>
          <c:idx val="5"/>
          <c:order val="5"/>
          <c:spPr>
            <a:solidFill>
              <a:srgbClr val="C3CFE1"/>
            </a:solidFill>
            <a:ln>
              <a:noFill/>
            </a:ln>
          </c:spPr>
          <c:invertIfNegative val="0"/>
          <c:val>
            <c:numRef>
              <c:f>Sheet1!$A$6</c:f>
              <c:numCache>
                <c:formatCode>General</c:formatCode>
                <c:ptCount val="1"/>
                <c:pt idx="0">
                  <c:v>0.64284889148373514</c:v>
                </c:pt>
              </c:numCache>
            </c:numRef>
          </c:val>
          <c:extLst>
            <c:ext xmlns:c16="http://schemas.microsoft.com/office/drawing/2014/chart" uri="{C3380CC4-5D6E-409C-BE32-E72D297353CC}">
              <c16:uniqueId val="{00000005-8AB6-485E-BBF2-D4FB386DD5DD}"/>
            </c:ext>
          </c:extLst>
        </c:ser>
        <c:ser>
          <c:idx val="6"/>
          <c:order val="6"/>
          <c:spPr>
            <a:solidFill>
              <a:srgbClr val="364D6E"/>
            </a:solidFill>
            <a:ln>
              <a:noFill/>
            </a:ln>
          </c:spPr>
          <c:invertIfNegative val="0"/>
          <c:val>
            <c:numRef>
              <c:f>Sheet1!$A$7</c:f>
              <c:numCache>
                <c:formatCode>General</c:formatCode>
                <c:ptCount val="1"/>
                <c:pt idx="0">
                  <c:v>2.5113463818024955</c:v>
                </c:pt>
              </c:numCache>
            </c:numRef>
          </c:val>
          <c:extLst>
            <c:ext xmlns:c16="http://schemas.microsoft.com/office/drawing/2014/chart" uri="{C3380CC4-5D6E-409C-BE32-E72D297353CC}">
              <c16:uniqueId val="{00000006-8AB6-485E-BBF2-D4FB386DD5DD}"/>
            </c:ext>
          </c:extLst>
        </c:ser>
        <c:ser>
          <c:idx val="7"/>
          <c:order val="7"/>
          <c:spPr>
            <a:solidFill>
              <a:srgbClr val="DFE5EF"/>
            </a:solidFill>
            <a:ln>
              <a:noFill/>
            </a:ln>
          </c:spPr>
          <c:invertIfNegative val="0"/>
          <c:dLbls>
            <c:dLbl>
              <c:idx val="0"/>
              <c:layout>
                <c:manualLayout>
                  <c:x val="0.11320754716981132"/>
                  <c:y val="-4.1963911036508602E-4"/>
                </c:manualLayout>
              </c:layout>
              <c:numFmt formatCode="#,##0.0&quot;%&quot;;&quot;-&quot;#,##0.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Sheet1!$A$8</c:f>
              <c:numCache>
                <c:formatCode>General</c:formatCode>
                <c:ptCount val="1"/>
                <c:pt idx="0">
                  <c:v>4.247256938698837</c:v>
                </c:pt>
              </c:numCache>
            </c:numRef>
          </c:val>
          <c:extLst>
            <c:ext xmlns:c16="http://schemas.microsoft.com/office/drawing/2014/chart" uri="{C3380CC4-5D6E-409C-BE32-E72D297353CC}">
              <c16:uniqueId val="{00000008-8AB6-485E-BBF2-D4FB386DD5DD}"/>
            </c:ext>
          </c:extLst>
        </c:ser>
        <c:ser>
          <c:idx val="8"/>
          <c:order val="8"/>
          <c:spPr>
            <a:solidFill>
              <a:schemeClr val="accent6"/>
            </a:solidFill>
            <a:ln>
              <a:noFill/>
            </a:ln>
          </c:spPr>
          <c:invertIfNegative val="0"/>
          <c:dLbls>
            <c:dLbl>
              <c:idx val="0"/>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14.689050338284011</c:v>
                </c:pt>
              </c:numCache>
            </c:numRef>
          </c:val>
          <c:extLst>
            <c:ext xmlns:c16="http://schemas.microsoft.com/office/drawing/2014/chart" uri="{C3380CC4-5D6E-409C-BE32-E72D297353CC}">
              <c16:uniqueId val="{0000000A-8AB6-485E-BBF2-D4FB386DD5DD}"/>
            </c:ext>
          </c:extLst>
        </c:ser>
        <c:ser>
          <c:idx val="9"/>
          <c:order val="9"/>
          <c:spPr>
            <a:solidFill>
              <a:schemeClr val="accent5"/>
            </a:solidFill>
            <a:ln>
              <a:noFill/>
            </a:ln>
          </c:spPr>
          <c:invertIfNegative val="0"/>
          <c:dLbls>
            <c:dLbl>
              <c:idx val="0"/>
              <c:layout>
                <c:manualLayout>
                  <c:x val="0"/>
                  <c:y val="-4.1963911036508602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10.50048965582555</c:v>
                </c:pt>
              </c:numCache>
            </c:numRef>
          </c:val>
          <c:extLst>
            <c:ext xmlns:c16="http://schemas.microsoft.com/office/drawing/2014/chart" uri="{C3380CC4-5D6E-409C-BE32-E72D297353CC}">
              <c16:uniqueId val="{0000000C-8AB6-485E-BBF2-D4FB386DD5DD}"/>
            </c:ext>
          </c:extLst>
        </c:ser>
        <c:ser>
          <c:idx val="10"/>
          <c:order val="10"/>
          <c:spPr>
            <a:solidFill>
              <a:schemeClr val="accent4"/>
            </a:solidFill>
            <a:ln>
              <a:noFill/>
            </a:ln>
          </c:spPr>
          <c:invertIfNegative val="0"/>
          <c:dLbls>
            <c:dLbl>
              <c:idx val="0"/>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6.0334339703542295</c:v>
                </c:pt>
              </c:numCache>
            </c:numRef>
          </c:val>
          <c:extLst>
            <c:ext xmlns:c16="http://schemas.microsoft.com/office/drawing/2014/chart" uri="{C3380CC4-5D6E-409C-BE32-E72D297353CC}">
              <c16:uniqueId val="{0000000E-8AB6-485E-BBF2-D4FB386DD5DD}"/>
            </c:ext>
          </c:extLst>
        </c:ser>
        <c:ser>
          <c:idx val="11"/>
          <c:order val="11"/>
          <c:spPr>
            <a:solidFill>
              <a:schemeClr val="accent3"/>
            </a:solidFill>
            <a:ln>
              <a:noFill/>
            </a:ln>
          </c:spPr>
          <c:invertIfNegative val="0"/>
          <c:dLbls>
            <c:dLbl>
              <c:idx val="0"/>
              <c:layout>
                <c:manualLayout>
                  <c:x val="0"/>
                  <c:y val="0"/>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Sheet1!$A$12</c:f>
              <c:numCache>
                <c:formatCode>General</c:formatCode>
                <c:ptCount val="1"/>
                <c:pt idx="0">
                  <c:v>8.6923535637681741</c:v>
                </c:pt>
              </c:numCache>
            </c:numRef>
          </c:val>
          <c:extLst>
            <c:ext xmlns:c16="http://schemas.microsoft.com/office/drawing/2014/chart" uri="{C3380CC4-5D6E-409C-BE32-E72D297353CC}">
              <c16:uniqueId val="{00000010-8AB6-485E-BBF2-D4FB386DD5DD}"/>
            </c:ext>
          </c:extLst>
        </c:ser>
        <c:ser>
          <c:idx val="12"/>
          <c:order val="12"/>
          <c:spPr>
            <a:solidFill>
              <a:schemeClr val="accent2"/>
            </a:solidFill>
            <a:ln>
              <a:noFill/>
            </a:ln>
          </c:spPr>
          <c:invertIfNegative val="0"/>
          <c:dLbls>
            <c:dLbl>
              <c:idx val="0"/>
              <c:layout>
                <c:manualLayout>
                  <c:x val="0"/>
                  <c:y val="-4.1963911036508602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Sheet1!$A$13</c:f>
              <c:numCache>
                <c:formatCode>General</c:formatCode>
                <c:ptCount val="1"/>
                <c:pt idx="0">
                  <c:v>38.932685593087157</c:v>
                </c:pt>
              </c:numCache>
            </c:numRef>
          </c:val>
          <c:extLst>
            <c:ext xmlns:c16="http://schemas.microsoft.com/office/drawing/2014/chart" uri="{C3380CC4-5D6E-409C-BE32-E72D297353CC}">
              <c16:uniqueId val="{00000012-8AB6-485E-BBF2-D4FB386DD5DD}"/>
            </c:ext>
          </c:extLst>
        </c:ser>
        <c:ser>
          <c:idx val="13"/>
          <c:order val="13"/>
          <c:spPr>
            <a:solidFill>
              <a:schemeClr val="accent1"/>
            </a:solidFill>
            <a:ln>
              <a:noFill/>
            </a:ln>
          </c:spPr>
          <c:invertIfNegative val="0"/>
          <c:dLbls>
            <c:dLbl>
              <c:idx val="0"/>
              <c:layout>
                <c:manualLayout>
                  <c:x val="0"/>
                  <c:y val="-4.1963911036508602E-4"/>
                </c:manualLayout>
              </c:layout>
              <c:numFmt formatCode="#,##0.0&quot;%&quot;;&quot;-&quot;#,##0.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8AB6-485E-BBF2-D4FB386DD5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Sheet1!$A$14</c:f>
              <c:numCache>
                <c:formatCode>General</c:formatCode>
                <c:ptCount val="1"/>
                <c:pt idx="0">
                  <c:v>11.005548045071233</c:v>
                </c:pt>
              </c:numCache>
            </c:numRef>
          </c:val>
          <c:extLst>
            <c:ext xmlns:c16="http://schemas.microsoft.com/office/drawing/2014/chart" uri="{C3380CC4-5D6E-409C-BE32-E72D297353CC}">
              <c16:uniqueId val="{00000014-8AB6-485E-BBF2-D4FB386DD5DD}"/>
            </c:ext>
          </c:extLst>
        </c:ser>
        <c:dLbls>
          <c:showLegendKey val="0"/>
          <c:showVal val="0"/>
          <c:showCatName val="0"/>
          <c:showSerName val="0"/>
          <c:showPercent val="0"/>
          <c:showBubbleSize val="0"/>
        </c:dLbls>
        <c:gapWidth val="80"/>
        <c:overlap val="100"/>
        <c:axId val="899231983"/>
        <c:axId val="1"/>
      </c:barChart>
      <c:catAx>
        <c:axId val="8992319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899231983"/>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07753584705257E-2"/>
          <c:y val="0.11814345991561181"/>
          <c:w val="0.97238449283058948"/>
          <c:h val="0.76371308016877637"/>
        </c:manualLayout>
      </c:layout>
      <c:barChart>
        <c:barDir val="col"/>
        <c:grouping val="stacked"/>
        <c:varyColors val="0"/>
        <c:ser>
          <c:idx val="0"/>
          <c:order val="0"/>
          <c:spPr>
            <a:noFill/>
            <a:ln>
              <a:noFill/>
            </a:ln>
          </c:spPr>
          <c:invertIfNegative val="0"/>
          <c:dPt>
            <c:idx val="0"/>
            <c:invertIfNegative val="0"/>
            <c:bubble3D val="0"/>
            <c:spPr>
              <a:solidFill>
                <a:srgbClr val="9DB1CF"/>
              </a:solidFill>
              <a:ln>
                <a:noFill/>
              </a:ln>
            </c:spPr>
            <c:extLst>
              <c:ext xmlns:c16="http://schemas.microsoft.com/office/drawing/2014/chart" uri="{C3380CC4-5D6E-409C-BE32-E72D297353CC}">
                <c16:uniqueId val="{00000000-F02F-44D9-8A6F-D5550D3CDBFC}"/>
              </c:ext>
            </c:extLst>
          </c:dPt>
          <c:dPt>
            <c:idx val="6"/>
            <c:invertIfNegative val="0"/>
            <c:bubble3D val="0"/>
            <c:spPr>
              <a:solidFill>
                <a:srgbClr val="9DB1CF"/>
              </a:solidFill>
              <a:ln>
                <a:noFill/>
              </a:ln>
            </c:spPr>
            <c:extLst>
              <c:ext xmlns:c16="http://schemas.microsoft.com/office/drawing/2014/chart" uri="{C3380CC4-5D6E-409C-BE32-E72D297353CC}">
                <c16:uniqueId val="{00000001-F02F-44D9-8A6F-D5550D3CDBFC}"/>
              </c:ext>
            </c:extLst>
          </c:dPt>
          <c:dPt>
            <c:idx val="7"/>
            <c:invertIfNegative val="0"/>
            <c:bubble3D val="0"/>
            <c:spPr>
              <a:solidFill>
                <a:srgbClr val="9DB1CF"/>
              </a:solidFill>
              <a:ln>
                <a:noFill/>
              </a:ln>
            </c:spPr>
            <c:extLst>
              <c:ext xmlns:c16="http://schemas.microsoft.com/office/drawing/2014/chart" uri="{C3380CC4-5D6E-409C-BE32-E72D297353CC}">
                <c16:uniqueId val="{00000002-F02F-44D9-8A6F-D5550D3CDBFC}"/>
              </c:ext>
            </c:extLst>
          </c:dPt>
          <c:dLbls>
            <c:dLbl>
              <c:idx val="0"/>
              <c:layout>
                <c:manualLayout>
                  <c:x val="0"/>
                  <c:y val="-0.3087201125175808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02F-44D9-8A6F-D5550D3CDBFC}"/>
                </c:ext>
              </c:extLst>
            </c:dLbl>
            <c:dLbl>
              <c:idx val="6"/>
              <c:layout>
                <c:manualLayout>
                  <c:x val="0"/>
                  <c:y val="-0.1954992967651195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02F-44D9-8A6F-D5550D3CDBFC}"/>
                </c:ext>
              </c:extLst>
            </c:dLbl>
            <c:dLbl>
              <c:idx val="7"/>
              <c:layout>
                <c:manualLayout>
                  <c:x val="0"/>
                  <c:y val="-0.18002812939521801"/>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2F-44D9-8A6F-D5550D3CDB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50</c:v>
                </c:pt>
                <c:pt idx="1">
                  <c:v>42.928571428571431</c:v>
                </c:pt>
                <c:pt idx="2">
                  <c:v>40.571428571428577</c:v>
                </c:pt>
                <c:pt idx="3">
                  <c:v>32.714285714285722</c:v>
                </c:pt>
                <c:pt idx="4">
                  <c:v>29.57142857142858</c:v>
                </c:pt>
                <c:pt idx="5">
                  <c:v>28.000000000000011</c:v>
                </c:pt>
                <c:pt idx="6">
                  <c:v>28</c:v>
                </c:pt>
                <c:pt idx="7">
                  <c:v>25</c:v>
                </c:pt>
              </c:numCache>
            </c:numRef>
          </c:val>
          <c:extLst>
            <c:ext xmlns:c16="http://schemas.microsoft.com/office/drawing/2014/chart" uri="{C3380CC4-5D6E-409C-BE32-E72D297353CC}">
              <c16:uniqueId val="{00000003-F02F-44D9-8A6F-D5550D3CDBFC}"/>
            </c:ext>
          </c:extLst>
        </c:ser>
        <c:ser>
          <c:idx val="1"/>
          <c:order val="1"/>
          <c:spPr>
            <a:solidFill>
              <a:schemeClr val="accent2"/>
            </a:solidFill>
            <a:ln>
              <a:noFill/>
            </a:ln>
          </c:spPr>
          <c:invertIfNegative val="0"/>
          <c:dPt>
            <c:idx val="2"/>
            <c:invertIfNegative val="0"/>
            <c:bubble3D val="0"/>
            <c:spPr>
              <a:solidFill>
                <a:schemeClr val="accent3"/>
              </a:solidFill>
              <a:ln>
                <a:noFill/>
              </a:ln>
            </c:spPr>
            <c:extLst>
              <c:ext xmlns:c16="http://schemas.microsoft.com/office/drawing/2014/chart" uri="{C3380CC4-5D6E-409C-BE32-E72D297353CC}">
                <c16:uniqueId val="{00000004-F02F-44D9-8A6F-D5550D3CDBFC}"/>
              </c:ext>
            </c:extLst>
          </c:dPt>
          <c:dPt>
            <c:idx val="3"/>
            <c:invertIfNegative val="0"/>
            <c:bubble3D val="0"/>
            <c:spPr>
              <a:solidFill>
                <a:schemeClr val="accent4"/>
              </a:solidFill>
              <a:ln>
                <a:noFill/>
              </a:ln>
            </c:spPr>
            <c:extLst>
              <c:ext xmlns:c16="http://schemas.microsoft.com/office/drawing/2014/chart" uri="{C3380CC4-5D6E-409C-BE32-E72D297353CC}">
                <c16:uniqueId val="{00000005-F02F-44D9-8A6F-D5550D3CDBFC}"/>
              </c:ext>
            </c:extLst>
          </c:dPt>
          <c:dPt>
            <c:idx val="4"/>
            <c:invertIfNegative val="0"/>
            <c:bubble3D val="0"/>
            <c:spPr>
              <a:solidFill>
                <a:schemeClr val="accent5"/>
              </a:solidFill>
              <a:ln>
                <a:noFill/>
              </a:ln>
            </c:spPr>
            <c:extLst>
              <c:ext xmlns:c16="http://schemas.microsoft.com/office/drawing/2014/chart" uri="{C3380CC4-5D6E-409C-BE32-E72D297353CC}">
                <c16:uniqueId val="{00000006-F02F-44D9-8A6F-D5550D3CDBFC}"/>
              </c:ext>
            </c:extLst>
          </c:dPt>
          <c:dPt>
            <c:idx val="5"/>
            <c:invertIfNegative val="0"/>
            <c:bubble3D val="0"/>
            <c:spPr>
              <a:solidFill>
                <a:schemeClr val="accent6"/>
              </a:solidFill>
              <a:ln>
                <a:noFill/>
              </a:ln>
            </c:spPr>
            <c:extLst>
              <c:ext xmlns:c16="http://schemas.microsoft.com/office/drawing/2014/chart" uri="{C3380CC4-5D6E-409C-BE32-E72D297353CC}">
                <c16:uniqueId val="{00000007-F02F-44D9-8A6F-D5550D3CDBFC}"/>
              </c:ext>
            </c:extLst>
          </c:dPt>
          <c:dLbls>
            <c:dLbl>
              <c:idx val="1"/>
              <c:layout>
                <c:manualLayout>
                  <c:x val="0"/>
                  <c:y val="-7.0323488045007034E-4"/>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02F-44D9-8A6F-D5550D3CDBFC}"/>
                </c:ext>
              </c:extLst>
            </c:dLbl>
            <c:dLbl>
              <c:idx val="3"/>
              <c:layout>
                <c:manualLayout>
                  <c:x val="0"/>
                  <c:y val="0"/>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02F-44D9-8A6F-D5550D3CDB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1">
                  <c:v>7.0714285714285694</c:v>
                </c:pt>
                <c:pt idx="2">
                  <c:v>2.3571428571428541</c:v>
                </c:pt>
                <c:pt idx="3">
                  <c:v>7.8571428571428541</c:v>
                </c:pt>
                <c:pt idx="4">
                  <c:v>3.1428571428571423</c:v>
                </c:pt>
                <c:pt idx="5">
                  <c:v>1.571428571428573</c:v>
                </c:pt>
              </c:numCache>
            </c:numRef>
          </c:val>
          <c:extLst>
            <c:ext xmlns:c16="http://schemas.microsoft.com/office/drawing/2014/chart" uri="{C3380CC4-5D6E-409C-BE32-E72D297353CC}">
              <c16:uniqueId val="{00000009-F02F-44D9-8A6F-D5550D3CDBFC}"/>
            </c:ext>
          </c:extLst>
        </c:ser>
        <c:dLbls>
          <c:showLegendKey val="0"/>
          <c:showVal val="0"/>
          <c:showCatName val="0"/>
          <c:showSerName val="0"/>
          <c:showPercent val="0"/>
          <c:showBubbleSize val="0"/>
        </c:dLbls>
        <c:gapWidth val="80"/>
        <c:overlap val="100"/>
        <c:axId val="739854992"/>
        <c:axId val="1"/>
      </c:barChart>
      <c:catAx>
        <c:axId val="7398549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4.505619999999993"/>
          <c:min val="0"/>
        </c:scaling>
        <c:delete val="1"/>
        <c:axPos val="l"/>
        <c:numFmt formatCode="General" sourceLinked="1"/>
        <c:majorTickMark val="out"/>
        <c:minorTickMark val="none"/>
        <c:tickLblPos val="nextTo"/>
        <c:crossAx val="739854992"/>
        <c:crosses val="min"/>
        <c:crossBetween val="between"/>
      </c:valAx>
    </c:plotArea>
    <c:plotVisOnly val="0"/>
    <c:dispBlanksAs val="gap"/>
    <c:showDLblsOverMax val="1"/>
  </c:chart>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214530714062987E-2"/>
          <c:y val="0.13320825515947468"/>
          <c:w val="0.96757093857187404"/>
          <c:h val="0.73358348968105069"/>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5C7F-4018-A344-D19FEEA575F2}"/>
              </c:ext>
            </c:extLst>
          </c:dPt>
          <c:dPt>
            <c:idx val="15"/>
            <c:invertIfNegative val="0"/>
            <c:bubble3D val="0"/>
            <c:spPr>
              <a:solidFill>
                <a:schemeClr val="tx1"/>
              </a:solidFill>
              <a:ln>
                <a:noFill/>
              </a:ln>
            </c:spPr>
            <c:extLst>
              <c:ext xmlns:c16="http://schemas.microsoft.com/office/drawing/2014/chart" uri="{C3380CC4-5D6E-409C-BE32-E72D297353CC}">
                <c16:uniqueId val="{00000001-5C7F-4018-A344-D19FEEA575F2}"/>
              </c:ext>
            </c:extLst>
          </c:dPt>
          <c:dLbls>
            <c:dLbl>
              <c:idx val="0"/>
              <c:layout>
                <c:manualLayout>
                  <c:x val="0"/>
                  <c:y val="-7.2232645403377108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7F-4018-A344-D19FEEA575F2}"/>
                </c:ext>
              </c:extLst>
            </c:dLbl>
            <c:dLbl>
              <c:idx val="15"/>
              <c:layout>
                <c:manualLayout>
                  <c:x val="0"/>
                  <c:y val="-0.1575984990619137"/>
                </c:manualLayout>
              </c:layout>
              <c:numFmt formatCode="#,##0.0;&quot;-&quot;#,##0.0" sourceLinked="0"/>
              <c:spPr>
                <a:noFill/>
                <a:ln>
                  <a:noFill/>
                </a:ln>
              </c:spPr>
              <c:txPr>
                <a:bodyPr wrap="none"/>
                <a:lstStyle/>
                <a:p>
                  <a:pPr>
                    <a:defRPr sz="10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7F-4018-A344-D19FEEA575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4.9000000000000004</c:v>
                </c:pt>
                <c:pt idx="1">
                  <c:v>4.9000000000000004</c:v>
                </c:pt>
                <c:pt idx="2">
                  <c:v>11.9</c:v>
                </c:pt>
                <c:pt idx="3">
                  <c:v>15.899999999999999</c:v>
                </c:pt>
                <c:pt idx="4">
                  <c:v>16.399999999999999</c:v>
                </c:pt>
                <c:pt idx="5">
                  <c:v>16.599999999999994</c:v>
                </c:pt>
                <c:pt idx="6">
                  <c:v>18.3</c:v>
                </c:pt>
                <c:pt idx="7">
                  <c:v>19</c:v>
                </c:pt>
                <c:pt idx="8">
                  <c:v>20.499999999999996</c:v>
                </c:pt>
                <c:pt idx="9">
                  <c:v>21.499999999999996</c:v>
                </c:pt>
                <c:pt idx="10">
                  <c:v>24.4</c:v>
                </c:pt>
                <c:pt idx="11">
                  <c:v>26.1</c:v>
                </c:pt>
                <c:pt idx="12">
                  <c:v>26.9</c:v>
                </c:pt>
                <c:pt idx="14">
                  <c:v>28.799999999999997</c:v>
                </c:pt>
                <c:pt idx="15">
                  <c:v>38.900000000000006</c:v>
                </c:pt>
              </c:numCache>
            </c:numRef>
          </c:val>
          <c:extLst>
            <c:ext xmlns:c16="http://schemas.microsoft.com/office/drawing/2014/chart" uri="{C3380CC4-5D6E-409C-BE32-E72D297353CC}">
              <c16:uniqueId val="{00000002-5C7F-4018-A344-D19FEEA575F2}"/>
            </c:ext>
          </c:extLst>
        </c:ser>
        <c:ser>
          <c:idx val="1"/>
          <c:order val="1"/>
          <c:spPr>
            <a:solidFill>
              <a:schemeClr val="accent5"/>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3-5C7F-4018-A344-D19FEEA575F2}"/>
              </c:ext>
            </c:extLst>
          </c:dPt>
          <c:dPt>
            <c:idx val="2"/>
            <c:invertIfNegative val="0"/>
            <c:bubble3D val="0"/>
            <c:spPr>
              <a:solidFill>
                <a:schemeClr val="accent1"/>
              </a:solidFill>
              <a:ln>
                <a:noFill/>
              </a:ln>
            </c:spPr>
            <c:extLst>
              <c:ext xmlns:c16="http://schemas.microsoft.com/office/drawing/2014/chart" uri="{C3380CC4-5D6E-409C-BE32-E72D297353CC}">
                <c16:uniqueId val="{00000004-5C7F-4018-A344-D19FEEA575F2}"/>
              </c:ext>
            </c:extLst>
          </c:dPt>
          <c:dPt>
            <c:idx val="10"/>
            <c:invertIfNegative val="0"/>
            <c:bubble3D val="0"/>
            <c:spPr>
              <a:solidFill>
                <a:schemeClr val="accent6"/>
              </a:solidFill>
              <a:ln>
                <a:noFill/>
              </a:ln>
            </c:spPr>
            <c:extLst>
              <c:ext xmlns:c16="http://schemas.microsoft.com/office/drawing/2014/chart" uri="{C3380CC4-5D6E-409C-BE32-E72D297353CC}">
                <c16:uniqueId val="{00000005-5C7F-4018-A344-D19FEEA575F2}"/>
              </c:ext>
            </c:extLst>
          </c:dPt>
          <c:dPt>
            <c:idx val="11"/>
            <c:invertIfNegative val="0"/>
            <c:bubble3D val="0"/>
            <c:spPr>
              <a:solidFill>
                <a:schemeClr val="accent6"/>
              </a:solidFill>
              <a:ln>
                <a:noFill/>
              </a:ln>
            </c:spPr>
            <c:extLst>
              <c:ext xmlns:c16="http://schemas.microsoft.com/office/drawing/2014/chart" uri="{C3380CC4-5D6E-409C-BE32-E72D297353CC}">
                <c16:uniqueId val="{00000006-5C7F-4018-A344-D19FEEA575F2}"/>
              </c:ext>
            </c:extLst>
          </c:dPt>
          <c:dPt>
            <c:idx val="12"/>
            <c:invertIfNegative val="0"/>
            <c:bubble3D val="0"/>
            <c:spPr>
              <a:solidFill>
                <a:schemeClr val="accent6"/>
              </a:solidFill>
              <a:ln>
                <a:noFill/>
              </a:ln>
            </c:spPr>
            <c:extLst>
              <c:ext xmlns:c16="http://schemas.microsoft.com/office/drawing/2014/chart" uri="{C3380CC4-5D6E-409C-BE32-E72D297353CC}">
                <c16:uniqueId val="{00000007-5C7F-4018-A344-D19FEEA575F2}"/>
              </c:ext>
            </c:extLst>
          </c:dPt>
          <c:dPt>
            <c:idx val="14"/>
            <c:invertIfNegative val="0"/>
            <c:bubble3D val="0"/>
            <c:spPr>
              <a:solidFill>
                <a:schemeClr val="accent3"/>
              </a:solidFill>
              <a:ln>
                <a:noFill/>
              </a:ln>
            </c:spPr>
            <c:extLst>
              <c:ext xmlns:c16="http://schemas.microsoft.com/office/drawing/2014/chart" uri="{C3380CC4-5D6E-409C-BE32-E72D297353CC}">
                <c16:uniqueId val="{00000008-5C7F-4018-A344-D19FEEA575F2}"/>
              </c:ext>
            </c:extLst>
          </c:dPt>
          <c:dLbls>
            <c:dLbl>
              <c:idx val="1"/>
              <c:layout>
                <c:manualLayout>
                  <c:x val="0"/>
                  <c:y val="-7.7861163227016889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C7F-4018-A344-D19FEEA575F2}"/>
                </c:ext>
              </c:extLst>
            </c:dLbl>
            <c:dLbl>
              <c:idx val="2"/>
              <c:layout>
                <c:manualLayout>
                  <c:x val="0"/>
                  <c:y val="-7.0356472795497185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C7F-4018-A344-D19FEEA575F2}"/>
                </c:ext>
              </c:extLst>
            </c:dLbl>
            <c:dLbl>
              <c:idx val="3"/>
              <c:layout>
                <c:manualLayout>
                  <c:x val="0"/>
                  <c:y val="-6.09756097560975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C7F-4018-A344-D19FEEA575F2}"/>
                </c:ext>
              </c:extLst>
            </c:dLbl>
            <c:dLbl>
              <c:idx val="5"/>
              <c:layout>
                <c:manualLayout>
                  <c:x val="0"/>
                  <c:y val="-6.3789868667917443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C7F-4018-A344-D19FEEA575F2}"/>
                </c:ext>
              </c:extLst>
            </c:dLbl>
            <c:dLbl>
              <c:idx val="6"/>
              <c:layout>
                <c:manualLayout>
                  <c:x val="0"/>
                  <c:y val="-6.191369606003752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C7F-4018-A344-D19FEEA575F2}"/>
                </c:ext>
              </c:extLst>
            </c:dLbl>
            <c:dLbl>
              <c:idx val="7"/>
              <c:layout>
                <c:manualLayout>
                  <c:x val="0"/>
                  <c:y val="-6.3789868667917443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C7F-4018-A344-D19FEEA575F2}"/>
                </c:ext>
              </c:extLst>
            </c:dLbl>
            <c:dLbl>
              <c:idx val="8"/>
              <c:layout>
                <c:manualLayout>
                  <c:x val="0"/>
                  <c:y val="-6.2851782363977482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C7F-4018-A344-D19FEEA575F2}"/>
                </c:ext>
              </c:extLst>
            </c:dLbl>
            <c:dLbl>
              <c:idx val="9"/>
              <c:layout>
                <c:manualLayout>
                  <c:x val="0"/>
                  <c:y val="-6.660412757973734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C7F-4018-A344-D19FEEA575F2}"/>
                </c:ext>
              </c:extLst>
            </c:dLbl>
            <c:dLbl>
              <c:idx val="10"/>
              <c:layout>
                <c:manualLayout>
                  <c:x val="0"/>
                  <c:y val="-6.3789868667917443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C7F-4018-A344-D19FEEA575F2}"/>
                </c:ext>
              </c:extLst>
            </c:dLbl>
            <c:dLbl>
              <c:idx val="11"/>
              <c:layout>
                <c:manualLayout>
                  <c:x val="0"/>
                  <c:y val="-6.191369606003752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C7F-4018-A344-D19FEEA575F2}"/>
                </c:ext>
              </c:extLst>
            </c:dLbl>
            <c:dLbl>
              <c:idx val="12"/>
              <c:layout>
                <c:manualLayout>
                  <c:x val="0"/>
                  <c:y val="-6.4727954971857404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C7F-4018-A344-D19FEEA575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Sheet1!$A$2:$P$2</c:f>
              <c:numCache>
                <c:formatCode>General</c:formatCode>
                <c:ptCount val="16"/>
                <c:pt idx="1">
                  <c:v>7</c:v>
                </c:pt>
                <c:pt idx="2">
                  <c:v>4</c:v>
                </c:pt>
                <c:pt idx="3">
                  <c:v>0.5</c:v>
                </c:pt>
                <c:pt idx="4">
                  <c:v>0.19999999999999929</c:v>
                </c:pt>
                <c:pt idx="5">
                  <c:v>1.6999999999999993</c:v>
                </c:pt>
                <c:pt idx="6">
                  <c:v>0.69999999999999929</c:v>
                </c:pt>
                <c:pt idx="7">
                  <c:v>1.5</c:v>
                </c:pt>
                <c:pt idx="8">
                  <c:v>1</c:v>
                </c:pt>
                <c:pt idx="9">
                  <c:v>2.8999999999999986</c:v>
                </c:pt>
                <c:pt idx="10">
                  <c:v>1.6999999999999993</c:v>
                </c:pt>
                <c:pt idx="11">
                  <c:v>0.80000000000000071</c:v>
                </c:pt>
                <c:pt idx="12">
                  <c:v>1.8999999999999986</c:v>
                </c:pt>
                <c:pt idx="14">
                  <c:v>10.100000000000001</c:v>
                </c:pt>
              </c:numCache>
            </c:numRef>
          </c:val>
          <c:extLst>
            <c:ext xmlns:c16="http://schemas.microsoft.com/office/drawing/2014/chart" uri="{C3380CC4-5D6E-409C-BE32-E72D297353CC}">
              <c16:uniqueId val="{0000000F-5C7F-4018-A344-D19FEEA575F2}"/>
            </c:ext>
          </c:extLst>
        </c:ser>
        <c:dLbls>
          <c:showLegendKey val="0"/>
          <c:showVal val="0"/>
          <c:showCatName val="0"/>
          <c:showSerName val="0"/>
          <c:showPercent val="0"/>
          <c:showBubbleSize val="0"/>
        </c:dLbls>
        <c:gapWidth val="80"/>
        <c:overlap val="100"/>
        <c:axId val="673543888"/>
        <c:axId val="1"/>
      </c:barChart>
      <c:catAx>
        <c:axId val="6735438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5.29999999999998"/>
          <c:min val="0"/>
        </c:scaling>
        <c:delete val="1"/>
        <c:axPos val="l"/>
        <c:numFmt formatCode="General" sourceLinked="1"/>
        <c:majorTickMark val="out"/>
        <c:minorTickMark val="none"/>
        <c:tickLblPos val="nextTo"/>
        <c:crossAx val="673543888"/>
        <c:crosses val="min"/>
        <c:crossBetween val="between"/>
      </c:valAx>
    </c:plotArea>
    <c:plotVisOnly val="0"/>
    <c:dispBlanksAs val="gap"/>
    <c:showDLblsOverMax val="1"/>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214530714062987E-2"/>
          <c:y val="0.13320825515947468"/>
          <c:w val="0.96757093857187404"/>
          <c:h val="0.73358348968105069"/>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2CE6-4BC7-8B21-3B90D14889C1}"/>
              </c:ext>
            </c:extLst>
          </c:dPt>
          <c:dPt>
            <c:idx val="15"/>
            <c:invertIfNegative val="0"/>
            <c:bubble3D val="0"/>
            <c:spPr>
              <a:solidFill>
                <a:schemeClr val="tx1"/>
              </a:solidFill>
              <a:ln>
                <a:noFill/>
              </a:ln>
            </c:spPr>
            <c:extLst>
              <c:ext xmlns:c16="http://schemas.microsoft.com/office/drawing/2014/chart" uri="{C3380CC4-5D6E-409C-BE32-E72D297353CC}">
                <c16:uniqueId val="{00000001-2CE6-4BC7-8B21-3B90D14889C1}"/>
              </c:ext>
            </c:extLst>
          </c:dPt>
          <c:dLbls>
            <c:dLbl>
              <c:idx val="0"/>
              <c:layout>
                <c:manualLayout>
                  <c:x val="0"/>
                  <c:y val="-8.0675422138836772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CE6-4BC7-8B21-3B90D14889C1}"/>
                </c:ext>
              </c:extLst>
            </c:dLbl>
            <c:dLbl>
              <c:idx val="15"/>
              <c:layout>
                <c:manualLayout>
                  <c:x val="0"/>
                  <c:y val="-0.30018761726078802"/>
                </c:manualLayout>
              </c:layout>
              <c:numFmt formatCode="#,##0.0;&quot;-&quot;#,##0.0" sourceLinked="0"/>
              <c:spPr>
                <a:noFill/>
                <a:ln>
                  <a:noFill/>
                </a:ln>
              </c:spPr>
              <c:txPr>
                <a:bodyPr wrap="none"/>
                <a:lstStyle/>
                <a:p>
                  <a:pPr>
                    <a:defRPr sz="10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CE6-4BC7-8B21-3B90D14889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7.9201257861635233</c:v>
                </c:pt>
                <c:pt idx="1">
                  <c:v>7.9201257861635233</c:v>
                </c:pt>
                <c:pt idx="2">
                  <c:v>19.234591194968555</c:v>
                </c:pt>
                <c:pt idx="3">
                  <c:v>25.7</c:v>
                </c:pt>
                <c:pt idx="5">
                  <c:v>27.2</c:v>
                </c:pt>
                <c:pt idx="7">
                  <c:v>36.400000000000006</c:v>
                </c:pt>
                <c:pt idx="8">
                  <c:v>39.9</c:v>
                </c:pt>
                <c:pt idx="9">
                  <c:v>55.400000000000006</c:v>
                </c:pt>
                <c:pt idx="10">
                  <c:v>56.099999999999994</c:v>
                </c:pt>
                <c:pt idx="11">
                  <c:v>58.999999999999986</c:v>
                </c:pt>
                <c:pt idx="12">
                  <c:v>65.199999999999989</c:v>
                </c:pt>
                <c:pt idx="13">
                  <c:v>65.899999999999977</c:v>
                </c:pt>
                <c:pt idx="14">
                  <c:v>70.099999999999994</c:v>
                </c:pt>
                <c:pt idx="15">
                  <c:v>95.199999999999989</c:v>
                </c:pt>
              </c:numCache>
            </c:numRef>
          </c:val>
          <c:extLst>
            <c:ext xmlns:c16="http://schemas.microsoft.com/office/drawing/2014/chart" uri="{C3380CC4-5D6E-409C-BE32-E72D297353CC}">
              <c16:uniqueId val="{00000002-2CE6-4BC7-8B21-3B90D14889C1}"/>
            </c:ext>
          </c:extLst>
        </c:ser>
        <c:ser>
          <c:idx val="1"/>
          <c:order val="1"/>
          <c:spPr>
            <a:solidFill>
              <a:schemeClr val="accent5"/>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3-2CE6-4BC7-8B21-3B90D14889C1}"/>
              </c:ext>
            </c:extLst>
          </c:dPt>
          <c:dPt>
            <c:idx val="2"/>
            <c:invertIfNegative val="0"/>
            <c:bubble3D val="0"/>
            <c:spPr>
              <a:solidFill>
                <a:schemeClr val="accent1"/>
              </a:solidFill>
              <a:ln>
                <a:noFill/>
              </a:ln>
            </c:spPr>
            <c:extLst>
              <c:ext xmlns:c16="http://schemas.microsoft.com/office/drawing/2014/chart" uri="{C3380CC4-5D6E-409C-BE32-E72D297353CC}">
                <c16:uniqueId val="{00000004-2CE6-4BC7-8B21-3B90D14889C1}"/>
              </c:ext>
            </c:extLst>
          </c:dPt>
          <c:dPt>
            <c:idx val="10"/>
            <c:invertIfNegative val="0"/>
            <c:bubble3D val="0"/>
            <c:spPr>
              <a:solidFill>
                <a:schemeClr val="accent6"/>
              </a:solidFill>
              <a:ln>
                <a:noFill/>
              </a:ln>
            </c:spPr>
            <c:extLst>
              <c:ext xmlns:c16="http://schemas.microsoft.com/office/drawing/2014/chart" uri="{C3380CC4-5D6E-409C-BE32-E72D297353CC}">
                <c16:uniqueId val="{00000005-2CE6-4BC7-8B21-3B90D14889C1}"/>
              </c:ext>
            </c:extLst>
          </c:dPt>
          <c:dPt>
            <c:idx val="11"/>
            <c:invertIfNegative val="0"/>
            <c:bubble3D val="0"/>
            <c:spPr>
              <a:solidFill>
                <a:schemeClr val="accent6"/>
              </a:solidFill>
              <a:ln>
                <a:noFill/>
              </a:ln>
            </c:spPr>
            <c:extLst>
              <c:ext xmlns:c16="http://schemas.microsoft.com/office/drawing/2014/chart" uri="{C3380CC4-5D6E-409C-BE32-E72D297353CC}">
                <c16:uniqueId val="{00000006-2CE6-4BC7-8B21-3B90D14889C1}"/>
              </c:ext>
            </c:extLst>
          </c:dPt>
          <c:dPt>
            <c:idx val="12"/>
            <c:invertIfNegative val="0"/>
            <c:bubble3D val="0"/>
            <c:spPr>
              <a:solidFill>
                <a:schemeClr val="accent6"/>
              </a:solidFill>
              <a:ln>
                <a:noFill/>
              </a:ln>
            </c:spPr>
            <c:extLst>
              <c:ext xmlns:c16="http://schemas.microsoft.com/office/drawing/2014/chart" uri="{C3380CC4-5D6E-409C-BE32-E72D297353CC}">
                <c16:uniqueId val="{00000007-2CE6-4BC7-8B21-3B90D14889C1}"/>
              </c:ext>
            </c:extLst>
          </c:dPt>
          <c:dPt>
            <c:idx val="13"/>
            <c:invertIfNegative val="0"/>
            <c:bubble3D val="0"/>
            <c:spPr>
              <a:solidFill>
                <a:schemeClr val="accent6"/>
              </a:solidFill>
              <a:ln>
                <a:noFill/>
              </a:ln>
            </c:spPr>
            <c:extLst>
              <c:ext xmlns:c16="http://schemas.microsoft.com/office/drawing/2014/chart" uri="{C3380CC4-5D6E-409C-BE32-E72D297353CC}">
                <c16:uniqueId val="{00000008-2CE6-4BC7-8B21-3B90D14889C1}"/>
              </c:ext>
            </c:extLst>
          </c:dPt>
          <c:dPt>
            <c:idx val="14"/>
            <c:invertIfNegative val="0"/>
            <c:bubble3D val="0"/>
            <c:spPr>
              <a:solidFill>
                <a:schemeClr val="accent3"/>
              </a:solidFill>
              <a:ln>
                <a:noFill/>
              </a:ln>
            </c:spPr>
            <c:extLst>
              <c:ext xmlns:c16="http://schemas.microsoft.com/office/drawing/2014/chart" uri="{C3380CC4-5D6E-409C-BE32-E72D297353CC}">
                <c16:uniqueId val="{00000009-2CE6-4BC7-8B21-3B90D14889C1}"/>
              </c:ext>
            </c:extLst>
          </c:dPt>
          <c:dLbls>
            <c:dLbl>
              <c:idx val="1"/>
              <c:layout>
                <c:manualLayout>
                  <c:x val="0"/>
                  <c:y val="-8.911819887429643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CE6-4BC7-8B21-3B90D14889C1}"/>
                </c:ext>
              </c:extLst>
            </c:dLbl>
            <c:dLbl>
              <c:idx val="2"/>
              <c:layout>
                <c:manualLayout>
                  <c:x val="0"/>
                  <c:y val="-7.598499061913696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E6-4BC7-8B21-3B90D14889C1}"/>
                </c:ext>
              </c:extLst>
            </c:dLbl>
            <c:dLbl>
              <c:idx val="3"/>
              <c:layout>
                <c:manualLayout>
                  <c:x val="0"/>
                  <c:y val="-6.3789868667917443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CE6-4BC7-8B21-3B90D14889C1}"/>
                </c:ext>
              </c:extLst>
            </c:dLbl>
            <c:dLbl>
              <c:idx val="5"/>
              <c:layout>
                <c:manualLayout>
                  <c:x val="0"/>
                  <c:y val="-8.348968105065665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CE6-4BC7-8B21-3B90D14889C1}"/>
                </c:ext>
              </c:extLst>
            </c:dLbl>
            <c:dLbl>
              <c:idx val="7"/>
              <c:layout>
                <c:manualLayout>
                  <c:x val="0"/>
                  <c:y val="-6.9418386491557224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CE6-4BC7-8B21-3B90D14889C1}"/>
                </c:ext>
              </c:extLst>
            </c:dLbl>
            <c:dLbl>
              <c:idx val="8"/>
              <c:layout>
                <c:manualLayout>
                  <c:x val="0"/>
                  <c:y val="-9.9437148217636023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CE6-4BC7-8B21-3B90D14889C1}"/>
                </c:ext>
              </c:extLst>
            </c:dLbl>
            <c:dLbl>
              <c:idx val="9"/>
              <c:layout>
                <c:manualLayout>
                  <c:x val="0"/>
                  <c:y val="-6.191369606003752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CE6-4BC7-8B21-3B90D14889C1}"/>
                </c:ext>
              </c:extLst>
            </c:dLbl>
            <c:dLbl>
              <c:idx val="10"/>
              <c:layout>
                <c:manualLayout>
                  <c:x val="0"/>
                  <c:y val="-6.7542213883677302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CE6-4BC7-8B21-3B90D14889C1}"/>
                </c:ext>
              </c:extLst>
            </c:dLbl>
            <c:dLbl>
              <c:idx val="11"/>
              <c:layout>
                <c:manualLayout>
                  <c:x val="0"/>
                  <c:y val="-7.598499061913696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CE6-4BC7-8B21-3B90D14889C1}"/>
                </c:ext>
              </c:extLst>
            </c:dLbl>
            <c:dLbl>
              <c:idx val="12"/>
              <c:layout>
                <c:manualLayout>
                  <c:x val="0"/>
                  <c:y val="-6.191369606003752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CE6-4BC7-8B21-3B90D14889C1}"/>
                </c:ext>
              </c:extLst>
            </c:dLbl>
            <c:dLbl>
              <c:idx val="13"/>
              <c:layout>
                <c:manualLayout>
                  <c:x val="0"/>
                  <c:y val="-7.0356472795497185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CE6-4BC7-8B21-3B90D14889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Sheet1!$A$2:$P$2</c:f>
              <c:numCache>
                <c:formatCode>General</c:formatCode>
                <c:ptCount val="16"/>
                <c:pt idx="1">
                  <c:v>11.314465408805031</c:v>
                </c:pt>
                <c:pt idx="2">
                  <c:v>6.4654088050314478</c:v>
                </c:pt>
                <c:pt idx="3">
                  <c:v>1.5</c:v>
                </c:pt>
                <c:pt idx="5">
                  <c:v>9.1999999999999993</c:v>
                </c:pt>
                <c:pt idx="7">
                  <c:v>3.5</c:v>
                </c:pt>
                <c:pt idx="8">
                  <c:v>15.5</c:v>
                </c:pt>
                <c:pt idx="9">
                  <c:v>0.70000000000000284</c:v>
                </c:pt>
                <c:pt idx="10">
                  <c:v>2.8999999999999986</c:v>
                </c:pt>
                <c:pt idx="11">
                  <c:v>6.2000000000000028</c:v>
                </c:pt>
                <c:pt idx="12">
                  <c:v>0.70000000000000284</c:v>
                </c:pt>
                <c:pt idx="13">
                  <c:v>4.2000000000000028</c:v>
                </c:pt>
                <c:pt idx="14">
                  <c:v>25.099999999999994</c:v>
                </c:pt>
              </c:numCache>
            </c:numRef>
          </c:val>
          <c:extLst>
            <c:ext xmlns:c16="http://schemas.microsoft.com/office/drawing/2014/chart" uri="{C3380CC4-5D6E-409C-BE32-E72D297353CC}">
              <c16:uniqueId val="{0000000F-2CE6-4BC7-8B21-3B90D14889C1}"/>
            </c:ext>
          </c:extLst>
        </c:ser>
        <c:dLbls>
          <c:showLegendKey val="0"/>
          <c:showVal val="0"/>
          <c:showCatName val="0"/>
          <c:showSerName val="0"/>
          <c:showPercent val="0"/>
          <c:showBubbleSize val="0"/>
        </c:dLbls>
        <c:gapWidth val="80"/>
        <c:overlap val="100"/>
        <c:axId val="1723512928"/>
        <c:axId val="1"/>
      </c:barChart>
      <c:catAx>
        <c:axId val="17235129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5.29999999999998"/>
          <c:min val="0"/>
        </c:scaling>
        <c:delete val="1"/>
        <c:axPos val="l"/>
        <c:numFmt formatCode="General" sourceLinked="1"/>
        <c:majorTickMark val="out"/>
        <c:minorTickMark val="none"/>
        <c:tickLblPos val="nextTo"/>
        <c:crossAx val="1723512928"/>
        <c:crosses val="min"/>
        <c:crossBetween val="between"/>
      </c:valAx>
    </c:plotArea>
    <c:plotVisOnly val="0"/>
    <c:dispBlanksAs val="gap"/>
    <c:showDLblsOverMax val="1"/>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64257028112448E-2"/>
          <c:y val="0.18230088495575222"/>
          <c:w val="0.96787148594377514"/>
          <c:h val="0.69203539823008853"/>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2769-4029-B0F7-736656A024C4}"/>
              </c:ext>
            </c:extLst>
          </c:dPt>
          <c:dPt>
            <c:idx val="15"/>
            <c:invertIfNegative val="0"/>
            <c:bubble3D val="0"/>
            <c:spPr>
              <a:solidFill>
                <a:schemeClr val="tx1"/>
              </a:solidFill>
              <a:ln>
                <a:noFill/>
              </a:ln>
            </c:spPr>
            <c:extLst>
              <c:ext xmlns:c16="http://schemas.microsoft.com/office/drawing/2014/chart" uri="{C3380CC4-5D6E-409C-BE32-E72D297353CC}">
                <c16:uniqueId val="{00000001-2769-4029-B0F7-736656A024C4}"/>
              </c:ext>
            </c:extLst>
          </c:dPt>
          <c:dLbls>
            <c:dLbl>
              <c:idx val="0"/>
              <c:layout>
                <c:manualLayout>
                  <c:x val="0"/>
                  <c:y val="-8.1415929203539822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769-4029-B0F7-736656A024C4}"/>
                </c:ext>
              </c:extLst>
            </c:dLbl>
            <c:dLbl>
              <c:idx val="15"/>
              <c:layout>
                <c:manualLayout>
                  <c:x val="0"/>
                  <c:y val="-0.40265486725663718"/>
                </c:manualLayout>
              </c:layout>
              <c:numFmt formatCode="#,##0.0;&quot;-&quot;#,##0.0" sourceLinked="0"/>
              <c:spPr>
                <a:noFill/>
                <a:ln>
                  <a:noFill/>
                </a:ln>
              </c:spPr>
              <c:txPr>
                <a:bodyPr wrap="none"/>
                <a:lstStyle/>
                <a:p>
                  <a:pPr>
                    <a:defRPr sz="10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769-4029-B0F7-736656A024C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10.138993710691825</c:v>
                </c:pt>
                <c:pt idx="1">
                  <c:v>10.138993710691825</c:v>
                </c:pt>
                <c:pt idx="2">
                  <c:v>24.623270440251574</c:v>
                </c:pt>
                <c:pt idx="3">
                  <c:v>32.899999999999991</c:v>
                </c:pt>
                <c:pt idx="5">
                  <c:v>34.799999999999997</c:v>
                </c:pt>
                <c:pt idx="7">
                  <c:v>67.899999999999977</c:v>
                </c:pt>
                <c:pt idx="8">
                  <c:v>73.299999999999983</c:v>
                </c:pt>
                <c:pt idx="9">
                  <c:v>95.699999999999989</c:v>
                </c:pt>
                <c:pt idx="10">
                  <c:v>98.899999999999977</c:v>
                </c:pt>
                <c:pt idx="11">
                  <c:v>103.80000000000001</c:v>
                </c:pt>
                <c:pt idx="12">
                  <c:v>114.29999999999995</c:v>
                </c:pt>
                <c:pt idx="13">
                  <c:v>115.4</c:v>
                </c:pt>
                <c:pt idx="14">
                  <c:v>119.39999999999998</c:v>
                </c:pt>
                <c:pt idx="15">
                  <c:v>145.29999999999995</c:v>
                </c:pt>
              </c:numCache>
            </c:numRef>
          </c:val>
          <c:extLst>
            <c:ext xmlns:c16="http://schemas.microsoft.com/office/drawing/2014/chart" uri="{C3380CC4-5D6E-409C-BE32-E72D297353CC}">
              <c16:uniqueId val="{00000002-2769-4029-B0F7-736656A024C4}"/>
            </c:ext>
          </c:extLst>
        </c:ser>
        <c:ser>
          <c:idx val="1"/>
          <c:order val="1"/>
          <c:spPr>
            <a:solidFill>
              <a:schemeClr val="accent5"/>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3-2769-4029-B0F7-736656A024C4}"/>
              </c:ext>
            </c:extLst>
          </c:dPt>
          <c:dPt>
            <c:idx val="2"/>
            <c:invertIfNegative val="0"/>
            <c:bubble3D val="0"/>
            <c:spPr>
              <a:solidFill>
                <a:schemeClr val="accent1"/>
              </a:solidFill>
              <a:ln>
                <a:noFill/>
              </a:ln>
            </c:spPr>
            <c:extLst>
              <c:ext xmlns:c16="http://schemas.microsoft.com/office/drawing/2014/chart" uri="{C3380CC4-5D6E-409C-BE32-E72D297353CC}">
                <c16:uniqueId val="{00000004-2769-4029-B0F7-736656A024C4}"/>
              </c:ext>
            </c:extLst>
          </c:dPt>
          <c:dPt>
            <c:idx val="10"/>
            <c:invertIfNegative val="0"/>
            <c:bubble3D val="0"/>
            <c:spPr>
              <a:solidFill>
                <a:schemeClr val="accent6"/>
              </a:solidFill>
              <a:ln>
                <a:noFill/>
              </a:ln>
            </c:spPr>
            <c:extLst>
              <c:ext xmlns:c16="http://schemas.microsoft.com/office/drawing/2014/chart" uri="{C3380CC4-5D6E-409C-BE32-E72D297353CC}">
                <c16:uniqueId val="{00000005-2769-4029-B0F7-736656A024C4}"/>
              </c:ext>
            </c:extLst>
          </c:dPt>
          <c:dPt>
            <c:idx val="11"/>
            <c:invertIfNegative val="0"/>
            <c:bubble3D val="0"/>
            <c:spPr>
              <a:solidFill>
                <a:schemeClr val="accent6"/>
              </a:solidFill>
              <a:ln>
                <a:noFill/>
              </a:ln>
            </c:spPr>
            <c:extLst>
              <c:ext xmlns:c16="http://schemas.microsoft.com/office/drawing/2014/chart" uri="{C3380CC4-5D6E-409C-BE32-E72D297353CC}">
                <c16:uniqueId val="{00000006-2769-4029-B0F7-736656A024C4}"/>
              </c:ext>
            </c:extLst>
          </c:dPt>
          <c:dPt>
            <c:idx val="12"/>
            <c:invertIfNegative val="0"/>
            <c:bubble3D val="0"/>
            <c:spPr>
              <a:solidFill>
                <a:schemeClr val="accent6"/>
              </a:solidFill>
              <a:ln>
                <a:noFill/>
              </a:ln>
            </c:spPr>
            <c:extLst>
              <c:ext xmlns:c16="http://schemas.microsoft.com/office/drawing/2014/chart" uri="{C3380CC4-5D6E-409C-BE32-E72D297353CC}">
                <c16:uniqueId val="{00000007-2769-4029-B0F7-736656A024C4}"/>
              </c:ext>
            </c:extLst>
          </c:dPt>
          <c:dPt>
            <c:idx val="13"/>
            <c:invertIfNegative val="0"/>
            <c:bubble3D val="0"/>
            <c:spPr>
              <a:solidFill>
                <a:schemeClr val="accent6"/>
              </a:solidFill>
              <a:ln>
                <a:noFill/>
              </a:ln>
            </c:spPr>
            <c:extLst>
              <c:ext xmlns:c16="http://schemas.microsoft.com/office/drawing/2014/chart" uri="{C3380CC4-5D6E-409C-BE32-E72D297353CC}">
                <c16:uniqueId val="{00000008-2769-4029-B0F7-736656A024C4}"/>
              </c:ext>
            </c:extLst>
          </c:dPt>
          <c:dPt>
            <c:idx val="14"/>
            <c:invertIfNegative val="0"/>
            <c:bubble3D val="0"/>
            <c:spPr>
              <a:solidFill>
                <a:schemeClr val="accent3"/>
              </a:solidFill>
              <a:ln>
                <a:noFill/>
              </a:ln>
            </c:spPr>
            <c:extLst>
              <c:ext xmlns:c16="http://schemas.microsoft.com/office/drawing/2014/chart" uri="{C3380CC4-5D6E-409C-BE32-E72D297353CC}">
                <c16:uniqueId val="{00000009-2769-4029-B0F7-736656A024C4}"/>
              </c:ext>
            </c:extLst>
          </c:dPt>
          <c:dLbls>
            <c:dLbl>
              <c:idx val="1"/>
              <c:layout>
                <c:manualLayout>
                  <c:x val="0"/>
                  <c:y val="-9.1150442477876112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769-4029-B0F7-736656A024C4}"/>
                </c:ext>
              </c:extLst>
            </c:dLbl>
            <c:dLbl>
              <c:idx val="2"/>
              <c:layout>
                <c:manualLayout>
                  <c:x val="0"/>
                  <c:y val="-7.610619469026548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769-4029-B0F7-736656A024C4}"/>
                </c:ext>
              </c:extLst>
            </c:dLbl>
            <c:dLbl>
              <c:idx val="3"/>
              <c:layout>
                <c:manualLayout>
                  <c:x val="0"/>
                  <c:y val="-6.1061946902654866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769-4029-B0F7-736656A024C4}"/>
                </c:ext>
              </c:extLst>
            </c:dLbl>
            <c:dLbl>
              <c:idx val="7"/>
              <c:layout>
                <c:manualLayout>
                  <c:x val="0"/>
                  <c:y val="-6.9911504424778767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769-4029-B0F7-736656A024C4}"/>
                </c:ext>
              </c:extLst>
            </c:dLbl>
            <c:dLbl>
              <c:idx val="9"/>
              <c:layout>
                <c:manualLayout>
                  <c:x val="0"/>
                  <c:y val="-6.3716814159292035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769-4029-B0F7-736656A024C4}"/>
                </c:ext>
              </c:extLst>
            </c:dLbl>
            <c:dLbl>
              <c:idx val="10"/>
              <c:layout>
                <c:manualLayout>
                  <c:x val="0"/>
                  <c:y val="-6.902654867256637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769-4029-B0F7-736656A024C4}"/>
                </c:ext>
              </c:extLst>
            </c:dLbl>
            <c:dLbl>
              <c:idx val="11"/>
              <c:layout>
                <c:manualLayout>
                  <c:x val="0"/>
                  <c:y val="-8.1415929203539822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769-4029-B0F7-736656A024C4}"/>
                </c:ext>
              </c:extLst>
            </c:dLbl>
            <c:dLbl>
              <c:idx val="12"/>
              <c:layout>
                <c:manualLayout>
                  <c:x val="0"/>
                  <c:y val="-5.9292035398230088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769-4029-B0F7-736656A024C4}"/>
                </c:ext>
              </c:extLst>
            </c:dLbl>
            <c:dLbl>
              <c:idx val="13"/>
              <c:layout>
                <c:manualLayout>
                  <c:x val="0"/>
                  <c:y val="-6.637168141592921E-2"/>
                </c:manualLayout>
              </c:layout>
              <c:numFmt formatCode="#,##0.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769-4029-B0F7-736656A024C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Sheet1!$A$2:$P$2</c:f>
              <c:numCache>
                <c:formatCode>General</c:formatCode>
                <c:ptCount val="16"/>
                <c:pt idx="1">
                  <c:v>14.484276729559749</c:v>
                </c:pt>
                <c:pt idx="2">
                  <c:v>8.2767295597484249</c:v>
                </c:pt>
                <c:pt idx="3">
                  <c:v>1.8999999999999986</c:v>
                </c:pt>
                <c:pt idx="5">
                  <c:v>33.100000000000009</c:v>
                </c:pt>
                <c:pt idx="7">
                  <c:v>5.4000000000000057</c:v>
                </c:pt>
                <c:pt idx="8">
                  <c:v>22.400000000000006</c:v>
                </c:pt>
                <c:pt idx="9">
                  <c:v>3.2000000000000028</c:v>
                </c:pt>
                <c:pt idx="10">
                  <c:v>4.9000000000000057</c:v>
                </c:pt>
                <c:pt idx="11">
                  <c:v>10.5</c:v>
                </c:pt>
                <c:pt idx="12">
                  <c:v>1.0999999999999943</c:v>
                </c:pt>
                <c:pt idx="13">
                  <c:v>4</c:v>
                </c:pt>
                <c:pt idx="14">
                  <c:v>25.900000000000006</c:v>
                </c:pt>
              </c:numCache>
            </c:numRef>
          </c:val>
          <c:extLst>
            <c:ext xmlns:c16="http://schemas.microsoft.com/office/drawing/2014/chart" uri="{C3380CC4-5D6E-409C-BE32-E72D297353CC}">
              <c16:uniqueId val="{0000000D-2769-4029-B0F7-736656A024C4}"/>
            </c:ext>
          </c:extLst>
        </c:ser>
        <c:dLbls>
          <c:showLegendKey val="0"/>
          <c:showVal val="0"/>
          <c:showCatName val="0"/>
          <c:showSerName val="0"/>
          <c:showPercent val="0"/>
          <c:showBubbleSize val="0"/>
        </c:dLbls>
        <c:gapWidth val="80"/>
        <c:overlap val="100"/>
        <c:axId val="1723563808"/>
        <c:axId val="1"/>
      </c:barChart>
      <c:catAx>
        <c:axId val="17235638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5.29999999999998"/>
          <c:min val="0"/>
        </c:scaling>
        <c:delete val="1"/>
        <c:axPos val="l"/>
        <c:numFmt formatCode="General" sourceLinked="1"/>
        <c:majorTickMark val="out"/>
        <c:minorTickMark val="none"/>
        <c:tickLblPos val="nextTo"/>
        <c:crossAx val="1723563808"/>
        <c:crosses val="min"/>
        <c:crossBetween val="between"/>
      </c:valAx>
    </c:plotArea>
    <c:plotVisOnly val="0"/>
    <c:dispBlanksAs val="gap"/>
    <c:showDLblsOverMax val="1"/>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163568773234202E-2"/>
          <c:y val="2.4096385542168676E-2"/>
          <c:w val="0.95167286245353155"/>
          <c:h val="0.95180722891566261"/>
        </c:manualLayout>
      </c:layout>
      <c:barChart>
        <c:barDir val="col"/>
        <c:grouping val="stacked"/>
        <c:varyColors val="0"/>
        <c:ser>
          <c:idx val="0"/>
          <c:order val="0"/>
          <c:spPr>
            <a:solidFill>
              <a:srgbClr val="808080"/>
            </a:solidFill>
            <a:ln>
              <a:noFill/>
            </a:ln>
          </c:spPr>
          <c:invertIfNegative val="0"/>
          <c:val>
            <c:numRef>
              <c:f>Sheet1!$A$1:$F$1</c:f>
              <c:numCache>
                <c:formatCode>General</c:formatCode>
                <c:ptCount val="6"/>
                <c:pt idx="0">
                  <c:v>203</c:v>
                </c:pt>
                <c:pt idx="1">
                  <c:v>222.6</c:v>
                </c:pt>
                <c:pt idx="2">
                  <c:v>238.7</c:v>
                </c:pt>
                <c:pt idx="3">
                  <c:v>261.39999999999998</c:v>
                </c:pt>
                <c:pt idx="4">
                  <c:v>284</c:v>
                </c:pt>
                <c:pt idx="5">
                  <c:v>315.60000000000002</c:v>
                </c:pt>
              </c:numCache>
            </c:numRef>
          </c:val>
          <c:extLst>
            <c:ext xmlns:c16="http://schemas.microsoft.com/office/drawing/2014/chart" uri="{C3380CC4-5D6E-409C-BE32-E72D297353CC}">
              <c16:uniqueId val="{00000000-A995-46B4-A3D0-935F4C6D9D07}"/>
            </c:ext>
          </c:extLst>
        </c:ser>
        <c:ser>
          <c:idx val="1"/>
          <c:order val="1"/>
          <c:spPr>
            <a:solidFill>
              <a:srgbClr val="969696"/>
            </a:solidFill>
            <a:ln>
              <a:noFill/>
            </a:ln>
          </c:spPr>
          <c:invertIfNegative val="0"/>
          <c:val>
            <c:numRef>
              <c:f>Sheet1!$A$2:$F$2</c:f>
              <c:numCache>
                <c:formatCode>General</c:formatCode>
                <c:ptCount val="6"/>
                <c:pt idx="0">
                  <c:v>169.8</c:v>
                </c:pt>
                <c:pt idx="1">
                  <c:v>176.9</c:v>
                </c:pt>
                <c:pt idx="2">
                  <c:v>180.09999999999997</c:v>
                </c:pt>
                <c:pt idx="3">
                  <c:v>191.89999999999998</c:v>
                </c:pt>
                <c:pt idx="4">
                  <c:v>205</c:v>
                </c:pt>
                <c:pt idx="5">
                  <c:v>216.19999999999993</c:v>
                </c:pt>
              </c:numCache>
            </c:numRef>
          </c:val>
          <c:extLst>
            <c:ext xmlns:c16="http://schemas.microsoft.com/office/drawing/2014/chart" uri="{C3380CC4-5D6E-409C-BE32-E72D297353CC}">
              <c16:uniqueId val="{00000001-A995-46B4-A3D0-935F4C6D9D07}"/>
            </c:ext>
          </c:extLst>
        </c:ser>
        <c:ser>
          <c:idx val="2"/>
          <c:order val="2"/>
          <c:spPr>
            <a:solidFill>
              <a:schemeClr val="accent1"/>
            </a:solidFill>
            <a:ln>
              <a:noFill/>
            </a:ln>
          </c:spPr>
          <c:invertIfNegative val="0"/>
          <c:val>
            <c:numRef>
              <c:f>Sheet1!$A$3:$F$3</c:f>
              <c:numCache>
                <c:formatCode>General</c:formatCode>
                <c:ptCount val="6"/>
                <c:pt idx="0">
                  <c:v>92.5</c:v>
                </c:pt>
                <c:pt idx="1">
                  <c:v>101.5</c:v>
                </c:pt>
                <c:pt idx="2">
                  <c:v>104.60000000000002</c:v>
                </c:pt>
                <c:pt idx="3">
                  <c:v>109.89999999999998</c:v>
                </c:pt>
                <c:pt idx="4">
                  <c:v>112.5</c:v>
                </c:pt>
                <c:pt idx="5">
                  <c:v>122.79999999999995</c:v>
                </c:pt>
              </c:numCache>
            </c:numRef>
          </c:val>
          <c:extLst>
            <c:ext xmlns:c16="http://schemas.microsoft.com/office/drawing/2014/chart" uri="{C3380CC4-5D6E-409C-BE32-E72D297353CC}">
              <c16:uniqueId val="{00000002-A995-46B4-A3D0-935F4C6D9D07}"/>
            </c:ext>
          </c:extLst>
        </c:ser>
        <c:ser>
          <c:idx val="3"/>
          <c:order val="3"/>
          <c:spPr>
            <a:solidFill>
              <a:srgbClr val="C0C0C0"/>
            </a:solidFill>
            <a:ln>
              <a:noFill/>
            </a:ln>
          </c:spPr>
          <c:invertIfNegative val="0"/>
          <c:dPt>
            <c:idx val="3"/>
            <c:invertIfNegative val="0"/>
            <c:bubble3D val="0"/>
            <c:spPr>
              <a:solidFill>
                <a:schemeClr val="hlink"/>
              </a:solidFill>
              <a:ln>
                <a:noFill/>
              </a:ln>
            </c:spPr>
            <c:extLst>
              <c:ext xmlns:c16="http://schemas.microsoft.com/office/drawing/2014/chart" uri="{C3380CC4-5D6E-409C-BE32-E72D297353CC}">
                <c16:uniqueId val="{00000003-A995-46B4-A3D0-935F4C6D9D07}"/>
              </c:ext>
            </c:extLst>
          </c:dPt>
          <c:dPt>
            <c:idx val="4"/>
            <c:invertIfNegative val="0"/>
            <c:bubble3D val="0"/>
            <c:spPr>
              <a:solidFill>
                <a:schemeClr val="hlink"/>
              </a:solidFill>
              <a:ln>
                <a:noFill/>
              </a:ln>
            </c:spPr>
            <c:extLst>
              <c:ext xmlns:c16="http://schemas.microsoft.com/office/drawing/2014/chart" uri="{C3380CC4-5D6E-409C-BE32-E72D297353CC}">
                <c16:uniqueId val="{00000004-A995-46B4-A3D0-935F4C6D9D07}"/>
              </c:ext>
            </c:extLst>
          </c:dPt>
          <c:dPt>
            <c:idx val="5"/>
            <c:invertIfNegative val="0"/>
            <c:bubble3D val="0"/>
            <c:spPr>
              <a:solidFill>
                <a:schemeClr val="hlink"/>
              </a:solidFill>
              <a:ln>
                <a:noFill/>
              </a:ln>
            </c:spPr>
            <c:extLst>
              <c:ext xmlns:c16="http://schemas.microsoft.com/office/drawing/2014/chart" uri="{C3380CC4-5D6E-409C-BE32-E72D297353CC}">
                <c16:uniqueId val="{00000005-A995-46B4-A3D0-935F4C6D9D07}"/>
              </c:ext>
            </c:extLst>
          </c:dPt>
          <c:val>
            <c:numRef>
              <c:f>Sheet1!$A$4:$F$4</c:f>
              <c:numCache>
                <c:formatCode>General</c:formatCode>
                <c:ptCount val="6"/>
                <c:pt idx="0">
                  <c:v>17.5</c:v>
                </c:pt>
                <c:pt idx="1">
                  <c:v>20.799999999999955</c:v>
                </c:pt>
                <c:pt idx="2">
                  <c:v>24.299999999999955</c:v>
                </c:pt>
                <c:pt idx="3">
                  <c:v>29.899999999999977</c:v>
                </c:pt>
                <c:pt idx="4">
                  <c:v>32.299999999999955</c:v>
                </c:pt>
                <c:pt idx="5">
                  <c:v>39.5</c:v>
                </c:pt>
              </c:numCache>
            </c:numRef>
          </c:val>
          <c:extLst>
            <c:ext xmlns:c16="http://schemas.microsoft.com/office/drawing/2014/chart" uri="{C3380CC4-5D6E-409C-BE32-E72D297353CC}">
              <c16:uniqueId val="{00000006-A995-46B4-A3D0-935F4C6D9D07}"/>
            </c:ext>
          </c:extLst>
        </c:ser>
        <c:ser>
          <c:idx val="4"/>
          <c:order val="4"/>
          <c:spPr>
            <a:solidFill>
              <a:srgbClr val="C0C0C0"/>
            </a:solidFill>
            <a:ln>
              <a:noFill/>
            </a:ln>
          </c:spPr>
          <c:invertIfNegative val="0"/>
          <c:dPt>
            <c:idx val="0"/>
            <c:invertIfNegative val="0"/>
            <c:bubble3D val="0"/>
            <c:spPr>
              <a:solidFill>
                <a:schemeClr val="hlink"/>
              </a:solidFill>
              <a:ln>
                <a:noFill/>
              </a:ln>
            </c:spPr>
            <c:extLst>
              <c:ext xmlns:c16="http://schemas.microsoft.com/office/drawing/2014/chart" uri="{C3380CC4-5D6E-409C-BE32-E72D297353CC}">
                <c16:uniqueId val="{00000007-A995-46B4-A3D0-935F4C6D9D07}"/>
              </c:ext>
            </c:extLst>
          </c:dPt>
          <c:dPt>
            <c:idx val="1"/>
            <c:invertIfNegative val="0"/>
            <c:bubble3D val="0"/>
            <c:spPr>
              <a:solidFill>
                <a:schemeClr val="hlink"/>
              </a:solidFill>
              <a:ln>
                <a:noFill/>
              </a:ln>
            </c:spPr>
            <c:extLst>
              <c:ext xmlns:c16="http://schemas.microsoft.com/office/drawing/2014/chart" uri="{C3380CC4-5D6E-409C-BE32-E72D297353CC}">
                <c16:uniqueId val="{00000008-A995-46B4-A3D0-935F4C6D9D07}"/>
              </c:ext>
            </c:extLst>
          </c:dPt>
          <c:dPt>
            <c:idx val="2"/>
            <c:invertIfNegative val="0"/>
            <c:bubble3D val="0"/>
            <c:spPr>
              <a:solidFill>
                <a:schemeClr val="hlink"/>
              </a:solidFill>
              <a:ln>
                <a:noFill/>
              </a:ln>
            </c:spPr>
            <c:extLst>
              <c:ext xmlns:c16="http://schemas.microsoft.com/office/drawing/2014/chart" uri="{C3380CC4-5D6E-409C-BE32-E72D297353CC}">
                <c16:uniqueId val="{00000009-A995-46B4-A3D0-935F4C6D9D07}"/>
              </c:ext>
            </c:extLst>
          </c:dPt>
          <c:val>
            <c:numRef>
              <c:f>Sheet1!$A$5:$F$5</c:f>
              <c:numCache>
                <c:formatCode>General</c:formatCode>
                <c:ptCount val="6"/>
                <c:pt idx="0">
                  <c:v>14.300000000000011</c:v>
                </c:pt>
                <c:pt idx="1">
                  <c:v>17.5</c:v>
                </c:pt>
                <c:pt idx="2">
                  <c:v>20.5</c:v>
                </c:pt>
                <c:pt idx="3">
                  <c:v>24.399999999999977</c:v>
                </c:pt>
                <c:pt idx="4">
                  <c:v>19.399999999999977</c:v>
                </c:pt>
                <c:pt idx="5">
                  <c:v>23.600000000000023</c:v>
                </c:pt>
              </c:numCache>
            </c:numRef>
          </c:val>
          <c:extLst>
            <c:ext xmlns:c16="http://schemas.microsoft.com/office/drawing/2014/chart" uri="{C3380CC4-5D6E-409C-BE32-E72D297353CC}">
              <c16:uniqueId val="{0000000A-A995-46B4-A3D0-935F4C6D9D07}"/>
            </c:ext>
          </c:extLst>
        </c:ser>
        <c:ser>
          <c:idx val="5"/>
          <c:order val="5"/>
          <c:spPr>
            <a:solidFill>
              <a:schemeClr val="tx1"/>
            </a:solidFill>
            <a:ln>
              <a:noFill/>
            </a:ln>
          </c:spPr>
          <c:invertIfNegative val="0"/>
          <c:val>
            <c:numRef>
              <c:f>Sheet1!$A$6:$F$6</c:f>
              <c:numCache>
                <c:formatCode>General</c:formatCode>
                <c:ptCount val="6"/>
                <c:pt idx="0">
                  <c:v>6.1000000000000227</c:v>
                </c:pt>
                <c:pt idx="1">
                  <c:v>7.8999999999999773</c:v>
                </c:pt>
                <c:pt idx="2">
                  <c:v>5.6000000000000227</c:v>
                </c:pt>
                <c:pt idx="3">
                  <c:v>5.7999999999999545</c:v>
                </c:pt>
                <c:pt idx="4">
                  <c:v>6.7000000000000455</c:v>
                </c:pt>
                <c:pt idx="5">
                  <c:v>7.3999999999999773</c:v>
                </c:pt>
              </c:numCache>
            </c:numRef>
          </c:val>
          <c:extLst>
            <c:ext xmlns:c16="http://schemas.microsoft.com/office/drawing/2014/chart" uri="{C3380CC4-5D6E-409C-BE32-E72D297353CC}">
              <c16:uniqueId val="{0000000B-A995-46B4-A3D0-935F4C6D9D07}"/>
            </c:ext>
          </c:extLst>
        </c:ser>
        <c:dLbls>
          <c:showLegendKey val="0"/>
          <c:showVal val="0"/>
          <c:showCatName val="0"/>
          <c:showSerName val="0"/>
          <c:showPercent val="0"/>
          <c:showBubbleSize val="0"/>
        </c:dLbls>
        <c:gapWidth val="80"/>
        <c:overlap val="100"/>
        <c:axId val="499292063"/>
        <c:axId val="1"/>
      </c:barChart>
      <c:catAx>
        <c:axId val="4992920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499292063"/>
        <c:crosses val="min"/>
        <c:crossBetween val="between"/>
      </c:valAx>
    </c:plotArea>
    <c:plotVisOnly val="0"/>
    <c:dispBlanksAs val="gap"/>
    <c:showDLblsOverMax val="1"/>
  </c:chart>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237476808905382E-2"/>
          <c:y val="2.7803521779425393E-2"/>
          <c:w val="0.95176252319109467"/>
          <c:h val="0.95180722891566261"/>
        </c:manualLayout>
      </c:layout>
      <c:barChart>
        <c:barDir val="col"/>
        <c:grouping val="stacked"/>
        <c:varyColors val="0"/>
        <c:ser>
          <c:idx val="0"/>
          <c:order val="0"/>
          <c:spPr>
            <a:solidFill>
              <a:srgbClr val="808080"/>
            </a:solidFill>
            <a:ln>
              <a:noFill/>
            </a:ln>
          </c:spPr>
          <c:invertIfNegative val="0"/>
          <c:val>
            <c:numRef>
              <c:f>Sheet1!$A$1:$F$1</c:f>
              <c:numCache>
                <c:formatCode>General</c:formatCode>
                <c:ptCount val="6"/>
                <c:pt idx="0">
                  <c:v>214.2</c:v>
                </c:pt>
                <c:pt idx="1">
                  <c:v>254.2</c:v>
                </c:pt>
                <c:pt idx="2">
                  <c:v>277.3</c:v>
                </c:pt>
                <c:pt idx="3">
                  <c:v>304.8</c:v>
                </c:pt>
                <c:pt idx="4">
                  <c:v>333.8</c:v>
                </c:pt>
                <c:pt idx="5">
                  <c:v>376.2</c:v>
                </c:pt>
              </c:numCache>
            </c:numRef>
          </c:val>
          <c:extLst>
            <c:ext xmlns:c16="http://schemas.microsoft.com/office/drawing/2014/chart" uri="{C3380CC4-5D6E-409C-BE32-E72D297353CC}">
              <c16:uniqueId val="{00000000-5D12-42BD-9342-BC912884885D}"/>
            </c:ext>
          </c:extLst>
        </c:ser>
        <c:ser>
          <c:idx val="1"/>
          <c:order val="1"/>
          <c:spPr>
            <a:solidFill>
              <a:srgbClr val="969696"/>
            </a:solidFill>
            <a:ln>
              <a:noFill/>
            </a:ln>
          </c:spPr>
          <c:invertIfNegative val="0"/>
          <c:val>
            <c:numRef>
              <c:f>Sheet1!$A$2:$F$2</c:f>
              <c:numCache>
                <c:formatCode>General</c:formatCode>
                <c:ptCount val="6"/>
                <c:pt idx="0">
                  <c:v>187.3</c:v>
                </c:pt>
                <c:pt idx="1">
                  <c:v>207.8</c:v>
                </c:pt>
                <c:pt idx="2">
                  <c:v>216.5</c:v>
                </c:pt>
                <c:pt idx="3">
                  <c:v>243.3</c:v>
                </c:pt>
                <c:pt idx="4">
                  <c:v>264.2</c:v>
                </c:pt>
                <c:pt idx="5">
                  <c:v>282.3</c:v>
                </c:pt>
              </c:numCache>
            </c:numRef>
          </c:val>
          <c:extLst>
            <c:ext xmlns:c16="http://schemas.microsoft.com/office/drawing/2014/chart" uri="{C3380CC4-5D6E-409C-BE32-E72D297353CC}">
              <c16:uniqueId val="{00000001-5D12-42BD-9342-BC912884885D}"/>
            </c:ext>
          </c:extLst>
        </c:ser>
        <c:ser>
          <c:idx val="2"/>
          <c:order val="2"/>
          <c:spPr>
            <a:solidFill>
              <a:schemeClr val="accent1"/>
            </a:solidFill>
            <a:ln>
              <a:noFill/>
            </a:ln>
          </c:spPr>
          <c:invertIfNegative val="0"/>
          <c:val>
            <c:numRef>
              <c:f>Sheet1!$A$3:$F$3</c:f>
              <c:numCache>
                <c:formatCode>General</c:formatCode>
                <c:ptCount val="6"/>
                <c:pt idx="0">
                  <c:v>105.89999999999998</c:v>
                </c:pt>
                <c:pt idx="1">
                  <c:v>118.29999999999995</c:v>
                </c:pt>
                <c:pt idx="2">
                  <c:v>135.40000000000003</c:v>
                </c:pt>
                <c:pt idx="3">
                  <c:v>140.39999999999998</c:v>
                </c:pt>
                <c:pt idx="4">
                  <c:v>146.39999999999998</c:v>
                </c:pt>
                <c:pt idx="5">
                  <c:v>155.60000000000002</c:v>
                </c:pt>
              </c:numCache>
            </c:numRef>
          </c:val>
          <c:extLst>
            <c:ext xmlns:c16="http://schemas.microsoft.com/office/drawing/2014/chart" uri="{C3380CC4-5D6E-409C-BE32-E72D297353CC}">
              <c16:uniqueId val="{00000002-5D12-42BD-9342-BC912884885D}"/>
            </c:ext>
          </c:extLst>
        </c:ser>
        <c:ser>
          <c:idx val="3"/>
          <c:order val="3"/>
          <c:spPr>
            <a:solidFill>
              <a:srgbClr val="C0C0C0"/>
            </a:solidFill>
            <a:ln>
              <a:noFill/>
            </a:ln>
          </c:spPr>
          <c:invertIfNegative val="0"/>
          <c:dPt>
            <c:idx val="3"/>
            <c:invertIfNegative val="0"/>
            <c:bubble3D val="0"/>
            <c:spPr>
              <a:solidFill>
                <a:schemeClr val="hlink"/>
              </a:solidFill>
              <a:ln>
                <a:noFill/>
              </a:ln>
            </c:spPr>
            <c:extLst>
              <c:ext xmlns:c16="http://schemas.microsoft.com/office/drawing/2014/chart" uri="{C3380CC4-5D6E-409C-BE32-E72D297353CC}">
                <c16:uniqueId val="{00000003-5D12-42BD-9342-BC912884885D}"/>
              </c:ext>
            </c:extLst>
          </c:dPt>
          <c:dPt>
            <c:idx val="4"/>
            <c:invertIfNegative val="0"/>
            <c:bubble3D val="0"/>
            <c:spPr>
              <a:solidFill>
                <a:schemeClr val="hlink"/>
              </a:solidFill>
              <a:ln>
                <a:noFill/>
              </a:ln>
            </c:spPr>
            <c:extLst>
              <c:ext xmlns:c16="http://schemas.microsoft.com/office/drawing/2014/chart" uri="{C3380CC4-5D6E-409C-BE32-E72D297353CC}">
                <c16:uniqueId val="{00000004-5D12-42BD-9342-BC912884885D}"/>
              </c:ext>
            </c:extLst>
          </c:dPt>
          <c:dPt>
            <c:idx val="5"/>
            <c:invertIfNegative val="0"/>
            <c:bubble3D val="0"/>
            <c:spPr>
              <a:solidFill>
                <a:schemeClr val="hlink"/>
              </a:solidFill>
              <a:ln>
                <a:noFill/>
              </a:ln>
            </c:spPr>
            <c:extLst>
              <c:ext xmlns:c16="http://schemas.microsoft.com/office/drawing/2014/chart" uri="{C3380CC4-5D6E-409C-BE32-E72D297353CC}">
                <c16:uniqueId val="{00000005-5D12-42BD-9342-BC912884885D}"/>
              </c:ext>
            </c:extLst>
          </c:dPt>
          <c:val>
            <c:numRef>
              <c:f>Sheet1!$A$4:$F$4</c:f>
              <c:numCache>
                <c:formatCode>General</c:formatCode>
                <c:ptCount val="6"/>
                <c:pt idx="0">
                  <c:v>24</c:v>
                </c:pt>
                <c:pt idx="1">
                  <c:v>27.700000000000045</c:v>
                </c:pt>
                <c:pt idx="2">
                  <c:v>32.5</c:v>
                </c:pt>
                <c:pt idx="3">
                  <c:v>33.899999999999977</c:v>
                </c:pt>
                <c:pt idx="4">
                  <c:v>38.600000000000023</c:v>
                </c:pt>
                <c:pt idx="5">
                  <c:v>47.200000000000045</c:v>
                </c:pt>
              </c:numCache>
            </c:numRef>
          </c:val>
          <c:extLst>
            <c:ext xmlns:c16="http://schemas.microsoft.com/office/drawing/2014/chart" uri="{C3380CC4-5D6E-409C-BE32-E72D297353CC}">
              <c16:uniqueId val="{00000006-5D12-42BD-9342-BC912884885D}"/>
            </c:ext>
          </c:extLst>
        </c:ser>
        <c:ser>
          <c:idx val="4"/>
          <c:order val="4"/>
          <c:spPr>
            <a:solidFill>
              <a:srgbClr val="C0C0C0"/>
            </a:solidFill>
            <a:ln>
              <a:noFill/>
            </a:ln>
          </c:spPr>
          <c:invertIfNegative val="0"/>
          <c:dPt>
            <c:idx val="0"/>
            <c:invertIfNegative val="0"/>
            <c:bubble3D val="0"/>
            <c:spPr>
              <a:solidFill>
                <a:schemeClr val="hlink"/>
              </a:solidFill>
              <a:ln>
                <a:noFill/>
              </a:ln>
            </c:spPr>
            <c:extLst>
              <c:ext xmlns:c16="http://schemas.microsoft.com/office/drawing/2014/chart" uri="{C3380CC4-5D6E-409C-BE32-E72D297353CC}">
                <c16:uniqueId val="{00000007-5D12-42BD-9342-BC912884885D}"/>
              </c:ext>
            </c:extLst>
          </c:dPt>
          <c:dPt>
            <c:idx val="1"/>
            <c:invertIfNegative val="0"/>
            <c:bubble3D val="0"/>
            <c:spPr>
              <a:solidFill>
                <a:schemeClr val="hlink"/>
              </a:solidFill>
              <a:ln>
                <a:noFill/>
              </a:ln>
            </c:spPr>
            <c:extLst>
              <c:ext xmlns:c16="http://schemas.microsoft.com/office/drawing/2014/chart" uri="{C3380CC4-5D6E-409C-BE32-E72D297353CC}">
                <c16:uniqueId val="{00000008-5D12-42BD-9342-BC912884885D}"/>
              </c:ext>
            </c:extLst>
          </c:dPt>
          <c:dPt>
            <c:idx val="2"/>
            <c:invertIfNegative val="0"/>
            <c:bubble3D val="0"/>
            <c:spPr>
              <a:solidFill>
                <a:schemeClr val="hlink"/>
              </a:solidFill>
              <a:ln>
                <a:noFill/>
              </a:ln>
            </c:spPr>
            <c:extLst>
              <c:ext xmlns:c16="http://schemas.microsoft.com/office/drawing/2014/chart" uri="{C3380CC4-5D6E-409C-BE32-E72D297353CC}">
                <c16:uniqueId val="{00000009-5D12-42BD-9342-BC912884885D}"/>
              </c:ext>
            </c:extLst>
          </c:dPt>
          <c:val>
            <c:numRef>
              <c:f>Sheet1!$A$5:$F$5</c:f>
              <c:numCache>
                <c:formatCode>General</c:formatCode>
                <c:ptCount val="6"/>
                <c:pt idx="0">
                  <c:v>15.799999999999955</c:v>
                </c:pt>
                <c:pt idx="1">
                  <c:v>20.299999999999955</c:v>
                </c:pt>
                <c:pt idx="2">
                  <c:v>26.100000000000023</c:v>
                </c:pt>
                <c:pt idx="3">
                  <c:v>29.200000000000045</c:v>
                </c:pt>
                <c:pt idx="4">
                  <c:v>29</c:v>
                </c:pt>
                <c:pt idx="5">
                  <c:v>34.200000000000045</c:v>
                </c:pt>
              </c:numCache>
            </c:numRef>
          </c:val>
          <c:extLst>
            <c:ext xmlns:c16="http://schemas.microsoft.com/office/drawing/2014/chart" uri="{C3380CC4-5D6E-409C-BE32-E72D297353CC}">
              <c16:uniqueId val="{0000000A-5D12-42BD-9342-BC912884885D}"/>
            </c:ext>
          </c:extLst>
        </c:ser>
        <c:ser>
          <c:idx val="5"/>
          <c:order val="5"/>
          <c:spPr>
            <a:solidFill>
              <a:srgbClr val="000000"/>
            </a:solidFill>
            <a:ln>
              <a:noFill/>
            </a:ln>
          </c:spPr>
          <c:invertIfNegative val="0"/>
          <c:val>
            <c:numRef>
              <c:f>Sheet1!$A$6:$F$6</c:f>
              <c:numCache>
                <c:formatCode>General</c:formatCode>
                <c:ptCount val="6"/>
                <c:pt idx="0">
                  <c:v>7.8999999999999773</c:v>
                </c:pt>
                <c:pt idx="1">
                  <c:v>10.899999999999977</c:v>
                </c:pt>
                <c:pt idx="2">
                  <c:v>8.3999999999999773</c:v>
                </c:pt>
                <c:pt idx="3">
                  <c:v>8.2999999999999545</c:v>
                </c:pt>
                <c:pt idx="4">
                  <c:v>9.7000000000000455</c:v>
                </c:pt>
                <c:pt idx="5">
                  <c:v>10.399999999999977</c:v>
                </c:pt>
              </c:numCache>
            </c:numRef>
          </c:val>
          <c:extLst>
            <c:ext xmlns:c16="http://schemas.microsoft.com/office/drawing/2014/chart" uri="{C3380CC4-5D6E-409C-BE32-E72D297353CC}">
              <c16:uniqueId val="{0000000B-5D12-42BD-9342-BC912884885D}"/>
            </c:ext>
          </c:extLst>
        </c:ser>
        <c:dLbls>
          <c:showLegendKey val="0"/>
          <c:showVal val="0"/>
          <c:showCatName val="0"/>
          <c:showSerName val="0"/>
          <c:showPercent val="0"/>
          <c:showBubbleSize val="0"/>
        </c:dLbls>
        <c:gapWidth val="80"/>
        <c:overlap val="100"/>
        <c:axId val="499317023"/>
        <c:axId val="1"/>
      </c:barChart>
      <c:catAx>
        <c:axId val="4993170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499317023"/>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07753584705257E-2"/>
          <c:y val="0.16120401337792642"/>
          <c:w val="0.97238449283058948"/>
          <c:h val="0.72642140468227423"/>
        </c:manualLayout>
      </c:layout>
      <c:barChart>
        <c:barDir val="col"/>
        <c:grouping val="stacked"/>
        <c:varyColors val="0"/>
        <c:ser>
          <c:idx val="0"/>
          <c:order val="0"/>
          <c:spPr>
            <a:noFill/>
            <a:ln>
              <a:noFill/>
            </a:ln>
          </c:spPr>
          <c:invertIfNegative val="0"/>
          <c:dPt>
            <c:idx val="0"/>
            <c:invertIfNegative val="0"/>
            <c:bubble3D val="0"/>
            <c:spPr>
              <a:solidFill>
                <a:srgbClr val="4C6C9C"/>
              </a:solidFill>
              <a:ln>
                <a:noFill/>
              </a:ln>
            </c:spPr>
            <c:extLst>
              <c:ext xmlns:c16="http://schemas.microsoft.com/office/drawing/2014/chart" uri="{C3380CC4-5D6E-409C-BE32-E72D297353CC}">
                <c16:uniqueId val="{00000000-96A0-4794-99AA-7B21B117879A}"/>
              </c:ext>
            </c:extLst>
          </c:dPt>
          <c:dPt>
            <c:idx val="6"/>
            <c:invertIfNegative val="0"/>
            <c:bubble3D val="0"/>
            <c:spPr>
              <a:solidFill>
                <a:srgbClr val="9DB1CF"/>
              </a:solidFill>
              <a:ln>
                <a:noFill/>
              </a:ln>
            </c:spPr>
            <c:extLst>
              <c:ext xmlns:c16="http://schemas.microsoft.com/office/drawing/2014/chart" uri="{C3380CC4-5D6E-409C-BE32-E72D297353CC}">
                <c16:uniqueId val="{00000001-96A0-4794-99AA-7B21B117879A}"/>
              </c:ext>
            </c:extLst>
          </c:dPt>
          <c:dPt>
            <c:idx val="7"/>
            <c:invertIfNegative val="0"/>
            <c:bubble3D val="0"/>
            <c:spPr>
              <a:solidFill>
                <a:srgbClr val="9DB1CF"/>
              </a:solidFill>
              <a:ln>
                <a:noFill/>
              </a:ln>
            </c:spPr>
            <c:extLst>
              <c:ext xmlns:c16="http://schemas.microsoft.com/office/drawing/2014/chart" uri="{C3380CC4-5D6E-409C-BE32-E72D297353CC}">
                <c16:uniqueId val="{00000002-96A0-4794-99AA-7B21B117879A}"/>
              </c:ext>
            </c:extLst>
          </c:dPt>
          <c:dLbls>
            <c:dLbl>
              <c:idx val="0"/>
              <c:layout>
                <c:manualLayout>
                  <c:x val="0"/>
                  <c:y val="-0.4127090301003344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6A0-4794-99AA-7B21B117879A}"/>
                </c:ext>
              </c:extLst>
            </c:dLbl>
            <c:dLbl>
              <c:idx val="6"/>
              <c:layout>
                <c:manualLayout>
                  <c:x val="0"/>
                  <c:y val="-0.288294314381270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6A0-4794-99AA-7B21B117879A}"/>
                </c:ext>
              </c:extLst>
            </c:dLbl>
            <c:dLbl>
              <c:idx val="7"/>
              <c:layout>
                <c:manualLayout>
                  <c:x val="0"/>
                  <c:y val="-0.2327759197324414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6A0-4794-99AA-7B21B11787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74.505619999999993</c:v>
                </c:pt>
                <c:pt idx="1">
                  <c:v>70.861959999999996</c:v>
                </c:pt>
                <c:pt idx="2">
                  <c:v>66.489567999999991</c:v>
                </c:pt>
                <c:pt idx="3">
                  <c:v>55.558587999999993</c:v>
                </c:pt>
                <c:pt idx="4">
                  <c:v>51.914927999999989</c:v>
                </c:pt>
                <c:pt idx="5">
                  <c:v>49</c:v>
                </c:pt>
                <c:pt idx="6">
                  <c:v>49</c:v>
                </c:pt>
                <c:pt idx="7">
                  <c:v>37.5</c:v>
                </c:pt>
              </c:numCache>
            </c:numRef>
          </c:val>
          <c:extLst>
            <c:ext xmlns:c16="http://schemas.microsoft.com/office/drawing/2014/chart" uri="{C3380CC4-5D6E-409C-BE32-E72D297353CC}">
              <c16:uniqueId val="{00000003-96A0-4794-99AA-7B21B117879A}"/>
            </c:ext>
          </c:extLst>
        </c:ser>
        <c:ser>
          <c:idx val="1"/>
          <c:order val="1"/>
          <c:spPr>
            <a:solidFill>
              <a:schemeClr val="accent2"/>
            </a:solidFill>
            <a:ln>
              <a:noFill/>
            </a:ln>
          </c:spPr>
          <c:invertIfNegative val="0"/>
          <c:dPt>
            <c:idx val="2"/>
            <c:invertIfNegative val="0"/>
            <c:bubble3D val="0"/>
            <c:spPr>
              <a:solidFill>
                <a:schemeClr val="accent3"/>
              </a:solidFill>
              <a:ln>
                <a:noFill/>
              </a:ln>
            </c:spPr>
            <c:extLst>
              <c:ext xmlns:c16="http://schemas.microsoft.com/office/drawing/2014/chart" uri="{C3380CC4-5D6E-409C-BE32-E72D297353CC}">
                <c16:uniqueId val="{00000004-96A0-4794-99AA-7B21B117879A}"/>
              </c:ext>
            </c:extLst>
          </c:dPt>
          <c:dPt>
            <c:idx val="3"/>
            <c:invertIfNegative val="0"/>
            <c:bubble3D val="0"/>
            <c:spPr>
              <a:solidFill>
                <a:schemeClr val="accent4"/>
              </a:solidFill>
              <a:ln>
                <a:noFill/>
              </a:ln>
            </c:spPr>
            <c:extLst>
              <c:ext xmlns:c16="http://schemas.microsoft.com/office/drawing/2014/chart" uri="{C3380CC4-5D6E-409C-BE32-E72D297353CC}">
                <c16:uniqueId val="{00000005-96A0-4794-99AA-7B21B117879A}"/>
              </c:ext>
            </c:extLst>
          </c:dPt>
          <c:dPt>
            <c:idx val="4"/>
            <c:invertIfNegative val="0"/>
            <c:bubble3D val="0"/>
            <c:spPr>
              <a:solidFill>
                <a:schemeClr val="accent5"/>
              </a:solidFill>
              <a:ln>
                <a:noFill/>
              </a:ln>
            </c:spPr>
            <c:extLst>
              <c:ext xmlns:c16="http://schemas.microsoft.com/office/drawing/2014/chart" uri="{C3380CC4-5D6E-409C-BE32-E72D297353CC}">
                <c16:uniqueId val="{00000006-96A0-4794-99AA-7B21B117879A}"/>
              </c:ext>
            </c:extLst>
          </c:dPt>
          <c:dPt>
            <c:idx val="5"/>
            <c:invertIfNegative val="0"/>
            <c:bubble3D val="0"/>
            <c:spPr>
              <a:solidFill>
                <a:schemeClr val="accent6"/>
              </a:solidFill>
              <a:ln>
                <a:noFill/>
              </a:ln>
            </c:spPr>
            <c:extLst>
              <c:ext xmlns:c16="http://schemas.microsoft.com/office/drawing/2014/chart" uri="{C3380CC4-5D6E-409C-BE32-E72D297353CC}">
                <c16:uniqueId val="{00000007-96A0-4794-99AA-7B21B117879A}"/>
              </c:ext>
            </c:extLst>
          </c:dPt>
          <c:dLbls>
            <c:dLbl>
              <c:idx val="3"/>
              <c:layout>
                <c:manualLayout>
                  <c:x val="0"/>
                  <c:y val="-6.6889632107023408E-4"/>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6A0-4794-99AA-7B21B11787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1">
                  <c:v>3.643659999999997</c:v>
                </c:pt>
                <c:pt idx="2">
                  <c:v>4.3723920000000049</c:v>
                </c:pt>
                <c:pt idx="3">
                  <c:v>10.930979999999998</c:v>
                </c:pt>
                <c:pt idx="4">
                  <c:v>3.643659999999997</c:v>
                </c:pt>
                <c:pt idx="5">
                  <c:v>2.9149280000000033</c:v>
                </c:pt>
              </c:numCache>
            </c:numRef>
          </c:val>
          <c:extLst>
            <c:ext xmlns:c16="http://schemas.microsoft.com/office/drawing/2014/chart" uri="{C3380CC4-5D6E-409C-BE32-E72D297353CC}">
              <c16:uniqueId val="{00000008-96A0-4794-99AA-7B21B117879A}"/>
            </c:ext>
          </c:extLst>
        </c:ser>
        <c:dLbls>
          <c:showLegendKey val="0"/>
          <c:showVal val="0"/>
          <c:showCatName val="0"/>
          <c:showSerName val="0"/>
          <c:showPercent val="0"/>
          <c:showBubbleSize val="0"/>
        </c:dLbls>
        <c:gapWidth val="80"/>
        <c:overlap val="100"/>
        <c:axId val="1730047279"/>
        <c:axId val="1"/>
      </c:barChart>
      <c:catAx>
        <c:axId val="17300472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4.505619999999993"/>
          <c:min val="0"/>
        </c:scaling>
        <c:delete val="1"/>
        <c:axPos val="l"/>
        <c:numFmt formatCode="General" sourceLinked="1"/>
        <c:majorTickMark val="out"/>
        <c:minorTickMark val="none"/>
        <c:tickLblPos val="nextTo"/>
        <c:crossAx val="1730047279"/>
        <c:crosses val="min"/>
        <c:crossBetween val="between"/>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AE406-F141-4A4B-B540-ACDDAAA64871}"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2DF9AFEE-AB66-7B43-A91E-208260EB317E}">
      <dgm:prSet phldrT="[Text]" custT="1"/>
      <dgm:spPr>
        <a:solidFill>
          <a:schemeClr val="bg2"/>
        </a:solidFill>
      </dgm:spPr>
      <dgm:t>
        <a:bodyPr/>
        <a:lstStyle/>
        <a:p>
          <a:r>
            <a:rPr lang="en-US" sz="900"/>
            <a:t>Recycling or disposal</a:t>
          </a:r>
        </a:p>
      </dgm:t>
    </dgm:pt>
    <dgm:pt modelId="{F944B539-BEA5-F347-967F-6F4596A574E1}" type="parTrans" cxnId="{E793E4A0-1D89-DC4F-9685-00D307353936}">
      <dgm:prSet/>
      <dgm:spPr/>
      <dgm:t>
        <a:bodyPr/>
        <a:lstStyle/>
        <a:p>
          <a:endParaRPr lang="en-US"/>
        </a:p>
      </dgm:t>
    </dgm:pt>
    <dgm:pt modelId="{AA868F20-3D15-914C-A226-CE830C3E35F4}" type="sibTrans" cxnId="{E793E4A0-1D89-DC4F-9685-00D307353936}">
      <dgm:prSet/>
      <dgm:spPr/>
      <dgm:t>
        <a:bodyPr/>
        <a:lstStyle/>
        <a:p>
          <a:endParaRPr lang="en-US"/>
        </a:p>
      </dgm:t>
    </dgm:pt>
    <dgm:pt modelId="{57FCFC58-E431-5741-90CC-D20081C6E1B5}" type="asst">
      <dgm:prSet phldrT="[Text]" custT="1"/>
      <dgm:spPr>
        <a:solidFill>
          <a:schemeClr val="accent6">
            <a:lumMod val="75000"/>
          </a:schemeClr>
        </a:solidFill>
      </dgm:spPr>
      <dgm:t>
        <a:bodyPr/>
        <a:lstStyle/>
        <a:p>
          <a:r>
            <a:rPr lang="en-US" sz="900"/>
            <a:t>Wind turbine</a:t>
          </a:r>
        </a:p>
      </dgm:t>
    </dgm:pt>
    <dgm:pt modelId="{211FDC38-338A-AA44-8065-DB3680873850}" type="parTrans" cxnId="{578DFC47-22BE-D24E-A296-90EAAAAAF668}">
      <dgm:prSet/>
      <dgm:spPr/>
      <dgm:t>
        <a:bodyPr/>
        <a:lstStyle/>
        <a:p>
          <a:endParaRPr lang="en-US"/>
        </a:p>
      </dgm:t>
    </dgm:pt>
    <dgm:pt modelId="{6FA88205-F15A-F04B-866C-82D16A5C5CAA}" type="sibTrans" cxnId="{578DFC47-22BE-D24E-A296-90EAAAAAF668}">
      <dgm:prSet/>
      <dgm:spPr/>
      <dgm:t>
        <a:bodyPr/>
        <a:lstStyle/>
        <a:p>
          <a:endParaRPr lang="en-US"/>
        </a:p>
      </dgm:t>
    </dgm:pt>
    <dgm:pt modelId="{07EBA44E-C50B-5441-B055-8C947D816CEB}">
      <dgm:prSet phldrT="[Text]" custT="1"/>
      <dgm:spPr>
        <a:solidFill>
          <a:schemeClr val="accent5">
            <a:lumMod val="60000"/>
            <a:lumOff val="40000"/>
          </a:schemeClr>
        </a:solidFill>
      </dgm:spPr>
      <dgm:t>
        <a:bodyPr/>
        <a:lstStyle/>
        <a:p>
          <a:r>
            <a:rPr lang="en-US" sz="900"/>
            <a:t>Nacelle</a:t>
          </a:r>
        </a:p>
      </dgm:t>
    </dgm:pt>
    <dgm:pt modelId="{95FC6908-19A0-F142-8E9A-56166E9B5309}" type="parTrans" cxnId="{D27C97A8-8C7E-5C42-8022-406EC6228BDF}">
      <dgm:prSet/>
      <dgm:spPr/>
      <dgm:t>
        <a:bodyPr/>
        <a:lstStyle/>
        <a:p>
          <a:endParaRPr lang="en-US"/>
        </a:p>
      </dgm:t>
    </dgm:pt>
    <dgm:pt modelId="{C818497F-A4C0-C247-977D-A8B95549947B}" type="sibTrans" cxnId="{D27C97A8-8C7E-5C42-8022-406EC6228BDF}">
      <dgm:prSet/>
      <dgm:spPr/>
      <dgm:t>
        <a:bodyPr/>
        <a:lstStyle/>
        <a:p>
          <a:endParaRPr lang="en-US"/>
        </a:p>
      </dgm:t>
    </dgm:pt>
    <dgm:pt modelId="{9F88582D-A656-E045-BEE6-6796745AAD83}">
      <dgm:prSet phldrT="[Text]" custT="1"/>
      <dgm:spPr>
        <a:solidFill>
          <a:schemeClr val="accent5">
            <a:lumMod val="60000"/>
            <a:lumOff val="40000"/>
          </a:schemeClr>
        </a:solidFill>
      </dgm:spPr>
      <dgm:t>
        <a:bodyPr/>
        <a:lstStyle/>
        <a:p>
          <a:r>
            <a:rPr lang="en-US" sz="900"/>
            <a:t>Tower</a:t>
          </a:r>
        </a:p>
      </dgm:t>
    </dgm:pt>
    <dgm:pt modelId="{64E8BEF8-0DF0-CE41-B46E-9DBA7F29BF0E}" type="parTrans" cxnId="{28BD363B-1868-574C-AFF1-D62D5FD34984}">
      <dgm:prSet/>
      <dgm:spPr/>
      <dgm:t>
        <a:bodyPr/>
        <a:lstStyle/>
        <a:p>
          <a:endParaRPr lang="en-US"/>
        </a:p>
      </dgm:t>
    </dgm:pt>
    <dgm:pt modelId="{8D66F874-765B-3D4C-AFD0-8AE51ECC80F0}" type="sibTrans" cxnId="{28BD363B-1868-574C-AFF1-D62D5FD34984}">
      <dgm:prSet/>
      <dgm:spPr/>
      <dgm:t>
        <a:bodyPr/>
        <a:lstStyle/>
        <a:p>
          <a:endParaRPr lang="en-US"/>
        </a:p>
      </dgm:t>
    </dgm:pt>
    <dgm:pt modelId="{67B3878C-EBA9-184D-B2D3-F82F0A98C3E2}">
      <dgm:prSet phldrT="[Text]" custT="1"/>
      <dgm:spPr>
        <a:solidFill>
          <a:schemeClr val="accent5">
            <a:lumMod val="60000"/>
            <a:lumOff val="40000"/>
          </a:schemeClr>
        </a:solidFill>
      </dgm:spPr>
      <dgm:t>
        <a:bodyPr/>
        <a:lstStyle/>
        <a:p>
          <a:r>
            <a:rPr lang="en-US" sz="900"/>
            <a:t>Blades</a:t>
          </a:r>
        </a:p>
      </dgm:t>
    </dgm:pt>
    <dgm:pt modelId="{8F08606D-3305-4941-A92C-5CB531761BD6}" type="parTrans" cxnId="{22F4F44D-2065-6D4B-94E8-8E7C21E99402}">
      <dgm:prSet/>
      <dgm:spPr/>
      <dgm:t>
        <a:bodyPr/>
        <a:lstStyle/>
        <a:p>
          <a:endParaRPr lang="en-US"/>
        </a:p>
      </dgm:t>
    </dgm:pt>
    <dgm:pt modelId="{AE924308-C46E-E544-82DC-B98A2B9D089F}" type="sibTrans" cxnId="{22F4F44D-2065-6D4B-94E8-8E7C21E99402}">
      <dgm:prSet/>
      <dgm:spPr/>
      <dgm:t>
        <a:bodyPr/>
        <a:lstStyle/>
        <a:p>
          <a:endParaRPr lang="en-US"/>
        </a:p>
      </dgm:t>
    </dgm:pt>
    <dgm:pt modelId="{B399065D-FD2C-2143-A74B-4D691658C391}">
      <dgm:prSet phldrT="[Text]" custT="1"/>
      <dgm:spPr>
        <a:solidFill>
          <a:schemeClr val="accent3"/>
        </a:solidFill>
      </dgm:spPr>
      <dgm:t>
        <a:bodyPr/>
        <a:lstStyle/>
        <a:p>
          <a:r>
            <a:rPr lang="en-US" sz="900"/>
            <a:t>Carbon fiber &amp; fiber glass</a:t>
          </a:r>
        </a:p>
      </dgm:t>
    </dgm:pt>
    <dgm:pt modelId="{F81A713E-D62A-D24E-AD63-4F4BD6BBFCB9}" type="parTrans" cxnId="{A5AE7C9E-D789-3D46-B5F7-56CF5AFBF1C3}">
      <dgm:prSet/>
      <dgm:spPr/>
      <dgm:t>
        <a:bodyPr/>
        <a:lstStyle/>
        <a:p>
          <a:endParaRPr lang="en-US"/>
        </a:p>
      </dgm:t>
    </dgm:pt>
    <dgm:pt modelId="{D86E8D82-E094-724A-93F4-67D7C142C856}" type="sibTrans" cxnId="{A5AE7C9E-D789-3D46-B5F7-56CF5AFBF1C3}">
      <dgm:prSet/>
      <dgm:spPr/>
      <dgm:t>
        <a:bodyPr/>
        <a:lstStyle/>
        <a:p>
          <a:endParaRPr lang="en-US"/>
        </a:p>
      </dgm:t>
    </dgm:pt>
    <dgm:pt modelId="{8554A4FF-8C07-F440-BDD4-D577E625A549}">
      <dgm:prSet phldrT="[Text]" custT="1"/>
      <dgm:spPr>
        <a:solidFill>
          <a:schemeClr val="accent3"/>
        </a:solidFill>
      </dgm:spPr>
      <dgm:t>
        <a:bodyPr/>
        <a:lstStyle/>
        <a:p>
          <a:r>
            <a:rPr lang="en-US" sz="900"/>
            <a:t>Concrete</a:t>
          </a:r>
        </a:p>
      </dgm:t>
    </dgm:pt>
    <dgm:pt modelId="{596EEB60-FD6A-584D-98DD-72BF1DA54819}" type="parTrans" cxnId="{BBFAF38A-A54D-3E45-B094-77DCFA1E7DBD}">
      <dgm:prSet/>
      <dgm:spPr/>
      <dgm:t>
        <a:bodyPr/>
        <a:lstStyle/>
        <a:p>
          <a:endParaRPr lang="en-US"/>
        </a:p>
      </dgm:t>
    </dgm:pt>
    <dgm:pt modelId="{8F4F2C25-2A38-984F-8E10-9C9B4AFBF2B1}" type="sibTrans" cxnId="{BBFAF38A-A54D-3E45-B094-77DCFA1E7DBD}">
      <dgm:prSet/>
      <dgm:spPr/>
      <dgm:t>
        <a:bodyPr/>
        <a:lstStyle/>
        <a:p>
          <a:endParaRPr lang="en-US"/>
        </a:p>
      </dgm:t>
    </dgm:pt>
    <dgm:pt modelId="{3CCDB1F8-4784-7B47-A191-A3177FE87F8A}">
      <dgm:prSet phldrT="[Text]" custT="1"/>
      <dgm:spPr>
        <a:solidFill>
          <a:schemeClr val="accent4"/>
        </a:solidFill>
      </dgm:spPr>
      <dgm:t>
        <a:bodyPr/>
        <a:lstStyle/>
        <a:p>
          <a:r>
            <a:rPr lang="en-US" sz="900"/>
            <a:t>PMG generator</a:t>
          </a:r>
        </a:p>
      </dgm:t>
    </dgm:pt>
    <dgm:pt modelId="{86314DA5-523D-BF43-9275-681D1DBC6EC9}" type="parTrans" cxnId="{D8F04975-B0B3-774D-96A6-9DED0C99D4A9}">
      <dgm:prSet/>
      <dgm:spPr/>
      <dgm:t>
        <a:bodyPr/>
        <a:lstStyle/>
        <a:p>
          <a:endParaRPr lang="en-US"/>
        </a:p>
      </dgm:t>
    </dgm:pt>
    <dgm:pt modelId="{5C769030-DCD4-3B4F-AADD-1F9F1E1F443C}" type="sibTrans" cxnId="{D8F04975-B0B3-774D-96A6-9DED0C99D4A9}">
      <dgm:prSet/>
      <dgm:spPr/>
      <dgm:t>
        <a:bodyPr/>
        <a:lstStyle/>
        <a:p>
          <a:endParaRPr lang="en-US"/>
        </a:p>
      </dgm:t>
    </dgm:pt>
    <dgm:pt modelId="{87F6A3DB-5F87-AE4D-876F-509C6C5BBF35}">
      <dgm:prSet phldrT="[Text]" custT="1"/>
      <dgm:spPr>
        <a:solidFill>
          <a:schemeClr val="accent4"/>
        </a:solidFill>
      </dgm:spPr>
      <dgm:t>
        <a:bodyPr/>
        <a:lstStyle/>
        <a:p>
          <a:r>
            <a:rPr lang="en-US" sz="900"/>
            <a:t>Non-PMG generator</a:t>
          </a:r>
        </a:p>
      </dgm:t>
    </dgm:pt>
    <dgm:pt modelId="{E8C0788A-B98D-F648-A92B-D1B470FB1170}" type="parTrans" cxnId="{CA9D296A-B700-4A4F-A9B2-6E8324B26288}">
      <dgm:prSet/>
      <dgm:spPr/>
      <dgm:t>
        <a:bodyPr/>
        <a:lstStyle/>
        <a:p>
          <a:endParaRPr lang="en-US"/>
        </a:p>
      </dgm:t>
    </dgm:pt>
    <dgm:pt modelId="{B2A2D9C2-2B87-D848-9144-6D4D7968745D}" type="sibTrans" cxnId="{CA9D296A-B700-4A4F-A9B2-6E8324B26288}">
      <dgm:prSet/>
      <dgm:spPr/>
      <dgm:t>
        <a:bodyPr/>
        <a:lstStyle/>
        <a:p>
          <a:endParaRPr lang="en-US"/>
        </a:p>
      </dgm:t>
    </dgm:pt>
    <dgm:pt modelId="{392469A0-D610-244F-B59E-9753AE285574}">
      <dgm:prSet phldrT="[Text]" custT="1"/>
      <dgm:spPr>
        <a:solidFill>
          <a:schemeClr val="accent3"/>
        </a:solidFill>
      </dgm:spPr>
      <dgm:t>
        <a:bodyPr/>
        <a:lstStyle/>
        <a:p>
          <a:r>
            <a:rPr lang="en-US" sz="900"/>
            <a:t>Permanent magnets</a:t>
          </a:r>
        </a:p>
      </dgm:t>
    </dgm:pt>
    <dgm:pt modelId="{EFD43745-2478-F745-A5EC-41B331998694}" type="parTrans" cxnId="{E34D0A01-5E68-5A46-BC6D-9746CBFBE58A}">
      <dgm:prSet/>
      <dgm:spPr/>
      <dgm:t>
        <a:bodyPr/>
        <a:lstStyle/>
        <a:p>
          <a:endParaRPr lang="en-US"/>
        </a:p>
      </dgm:t>
    </dgm:pt>
    <dgm:pt modelId="{4AC2348F-BA2D-6B47-8FE0-61D18D24789D}" type="sibTrans" cxnId="{E34D0A01-5E68-5A46-BC6D-9746CBFBE58A}">
      <dgm:prSet/>
      <dgm:spPr/>
      <dgm:t>
        <a:bodyPr/>
        <a:lstStyle/>
        <a:p>
          <a:endParaRPr lang="en-US"/>
        </a:p>
      </dgm:t>
    </dgm:pt>
    <dgm:pt modelId="{88C565E6-571C-C542-9FD7-82C185A9CF8E}">
      <dgm:prSet phldrT="[Text]" custT="1"/>
      <dgm:spPr>
        <a:solidFill>
          <a:schemeClr val="accent1"/>
        </a:solidFill>
      </dgm:spPr>
      <dgm:t>
        <a:bodyPr/>
        <a:lstStyle/>
        <a:p>
          <a:r>
            <a:rPr lang="en-US" sz="900"/>
            <a:t>Neodymium</a:t>
          </a:r>
        </a:p>
      </dgm:t>
    </dgm:pt>
    <dgm:pt modelId="{9BDB1EC5-436B-2A47-A411-723E11171C93}" type="parTrans" cxnId="{3EA6D294-9594-E742-9A9F-0DFCE2397103}">
      <dgm:prSet/>
      <dgm:spPr/>
      <dgm:t>
        <a:bodyPr/>
        <a:lstStyle/>
        <a:p>
          <a:endParaRPr lang="en-US"/>
        </a:p>
      </dgm:t>
    </dgm:pt>
    <dgm:pt modelId="{3271FA92-7B31-C54A-A053-DE9DCAF69E79}" type="sibTrans" cxnId="{3EA6D294-9594-E742-9A9F-0DFCE2397103}">
      <dgm:prSet/>
      <dgm:spPr/>
      <dgm:t>
        <a:bodyPr/>
        <a:lstStyle/>
        <a:p>
          <a:endParaRPr lang="en-US"/>
        </a:p>
      </dgm:t>
    </dgm:pt>
    <dgm:pt modelId="{19CD9416-96BA-474B-987F-54861CB654ED}">
      <dgm:prSet phldrT="[Text]" custT="1"/>
      <dgm:spPr>
        <a:solidFill>
          <a:schemeClr val="accent1"/>
        </a:solidFill>
      </dgm:spPr>
      <dgm:t>
        <a:bodyPr/>
        <a:lstStyle/>
        <a:p>
          <a:r>
            <a:rPr lang="en-US" sz="900"/>
            <a:t>Dysprosium</a:t>
          </a:r>
        </a:p>
      </dgm:t>
    </dgm:pt>
    <dgm:pt modelId="{B1C0DC8C-4C72-E648-8E81-0FAFCF5EBF88}" type="parTrans" cxnId="{0B6F2EA7-9A30-E04A-8188-F17DC56F3B6C}">
      <dgm:prSet/>
      <dgm:spPr/>
      <dgm:t>
        <a:bodyPr/>
        <a:lstStyle/>
        <a:p>
          <a:endParaRPr lang="en-US"/>
        </a:p>
      </dgm:t>
    </dgm:pt>
    <dgm:pt modelId="{60BF8C3A-46ED-8140-92A0-E6F0008682ED}" type="sibTrans" cxnId="{0B6F2EA7-9A30-E04A-8188-F17DC56F3B6C}">
      <dgm:prSet/>
      <dgm:spPr/>
      <dgm:t>
        <a:bodyPr/>
        <a:lstStyle/>
        <a:p>
          <a:endParaRPr lang="en-US"/>
        </a:p>
      </dgm:t>
    </dgm:pt>
    <dgm:pt modelId="{9158BB8D-7519-A04D-BA60-7571817989B7}">
      <dgm:prSet phldrT="[Text]" custT="1"/>
      <dgm:spPr>
        <a:solidFill>
          <a:schemeClr val="accent1"/>
        </a:solidFill>
      </dgm:spPr>
      <dgm:t>
        <a:bodyPr/>
        <a:lstStyle/>
        <a:p>
          <a:r>
            <a:rPr lang="en-US" sz="900"/>
            <a:t>Copper</a:t>
          </a:r>
        </a:p>
      </dgm:t>
    </dgm:pt>
    <dgm:pt modelId="{D82332AB-C52E-0A46-AA48-1D6024F9FA5A}" type="parTrans" cxnId="{718A25AB-A184-BE42-ACAE-055798136C40}">
      <dgm:prSet/>
      <dgm:spPr/>
      <dgm:t>
        <a:bodyPr/>
        <a:lstStyle/>
        <a:p>
          <a:endParaRPr lang="en-US"/>
        </a:p>
      </dgm:t>
    </dgm:pt>
    <dgm:pt modelId="{DFBA4DFE-EB80-AB4C-A963-CC7F3A8E2276}" type="sibTrans" cxnId="{718A25AB-A184-BE42-ACAE-055798136C40}">
      <dgm:prSet/>
      <dgm:spPr/>
      <dgm:t>
        <a:bodyPr/>
        <a:lstStyle/>
        <a:p>
          <a:endParaRPr lang="en-US"/>
        </a:p>
      </dgm:t>
    </dgm:pt>
    <dgm:pt modelId="{E17811BE-454B-7640-B477-00DC4E342C40}">
      <dgm:prSet phldrT="[Text]" custT="1"/>
      <dgm:spPr>
        <a:solidFill>
          <a:schemeClr val="accent1"/>
        </a:solidFill>
      </dgm:spPr>
      <dgm:t>
        <a:bodyPr/>
        <a:lstStyle/>
        <a:p>
          <a:r>
            <a:rPr lang="en-US" sz="900"/>
            <a:t>Steel</a:t>
          </a:r>
        </a:p>
      </dgm:t>
    </dgm:pt>
    <dgm:pt modelId="{996D6F38-8AE5-3247-87F4-F063ADEC5762}" type="parTrans" cxnId="{61101D07-6F86-D548-9B6C-9AF2F9B35151}">
      <dgm:prSet/>
      <dgm:spPr/>
      <dgm:t>
        <a:bodyPr/>
        <a:lstStyle/>
        <a:p>
          <a:endParaRPr lang="en-US"/>
        </a:p>
      </dgm:t>
    </dgm:pt>
    <dgm:pt modelId="{ACFF4B88-6F27-6345-BB1B-9DA7A4821B52}" type="sibTrans" cxnId="{61101D07-6F86-D548-9B6C-9AF2F9B35151}">
      <dgm:prSet/>
      <dgm:spPr/>
      <dgm:t>
        <a:bodyPr/>
        <a:lstStyle/>
        <a:p>
          <a:endParaRPr lang="en-US"/>
        </a:p>
      </dgm:t>
    </dgm:pt>
    <dgm:pt modelId="{4BD6BFA8-07B9-4043-84FD-817238B13696}">
      <dgm:prSet phldrT="[Text]" custT="1"/>
      <dgm:spPr>
        <a:solidFill>
          <a:schemeClr val="accent1"/>
        </a:solidFill>
      </dgm:spPr>
      <dgm:t>
        <a:bodyPr/>
        <a:lstStyle/>
        <a:p>
          <a:r>
            <a:rPr lang="en-US" sz="900"/>
            <a:t>Aluminum</a:t>
          </a:r>
        </a:p>
      </dgm:t>
    </dgm:pt>
    <dgm:pt modelId="{88C18754-BE62-2C4A-8DC2-152EA8FD3C5A}" type="parTrans" cxnId="{643F73B4-F211-0E44-BF98-CE6CA1DC16BE}">
      <dgm:prSet/>
      <dgm:spPr/>
      <dgm:t>
        <a:bodyPr/>
        <a:lstStyle/>
        <a:p>
          <a:endParaRPr lang="en-US"/>
        </a:p>
      </dgm:t>
    </dgm:pt>
    <dgm:pt modelId="{166DE673-5CFD-6C4D-A250-EB40D153C58E}" type="sibTrans" cxnId="{643F73B4-F211-0E44-BF98-CE6CA1DC16BE}">
      <dgm:prSet/>
      <dgm:spPr/>
      <dgm:t>
        <a:bodyPr/>
        <a:lstStyle/>
        <a:p>
          <a:endParaRPr lang="en-US"/>
        </a:p>
      </dgm:t>
    </dgm:pt>
    <dgm:pt modelId="{A92CD165-554B-C34E-A7FC-47501BB2D84A}" type="pres">
      <dgm:prSet presAssocID="{115AE406-F141-4A4B-B540-ACDDAAA64871}" presName="diagram" presStyleCnt="0">
        <dgm:presLayoutVars>
          <dgm:chPref val="1"/>
          <dgm:dir val="rev"/>
          <dgm:animOne val="branch"/>
          <dgm:animLvl val="lvl"/>
          <dgm:resizeHandles val="exact"/>
        </dgm:presLayoutVars>
      </dgm:prSet>
      <dgm:spPr/>
    </dgm:pt>
    <dgm:pt modelId="{B68B7C6D-2E8B-4F4E-9799-EAF296A9513A}" type="pres">
      <dgm:prSet presAssocID="{2DF9AFEE-AB66-7B43-A91E-208260EB317E}" presName="root1" presStyleCnt="0"/>
      <dgm:spPr/>
    </dgm:pt>
    <dgm:pt modelId="{0DA25340-7F74-A845-A651-AF0B845D2DC7}" type="pres">
      <dgm:prSet presAssocID="{2DF9AFEE-AB66-7B43-A91E-208260EB317E}" presName="LevelOneTextNode" presStyleLbl="node0" presStyleIdx="0" presStyleCnt="1" custScaleX="116280" custScaleY="116280" custLinFactY="-26270" custLinFactNeighborX="1008" custLinFactNeighborY="-100000">
        <dgm:presLayoutVars>
          <dgm:chPref val="3"/>
        </dgm:presLayoutVars>
      </dgm:prSet>
      <dgm:spPr/>
    </dgm:pt>
    <dgm:pt modelId="{2D06A7E9-DE54-C649-A2DA-315FBD6CC544}" type="pres">
      <dgm:prSet presAssocID="{2DF9AFEE-AB66-7B43-A91E-208260EB317E}" presName="level2hierChild" presStyleCnt="0"/>
      <dgm:spPr/>
    </dgm:pt>
    <dgm:pt modelId="{BB98A063-9893-934E-824B-5B9E43CEA724}" type="pres">
      <dgm:prSet presAssocID="{211FDC38-338A-AA44-8065-DB3680873850}" presName="conn2-1" presStyleLbl="parChTrans1D2" presStyleIdx="0" presStyleCnt="1"/>
      <dgm:spPr/>
    </dgm:pt>
    <dgm:pt modelId="{6901E117-4C00-8141-BE77-F38358F8F6D1}" type="pres">
      <dgm:prSet presAssocID="{211FDC38-338A-AA44-8065-DB3680873850}" presName="connTx" presStyleLbl="parChTrans1D2" presStyleIdx="0" presStyleCnt="1"/>
      <dgm:spPr/>
    </dgm:pt>
    <dgm:pt modelId="{A048A368-F369-4640-A5D5-2033FB31C338}" type="pres">
      <dgm:prSet presAssocID="{57FCFC58-E431-5741-90CC-D20081C6E1B5}" presName="root2" presStyleCnt="0"/>
      <dgm:spPr/>
    </dgm:pt>
    <dgm:pt modelId="{20700CCD-326E-6B4D-9F30-AC8854B85AFD}" type="pres">
      <dgm:prSet presAssocID="{57FCFC58-E431-5741-90CC-D20081C6E1B5}" presName="LevelTwoTextNode" presStyleLbl="asst1" presStyleIdx="0" presStyleCnt="1" custScaleX="116280" custScaleY="116280" custLinFactY="-32768" custLinFactNeighborX="9351" custLinFactNeighborY="-100000">
        <dgm:presLayoutVars>
          <dgm:chPref val="3"/>
        </dgm:presLayoutVars>
      </dgm:prSet>
      <dgm:spPr/>
    </dgm:pt>
    <dgm:pt modelId="{220BB8DD-0163-8642-8EFB-ECA26D43F762}" type="pres">
      <dgm:prSet presAssocID="{57FCFC58-E431-5741-90CC-D20081C6E1B5}" presName="level3hierChild" presStyleCnt="0"/>
      <dgm:spPr/>
    </dgm:pt>
    <dgm:pt modelId="{BE29F1D5-0308-4744-8F49-298198CB88FC}" type="pres">
      <dgm:prSet presAssocID="{95FC6908-19A0-F142-8E9A-56166E9B5309}" presName="conn2-1" presStyleLbl="parChTrans1D3" presStyleIdx="0" presStyleCnt="4"/>
      <dgm:spPr/>
    </dgm:pt>
    <dgm:pt modelId="{920F9294-9CA9-BB40-A874-45B151931DBC}" type="pres">
      <dgm:prSet presAssocID="{95FC6908-19A0-F142-8E9A-56166E9B5309}" presName="connTx" presStyleLbl="parChTrans1D3" presStyleIdx="0" presStyleCnt="4"/>
      <dgm:spPr/>
    </dgm:pt>
    <dgm:pt modelId="{602D9AD6-D961-0742-99A4-0822F0CB3C14}" type="pres">
      <dgm:prSet presAssocID="{07EBA44E-C50B-5441-B055-8C947D816CEB}" presName="root2" presStyleCnt="0"/>
      <dgm:spPr/>
    </dgm:pt>
    <dgm:pt modelId="{BC3EE290-4711-8348-98B1-B5CE31D251B8}" type="pres">
      <dgm:prSet presAssocID="{07EBA44E-C50B-5441-B055-8C947D816CEB}" presName="LevelTwoTextNode" presStyleLbl="node3" presStyleIdx="0" presStyleCnt="4" custScaleX="116280" custScaleY="116280" custLinFactY="-100000" custLinFactNeighborX="-3315" custLinFactNeighborY="-130931">
        <dgm:presLayoutVars>
          <dgm:chPref val="3"/>
        </dgm:presLayoutVars>
      </dgm:prSet>
      <dgm:spPr/>
    </dgm:pt>
    <dgm:pt modelId="{B5EB7E15-5D8C-C840-9565-652CD8CF0DAF}" type="pres">
      <dgm:prSet presAssocID="{07EBA44E-C50B-5441-B055-8C947D816CEB}" presName="level3hierChild" presStyleCnt="0"/>
      <dgm:spPr/>
    </dgm:pt>
    <dgm:pt modelId="{D8CFE17E-B633-3646-A47E-2F268D00CE9D}" type="pres">
      <dgm:prSet presAssocID="{88C18754-BE62-2C4A-8DC2-152EA8FD3C5A}" presName="conn2-1" presStyleLbl="parChTrans1D4" presStyleIdx="0" presStyleCnt="9"/>
      <dgm:spPr/>
    </dgm:pt>
    <dgm:pt modelId="{4A393ABC-E576-824D-9510-A9FA877CFC73}" type="pres">
      <dgm:prSet presAssocID="{88C18754-BE62-2C4A-8DC2-152EA8FD3C5A}" presName="connTx" presStyleLbl="parChTrans1D4" presStyleIdx="0" presStyleCnt="9"/>
      <dgm:spPr/>
    </dgm:pt>
    <dgm:pt modelId="{E95CB833-C773-9445-B6D4-9668C73A1D7D}" type="pres">
      <dgm:prSet presAssocID="{4BD6BFA8-07B9-4043-84FD-817238B13696}" presName="root2" presStyleCnt="0"/>
      <dgm:spPr/>
    </dgm:pt>
    <dgm:pt modelId="{56BEED47-7E36-0147-B19F-65D8AFE57F90}" type="pres">
      <dgm:prSet presAssocID="{4BD6BFA8-07B9-4043-84FD-817238B13696}" presName="LevelTwoTextNode" presStyleLbl="node4" presStyleIdx="0" presStyleCnt="9" custScaleX="116280" custScaleY="116280" custLinFactX="-113097" custLinFactY="-100000" custLinFactNeighborX="-200000" custLinFactNeighborY="-108681">
        <dgm:presLayoutVars>
          <dgm:chPref val="3"/>
        </dgm:presLayoutVars>
      </dgm:prSet>
      <dgm:spPr/>
    </dgm:pt>
    <dgm:pt modelId="{BD4F448B-3020-DE4E-A75E-D10A2D325BD3}" type="pres">
      <dgm:prSet presAssocID="{4BD6BFA8-07B9-4043-84FD-817238B13696}" presName="level3hierChild" presStyleCnt="0"/>
      <dgm:spPr/>
    </dgm:pt>
    <dgm:pt modelId="{4A70EE80-7269-C948-ADDB-A48370ADCF7E}" type="pres">
      <dgm:prSet presAssocID="{86314DA5-523D-BF43-9275-681D1DBC6EC9}" presName="conn2-1" presStyleLbl="parChTrans1D4" presStyleIdx="1" presStyleCnt="9"/>
      <dgm:spPr/>
    </dgm:pt>
    <dgm:pt modelId="{236354D4-9234-1240-B689-2C4FF36674E3}" type="pres">
      <dgm:prSet presAssocID="{86314DA5-523D-BF43-9275-681D1DBC6EC9}" presName="connTx" presStyleLbl="parChTrans1D4" presStyleIdx="1" presStyleCnt="9"/>
      <dgm:spPr/>
    </dgm:pt>
    <dgm:pt modelId="{F7D8D01E-7846-B143-AC94-F5581E3A86BA}" type="pres">
      <dgm:prSet presAssocID="{3CCDB1F8-4784-7B47-A191-A3177FE87F8A}" presName="root2" presStyleCnt="0"/>
      <dgm:spPr/>
    </dgm:pt>
    <dgm:pt modelId="{F5A954F4-6B81-DB41-8518-6E9ED477A6BE}" type="pres">
      <dgm:prSet presAssocID="{3CCDB1F8-4784-7B47-A191-A3177FE87F8A}" presName="LevelTwoTextNode" presStyleLbl="node4" presStyleIdx="1" presStyleCnt="9" custScaleX="116280" custScaleY="116280" custLinFactY="-54391" custLinFactNeighborX="-5640" custLinFactNeighborY="-100000">
        <dgm:presLayoutVars>
          <dgm:chPref val="3"/>
        </dgm:presLayoutVars>
      </dgm:prSet>
      <dgm:spPr/>
    </dgm:pt>
    <dgm:pt modelId="{9505B644-139E-7944-AA1A-689544128E1F}" type="pres">
      <dgm:prSet presAssocID="{3CCDB1F8-4784-7B47-A191-A3177FE87F8A}" presName="level3hierChild" presStyleCnt="0"/>
      <dgm:spPr/>
    </dgm:pt>
    <dgm:pt modelId="{DFF24307-94EE-D446-A138-66AD1CBD2ED7}" type="pres">
      <dgm:prSet presAssocID="{EFD43745-2478-F745-A5EC-41B331998694}" presName="conn2-1" presStyleLbl="parChTrans1D4" presStyleIdx="2" presStyleCnt="9"/>
      <dgm:spPr/>
    </dgm:pt>
    <dgm:pt modelId="{438C689B-47D9-1548-A018-47160E8C1C69}" type="pres">
      <dgm:prSet presAssocID="{EFD43745-2478-F745-A5EC-41B331998694}" presName="connTx" presStyleLbl="parChTrans1D4" presStyleIdx="2" presStyleCnt="9"/>
      <dgm:spPr/>
    </dgm:pt>
    <dgm:pt modelId="{0D6217BD-EE5E-FA41-B6D1-AB43D40BFC71}" type="pres">
      <dgm:prSet presAssocID="{392469A0-D610-244F-B59E-9753AE285574}" presName="root2" presStyleCnt="0"/>
      <dgm:spPr/>
    </dgm:pt>
    <dgm:pt modelId="{6A0EFB3E-C9DC-4149-9548-7E8D89D04777}" type="pres">
      <dgm:prSet presAssocID="{392469A0-D610-244F-B59E-9753AE285574}" presName="LevelTwoTextNode" presStyleLbl="node4" presStyleIdx="2" presStyleCnt="9" custScaleX="116280" custScaleY="116280" custLinFactNeighborX="-6290" custLinFactNeighborY="76929">
        <dgm:presLayoutVars>
          <dgm:chPref val="3"/>
        </dgm:presLayoutVars>
      </dgm:prSet>
      <dgm:spPr/>
    </dgm:pt>
    <dgm:pt modelId="{A01A7180-65E1-2E43-B282-8F6974A66FF7}" type="pres">
      <dgm:prSet presAssocID="{392469A0-D610-244F-B59E-9753AE285574}" presName="level3hierChild" presStyleCnt="0"/>
      <dgm:spPr/>
    </dgm:pt>
    <dgm:pt modelId="{11071245-F2B8-2F4C-9235-1ED4A2B8E61D}" type="pres">
      <dgm:prSet presAssocID="{9BDB1EC5-436B-2A47-A411-723E11171C93}" presName="conn2-1" presStyleLbl="parChTrans1D4" presStyleIdx="3" presStyleCnt="9"/>
      <dgm:spPr/>
    </dgm:pt>
    <dgm:pt modelId="{1A9A7149-A797-AA4D-94BE-DFF28EC8A39F}" type="pres">
      <dgm:prSet presAssocID="{9BDB1EC5-436B-2A47-A411-723E11171C93}" presName="connTx" presStyleLbl="parChTrans1D4" presStyleIdx="3" presStyleCnt="9"/>
      <dgm:spPr/>
    </dgm:pt>
    <dgm:pt modelId="{B935FE99-DD99-0B48-91A9-9F35AF7C4522}" type="pres">
      <dgm:prSet presAssocID="{88C565E6-571C-C542-9FD7-82C185A9CF8E}" presName="root2" presStyleCnt="0"/>
      <dgm:spPr/>
    </dgm:pt>
    <dgm:pt modelId="{EEA2B9D4-74A1-5E42-8ECA-69A3ABB19B3F}" type="pres">
      <dgm:prSet presAssocID="{88C565E6-571C-C542-9FD7-82C185A9CF8E}" presName="LevelTwoTextNode" presStyleLbl="node4" presStyleIdx="3" presStyleCnt="9" custScaleX="116280" custScaleY="116280" custLinFactY="5987" custLinFactNeighborX="-1153" custLinFactNeighborY="100000">
        <dgm:presLayoutVars>
          <dgm:chPref val="3"/>
        </dgm:presLayoutVars>
      </dgm:prSet>
      <dgm:spPr/>
    </dgm:pt>
    <dgm:pt modelId="{08A13E02-3363-B84C-81C2-90CE9DF555EE}" type="pres">
      <dgm:prSet presAssocID="{88C565E6-571C-C542-9FD7-82C185A9CF8E}" presName="level3hierChild" presStyleCnt="0"/>
      <dgm:spPr/>
    </dgm:pt>
    <dgm:pt modelId="{CC106169-4B57-D64A-8F75-0CE8DF5152C7}" type="pres">
      <dgm:prSet presAssocID="{B1C0DC8C-4C72-E648-8E81-0FAFCF5EBF88}" presName="conn2-1" presStyleLbl="parChTrans1D4" presStyleIdx="4" presStyleCnt="9"/>
      <dgm:spPr/>
    </dgm:pt>
    <dgm:pt modelId="{78F58E8B-B9AA-2F41-B2C6-0F472CC294EB}" type="pres">
      <dgm:prSet presAssocID="{B1C0DC8C-4C72-E648-8E81-0FAFCF5EBF88}" presName="connTx" presStyleLbl="parChTrans1D4" presStyleIdx="4" presStyleCnt="9"/>
      <dgm:spPr/>
    </dgm:pt>
    <dgm:pt modelId="{0ED26383-4BE4-2B49-9682-DEDD3C286D16}" type="pres">
      <dgm:prSet presAssocID="{19CD9416-96BA-474B-987F-54861CB654ED}" presName="root2" presStyleCnt="0"/>
      <dgm:spPr/>
    </dgm:pt>
    <dgm:pt modelId="{A23F8D57-212E-EB46-986F-C2C596DCC611}" type="pres">
      <dgm:prSet presAssocID="{19CD9416-96BA-474B-987F-54861CB654ED}" presName="LevelTwoTextNode" presStyleLbl="node4" presStyleIdx="4" presStyleCnt="9" custScaleX="116280" custScaleY="116280" custLinFactY="86462" custLinFactNeighborX="-753" custLinFactNeighborY="100000">
        <dgm:presLayoutVars>
          <dgm:chPref val="3"/>
        </dgm:presLayoutVars>
      </dgm:prSet>
      <dgm:spPr/>
    </dgm:pt>
    <dgm:pt modelId="{A2B218DD-3DDB-9D43-BF9C-5E7C5806E4BC}" type="pres">
      <dgm:prSet presAssocID="{19CD9416-96BA-474B-987F-54861CB654ED}" presName="level3hierChild" presStyleCnt="0"/>
      <dgm:spPr/>
    </dgm:pt>
    <dgm:pt modelId="{11219C31-2F05-EF46-BFB8-E823CB7E59E3}" type="pres">
      <dgm:prSet presAssocID="{E8C0788A-B98D-F648-A92B-D1B470FB1170}" presName="conn2-1" presStyleLbl="parChTrans1D4" presStyleIdx="5" presStyleCnt="9"/>
      <dgm:spPr/>
    </dgm:pt>
    <dgm:pt modelId="{410644D5-105B-8441-A333-5B90BA9815AE}" type="pres">
      <dgm:prSet presAssocID="{E8C0788A-B98D-F648-A92B-D1B470FB1170}" presName="connTx" presStyleLbl="parChTrans1D4" presStyleIdx="5" presStyleCnt="9"/>
      <dgm:spPr/>
    </dgm:pt>
    <dgm:pt modelId="{1F74728E-6047-AE48-B507-3D7B5546DF3E}" type="pres">
      <dgm:prSet presAssocID="{87F6A3DB-5F87-AE4D-876F-509C6C5BBF35}" presName="root2" presStyleCnt="0"/>
      <dgm:spPr/>
    </dgm:pt>
    <dgm:pt modelId="{F3F863AC-C948-F64C-8254-51A56B146567}" type="pres">
      <dgm:prSet presAssocID="{87F6A3DB-5F87-AE4D-876F-509C6C5BBF35}" presName="LevelTwoTextNode" presStyleLbl="node4" presStyleIdx="5" presStyleCnt="9" custScaleX="116280" custScaleY="116280" custLinFactNeighborX="1699" custLinFactNeighborY="85260">
        <dgm:presLayoutVars>
          <dgm:chPref val="3"/>
        </dgm:presLayoutVars>
      </dgm:prSet>
      <dgm:spPr/>
    </dgm:pt>
    <dgm:pt modelId="{3BAD7E25-B71B-6640-99C8-3EF5FCF5706F}" type="pres">
      <dgm:prSet presAssocID="{87F6A3DB-5F87-AE4D-876F-509C6C5BBF35}" presName="level3hierChild" presStyleCnt="0"/>
      <dgm:spPr/>
    </dgm:pt>
    <dgm:pt modelId="{8AB30711-7EF6-564B-805B-133D393AA8A4}" type="pres">
      <dgm:prSet presAssocID="{D82332AB-C52E-0A46-AA48-1D6024F9FA5A}" presName="conn2-1" presStyleLbl="parChTrans1D3" presStyleIdx="1" presStyleCnt="4"/>
      <dgm:spPr/>
    </dgm:pt>
    <dgm:pt modelId="{28DDCA0A-B3D9-C24C-9C79-499F298A860C}" type="pres">
      <dgm:prSet presAssocID="{D82332AB-C52E-0A46-AA48-1D6024F9FA5A}" presName="connTx" presStyleLbl="parChTrans1D3" presStyleIdx="1" presStyleCnt="4"/>
      <dgm:spPr/>
    </dgm:pt>
    <dgm:pt modelId="{B5AD4131-EFC1-FF48-AF1F-F5E35232F244}" type="pres">
      <dgm:prSet presAssocID="{9158BB8D-7519-A04D-BA60-7571817989B7}" presName="root2" presStyleCnt="0"/>
      <dgm:spPr/>
    </dgm:pt>
    <dgm:pt modelId="{1D378BD5-0573-4F4A-AA3D-BB40944EC6C6}" type="pres">
      <dgm:prSet presAssocID="{9158BB8D-7519-A04D-BA60-7571817989B7}" presName="LevelTwoTextNode" presStyleLbl="node3" presStyleIdx="1" presStyleCnt="4" custScaleX="116280" custScaleY="116280" custLinFactX="-200000" custLinFactY="-100000" custLinFactNeighborX="-269443" custLinFactNeighborY="-133001">
        <dgm:presLayoutVars>
          <dgm:chPref val="3"/>
        </dgm:presLayoutVars>
      </dgm:prSet>
      <dgm:spPr/>
    </dgm:pt>
    <dgm:pt modelId="{5D8BF2BB-3B44-C146-B9DD-7F5727152DB0}" type="pres">
      <dgm:prSet presAssocID="{9158BB8D-7519-A04D-BA60-7571817989B7}" presName="level3hierChild" presStyleCnt="0"/>
      <dgm:spPr/>
    </dgm:pt>
    <dgm:pt modelId="{55BAE466-E3E7-8242-BB0A-6C2DCAED1931}" type="pres">
      <dgm:prSet presAssocID="{64E8BEF8-0DF0-CE41-B46E-9DBA7F29BF0E}" presName="conn2-1" presStyleLbl="parChTrans1D3" presStyleIdx="2" presStyleCnt="4"/>
      <dgm:spPr/>
    </dgm:pt>
    <dgm:pt modelId="{56BA9236-81B1-414E-AD68-AFFDAAA7D048}" type="pres">
      <dgm:prSet presAssocID="{64E8BEF8-0DF0-CE41-B46E-9DBA7F29BF0E}" presName="connTx" presStyleLbl="parChTrans1D3" presStyleIdx="2" presStyleCnt="4"/>
      <dgm:spPr/>
    </dgm:pt>
    <dgm:pt modelId="{A7B8EC49-782A-7D4B-A01F-4EB4528D1772}" type="pres">
      <dgm:prSet presAssocID="{9F88582D-A656-E045-BEE6-6796745AAD83}" presName="root2" presStyleCnt="0"/>
      <dgm:spPr/>
    </dgm:pt>
    <dgm:pt modelId="{3CE1785E-D3C6-3249-A238-37E2AE45A853}" type="pres">
      <dgm:prSet presAssocID="{9F88582D-A656-E045-BEE6-6796745AAD83}" presName="LevelTwoTextNode" presStyleLbl="node3" presStyleIdx="2" presStyleCnt="4" custScaleX="116280" custScaleY="116280">
        <dgm:presLayoutVars>
          <dgm:chPref val="3"/>
        </dgm:presLayoutVars>
      </dgm:prSet>
      <dgm:spPr/>
    </dgm:pt>
    <dgm:pt modelId="{47B0E189-F898-0F47-B74D-BBAA78848A69}" type="pres">
      <dgm:prSet presAssocID="{9F88582D-A656-E045-BEE6-6796745AAD83}" presName="level3hierChild" presStyleCnt="0"/>
      <dgm:spPr/>
    </dgm:pt>
    <dgm:pt modelId="{D22CE493-FCB9-8649-BEEA-AFAC009C58CE}" type="pres">
      <dgm:prSet presAssocID="{596EEB60-FD6A-584D-98DD-72BF1DA54819}" presName="conn2-1" presStyleLbl="parChTrans1D4" presStyleIdx="6" presStyleCnt="9"/>
      <dgm:spPr/>
    </dgm:pt>
    <dgm:pt modelId="{D772B41B-D252-E644-B906-04364EF8C7A9}" type="pres">
      <dgm:prSet presAssocID="{596EEB60-FD6A-584D-98DD-72BF1DA54819}" presName="connTx" presStyleLbl="parChTrans1D4" presStyleIdx="6" presStyleCnt="9"/>
      <dgm:spPr/>
    </dgm:pt>
    <dgm:pt modelId="{B81FF12F-B349-F246-B7D9-7A7A50E6B244}" type="pres">
      <dgm:prSet presAssocID="{8554A4FF-8C07-F440-BDD4-D577E625A549}" presName="root2" presStyleCnt="0"/>
      <dgm:spPr/>
    </dgm:pt>
    <dgm:pt modelId="{670F8479-A888-0749-B6D5-5ED47ED36A60}" type="pres">
      <dgm:prSet presAssocID="{8554A4FF-8C07-F440-BDD4-D577E625A549}" presName="LevelTwoTextNode" presStyleLbl="node4" presStyleIdx="6" presStyleCnt="9" custScaleX="116280" custScaleY="116280" custLinFactX="-63279" custLinFactNeighborX="-100000" custLinFactNeighborY="56182">
        <dgm:presLayoutVars>
          <dgm:chPref val="3"/>
        </dgm:presLayoutVars>
      </dgm:prSet>
      <dgm:spPr/>
    </dgm:pt>
    <dgm:pt modelId="{2122357E-0D69-DC45-B355-A614C5E3F0E7}" type="pres">
      <dgm:prSet presAssocID="{8554A4FF-8C07-F440-BDD4-D577E625A549}" presName="level3hierChild" presStyleCnt="0"/>
      <dgm:spPr/>
    </dgm:pt>
    <dgm:pt modelId="{3EC77555-1CDE-2244-AE0D-68D7D7D408FD}" type="pres">
      <dgm:prSet presAssocID="{996D6F38-8AE5-3247-87F4-F063ADEC5762}" presName="conn2-1" presStyleLbl="parChTrans1D4" presStyleIdx="7" presStyleCnt="9"/>
      <dgm:spPr/>
    </dgm:pt>
    <dgm:pt modelId="{A7586433-DA69-624C-8820-EA777D6862FA}" type="pres">
      <dgm:prSet presAssocID="{996D6F38-8AE5-3247-87F4-F063ADEC5762}" presName="connTx" presStyleLbl="parChTrans1D4" presStyleIdx="7" presStyleCnt="9"/>
      <dgm:spPr/>
    </dgm:pt>
    <dgm:pt modelId="{CBCD5AC3-6B67-8947-9FEF-65F7B23ADC8D}" type="pres">
      <dgm:prSet presAssocID="{E17811BE-454B-7640-B477-00DC4E342C40}" presName="root2" presStyleCnt="0"/>
      <dgm:spPr/>
    </dgm:pt>
    <dgm:pt modelId="{8256ED81-2DA8-D846-A744-AB0E5A26BC5E}" type="pres">
      <dgm:prSet presAssocID="{E17811BE-454B-7640-B477-00DC4E342C40}" presName="LevelTwoTextNode" presStyleLbl="node4" presStyleIdx="7" presStyleCnt="9" custScaleX="116280" custScaleY="116280" custLinFactX="-113313" custLinFactY="57730" custLinFactNeighborX="-200000" custLinFactNeighborY="100000">
        <dgm:presLayoutVars>
          <dgm:chPref val="3"/>
        </dgm:presLayoutVars>
      </dgm:prSet>
      <dgm:spPr/>
    </dgm:pt>
    <dgm:pt modelId="{35E9FE64-9096-3747-B771-1638725C9B59}" type="pres">
      <dgm:prSet presAssocID="{E17811BE-454B-7640-B477-00DC4E342C40}" presName="level3hierChild" presStyleCnt="0"/>
      <dgm:spPr/>
    </dgm:pt>
    <dgm:pt modelId="{71F22BD6-63DA-5E40-9C47-DE5C6E3C89C7}" type="pres">
      <dgm:prSet presAssocID="{8F08606D-3305-4941-A92C-5CB531761BD6}" presName="conn2-1" presStyleLbl="parChTrans1D3" presStyleIdx="3" presStyleCnt="4"/>
      <dgm:spPr/>
    </dgm:pt>
    <dgm:pt modelId="{5C7AB729-3D0B-3944-B791-8F45E96B6650}" type="pres">
      <dgm:prSet presAssocID="{8F08606D-3305-4941-A92C-5CB531761BD6}" presName="connTx" presStyleLbl="parChTrans1D3" presStyleIdx="3" presStyleCnt="4"/>
      <dgm:spPr/>
    </dgm:pt>
    <dgm:pt modelId="{51F33C9B-CC4D-4F4C-9E7C-160B94650DD5}" type="pres">
      <dgm:prSet presAssocID="{67B3878C-EBA9-184D-B2D3-F82F0A98C3E2}" presName="root2" presStyleCnt="0"/>
      <dgm:spPr/>
    </dgm:pt>
    <dgm:pt modelId="{C0F54C40-0EF1-FD4B-95B2-DBBE3F019EEA}" type="pres">
      <dgm:prSet presAssocID="{67B3878C-EBA9-184D-B2D3-F82F0A98C3E2}" presName="LevelTwoTextNode" presStyleLbl="node3" presStyleIdx="3" presStyleCnt="4" custScaleX="116280" custScaleY="116280">
        <dgm:presLayoutVars>
          <dgm:chPref val="3"/>
        </dgm:presLayoutVars>
      </dgm:prSet>
      <dgm:spPr/>
    </dgm:pt>
    <dgm:pt modelId="{BDA48C6E-553F-D149-91F7-86D6B95FBB63}" type="pres">
      <dgm:prSet presAssocID="{67B3878C-EBA9-184D-B2D3-F82F0A98C3E2}" presName="level3hierChild" presStyleCnt="0"/>
      <dgm:spPr/>
    </dgm:pt>
    <dgm:pt modelId="{746E9DAA-4C39-0B47-B2A6-7CAAE164B014}" type="pres">
      <dgm:prSet presAssocID="{F81A713E-D62A-D24E-AD63-4F4BD6BBFCB9}" presName="conn2-1" presStyleLbl="parChTrans1D4" presStyleIdx="8" presStyleCnt="9"/>
      <dgm:spPr/>
    </dgm:pt>
    <dgm:pt modelId="{AF267223-7570-CA43-AB81-4CE5F57F9414}" type="pres">
      <dgm:prSet presAssocID="{F81A713E-D62A-D24E-AD63-4F4BD6BBFCB9}" presName="connTx" presStyleLbl="parChTrans1D4" presStyleIdx="8" presStyleCnt="9"/>
      <dgm:spPr/>
    </dgm:pt>
    <dgm:pt modelId="{3D301244-6634-E74D-BAEF-5980584E31D9}" type="pres">
      <dgm:prSet presAssocID="{B399065D-FD2C-2143-A74B-4D691658C391}" presName="root2" presStyleCnt="0"/>
      <dgm:spPr/>
    </dgm:pt>
    <dgm:pt modelId="{F31093C7-77B2-B14C-AE4D-FD7A27F22812}" type="pres">
      <dgm:prSet presAssocID="{B399065D-FD2C-2143-A74B-4D691658C391}" presName="LevelTwoTextNode" presStyleLbl="node4" presStyleIdx="8" presStyleCnt="9" custScaleX="116280" custScaleY="116280" custLinFactX="-67474" custLinFactY="68401" custLinFactNeighborX="-100000" custLinFactNeighborY="100000">
        <dgm:presLayoutVars>
          <dgm:chPref val="3"/>
        </dgm:presLayoutVars>
      </dgm:prSet>
      <dgm:spPr/>
    </dgm:pt>
    <dgm:pt modelId="{40FA15A8-AE43-4E4F-8215-9B678113C3B6}" type="pres">
      <dgm:prSet presAssocID="{B399065D-FD2C-2143-A74B-4D691658C391}" presName="level3hierChild" presStyleCnt="0"/>
      <dgm:spPr/>
    </dgm:pt>
  </dgm:ptLst>
  <dgm:cxnLst>
    <dgm:cxn modelId="{06855E00-3B23-B14C-9CD2-064D5F9D7665}" type="presOf" srcId="{392469A0-D610-244F-B59E-9753AE285574}" destId="{6A0EFB3E-C9DC-4149-9548-7E8D89D04777}" srcOrd="0" destOrd="0" presId="urn:microsoft.com/office/officeart/2005/8/layout/hierarchy2"/>
    <dgm:cxn modelId="{E34D0A01-5E68-5A46-BC6D-9746CBFBE58A}" srcId="{3CCDB1F8-4784-7B47-A191-A3177FE87F8A}" destId="{392469A0-D610-244F-B59E-9753AE285574}" srcOrd="0" destOrd="0" parTransId="{EFD43745-2478-F745-A5EC-41B331998694}" sibTransId="{4AC2348F-BA2D-6B47-8FE0-61D18D24789D}"/>
    <dgm:cxn modelId="{61101D07-6F86-D548-9B6C-9AF2F9B35151}" srcId="{9F88582D-A656-E045-BEE6-6796745AAD83}" destId="{E17811BE-454B-7640-B477-00DC4E342C40}" srcOrd="1" destOrd="0" parTransId="{996D6F38-8AE5-3247-87F4-F063ADEC5762}" sibTransId="{ACFF4B88-6F27-6345-BB1B-9DA7A4821B52}"/>
    <dgm:cxn modelId="{12D24614-FFD6-B143-A8B3-E7D5442602F7}" type="presOf" srcId="{996D6F38-8AE5-3247-87F4-F063ADEC5762}" destId="{3EC77555-1CDE-2244-AE0D-68D7D7D408FD}" srcOrd="0" destOrd="0" presId="urn:microsoft.com/office/officeart/2005/8/layout/hierarchy2"/>
    <dgm:cxn modelId="{FE07261F-2058-4A41-BB93-63E8B49C43B5}" type="presOf" srcId="{95FC6908-19A0-F142-8E9A-56166E9B5309}" destId="{920F9294-9CA9-BB40-A874-45B151931DBC}" srcOrd="1" destOrd="0" presId="urn:microsoft.com/office/officeart/2005/8/layout/hierarchy2"/>
    <dgm:cxn modelId="{4138E620-0786-6B4C-B1DD-5C0F171A87DE}" type="presOf" srcId="{9BDB1EC5-436B-2A47-A411-723E11171C93}" destId="{11071245-F2B8-2F4C-9235-1ED4A2B8E61D}" srcOrd="0" destOrd="0" presId="urn:microsoft.com/office/officeart/2005/8/layout/hierarchy2"/>
    <dgm:cxn modelId="{EC55E029-AEA8-1941-9A0A-31B3AE3603AA}" type="presOf" srcId="{596EEB60-FD6A-584D-98DD-72BF1DA54819}" destId="{D22CE493-FCB9-8649-BEEA-AFAC009C58CE}" srcOrd="0" destOrd="0" presId="urn:microsoft.com/office/officeart/2005/8/layout/hierarchy2"/>
    <dgm:cxn modelId="{D3CC8D2C-12FA-144D-A5C1-A63C364C9071}" type="presOf" srcId="{67B3878C-EBA9-184D-B2D3-F82F0A98C3E2}" destId="{C0F54C40-0EF1-FD4B-95B2-DBBE3F019EEA}" srcOrd="0" destOrd="0" presId="urn:microsoft.com/office/officeart/2005/8/layout/hierarchy2"/>
    <dgm:cxn modelId="{5042EE36-2181-C44A-BE98-983CA656387D}" type="presOf" srcId="{86314DA5-523D-BF43-9275-681D1DBC6EC9}" destId="{236354D4-9234-1240-B689-2C4FF36674E3}" srcOrd="1" destOrd="0" presId="urn:microsoft.com/office/officeart/2005/8/layout/hierarchy2"/>
    <dgm:cxn modelId="{28BD363B-1868-574C-AFF1-D62D5FD34984}" srcId="{57FCFC58-E431-5741-90CC-D20081C6E1B5}" destId="{9F88582D-A656-E045-BEE6-6796745AAD83}" srcOrd="2" destOrd="0" parTransId="{64E8BEF8-0DF0-CE41-B46E-9DBA7F29BF0E}" sibTransId="{8D66F874-765B-3D4C-AFD0-8AE51ECC80F0}"/>
    <dgm:cxn modelId="{C0E8F862-2464-9443-888E-6EA48B842440}" type="presOf" srcId="{88C18754-BE62-2C4A-8DC2-152EA8FD3C5A}" destId="{4A393ABC-E576-824D-9510-A9FA877CFC73}" srcOrd="1" destOrd="0" presId="urn:microsoft.com/office/officeart/2005/8/layout/hierarchy2"/>
    <dgm:cxn modelId="{51A3C943-FE62-C749-B11B-C2441FCA7E8A}" type="presOf" srcId="{E17811BE-454B-7640-B477-00DC4E342C40}" destId="{8256ED81-2DA8-D846-A744-AB0E5A26BC5E}" srcOrd="0" destOrd="0" presId="urn:microsoft.com/office/officeart/2005/8/layout/hierarchy2"/>
    <dgm:cxn modelId="{578DFC47-22BE-D24E-A296-90EAAAAAF668}" srcId="{2DF9AFEE-AB66-7B43-A91E-208260EB317E}" destId="{57FCFC58-E431-5741-90CC-D20081C6E1B5}" srcOrd="0" destOrd="0" parTransId="{211FDC38-338A-AA44-8065-DB3680873850}" sibTransId="{6FA88205-F15A-F04B-866C-82D16A5C5CAA}"/>
    <dgm:cxn modelId="{CA9D296A-B700-4A4F-A9B2-6E8324B26288}" srcId="{07EBA44E-C50B-5441-B055-8C947D816CEB}" destId="{87F6A3DB-5F87-AE4D-876F-509C6C5BBF35}" srcOrd="2" destOrd="0" parTransId="{E8C0788A-B98D-F648-A92B-D1B470FB1170}" sibTransId="{B2A2D9C2-2B87-D848-9144-6D4D7968745D}"/>
    <dgm:cxn modelId="{B55F446B-55C4-C149-A40E-B85C9BFAA2FA}" type="presOf" srcId="{F81A713E-D62A-D24E-AD63-4F4BD6BBFCB9}" destId="{746E9DAA-4C39-0B47-B2A6-7CAAE164B014}" srcOrd="0" destOrd="0" presId="urn:microsoft.com/office/officeart/2005/8/layout/hierarchy2"/>
    <dgm:cxn modelId="{22F4F44D-2065-6D4B-94E8-8E7C21E99402}" srcId="{57FCFC58-E431-5741-90CC-D20081C6E1B5}" destId="{67B3878C-EBA9-184D-B2D3-F82F0A98C3E2}" srcOrd="3" destOrd="0" parTransId="{8F08606D-3305-4941-A92C-5CB531761BD6}" sibTransId="{AE924308-C46E-E544-82DC-B98A2B9D089F}"/>
    <dgm:cxn modelId="{C906FA6D-8AA4-4043-B575-3EB62A95217F}" type="presOf" srcId="{8F08606D-3305-4941-A92C-5CB531761BD6}" destId="{71F22BD6-63DA-5E40-9C47-DE5C6E3C89C7}" srcOrd="0" destOrd="0" presId="urn:microsoft.com/office/officeart/2005/8/layout/hierarchy2"/>
    <dgm:cxn modelId="{D8F04975-B0B3-774D-96A6-9DED0C99D4A9}" srcId="{07EBA44E-C50B-5441-B055-8C947D816CEB}" destId="{3CCDB1F8-4784-7B47-A191-A3177FE87F8A}" srcOrd="1" destOrd="0" parTransId="{86314DA5-523D-BF43-9275-681D1DBC6EC9}" sibTransId="{5C769030-DCD4-3B4F-AADD-1F9F1E1F443C}"/>
    <dgm:cxn modelId="{F5650977-86A9-B647-BA08-C069CE63C2BC}" type="presOf" srcId="{87F6A3DB-5F87-AE4D-876F-509C6C5BBF35}" destId="{F3F863AC-C948-F64C-8254-51A56B146567}" srcOrd="0" destOrd="0" presId="urn:microsoft.com/office/officeart/2005/8/layout/hierarchy2"/>
    <dgm:cxn modelId="{8759EF57-B422-C141-A0AA-66F52830B79D}" type="presOf" srcId="{B1C0DC8C-4C72-E648-8E81-0FAFCF5EBF88}" destId="{78F58E8B-B9AA-2F41-B2C6-0F472CC294EB}" srcOrd="1" destOrd="0" presId="urn:microsoft.com/office/officeart/2005/8/layout/hierarchy2"/>
    <dgm:cxn modelId="{94B3B07B-32FD-E040-9592-61796428D975}" type="presOf" srcId="{9F88582D-A656-E045-BEE6-6796745AAD83}" destId="{3CE1785E-D3C6-3249-A238-37E2AE45A853}" srcOrd="0" destOrd="0" presId="urn:microsoft.com/office/officeart/2005/8/layout/hierarchy2"/>
    <dgm:cxn modelId="{DE53097D-96F6-8345-80A8-A61FE9B3E19A}" type="presOf" srcId="{8F08606D-3305-4941-A92C-5CB531761BD6}" destId="{5C7AB729-3D0B-3944-B791-8F45E96B6650}" srcOrd="1" destOrd="0" presId="urn:microsoft.com/office/officeart/2005/8/layout/hierarchy2"/>
    <dgm:cxn modelId="{CDCF2583-E156-AC42-833C-2785B505D9C6}" type="presOf" srcId="{2DF9AFEE-AB66-7B43-A91E-208260EB317E}" destId="{0DA25340-7F74-A845-A651-AF0B845D2DC7}" srcOrd="0" destOrd="0" presId="urn:microsoft.com/office/officeart/2005/8/layout/hierarchy2"/>
    <dgm:cxn modelId="{0E316488-91E5-1845-A88F-D58D95433C8B}" type="presOf" srcId="{E8C0788A-B98D-F648-A92B-D1B470FB1170}" destId="{410644D5-105B-8441-A333-5B90BA9815AE}" srcOrd="1" destOrd="0" presId="urn:microsoft.com/office/officeart/2005/8/layout/hierarchy2"/>
    <dgm:cxn modelId="{9724358A-047F-A244-9123-405793E009C6}" type="presOf" srcId="{211FDC38-338A-AA44-8065-DB3680873850}" destId="{6901E117-4C00-8141-BE77-F38358F8F6D1}" srcOrd="1" destOrd="0" presId="urn:microsoft.com/office/officeart/2005/8/layout/hierarchy2"/>
    <dgm:cxn modelId="{BBFAF38A-A54D-3E45-B094-77DCFA1E7DBD}" srcId="{9F88582D-A656-E045-BEE6-6796745AAD83}" destId="{8554A4FF-8C07-F440-BDD4-D577E625A549}" srcOrd="0" destOrd="0" parTransId="{596EEB60-FD6A-584D-98DD-72BF1DA54819}" sibTransId="{8F4F2C25-2A38-984F-8E10-9C9B4AFBF2B1}"/>
    <dgm:cxn modelId="{F3E8B08B-00F9-9744-B59D-D071548AC9B4}" type="presOf" srcId="{D82332AB-C52E-0A46-AA48-1D6024F9FA5A}" destId="{8AB30711-7EF6-564B-805B-133D393AA8A4}" srcOrd="0" destOrd="0" presId="urn:microsoft.com/office/officeart/2005/8/layout/hierarchy2"/>
    <dgm:cxn modelId="{75A50F8F-B9E5-C742-AFEA-384DD0CF4CE3}" type="presOf" srcId="{E8C0788A-B98D-F648-A92B-D1B470FB1170}" destId="{11219C31-2F05-EF46-BFB8-E823CB7E59E3}" srcOrd="0" destOrd="0" presId="urn:microsoft.com/office/officeart/2005/8/layout/hierarchy2"/>
    <dgm:cxn modelId="{3EA6D294-9594-E742-9A9F-0DFCE2397103}" srcId="{392469A0-D610-244F-B59E-9753AE285574}" destId="{88C565E6-571C-C542-9FD7-82C185A9CF8E}" srcOrd="0" destOrd="0" parTransId="{9BDB1EC5-436B-2A47-A411-723E11171C93}" sibTransId="{3271FA92-7B31-C54A-A053-DE9DCAF69E79}"/>
    <dgm:cxn modelId="{D9488598-4197-664E-954A-4DC8CDBE289E}" type="presOf" srcId="{19CD9416-96BA-474B-987F-54861CB654ED}" destId="{A23F8D57-212E-EB46-986F-C2C596DCC611}" srcOrd="0" destOrd="0" presId="urn:microsoft.com/office/officeart/2005/8/layout/hierarchy2"/>
    <dgm:cxn modelId="{CF3AC09A-C23C-5E48-8A81-D8877364022D}" type="presOf" srcId="{57FCFC58-E431-5741-90CC-D20081C6E1B5}" destId="{20700CCD-326E-6B4D-9F30-AC8854B85AFD}" srcOrd="0" destOrd="0" presId="urn:microsoft.com/office/officeart/2005/8/layout/hierarchy2"/>
    <dgm:cxn modelId="{6FA8889C-B5EF-CB42-A68E-645E6057A011}" type="presOf" srcId="{B1C0DC8C-4C72-E648-8E81-0FAFCF5EBF88}" destId="{CC106169-4B57-D64A-8F75-0CE8DF5152C7}" srcOrd="0" destOrd="0" presId="urn:microsoft.com/office/officeart/2005/8/layout/hierarchy2"/>
    <dgm:cxn modelId="{6DB2859D-4474-D24A-8922-1DC03917EF79}" type="presOf" srcId="{9158BB8D-7519-A04D-BA60-7571817989B7}" destId="{1D378BD5-0573-4F4A-AA3D-BB40944EC6C6}" srcOrd="0" destOrd="0" presId="urn:microsoft.com/office/officeart/2005/8/layout/hierarchy2"/>
    <dgm:cxn modelId="{A5AE7C9E-D789-3D46-B5F7-56CF5AFBF1C3}" srcId="{67B3878C-EBA9-184D-B2D3-F82F0A98C3E2}" destId="{B399065D-FD2C-2143-A74B-4D691658C391}" srcOrd="0" destOrd="0" parTransId="{F81A713E-D62A-D24E-AD63-4F4BD6BBFCB9}" sibTransId="{D86E8D82-E094-724A-93F4-67D7C142C856}"/>
    <dgm:cxn modelId="{E793E4A0-1D89-DC4F-9685-00D307353936}" srcId="{115AE406-F141-4A4B-B540-ACDDAAA64871}" destId="{2DF9AFEE-AB66-7B43-A91E-208260EB317E}" srcOrd="0" destOrd="0" parTransId="{F944B539-BEA5-F347-967F-6F4596A574E1}" sibTransId="{AA868F20-3D15-914C-A226-CE830C3E35F4}"/>
    <dgm:cxn modelId="{0B6F2EA7-9A30-E04A-8188-F17DC56F3B6C}" srcId="{392469A0-D610-244F-B59E-9753AE285574}" destId="{19CD9416-96BA-474B-987F-54861CB654ED}" srcOrd="1" destOrd="0" parTransId="{B1C0DC8C-4C72-E648-8E81-0FAFCF5EBF88}" sibTransId="{60BF8C3A-46ED-8140-92A0-E6F0008682ED}"/>
    <dgm:cxn modelId="{D27C97A8-8C7E-5C42-8022-406EC6228BDF}" srcId="{57FCFC58-E431-5741-90CC-D20081C6E1B5}" destId="{07EBA44E-C50B-5441-B055-8C947D816CEB}" srcOrd="0" destOrd="0" parTransId="{95FC6908-19A0-F142-8E9A-56166E9B5309}" sibTransId="{C818497F-A4C0-C247-977D-A8B95549947B}"/>
    <dgm:cxn modelId="{718A25AB-A184-BE42-ACAE-055798136C40}" srcId="{57FCFC58-E431-5741-90CC-D20081C6E1B5}" destId="{9158BB8D-7519-A04D-BA60-7571817989B7}" srcOrd="1" destOrd="0" parTransId="{D82332AB-C52E-0A46-AA48-1D6024F9FA5A}" sibTransId="{DFBA4DFE-EB80-AB4C-A963-CC7F3A8E2276}"/>
    <dgm:cxn modelId="{6A8EE5AC-A132-6A4F-A388-186B35FFE449}" type="presOf" srcId="{EFD43745-2478-F745-A5EC-41B331998694}" destId="{DFF24307-94EE-D446-A138-66AD1CBD2ED7}" srcOrd="0" destOrd="0" presId="urn:microsoft.com/office/officeart/2005/8/layout/hierarchy2"/>
    <dgm:cxn modelId="{643F73B4-F211-0E44-BF98-CE6CA1DC16BE}" srcId="{07EBA44E-C50B-5441-B055-8C947D816CEB}" destId="{4BD6BFA8-07B9-4043-84FD-817238B13696}" srcOrd="0" destOrd="0" parTransId="{88C18754-BE62-2C4A-8DC2-152EA8FD3C5A}" sibTransId="{166DE673-5CFD-6C4D-A250-EB40D153C58E}"/>
    <dgm:cxn modelId="{2DDAF6BF-BB8D-AA46-871C-7B3AF811B4A7}" type="presOf" srcId="{3CCDB1F8-4784-7B47-A191-A3177FE87F8A}" destId="{F5A954F4-6B81-DB41-8518-6E9ED477A6BE}" srcOrd="0" destOrd="0" presId="urn:microsoft.com/office/officeart/2005/8/layout/hierarchy2"/>
    <dgm:cxn modelId="{85F677C9-2DDA-EA40-B9EE-3828B7E7FB7F}" type="presOf" srcId="{F81A713E-D62A-D24E-AD63-4F4BD6BBFCB9}" destId="{AF267223-7570-CA43-AB81-4CE5F57F9414}" srcOrd="1" destOrd="0" presId="urn:microsoft.com/office/officeart/2005/8/layout/hierarchy2"/>
    <dgm:cxn modelId="{48578FCB-3B2B-DE4B-9E94-6DEAFE627FA2}" type="presOf" srcId="{9BDB1EC5-436B-2A47-A411-723E11171C93}" destId="{1A9A7149-A797-AA4D-94BE-DFF28EC8A39F}" srcOrd="1" destOrd="0" presId="urn:microsoft.com/office/officeart/2005/8/layout/hierarchy2"/>
    <dgm:cxn modelId="{AECC0ACC-BDE4-6C43-8B80-95B950F9E74C}" type="presOf" srcId="{B399065D-FD2C-2143-A74B-4D691658C391}" destId="{F31093C7-77B2-B14C-AE4D-FD7A27F22812}" srcOrd="0" destOrd="0" presId="urn:microsoft.com/office/officeart/2005/8/layout/hierarchy2"/>
    <dgm:cxn modelId="{69609DCF-67CB-D947-891A-4A4A0823A4F9}" type="presOf" srcId="{86314DA5-523D-BF43-9275-681D1DBC6EC9}" destId="{4A70EE80-7269-C948-ADDB-A48370ADCF7E}" srcOrd="0" destOrd="0" presId="urn:microsoft.com/office/officeart/2005/8/layout/hierarchy2"/>
    <dgm:cxn modelId="{0D3987D1-AE92-0B45-BA44-81E2CCC77866}" type="presOf" srcId="{211FDC38-338A-AA44-8065-DB3680873850}" destId="{BB98A063-9893-934E-824B-5B9E43CEA724}" srcOrd="0" destOrd="0" presId="urn:microsoft.com/office/officeart/2005/8/layout/hierarchy2"/>
    <dgm:cxn modelId="{97C851D3-82CD-3E4C-A797-F1CE79879614}" type="presOf" srcId="{115AE406-F141-4A4B-B540-ACDDAAA64871}" destId="{A92CD165-554B-C34E-A7FC-47501BB2D84A}" srcOrd="0" destOrd="0" presId="urn:microsoft.com/office/officeart/2005/8/layout/hierarchy2"/>
    <dgm:cxn modelId="{8B43A9DF-4082-954B-8216-7E328F1C3E17}" type="presOf" srcId="{D82332AB-C52E-0A46-AA48-1D6024F9FA5A}" destId="{28DDCA0A-B3D9-C24C-9C79-499F298A860C}" srcOrd="1" destOrd="0" presId="urn:microsoft.com/office/officeart/2005/8/layout/hierarchy2"/>
    <dgm:cxn modelId="{6CB4EFDF-4350-AF4E-B7A8-D940F96ECDB2}" type="presOf" srcId="{95FC6908-19A0-F142-8E9A-56166E9B5309}" destId="{BE29F1D5-0308-4744-8F49-298198CB88FC}" srcOrd="0" destOrd="0" presId="urn:microsoft.com/office/officeart/2005/8/layout/hierarchy2"/>
    <dgm:cxn modelId="{B45B3CE2-2916-394D-A94C-A90CE8E8FD3C}" type="presOf" srcId="{64E8BEF8-0DF0-CE41-B46E-9DBA7F29BF0E}" destId="{56BA9236-81B1-414E-AD68-AFFDAAA7D048}" srcOrd="1" destOrd="0" presId="urn:microsoft.com/office/officeart/2005/8/layout/hierarchy2"/>
    <dgm:cxn modelId="{DE8955E2-F6AC-9B4A-93A8-7F1664554CA7}" type="presOf" srcId="{88C565E6-571C-C542-9FD7-82C185A9CF8E}" destId="{EEA2B9D4-74A1-5E42-8ECA-69A3ABB19B3F}" srcOrd="0" destOrd="0" presId="urn:microsoft.com/office/officeart/2005/8/layout/hierarchy2"/>
    <dgm:cxn modelId="{77809CE9-97B8-BC4C-ABA1-30093E4FC90E}" type="presOf" srcId="{4BD6BFA8-07B9-4043-84FD-817238B13696}" destId="{56BEED47-7E36-0147-B19F-65D8AFE57F90}" srcOrd="0" destOrd="0" presId="urn:microsoft.com/office/officeart/2005/8/layout/hierarchy2"/>
    <dgm:cxn modelId="{ABD80AEC-F4B3-A440-B72D-202DE00683AB}" type="presOf" srcId="{8554A4FF-8C07-F440-BDD4-D577E625A549}" destId="{670F8479-A888-0749-B6D5-5ED47ED36A60}" srcOrd="0" destOrd="0" presId="urn:microsoft.com/office/officeart/2005/8/layout/hierarchy2"/>
    <dgm:cxn modelId="{3994D4F0-9BF9-5048-9CB5-440593ABDD62}" type="presOf" srcId="{EFD43745-2478-F745-A5EC-41B331998694}" destId="{438C689B-47D9-1548-A018-47160E8C1C69}" srcOrd="1" destOrd="0" presId="urn:microsoft.com/office/officeart/2005/8/layout/hierarchy2"/>
    <dgm:cxn modelId="{857ECCF3-19CE-6146-BADC-C40186338638}" type="presOf" srcId="{88C18754-BE62-2C4A-8DC2-152EA8FD3C5A}" destId="{D8CFE17E-B633-3646-A47E-2F268D00CE9D}" srcOrd="0" destOrd="0" presId="urn:microsoft.com/office/officeart/2005/8/layout/hierarchy2"/>
    <dgm:cxn modelId="{A275FBF4-7E72-9946-AD2B-97DF63BA1B7B}" type="presOf" srcId="{64E8BEF8-0DF0-CE41-B46E-9DBA7F29BF0E}" destId="{55BAE466-E3E7-8242-BB0A-6C2DCAED1931}" srcOrd="0" destOrd="0" presId="urn:microsoft.com/office/officeart/2005/8/layout/hierarchy2"/>
    <dgm:cxn modelId="{D64B99F7-A8DE-6A4F-8B9C-DA8A714A59C1}" type="presOf" srcId="{596EEB60-FD6A-584D-98DD-72BF1DA54819}" destId="{D772B41B-D252-E644-B906-04364EF8C7A9}" srcOrd="1" destOrd="0" presId="urn:microsoft.com/office/officeart/2005/8/layout/hierarchy2"/>
    <dgm:cxn modelId="{BDAF2FF9-2019-DE4C-AA73-A09ACDBECD74}" type="presOf" srcId="{996D6F38-8AE5-3247-87F4-F063ADEC5762}" destId="{A7586433-DA69-624C-8820-EA777D6862FA}" srcOrd="1" destOrd="0" presId="urn:microsoft.com/office/officeart/2005/8/layout/hierarchy2"/>
    <dgm:cxn modelId="{BDCA0BFA-C043-034A-8357-24247FC64BF6}" type="presOf" srcId="{07EBA44E-C50B-5441-B055-8C947D816CEB}" destId="{BC3EE290-4711-8348-98B1-B5CE31D251B8}" srcOrd="0" destOrd="0" presId="urn:microsoft.com/office/officeart/2005/8/layout/hierarchy2"/>
    <dgm:cxn modelId="{4C47F82A-DB64-A344-AD2A-81F39FA969A8}" type="presParOf" srcId="{A92CD165-554B-C34E-A7FC-47501BB2D84A}" destId="{B68B7C6D-2E8B-4F4E-9799-EAF296A9513A}" srcOrd="0" destOrd="0" presId="urn:microsoft.com/office/officeart/2005/8/layout/hierarchy2"/>
    <dgm:cxn modelId="{11BA2923-6B22-3C41-861D-DC8B87FF8152}" type="presParOf" srcId="{B68B7C6D-2E8B-4F4E-9799-EAF296A9513A}" destId="{0DA25340-7F74-A845-A651-AF0B845D2DC7}" srcOrd="0" destOrd="0" presId="urn:microsoft.com/office/officeart/2005/8/layout/hierarchy2"/>
    <dgm:cxn modelId="{DC8F2E20-6813-1B47-A900-34C9970D9371}" type="presParOf" srcId="{B68B7C6D-2E8B-4F4E-9799-EAF296A9513A}" destId="{2D06A7E9-DE54-C649-A2DA-315FBD6CC544}" srcOrd="1" destOrd="0" presId="urn:microsoft.com/office/officeart/2005/8/layout/hierarchy2"/>
    <dgm:cxn modelId="{45C3C300-10B6-D54C-AE3A-A30BA3D7A90E}" type="presParOf" srcId="{2D06A7E9-DE54-C649-A2DA-315FBD6CC544}" destId="{BB98A063-9893-934E-824B-5B9E43CEA724}" srcOrd="0" destOrd="0" presId="urn:microsoft.com/office/officeart/2005/8/layout/hierarchy2"/>
    <dgm:cxn modelId="{224324D2-6573-6649-8878-88E64AE2717F}" type="presParOf" srcId="{BB98A063-9893-934E-824B-5B9E43CEA724}" destId="{6901E117-4C00-8141-BE77-F38358F8F6D1}" srcOrd="0" destOrd="0" presId="urn:microsoft.com/office/officeart/2005/8/layout/hierarchy2"/>
    <dgm:cxn modelId="{9FD5B611-364E-A340-A3BE-1D97DC76F1C8}" type="presParOf" srcId="{2D06A7E9-DE54-C649-A2DA-315FBD6CC544}" destId="{A048A368-F369-4640-A5D5-2033FB31C338}" srcOrd="1" destOrd="0" presId="urn:microsoft.com/office/officeart/2005/8/layout/hierarchy2"/>
    <dgm:cxn modelId="{664C75E2-8124-FB4E-9E12-CAC15C4E0AC1}" type="presParOf" srcId="{A048A368-F369-4640-A5D5-2033FB31C338}" destId="{20700CCD-326E-6B4D-9F30-AC8854B85AFD}" srcOrd="0" destOrd="0" presId="urn:microsoft.com/office/officeart/2005/8/layout/hierarchy2"/>
    <dgm:cxn modelId="{92A06889-1ECC-984E-AAA7-F8B12D05B773}" type="presParOf" srcId="{A048A368-F369-4640-A5D5-2033FB31C338}" destId="{220BB8DD-0163-8642-8EFB-ECA26D43F762}" srcOrd="1" destOrd="0" presId="urn:microsoft.com/office/officeart/2005/8/layout/hierarchy2"/>
    <dgm:cxn modelId="{AB28DA2A-1426-1E41-84BE-560A9BA46D8D}" type="presParOf" srcId="{220BB8DD-0163-8642-8EFB-ECA26D43F762}" destId="{BE29F1D5-0308-4744-8F49-298198CB88FC}" srcOrd="0" destOrd="0" presId="urn:microsoft.com/office/officeart/2005/8/layout/hierarchy2"/>
    <dgm:cxn modelId="{BDB9EC69-D5FF-7348-A3F6-3AE2990EDB9F}" type="presParOf" srcId="{BE29F1D5-0308-4744-8F49-298198CB88FC}" destId="{920F9294-9CA9-BB40-A874-45B151931DBC}" srcOrd="0" destOrd="0" presId="urn:microsoft.com/office/officeart/2005/8/layout/hierarchy2"/>
    <dgm:cxn modelId="{07C880AE-0147-324E-BA47-88744BE67268}" type="presParOf" srcId="{220BB8DD-0163-8642-8EFB-ECA26D43F762}" destId="{602D9AD6-D961-0742-99A4-0822F0CB3C14}" srcOrd="1" destOrd="0" presId="urn:microsoft.com/office/officeart/2005/8/layout/hierarchy2"/>
    <dgm:cxn modelId="{756323B6-CD02-964D-A71D-2F1A6F5BB25D}" type="presParOf" srcId="{602D9AD6-D961-0742-99A4-0822F0CB3C14}" destId="{BC3EE290-4711-8348-98B1-B5CE31D251B8}" srcOrd="0" destOrd="0" presId="urn:microsoft.com/office/officeart/2005/8/layout/hierarchy2"/>
    <dgm:cxn modelId="{4A9F74F4-BB46-FC45-B1A2-025A708B3510}" type="presParOf" srcId="{602D9AD6-D961-0742-99A4-0822F0CB3C14}" destId="{B5EB7E15-5D8C-C840-9565-652CD8CF0DAF}" srcOrd="1" destOrd="0" presId="urn:microsoft.com/office/officeart/2005/8/layout/hierarchy2"/>
    <dgm:cxn modelId="{68591D1A-D758-D34F-83DF-EF550265F476}" type="presParOf" srcId="{B5EB7E15-5D8C-C840-9565-652CD8CF0DAF}" destId="{D8CFE17E-B633-3646-A47E-2F268D00CE9D}" srcOrd="0" destOrd="0" presId="urn:microsoft.com/office/officeart/2005/8/layout/hierarchy2"/>
    <dgm:cxn modelId="{675007EC-13AD-DE4A-8054-A5D3B943FB69}" type="presParOf" srcId="{D8CFE17E-B633-3646-A47E-2F268D00CE9D}" destId="{4A393ABC-E576-824D-9510-A9FA877CFC73}" srcOrd="0" destOrd="0" presId="urn:microsoft.com/office/officeart/2005/8/layout/hierarchy2"/>
    <dgm:cxn modelId="{3DDE6015-5A61-F64A-AA00-34B0F109576E}" type="presParOf" srcId="{B5EB7E15-5D8C-C840-9565-652CD8CF0DAF}" destId="{E95CB833-C773-9445-B6D4-9668C73A1D7D}" srcOrd="1" destOrd="0" presId="urn:microsoft.com/office/officeart/2005/8/layout/hierarchy2"/>
    <dgm:cxn modelId="{46DE693E-707A-E34A-8ADA-DE992061AB67}" type="presParOf" srcId="{E95CB833-C773-9445-B6D4-9668C73A1D7D}" destId="{56BEED47-7E36-0147-B19F-65D8AFE57F90}" srcOrd="0" destOrd="0" presId="urn:microsoft.com/office/officeart/2005/8/layout/hierarchy2"/>
    <dgm:cxn modelId="{9B147442-9741-6341-9249-80322108AE20}" type="presParOf" srcId="{E95CB833-C773-9445-B6D4-9668C73A1D7D}" destId="{BD4F448B-3020-DE4E-A75E-D10A2D325BD3}" srcOrd="1" destOrd="0" presId="urn:microsoft.com/office/officeart/2005/8/layout/hierarchy2"/>
    <dgm:cxn modelId="{7642E105-F5BB-7F47-911C-2F8EFF9094D5}" type="presParOf" srcId="{B5EB7E15-5D8C-C840-9565-652CD8CF0DAF}" destId="{4A70EE80-7269-C948-ADDB-A48370ADCF7E}" srcOrd="2" destOrd="0" presId="urn:microsoft.com/office/officeart/2005/8/layout/hierarchy2"/>
    <dgm:cxn modelId="{1F2358FB-53B6-0747-802A-AC717718E457}" type="presParOf" srcId="{4A70EE80-7269-C948-ADDB-A48370ADCF7E}" destId="{236354D4-9234-1240-B689-2C4FF36674E3}" srcOrd="0" destOrd="0" presId="urn:microsoft.com/office/officeart/2005/8/layout/hierarchy2"/>
    <dgm:cxn modelId="{AD66849B-8876-034D-A50E-B78EAFF992E9}" type="presParOf" srcId="{B5EB7E15-5D8C-C840-9565-652CD8CF0DAF}" destId="{F7D8D01E-7846-B143-AC94-F5581E3A86BA}" srcOrd="3" destOrd="0" presId="urn:microsoft.com/office/officeart/2005/8/layout/hierarchy2"/>
    <dgm:cxn modelId="{127F58E9-1D02-F043-AD2A-7C3FE3CDDD49}" type="presParOf" srcId="{F7D8D01E-7846-B143-AC94-F5581E3A86BA}" destId="{F5A954F4-6B81-DB41-8518-6E9ED477A6BE}" srcOrd="0" destOrd="0" presId="urn:microsoft.com/office/officeart/2005/8/layout/hierarchy2"/>
    <dgm:cxn modelId="{4045B84D-F2A9-6349-A96A-F33602369869}" type="presParOf" srcId="{F7D8D01E-7846-B143-AC94-F5581E3A86BA}" destId="{9505B644-139E-7944-AA1A-689544128E1F}" srcOrd="1" destOrd="0" presId="urn:microsoft.com/office/officeart/2005/8/layout/hierarchy2"/>
    <dgm:cxn modelId="{DA68E2FE-EFF2-F343-A191-5909E457E0C0}" type="presParOf" srcId="{9505B644-139E-7944-AA1A-689544128E1F}" destId="{DFF24307-94EE-D446-A138-66AD1CBD2ED7}" srcOrd="0" destOrd="0" presId="urn:microsoft.com/office/officeart/2005/8/layout/hierarchy2"/>
    <dgm:cxn modelId="{440460C1-ED60-164B-8B2D-4644F8670F9E}" type="presParOf" srcId="{DFF24307-94EE-D446-A138-66AD1CBD2ED7}" destId="{438C689B-47D9-1548-A018-47160E8C1C69}" srcOrd="0" destOrd="0" presId="urn:microsoft.com/office/officeart/2005/8/layout/hierarchy2"/>
    <dgm:cxn modelId="{D772B39C-AD1F-4745-A40C-36C6834574C6}" type="presParOf" srcId="{9505B644-139E-7944-AA1A-689544128E1F}" destId="{0D6217BD-EE5E-FA41-B6D1-AB43D40BFC71}" srcOrd="1" destOrd="0" presId="urn:microsoft.com/office/officeart/2005/8/layout/hierarchy2"/>
    <dgm:cxn modelId="{F47CE01B-29AA-A54F-95BE-647B2C4DBDC7}" type="presParOf" srcId="{0D6217BD-EE5E-FA41-B6D1-AB43D40BFC71}" destId="{6A0EFB3E-C9DC-4149-9548-7E8D89D04777}" srcOrd="0" destOrd="0" presId="urn:microsoft.com/office/officeart/2005/8/layout/hierarchy2"/>
    <dgm:cxn modelId="{0529C6CB-FD79-0344-A44C-FF228225B138}" type="presParOf" srcId="{0D6217BD-EE5E-FA41-B6D1-AB43D40BFC71}" destId="{A01A7180-65E1-2E43-B282-8F6974A66FF7}" srcOrd="1" destOrd="0" presId="urn:microsoft.com/office/officeart/2005/8/layout/hierarchy2"/>
    <dgm:cxn modelId="{0C34B21E-5A56-DC42-B9D6-B3FC5F8AD844}" type="presParOf" srcId="{A01A7180-65E1-2E43-B282-8F6974A66FF7}" destId="{11071245-F2B8-2F4C-9235-1ED4A2B8E61D}" srcOrd="0" destOrd="0" presId="urn:microsoft.com/office/officeart/2005/8/layout/hierarchy2"/>
    <dgm:cxn modelId="{2BE9C872-8A01-6B44-B302-9E6226BCBDA2}" type="presParOf" srcId="{11071245-F2B8-2F4C-9235-1ED4A2B8E61D}" destId="{1A9A7149-A797-AA4D-94BE-DFF28EC8A39F}" srcOrd="0" destOrd="0" presId="urn:microsoft.com/office/officeart/2005/8/layout/hierarchy2"/>
    <dgm:cxn modelId="{E8D7C4DB-81DE-A640-8CE9-982ECA603DF7}" type="presParOf" srcId="{A01A7180-65E1-2E43-B282-8F6974A66FF7}" destId="{B935FE99-DD99-0B48-91A9-9F35AF7C4522}" srcOrd="1" destOrd="0" presId="urn:microsoft.com/office/officeart/2005/8/layout/hierarchy2"/>
    <dgm:cxn modelId="{7A6017CE-A2CE-6149-B50D-7FC5187583B1}" type="presParOf" srcId="{B935FE99-DD99-0B48-91A9-9F35AF7C4522}" destId="{EEA2B9D4-74A1-5E42-8ECA-69A3ABB19B3F}" srcOrd="0" destOrd="0" presId="urn:microsoft.com/office/officeart/2005/8/layout/hierarchy2"/>
    <dgm:cxn modelId="{E1F8B4FC-BAC7-7E4B-826B-8D9E7A5C8B67}" type="presParOf" srcId="{B935FE99-DD99-0B48-91A9-9F35AF7C4522}" destId="{08A13E02-3363-B84C-81C2-90CE9DF555EE}" srcOrd="1" destOrd="0" presId="urn:microsoft.com/office/officeart/2005/8/layout/hierarchy2"/>
    <dgm:cxn modelId="{2F5ECF41-BA25-2F4B-A81F-E54A52AED378}" type="presParOf" srcId="{A01A7180-65E1-2E43-B282-8F6974A66FF7}" destId="{CC106169-4B57-D64A-8F75-0CE8DF5152C7}" srcOrd="2" destOrd="0" presId="urn:microsoft.com/office/officeart/2005/8/layout/hierarchy2"/>
    <dgm:cxn modelId="{BE57861A-AE7E-2B49-A3EE-56846A8662C8}" type="presParOf" srcId="{CC106169-4B57-D64A-8F75-0CE8DF5152C7}" destId="{78F58E8B-B9AA-2F41-B2C6-0F472CC294EB}" srcOrd="0" destOrd="0" presId="urn:microsoft.com/office/officeart/2005/8/layout/hierarchy2"/>
    <dgm:cxn modelId="{E9B14E5B-462A-E644-9E82-1AAA292155F5}" type="presParOf" srcId="{A01A7180-65E1-2E43-B282-8F6974A66FF7}" destId="{0ED26383-4BE4-2B49-9682-DEDD3C286D16}" srcOrd="3" destOrd="0" presId="urn:microsoft.com/office/officeart/2005/8/layout/hierarchy2"/>
    <dgm:cxn modelId="{AFBFD9F7-52F1-624E-A48B-F87897426853}" type="presParOf" srcId="{0ED26383-4BE4-2B49-9682-DEDD3C286D16}" destId="{A23F8D57-212E-EB46-986F-C2C596DCC611}" srcOrd="0" destOrd="0" presId="urn:microsoft.com/office/officeart/2005/8/layout/hierarchy2"/>
    <dgm:cxn modelId="{B1B2A2FE-DE99-E245-A053-D4E20927569F}" type="presParOf" srcId="{0ED26383-4BE4-2B49-9682-DEDD3C286D16}" destId="{A2B218DD-3DDB-9D43-BF9C-5E7C5806E4BC}" srcOrd="1" destOrd="0" presId="urn:microsoft.com/office/officeart/2005/8/layout/hierarchy2"/>
    <dgm:cxn modelId="{5BB1E007-FAED-2349-86B3-80373E9FA967}" type="presParOf" srcId="{B5EB7E15-5D8C-C840-9565-652CD8CF0DAF}" destId="{11219C31-2F05-EF46-BFB8-E823CB7E59E3}" srcOrd="4" destOrd="0" presId="urn:microsoft.com/office/officeart/2005/8/layout/hierarchy2"/>
    <dgm:cxn modelId="{A52BE267-5CEC-CC4C-A904-8853F9AF755B}" type="presParOf" srcId="{11219C31-2F05-EF46-BFB8-E823CB7E59E3}" destId="{410644D5-105B-8441-A333-5B90BA9815AE}" srcOrd="0" destOrd="0" presId="urn:microsoft.com/office/officeart/2005/8/layout/hierarchy2"/>
    <dgm:cxn modelId="{BB66DA01-BA0A-BF4B-B0E1-657CC43EFBBB}" type="presParOf" srcId="{B5EB7E15-5D8C-C840-9565-652CD8CF0DAF}" destId="{1F74728E-6047-AE48-B507-3D7B5546DF3E}" srcOrd="5" destOrd="0" presId="urn:microsoft.com/office/officeart/2005/8/layout/hierarchy2"/>
    <dgm:cxn modelId="{B39403DA-6D3D-974E-9EB2-B626481B4F39}" type="presParOf" srcId="{1F74728E-6047-AE48-B507-3D7B5546DF3E}" destId="{F3F863AC-C948-F64C-8254-51A56B146567}" srcOrd="0" destOrd="0" presId="urn:microsoft.com/office/officeart/2005/8/layout/hierarchy2"/>
    <dgm:cxn modelId="{EBD34B9B-08F9-BE47-804F-546638D813A8}" type="presParOf" srcId="{1F74728E-6047-AE48-B507-3D7B5546DF3E}" destId="{3BAD7E25-B71B-6640-99C8-3EF5FCF5706F}" srcOrd="1" destOrd="0" presId="urn:microsoft.com/office/officeart/2005/8/layout/hierarchy2"/>
    <dgm:cxn modelId="{240D0B1D-4341-A746-9808-C6DB5A7174E1}" type="presParOf" srcId="{220BB8DD-0163-8642-8EFB-ECA26D43F762}" destId="{8AB30711-7EF6-564B-805B-133D393AA8A4}" srcOrd="2" destOrd="0" presId="urn:microsoft.com/office/officeart/2005/8/layout/hierarchy2"/>
    <dgm:cxn modelId="{C9B9574A-8C54-6843-B402-12B6310C1F81}" type="presParOf" srcId="{8AB30711-7EF6-564B-805B-133D393AA8A4}" destId="{28DDCA0A-B3D9-C24C-9C79-499F298A860C}" srcOrd="0" destOrd="0" presId="urn:microsoft.com/office/officeart/2005/8/layout/hierarchy2"/>
    <dgm:cxn modelId="{CB6FCC74-4897-A345-99EE-15A6BAF9C072}" type="presParOf" srcId="{220BB8DD-0163-8642-8EFB-ECA26D43F762}" destId="{B5AD4131-EFC1-FF48-AF1F-F5E35232F244}" srcOrd="3" destOrd="0" presId="urn:microsoft.com/office/officeart/2005/8/layout/hierarchy2"/>
    <dgm:cxn modelId="{CF4F7078-2EC1-6B41-BF24-566F26553151}" type="presParOf" srcId="{B5AD4131-EFC1-FF48-AF1F-F5E35232F244}" destId="{1D378BD5-0573-4F4A-AA3D-BB40944EC6C6}" srcOrd="0" destOrd="0" presId="urn:microsoft.com/office/officeart/2005/8/layout/hierarchy2"/>
    <dgm:cxn modelId="{0575960A-500C-C64D-9453-4FB382D24D17}" type="presParOf" srcId="{B5AD4131-EFC1-FF48-AF1F-F5E35232F244}" destId="{5D8BF2BB-3B44-C146-B9DD-7F5727152DB0}" srcOrd="1" destOrd="0" presId="urn:microsoft.com/office/officeart/2005/8/layout/hierarchy2"/>
    <dgm:cxn modelId="{B3BA7984-485C-234E-A2FC-2F5DD0C18786}" type="presParOf" srcId="{220BB8DD-0163-8642-8EFB-ECA26D43F762}" destId="{55BAE466-E3E7-8242-BB0A-6C2DCAED1931}" srcOrd="4" destOrd="0" presId="urn:microsoft.com/office/officeart/2005/8/layout/hierarchy2"/>
    <dgm:cxn modelId="{8AAB77D7-D632-1C4F-8685-3977E6294204}" type="presParOf" srcId="{55BAE466-E3E7-8242-BB0A-6C2DCAED1931}" destId="{56BA9236-81B1-414E-AD68-AFFDAAA7D048}" srcOrd="0" destOrd="0" presId="urn:microsoft.com/office/officeart/2005/8/layout/hierarchy2"/>
    <dgm:cxn modelId="{0AAF85FB-5C58-7F46-96E8-812CB2F00862}" type="presParOf" srcId="{220BB8DD-0163-8642-8EFB-ECA26D43F762}" destId="{A7B8EC49-782A-7D4B-A01F-4EB4528D1772}" srcOrd="5" destOrd="0" presId="urn:microsoft.com/office/officeart/2005/8/layout/hierarchy2"/>
    <dgm:cxn modelId="{B46B5248-E95E-894E-9326-B75BF02C2CEC}" type="presParOf" srcId="{A7B8EC49-782A-7D4B-A01F-4EB4528D1772}" destId="{3CE1785E-D3C6-3249-A238-37E2AE45A853}" srcOrd="0" destOrd="0" presId="urn:microsoft.com/office/officeart/2005/8/layout/hierarchy2"/>
    <dgm:cxn modelId="{E92F6F58-A651-D04A-95FB-7722FA710401}" type="presParOf" srcId="{A7B8EC49-782A-7D4B-A01F-4EB4528D1772}" destId="{47B0E189-F898-0F47-B74D-BBAA78848A69}" srcOrd="1" destOrd="0" presId="urn:microsoft.com/office/officeart/2005/8/layout/hierarchy2"/>
    <dgm:cxn modelId="{6E65A774-B618-5E48-AC87-E70F09AC48EA}" type="presParOf" srcId="{47B0E189-F898-0F47-B74D-BBAA78848A69}" destId="{D22CE493-FCB9-8649-BEEA-AFAC009C58CE}" srcOrd="0" destOrd="0" presId="urn:microsoft.com/office/officeart/2005/8/layout/hierarchy2"/>
    <dgm:cxn modelId="{43C9A71B-1A4B-1847-972E-410A08F202DC}" type="presParOf" srcId="{D22CE493-FCB9-8649-BEEA-AFAC009C58CE}" destId="{D772B41B-D252-E644-B906-04364EF8C7A9}" srcOrd="0" destOrd="0" presId="urn:microsoft.com/office/officeart/2005/8/layout/hierarchy2"/>
    <dgm:cxn modelId="{DA4CC7B6-15FB-4744-A27D-26E0F370E33F}" type="presParOf" srcId="{47B0E189-F898-0F47-B74D-BBAA78848A69}" destId="{B81FF12F-B349-F246-B7D9-7A7A50E6B244}" srcOrd="1" destOrd="0" presId="urn:microsoft.com/office/officeart/2005/8/layout/hierarchy2"/>
    <dgm:cxn modelId="{F70CAB91-4CD4-444E-94CB-67470BBCE470}" type="presParOf" srcId="{B81FF12F-B349-F246-B7D9-7A7A50E6B244}" destId="{670F8479-A888-0749-B6D5-5ED47ED36A60}" srcOrd="0" destOrd="0" presId="urn:microsoft.com/office/officeart/2005/8/layout/hierarchy2"/>
    <dgm:cxn modelId="{6413568A-A013-0941-A56E-3B2181230CFF}" type="presParOf" srcId="{B81FF12F-B349-F246-B7D9-7A7A50E6B244}" destId="{2122357E-0D69-DC45-B355-A614C5E3F0E7}" srcOrd="1" destOrd="0" presId="urn:microsoft.com/office/officeart/2005/8/layout/hierarchy2"/>
    <dgm:cxn modelId="{988C4217-05FC-704F-9571-BFAAA2C1FBE1}" type="presParOf" srcId="{47B0E189-F898-0F47-B74D-BBAA78848A69}" destId="{3EC77555-1CDE-2244-AE0D-68D7D7D408FD}" srcOrd="2" destOrd="0" presId="urn:microsoft.com/office/officeart/2005/8/layout/hierarchy2"/>
    <dgm:cxn modelId="{209C59B4-DE73-024B-A351-745290278D2E}" type="presParOf" srcId="{3EC77555-1CDE-2244-AE0D-68D7D7D408FD}" destId="{A7586433-DA69-624C-8820-EA777D6862FA}" srcOrd="0" destOrd="0" presId="urn:microsoft.com/office/officeart/2005/8/layout/hierarchy2"/>
    <dgm:cxn modelId="{E201645A-97ED-6949-9AA1-05735E47C847}" type="presParOf" srcId="{47B0E189-F898-0F47-B74D-BBAA78848A69}" destId="{CBCD5AC3-6B67-8947-9FEF-65F7B23ADC8D}" srcOrd="3" destOrd="0" presId="urn:microsoft.com/office/officeart/2005/8/layout/hierarchy2"/>
    <dgm:cxn modelId="{7F7E1725-5D45-764C-B001-A4091F02916B}" type="presParOf" srcId="{CBCD5AC3-6B67-8947-9FEF-65F7B23ADC8D}" destId="{8256ED81-2DA8-D846-A744-AB0E5A26BC5E}" srcOrd="0" destOrd="0" presId="urn:microsoft.com/office/officeart/2005/8/layout/hierarchy2"/>
    <dgm:cxn modelId="{D898F76C-AC09-0347-9329-B31D21285254}" type="presParOf" srcId="{CBCD5AC3-6B67-8947-9FEF-65F7B23ADC8D}" destId="{35E9FE64-9096-3747-B771-1638725C9B59}" srcOrd="1" destOrd="0" presId="urn:microsoft.com/office/officeart/2005/8/layout/hierarchy2"/>
    <dgm:cxn modelId="{48B33D35-A340-1F46-981F-362E9A97A763}" type="presParOf" srcId="{220BB8DD-0163-8642-8EFB-ECA26D43F762}" destId="{71F22BD6-63DA-5E40-9C47-DE5C6E3C89C7}" srcOrd="6" destOrd="0" presId="urn:microsoft.com/office/officeart/2005/8/layout/hierarchy2"/>
    <dgm:cxn modelId="{EF7CA4E3-AB2F-B545-BF54-966E03027B49}" type="presParOf" srcId="{71F22BD6-63DA-5E40-9C47-DE5C6E3C89C7}" destId="{5C7AB729-3D0B-3944-B791-8F45E96B6650}" srcOrd="0" destOrd="0" presId="urn:microsoft.com/office/officeart/2005/8/layout/hierarchy2"/>
    <dgm:cxn modelId="{FB14E91A-EA53-9641-BA55-E97B35E3D335}" type="presParOf" srcId="{220BB8DD-0163-8642-8EFB-ECA26D43F762}" destId="{51F33C9B-CC4D-4F4C-9E7C-160B94650DD5}" srcOrd="7" destOrd="0" presId="urn:microsoft.com/office/officeart/2005/8/layout/hierarchy2"/>
    <dgm:cxn modelId="{46BE7F7D-F681-C741-9C2B-93122A8832BD}" type="presParOf" srcId="{51F33C9B-CC4D-4F4C-9E7C-160B94650DD5}" destId="{C0F54C40-0EF1-FD4B-95B2-DBBE3F019EEA}" srcOrd="0" destOrd="0" presId="urn:microsoft.com/office/officeart/2005/8/layout/hierarchy2"/>
    <dgm:cxn modelId="{F8311FE7-91A4-834E-A7F3-D57A69DDCD59}" type="presParOf" srcId="{51F33C9B-CC4D-4F4C-9E7C-160B94650DD5}" destId="{BDA48C6E-553F-D149-91F7-86D6B95FBB63}" srcOrd="1" destOrd="0" presId="urn:microsoft.com/office/officeart/2005/8/layout/hierarchy2"/>
    <dgm:cxn modelId="{0985AEBB-81A0-144C-92E2-B401C1BDC88B}" type="presParOf" srcId="{BDA48C6E-553F-D149-91F7-86D6B95FBB63}" destId="{746E9DAA-4C39-0B47-B2A6-7CAAE164B014}" srcOrd="0" destOrd="0" presId="urn:microsoft.com/office/officeart/2005/8/layout/hierarchy2"/>
    <dgm:cxn modelId="{C5C85F04-01D8-4449-A6BC-6D152CB6DD7A}" type="presParOf" srcId="{746E9DAA-4C39-0B47-B2A6-7CAAE164B014}" destId="{AF267223-7570-CA43-AB81-4CE5F57F9414}" srcOrd="0" destOrd="0" presId="urn:microsoft.com/office/officeart/2005/8/layout/hierarchy2"/>
    <dgm:cxn modelId="{928FF1CB-CBE5-4340-A82D-BD5AAF592F5D}" type="presParOf" srcId="{BDA48C6E-553F-D149-91F7-86D6B95FBB63}" destId="{3D301244-6634-E74D-BAEF-5980584E31D9}" srcOrd="1" destOrd="0" presId="urn:microsoft.com/office/officeart/2005/8/layout/hierarchy2"/>
    <dgm:cxn modelId="{AF98AC90-C72C-844B-959F-9BB9BA7894BC}" type="presParOf" srcId="{3D301244-6634-E74D-BAEF-5980584E31D9}" destId="{F31093C7-77B2-B14C-AE4D-FD7A27F22812}" srcOrd="0" destOrd="0" presId="urn:microsoft.com/office/officeart/2005/8/layout/hierarchy2"/>
    <dgm:cxn modelId="{6E4CC8FA-96B4-9F49-AC53-7824F062FC59}" type="presParOf" srcId="{3D301244-6634-E74D-BAEF-5980584E31D9}" destId="{40FA15A8-AE43-4E4F-8215-9B678113C3B6}"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25340-7F74-A845-A651-AF0B845D2DC7}">
      <dsp:nvSpPr>
        <dsp:cNvPr id="0" name=""/>
        <dsp:cNvSpPr/>
      </dsp:nvSpPr>
      <dsp:spPr>
        <a:xfrm>
          <a:off x="4912457" y="1190781"/>
          <a:ext cx="729895" cy="364947"/>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Recycling or disposal</a:t>
          </a:r>
        </a:p>
      </dsp:txBody>
      <dsp:txXfrm>
        <a:off x="4923146" y="1201470"/>
        <a:ext cx="708517" cy="343569"/>
      </dsp:txXfrm>
    </dsp:sp>
    <dsp:sp modelId="{BB98A063-9893-934E-824B-5B9E43CEA724}">
      <dsp:nvSpPr>
        <dsp:cNvPr id="0" name=""/>
        <dsp:cNvSpPr/>
      </dsp:nvSpPr>
      <dsp:spPr>
        <a:xfrm rot="11156115">
          <a:off x="4715759" y="1354025"/>
          <a:ext cx="197226" cy="18065"/>
        </a:xfrm>
        <a:custGeom>
          <a:avLst/>
          <a:gdLst/>
          <a:ahLst/>
          <a:cxnLst/>
          <a:rect l="0" t="0" r="0" b="0"/>
          <a:pathLst>
            <a:path>
              <a:moveTo>
                <a:pt x="0" y="9032"/>
              </a:moveTo>
              <a:lnTo>
                <a:pt x="197226" y="9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809441" y="1358127"/>
        <a:ext cx="9861" cy="9861"/>
      </dsp:txXfrm>
    </dsp:sp>
    <dsp:sp modelId="{20700CCD-326E-6B4D-9F30-AC8854B85AFD}">
      <dsp:nvSpPr>
        <dsp:cNvPr id="0" name=""/>
        <dsp:cNvSpPr/>
      </dsp:nvSpPr>
      <dsp:spPr>
        <a:xfrm>
          <a:off x="3986392" y="1170387"/>
          <a:ext cx="729895" cy="36494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Wind turbine</a:t>
          </a:r>
        </a:p>
      </dsp:txBody>
      <dsp:txXfrm>
        <a:off x="3997081" y="1181076"/>
        <a:ext cx="708517" cy="343569"/>
      </dsp:txXfrm>
    </dsp:sp>
    <dsp:sp modelId="{BE29F1D5-0308-4744-8F49-298198CB88FC}">
      <dsp:nvSpPr>
        <dsp:cNvPr id="0" name=""/>
        <dsp:cNvSpPr/>
      </dsp:nvSpPr>
      <dsp:spPr>
        <a:xfrm rot="15223324">
          <a:off x="3231389" y="777759"/>
          <a:ext cx="1179417" cy="18065"/>
        </a:xfrm>
        <a:custGeom>
          <a:avLst/>
          <a:gdLst/>
          <a:ahLst/>
          <a:cxnLst/>
          <a:rect l="0" t="0" r="0" b="0"/>
          <a:pathLst>
            <a:path>
              <a:moveTo>
                <a:pt x="0" y="9032"/>
              </a:moveTo>
              <a:lnTo>
                <a:pt x="1179417"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91613" y="757306"/>
        <a:ext cx="58970" cy="58970"/>
      </dsp:txXfrm>
    </dsp:sp>
    <dsp:sp modelId="{BC3EE290-4711-8348-98B1-B5CE31D251B8}">
      <dsp:nvSpPr>
        <dsp:cNvPr id="0" name=""/>
        <dsp:cNvSpPr/>
      </dsp:nvSpPr>
      <dsp:spPr>
        <a:xfrm>
          <a:off x="2925909" y="38248"/>
          <a:ext cx="729895" cy="364947"/>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Nacelle</a:t>
          </a:r>
        </a:p>
      </dsp:txBody>
      <dsp:txXfrm>
        <a:off x="2936598" y="48937"/>
        <a:ext cx="708517" cy="343569"/>
      </dsp:txXfrm>
    </dsp:sp>
    <dsp:sp modelId="{D8CFE17E-B633-3646-A47E-2F268D00CE9D}">
      <dsp:nvSpPr>
        <dsp:cNvPr id="0" name=""/>
        <dsp:cNvSpPr/>
      </dsp:nvSpPr>
      <dsp:spPr>
        <a:xfrm rot="10859882">
          <a:off x="730142" y="192565"/>
          <a:ext cx="2195933" cy="18065"/>
        </a:xfrm>
        <a:custGeom>
          <a:avLst/>
          <a:gdLst/>
          <a:ahLst/>
          <a:cxnLst/>
          <a:rect l="0" t="0" r="0" b="0"/>
          <a:pathLst>
            <a:path>
              <a:moveTo>
                <a:pt x="0" y="9032"/>
              </a:moveTo>
              <a:lnTo>
                <a:pt x="2195933"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773210" y="146700"/>
        <a:ext cx="109796" cy="109796"/>
      </dsp:txXfrm>
    </dsp:sp>
    <dsp:sp modelId="{56BEED47-7E36-0147-B19F-65D8AFE57F90}">
      <dsp:nvSpPr>
        <dsp:cNvPr id="0" name=""/>
        <dsp:cNvSpPr/>
      </dsp:nvSpPr>
      <dsp:spPr>
        <a:xfrm>
          <a:off x="413" y="0"/>
          <a:ext cx="729895" cy="364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Aluminum</a:t>
          </a:r>
        </a:p>
      </dsp:txBody>
      <dsp:txXfrm>
        <a:off x="11102" y="10689"/>
        <a:ext cx="708517" cy="343569"/>
      </dsp:txXfrm>
    </dsp:sp>
    <dsp:sp modelId="{4A70EE80-7269-C948-ADDB-A48370ADCF7E}">
      <dsp:nvSpPr>
        <dsp:cNvPr id="0" name=""/>
        <dsp:cNvSpPr/>
      </dsp:nvSpPr>
      <dsp:spPr>
        <a:xfrm rot="8272819">
          <a:off x="2613982" y="331801"/>
          <a:ext cx="358177" cy="18065"/>
        </a:xfrm>
        <a:custGeom>
          <a:avLst/>
          <a:gdLst/>
          <a:ahLst/>
          <a:cxnLst/>
          <a:rect l="0" t="0" r="0" b="0"/>
          <a:pathLst>
            <a:path>
              <a:moveTo>
                <a:pt x="0" y="9032"/>
              </a:moveTo>
              <a:lnTo>
                <a:pt x="358177"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84116" y="331879"/>
        <a:ext cx="17908" cy="17908"/>
      </dsp:txXfrm>
    </dsp:sp>
    <dsp:sp modelId="{F5A954F4-6B81-DB41-8518-6E9ED477A6BE}">
      <dsp:nvSpPr>
        <dsp:cNvPr id="0" name=""/>
        <dsp:cNvSpPr/>
      </dsp:nvSpPr>
      <dsp:spPr>
        <a:xfrm>
          <a:off x="1930337" y="278471"/>
          <a:ext cx="729895" cy="36494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PMG generator</a:t>
          </a:r>
        </a:p>
      </dsp:txBody>
      <dsp:txXfrm>
        <a:off x="1941026" y="289160"/>
        <a:ext cx="708517" cy="343569"/>
      </dsp:txXfrm>
    </dsp:sp>
    <dsp:sp modelId="{DFF24307-94EE-D446-A138-66AD1CBD2ED7}">
      <dsp:nvSpPr>
        <dsp:cNvPr id="0" name=""/>
        <dsp:cNvSpPr/>
      </dsp:nvSpPr>
      <dsp:spPr>
        <a:xfrm rot="6561876">
          <a:off x="1417986" y="814914"/>
          <a:ext cx="769538" cy="18065"/>
        </a:xfrm>
        <a:custGeom>
          <a:avLst/>
          <a:gdLst/>
          <a:ahLst/>
          <a:cxnLst/>
          <a:rect l="0" t="0" r="0" b="0"/>
          <a:pathLst>
            <a:path>
              <a:moveTo>
                <a:pt x="0" y="9032"/>
              </a:moveTo>
              <a:lnTo>
                <a:pt x="769538"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83517" y="804709"/>
        <a:ext cx="38476" cy="38476"/>
      </dsp:txXfrm>
    </dsp:sp>
    <dsp:sp modelId="{6A0EFB3E-C9DC-4149-9548-7E8D89D04777}">
      <dsp:nvSpPr>
        <dsp:cNvPr id="0" name=""/>
        <dsp:cNvSpPr/>
      </dsp:nvSpPr>
      <dsp:spPr>
        <a:xfrm>
          <a:off x="945279" y="1004475"/>
          <a:ext cx="729895" cy="36494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Permanent magnets</a:t>
          </a:r>
        </a:p>
      </dsp:txBody>
      <dsp:txXfrm>
        <a:off x="955968" y="1015164"/>
        <a:ext cx="708517" cy="343569"/>
      </dsp:txXfrm>
    </dsp:sp>
    <dsp:sp modelId="{11071245-F2B8-2F4C-9235-1ED4A2B8E61D}">
      <dsp:nvSpPr>
        <dsp:cNvPr id="0" name=""/>
        <dsp:cNvSpPr/>
      </dsp:nvSpPr>
      <dsp:spPr>
        <a:xfrm rot="12483634">
          <a:off x="715550" y="1120509"/>
          <a:ext cx="244074" cy="18065"/>
        </a:xfrm>
        <a:custGeom>
          <a:avLst/>
          <a:gdLst/>
          <a:ahLst/>
          <a:cxnLst/>
          <a:rect l="0" t="0" r="0" b="0"/>
          <a:pathLst>
            <a:path>
              <a:moveTo>
                <a:pt x="0" y="9032"/>
              </a:moveTo>
              <a:lnTo>
                <a:pt x="244074"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831485" y="1123440"/>
        <a:ext cx="12203" cy="12203"/>
      </dsp:txXfrm>
    </dsp:sp>
    <dsp:sp modelId="{EEA2B9D4-74A1-5E42-8ECA-69A3ABB19B3F}">
      <dsp:nvSpPr>
        <dsp:cNvPr id="0" name=""/>
        <dsp:cNvSpPr/>
      </dsp:nvSpPr>
      <dsp:spPr>
        <a:xfrm>
          <a:off x="0" y="889662"/>
          <a:ext cx="729895" cy="364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Neodymium</a:t>
          </a:r>
        </a:p>
      </dsp:txBody>
      <dsp:txXfrm>
        <a:off x="10689" y="900351"/>
        <a:ext cx="708517" cy="343569"/>
      </dsp:txXfrm>
    </dsp:sp>
    <dsp:sp modelId="{CC106169-4B57-D64A-8F75-0CE8DF5152C7}">
      <dsp:nvSpPr>
        <dsp:cNvPr id="0" name=""/>
        <dsp:cNvSpPr/>
      </dsp:nvSpPr>
      <dsp:spPr>
        <a:xfrm rot="6683593">
          <a:off x="542352" y="1452809"/>
          <a:ext cx="590469" cy="18065"/>
        </a:xfrm>
        <a:custGeom>
          <a:avLst/>
          <a:gdLst/>
          <a:ahLst/>
          <a:cxnLst/>
          <a:rect l="0" t="0" r="0" b="0"/>
          <a:pathLst>
            <a:path>
              <a:moveTo>
                <a:pt x="0" y="9032"/>
              </a:moveTo>
              <a:lnTo>
                <a:pt x="590469"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822825" y="1447080"/>
        <a:ext cx="29523" cy="29523"/>
      </dsp:txXfrm>
    </dsp:sp>
    <dsp:sp modelId="{A23F8D57-212E-EB46-986F-C2C596DCC611}">
      <dsp:nvSpPr>
        <dsp:cNvPr id="0" name=""/>
        <dsp:cNvSpPr/>
      </dsp:nvSpPr>
      <dsp:spPr>
        <a:xfrm>
          <a:off x="0" y="1554260"/>
          <a:ext cx="729895" cy="364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Dysprosium</a:t>
          </a:r>
        </a:p>
      </dsp:txBody>
      <dsp:txXfrm>
        <a:off x="10689" y="1564949"/>
        <a:ext cx="708517" cy="343569"/>
      </dsp:txXfrm>
    </dsp:sp>
    <dsp:sp modelId="{11219C31-2F05-EF46-BFB8-E823CB7E59E3}">
      <dsp:nvSpPr>
        <dsp:cNvPr id="0" name=""/>
        <dsp:cNvSpPr/>
      </dsp:nvSpPr>
      <dsp:spPr>
        <a:xfrm rot="5933249">
          <a:off x="2105371" y="913889"/>
          <a:ext cx="1421466" cy="18065"/>
        </a:xfrm>
        <a:custGeom>
          <a:avLst/>
          <a:gdLst/>
          <a:ahLst/>
          <a:cxnLst/>
          <a:rect l="0" t="0" r="0" b="0"/>
          <a:pathLst>
            <a:path>
              <a:moveTo>
                <a:pt x="0" y="9032"/>
              </a:moveTo>
              <a:lnTo>
                <a:pt x="1421466"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80567" y="887385"/>
        <a:ext cx="71073" cy="71073"/>
      </dsp:txXfrm>
    </dsp:sp>
    <dsp:sp modelId="{F3F863AC-C948-F64C-8254-51A56B146567}">
      <dsp:nvSpPr>
        <dsp:cNvPr id="0" name=""/>
        <dsp:cNvSpPr/>
      </dsp:nvSpPr>
      <dsp:spPr>
        <a:xfrm>
          <a:off x="1976404" y="1442648"/>
          <a:ext cx="729895" cy="36494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Non-PMG generator</a:t>
          </a:r>
        </a:p>
      </dsp:txBody>
      <dsp:txXfrm>
        <a:off x="1987093" y="1453337"/>
        <a:ext cx="708517" cy="343569"/>
      </dsp:txXfrm>
    </dsp:sp>
    <dsp:sp modelId="{8AB30711-7EF6-564B-805B-133D393AA8A4}">
      <dsp:nvSpPr>
        <dsp:cNvPr id="0" name=""/>
        <dsp:cNvSpPr/>
      </dsp:nvSpPr>
      <dsp:spPr>
        <a:xfrm rot="11554689">
          <a:off x="689856" y="980523"/>
          <a:ext cx="3336574" cy="18065"/>
        </a:xfrm>
        <a:custGeom>
          <a:avLst/>
          <a:gdLst/>
          <a:ahLst/>
          <a:cxnLst/>
          <a:rect l="0" t="0" r="0" b="0"/>
          <a:pathLst>
            <a:path>
              <a:moveTo>
                <a:pt x="0" y="9032"/>
              </a:moveTo>
              <a:lnTo>
                <a:pt x="3336574"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274729" y="906142"/>
        <a:ext cx="166828" cy="166828"/>
      </dsp:txXfrm>
    </dsp:sp>
    <dsp:sp modelId="{1D378BD5-0573-4F4A-AA3D-BB40944EC6C6}">
      <dsp:nvSpPr>
        <dsp:cNvPr id="0" name=""/>
        <dsp:cNvSpPr/>
      </dsp:nvSpPr>
      <dsp:spPr>
        <a:xfrm>
          <a:off x="0" y="443777"/>
          <a:ext cx="729895" cy="364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Copper</a:t>
          </a:r>
        </a:p>
      </dsp:txBody>
      <dsp:txXfrm>
        <a:off x="10689" y="454466"/>
        <a:ext cx="708517" cy="343569"/>
      </dsp:txXfrm>
    </dsp:sp>
    <dsp:sp modelId="{55BAE466-E3E7-8242-BB0A-6C2DCAED1931}">
      <dsp:nvSpPr>
        <dsp:cNvPr id="0" name=""/>
        <dsp:cNvSpPr/>
      </dsp:nvSpPr>
      <dsp:spPr>
        <a:xfrm rot="6986938">
          <a:off x="3483749" y="1655182"/>
          <a:ext cx="695506" cy="18065"/>
        </a:xfrm>
        <a:custGeom>
          <a:avLst/>
          <a:gdLst/>
          <a:ahLst/>
          <a:cxnLst/>
          <a:rect l="0" t="0" r="0" b="0"/>
          <a:pathLst>
            <a:path>
              <a:moveTo>
                <a:pt x="0" y="9032"/>
              </a:moveTo>
              <a:lnTo>
                <a:pt x="695506"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814115" y="1646828"/>
        <a:ext cx="34775" cy="34775"/>
      </dsp:txXfrm>
    </dsp:sp>
    <dsp:sp modelId="{3CE1785E-D3C6-3249-A238-37E2AE45A853}">
      <dsp:nvSpPr>
        <dsp:cNvPr id="0" name=""/>
        <dsp:cNvSpPr/>
      </dsp:nvSpPr>
      <dsp:spPr>
        <a:xfrm>
          <a:off x="2946717" y="1793096"/>
          <a:ext cx="729895" cy="364947"/>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Tower</a:t>
          </a:r>
        </a:p>
      </dsp:txBody>
      <dsp:txXfrm>
        <a:off x="2957406" y="1803785"/>
        <a:ext cx="708517" cy="343569"/>
      </dsp:txXfrm>
    </dsp:sp>
    <dsp:sp modelId="{D22CE493-FCB9-8649-BEEA-AFAC009C58CE}">
      <dsp:nvSpPr>
        <dsp:cNvPr id="0" name=""/>
        <dsp:cNvSpPr/>
      </dsp:nvSpPr>
      <dsp:spPr>
        <a:xfrm rot="10879960">
          <a:off x="1670551" y="1951695"/>
          <a:ext cx="1276338" cy="18065"/>
        </a:xfrm>
        <a:custGeom>
          <a:avLst/>
          <a:gdLst/>
          <a:ahLst/>
          <a:cxnLst/>
          <a:rect l="0" t="0" r="0" b="0"/>
          <a:pathLst>
            <a:path>
              <a:moveTo>
                <a:pt x="0" y="9032"/>
              </a:moveTo>
              <a:lnTo>
                <a:pt x="1276338"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76812" y="1928819"/>
        <a:ext cx="63816" cy="63816"/>
      </dsp:txXfrm>
    </dsp:sp>
    <dsp:sp modelId="{670F8479-A888-0749-B6D5-5ED47ED36A60}">
      <dsp:nvSpPr>
        <dsp:cNvPr id="0" name=""/>
        <dsp:cNvSpPr/>
      </dsp:nvSpPr>
      <dsp:spPr>
        <a:xfrm>
          <a:off x="940828" y="1763412"/>
          <a:ext cx="729895" cy="36494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Concrete</a:t>
          </a:r>
        </a:p>
      </dsp:txBody>
      <dsp:txXfrm>
        <a:off x="951517" y="1774101"/>
        <a:ext cx="708517" cy="343569"/>
      </dsp:txXfrm>
    </dsp:sp>
    <dsp:sp modelId="{3EC77555-1CDE-2244-AE0D-68D7D7D408FD}">
      <dsp:nvSpPr>
        <dsp:cNvPr id="0" name=""/>
        <dsp:cNvSpPr/>
      </dsp:nvSpPr>
      <dsp:spPr>
        <a:xfrm rot="9747051">
          <a:off x="675790" y="2317063"/>
          <a:ext cx="2325032" cy="18065"/>
        </a:xfrm>
        <a:custGeom>
          <a:avLst/>
          <a:gdLst/>
          <a:ahLst/>
          <a:cxnLst/>
          <a:rect l="0" t="0" r="0" b="0"/>
          <a:pathLst>
            <a:path>
              <a:moveTo>
                <a:pt x="0" y="9032"/>
              </a:moveTo>
              <a:lnTo>
                <a:pt x="2325032"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780180" y="2267970"/>
        <a:ext cx="116251" cy="116251"/>
      </dsp:txXfrm>
    </dsp:sp>
    <dsp:sp modelId="{8256ED81-2DA8-D846-A744-AB0E5A26BC5E}">
      <dsp:nvSpPr>
        <dsp:cNvPr id="0" name=""/>
        <dsp:cNvSpPr/>
      </dsp:nvSpPr>
      <dsp:spPr>
        <a:xfrm>
          <a:off x="0" y="2494149"/>
          <a:ext cx="729895" cy="36494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Steel</a:t>
          </a:r>
        </a:p>
      </dsp:txBody>
      <dsp:txXfrm>
        <a:off x="10689" y="2504838"/>
        <a:ext cx="708517" cy="343569"/>
      </dsp:txXfrm>
    </dsp:sp>
    <dsp:sp modelId="{71F22BD6-63DA-5E40-9C47-DE5C6E3C89C7}">
      <dsp:nvSpPr>
        <dsp:cNvPr id="0" name=""/>
        <dsp:cNvSpPr/>
      </dsp:nvSpPr>
      <dsp:spPr>
        <a:xfrm rot="6241111">
          <a:off x="3192085" y="1964202"/>
          <a:ext cx="1278834" cy="18065"/>
        </a:xfrm>
        <a:custGeom>
          <a:avLst/>
          <a:gdLst/>
          <a:ahLst/>
          <a:cxnLst/>
          <a:rect l="0" t="0" r="0" b="0"/>
          <a:pathLst>
            <a:path>
              <a:moveTo>
                <a:pt x="0" y="9032"/>
              </a:moveTo>
              <a:lnTo>
                <a:pt x="1278834"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99531" y="1941264"/>
        <a:ext cx="63941" cy="63941"/>
      </dsp:txXfrm>
    </dsp:sp>
    <dsp:sp modelId="{C0F54C40-0EF1-FD4B-95B2-DBBE3F019EEA}">
      <dsp:nvSpPr>
        <dsp:cNvPr id="0" name=""/>
        <dsp:cNvSpPr/>
      </dsp:nvSpPr>
      <dsp:spPr>
        <a:xfrm>
          <a:off x="2946717" y="2411134"/>
          <a:ext cx="729895" cy="364947"/>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Blades</a:t>
          </a:r>
        </a:p>
      </dsp:txBody>
      <dsp:txXfrm>
        <a:off x="2957406" y="2421823"/>
        <a:ext cx="708517" cy="343569"/>
      </dsp:txXfrm>
    </dsp:sp>
    <dsp:sp modelId="{746E9DAA-4C39-0B47-B2A6-7CAAE164B014}">
      <dsp:nvSpPr>
        <dsp:cNvPr id="0" name=""/>
        <dsp:cNvSpPr/>
      </dsp:nvSpPr>
      <dsp:spPr>
        <a:xfrm rot="9894955">
          <a:off x="1621155" y="2760079"/>
          <a:ext cx="1348798" cy="18065"/>
        </a:xfrm>
        <a:custGeom>
          <a:avLst/>
          <a:gdLst/>
          <a:ahLst/>
          <a:cxnLst/>
          <a:rect l="0" t="0" r="0" b="0"/>
          <a:pathLst>
            <a:path>
              <a:moveTo>
                <a:pt x="0" y="9032"/>
              </a:moveTo>
              <a:lnTo>
                <a:pt x="1348798" y="9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61834" y="2735392"/>
        <a:ext cx="67439" cy="67439"/>
      </dsp:txXfrm>
    </dsp:sp>
    <dsp:sp modelId="{F31093C7-77B2-B14C-AE4D-FD7A27F22812}">
      <dsp:nvSpPr>
        <dsp:cNvPr id="0" name=""/>
        <dsp:cNvSpPr/>
      </dsp:nvSpPr>
      <dsp:spPr>
        <a:xfrm>
          <a:off x="914496" y="2762141"/>
          <a:ext cx="729895" cy="36494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Carbon fiber &amp; fiber glass</a:t>
          </a:r>
        </a:p>
      </dsp:txBody>
      <dsp:txXfrm>
        <a:off x="925185" y="2772830"/>
        <a:ext cx="708517" cy="3435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481DBE8-F946-45E1-9C39-F42D6A176899}" type="datetimeFigureOut">
              <a:rPr lang="en-US" smtClean="0"/>
              <a:t>3/5/2025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C7120ED-20B9-4CC8-A606-12D10436DCAF}" type="slidenum">
              <a:rPr lang="en-US" smtClean="0"/>
              <a:t>‹#›</a:t>
            </a:fld>
            <a:endParaRPr lang="en-US"/>
          </a:p>
        </p:txBody>
      </p:sp>
    </p:spTree>
    <p:extLst>
      <p:ext uri="{BB962C8B-B14F-4D97-AF65-F5344CB8AC3E}">
        <p14:creationId xmlns:p14="http://schemas.microsoft.com/office/powerpoint/2010/main" val="78839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10</a:t>
            </a:fld>
            <a:endParaRPr lang="en-US"/>
          </a:p>
        </p:txBody>
      </p:sp>
    </p:spTree>
    <p:extLst>
      <p:ext uri="{BB962C8B-B14F-4D97-AF65-F5344CB8AC3E}">
        <p14:creationId xmlns:p14="http://schemas.microsoft.com/office/powerpoint/2010/main" val="75834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12</a:t>
            </a:fld>
            <a:endParaRPr lang="en-US"/>
          </a:p>
        </p:txBody>
      </p:sp>
    </p:spTree>
    <p:extLst>
      <p:ext uri="{BB962C8B-B14F-4D97-AF65-F5344CB8AC3E}">
        <p14:creationId xmlns:p14="http://schemas.microsoft.com/office/powerpoint/2010/main" val="934374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59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08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803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78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17</a:t>
            </a:fld>
            <a:endParaRPr lang="en-US"/>
          </a:p>
        </p:txBody>
      </p:sp>
    </p:spTree>
    <p:extLst>
      <p:ext uri="{BB962C8B-B14F-4D97-AF65-F5344CB8AC3E}">
        <p14:creationId xmlns:p14="http://schemas.microsoft.com/office/powerpoint/2010/main" val="4197850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0C50-D799-9846-262A-723C65D9A8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5D1EE4-BAE5-C080-4678-C889446ACFB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707925C-5D99-35D3-87A2-4061011081A0}"/>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EF6911D7-75DD-DD11-A44E-998423A6531F}"/>
              </a:ext>
            </a:extLst>
          </p:cNvPr>
          <p:cNvSpPr>
            <a:spLocks noGrp="1"/>
          </p:cNvSpPr>
          <p:nvPr>
            <p:ph type="sldNum" sz="quarter" idx="10"/>
          </p:nvPr>
        </p:nvSpPr>
        <p:spPr/>
        <p:txBody>
          <a:bodyPr/>
          <a:lstStyle/>
          <a:p>
            <a:fld id="{7C7120ED-20B9-4CC8-A606-12D10436DCAF}" type="slidenum">
              <a:rPr lang="en-US" smtClean="0"/>
              <a:t>18</a:t>
            </a:fld>
            <a:endParaRPr lang="en-US"/>
          </a:p>
        </p:txBody>
      </p:sp>
    </p:spTree>
    <p:extLst>
      <p:ext uri="{BB962C8B-B14F-4D97-AF65-F5344CB8AC3E}">
        <p14:creationId xmlns:p14="http://schemas.microsoft.com/office/powerpoint/2010/main" val="1605322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19</a:t>
            </a:fld>
            <a:endParaRPr lang="en-US"/>
          </a:p>
        </p:txBody>
      </p:sp>
    </p:spTree>
    <p:extLst>
      <p:ext uri="{BB962C8B-B14F-4D97-AF65-F5344CB8AC3E}">
        <p14:creationId xmlns:p14="http://schemas.microsoft.com/office/powerpoint/2010/main" val="221387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9FD75-84A6-9B20-EBCC-7DE66AF66E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562A9E-72C2-60C8-C89D-888E00FE3FB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1F7413-6799-9201-379B-EED2AFCE1E04}"/>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2D9DB121-13A9-08FF-B965-B05EB0EB1D72}"/>
              </a:ext>
            </a:extLst>
          </p:cNvPr>
          <p:cNvSpPr>
            <a:spLocks noGrp="1"/>
          </p:cNvSpPr>
          <p:nvPr>
            <p:ph type="sldNum" sz="quarter" idx="10"/>
          </p:nvPr>
        </p:nvSpPr>
        <p:spPr/>
        <p:txBody>
          <a:bodyPr/>
          <a:lstStyle/>
          <a:p>
            <a:fld id="{7C7120ED-20B9-4CC8-A606-12D10436DCAF}" type="slidenum">
              <a:rPr lang="en-US" smtClean="0"/>
              <a:t>20</a:t>
            </a:fld>
            <a:endParaRPr lang="en-US"/>
          </a:p>
        </p:txBody>
      </p:sp>
    </p:spTree>
    <p:extLst>
      <p:ext uri="{BB962C8B-B14F-4D97-AF65-F5344CB8AC3E}">
        <p14:creationId xmlns:p14="http://schemas.microsoft.com/office/powerpoint/2010/main" val="154184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a:t>
            </a:fld>
            <a:endParaRPr lang="en-US"/>
          </a:p>
        </p:txBody>
      </p:sp>
    </p:spTree>
    <p:extLst>
      <p:ext uri="{BB962C8B-B14F-4D97-AF65-F5344CB8AC3E}">
        <p14:creationId xmlns:p14="http://schemas.microsoft.com/office/powerpoint/2010/main" val="131052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74777-CB83-74F8-3E00-41F98C5E1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BC6B-8420-DF57-B4FB-BD53FEC9AB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8A03A-A945-7DC0-326B-CCB6427CC4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B88399-8303-417B-6DE6-A5BA120946AA}"/>
              </a:ext>
            </a:extLst>
          </p:cNvPr>
          <p:cNvSpPr>
            <a:spLocks noGrp="1"/>
          </p:cNvSpPr>
          <p:nvPr>
            <p:ph type="sldNum" sz="quarter" idx="10"/>
          </p:nvPr>
        </p:nvSpPr>
        <p:spPr/>
        <p:txBody>
          <a:bodyPr/>
          <a:lstStyle/>
          <a:p>
            <a:fld id="{7C7120ED-20B9-4CC8-A606-12D10436DCAF}" type="slidenum">
              <a:rPr lang="en-US" smtClean="0"/>
              <a:t>22</a:t>
            </a:fld>
            <a:endParaRPr lang="en-US"/>
          </a:p>
        </p:txBody>
      </p:sp>
    </p:spTree>
    <p:extLst>
      <p:ext uri="{BB962C8B-B14F-4D97-AF65-F5344CB8AC3E}">
        <p14:creationId xmlns:p14="http://schemas.microsoft.com/office/powerpoint/2010/main" val="103342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24</a:t>
            </a:fld>
            <a:endParaRPr lang="en-US"/>
          </a:p>
        </p:txBody>
      </p:sp>
    </p:spTree>
    <p:extLst>
      <p:ext uri="{BB962C8B-B14F-4D97-AF65-F5344CB8AC3E}">
        <p14:creationId xmlns:p14="http://schemas.microsoft.com/office/powerpoint/2010/main" val="1746045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7C7120ED-20B9-4CC8-A606-12D10436DCAF}" type="slidenum">
              <a:rPr lang="en-US" smtClean="0"/>
              <a:t>25</a:t>
            </a:fld>
            <a:endParaRPr lang="en-US"/>
          </a:p>
        </p:txBody>
      </p:sp>
    </p:spTree>
    <p:extLst>
      <p:ext uri="{BB962C8B-B14F-4D97-AF65-F5344CB8AC3E}">
        <p14:creationId xmlns:p14="http://schemas.microsoft.com/office/powerpoint/2010/main" val="113063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a:solidFill>
                <a:srgbClr val="000000"/>
              </a:solidFill>
            </a:endParaRPr>
          </a:p>
        </p:txBody>
      </p:sp>
      <p:sp>
        <p:nvSpPr>
          <p:cNvPr id="4" name="Slide Number Placeholder 3"/>
          <p:cNvSpPr>
            <a:spLocks noGrp="1"/>
          </p:cNvSpPr>
          <p:nvPr>
            <p:ph type="sldNum" sz="quarter" idx="10"/>
          </p:nvPr>
        </p:nvSpPr>
        <p:spPr/>
        <p:txBody>
          <a:bodyPr/>
          <a:lstStyle/>
          <a:p>
            <a:fld id="{7C7120ED-20B9-4CC8-A606-12D10436DCAF}" type="slidenum">
              <a:rPr lang="en-US" smtClean="0"/>
              <a:t>26</a:t>
            </a:fld>
            <a:endParaRPr lang="en-US"/>
          </a:p>
        </p:txBody>
      </p:sp>
    </p:spTree>
    <p:extLst>
      <p:ext uri="{BB962C8B-B14F-4D97-AF65-F5344CB8AC3E}">
        <p14:creationId xmlns:p14="http://schemas.microsoft.com/office/powerpoint/2010/main" val="3876986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73710-2C2A-15D0-7B87-A736391AA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906ED-0401-6837-73B3-B86290022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969E7-3FDA-AFCA-52F7-11AF3ACDDC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9893E2-2E10-4886-6B6A-1BC0C21B0D22}"/>
              </a:ext>
            </a:extLst>
          </p:cNvPr>
          <p:cNvSpPr>
            <a:spLocks noGrp="1"/>
          </p:cNvSpPr>
          <p:nvPr>
            <p:ph type="sldNum" sz="quarter" idx="10"/>
          </p:nvPr>
        </p:nvSpPr>
        <p:spPr/>
        <p:txBody>
          <a:bodyPr/>
          <a:lstStyle/>
          <a:p>
            <a:fld id="{7C7120ED-20B9-4CC8-A606-12D10436DCAF}" type="slidenum">
              <a:rPr lang="en-US" smtClean="0"/>
              <a:t>27</a:t>
            </a:fld>
            <a:endParaRPr lang="en-US"/>
          </a:p>
        </p:txBody>
      </p:sp>
    </p:spTree>
    <p:extLst>
      <p:ext uri="{BB962C8B-B14F-4D97-AF65-F5344CB8AC3E}">
        <p14:creationId xmlns:p14="http://schemas.microsoft.com/office/powerpoint/2010/main" val="498507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28</a:t>
            </a:fld>
            <a:endParaRPr lang="en-US"/>
          </a:p>
        </p:txBody>
      </p:sp>
    </p:spTree>
    <p:extLst>
      <p:ext uri="{BB962C8B-B14F-4D97-AF65-F5344CB8AC3E}">
        <p14:creationId xmlns:p14="http://schemas.microsoft.com/office/powerpoint/2010/main" val="2750108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29</a:t>
            </a:fld>
            <a:endParaRPr lang="en-US"/>
          </a:p>
        </p:txBody>
      </p:sp>
    </p:spTree>
    <p:extLst>
      <p:ext uri="{BB962C8B-B14F-4D97-AF65-F5344CB8AC3E}">
        <p14:creationId xmlns:p14="http://schemas.microsoft.com/office/powerpoint/2010/main" val="214462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30</a:t>
            </a:fld>
            <a:endParaRPr lang="en-US"/>
          </a:p>
        </p:txBody>
      </p:sp>
    </p:spTree>
    <p:extLst>
      <p:ext uri="{BB962C8B-B14F-4D97-AF65-F5344CB8AC3E}">
        <p14:creationId xmlns:p14="http://schemas.microsoft.com/office/powerpoint/2010/main" val="2172913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31</a:t>
            </a:fld>
            <a:endParaRPr lang="en-US"/>
          </a:p>
        </p:txBody>
      </p:sp>
    </p:spTree>
    <p:extLst>
      <p:ext uri="{BB962C8B-B14F-4D97-AF65-F5344CB8AC3E}">
        <p14:creationId xmlns:p14="http://schemas.microsoft.com/office/powerpoint/2010/main" val="967920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1B15-C0F2-1F94-17D2-E04C42AD01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DA8058-DAA0-37FB-E9BA-A1423D7F4B0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C1951B4-8780-9DC6-72AA-2B3E64946DC2}"/>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3312CA6D-347D-9BF1-2AC7-DDC3C44B327C}"/>
              </a:ext>
            </a:extLst>
          </p:cNvPr>
          <p:cNvSpPr>
            <a:spLocks noGrp="1"/>
          </p:cNvSpPr>
          <p:nvPr>
            <p:ph type="sldNum" sz="quarter" idx="10"/>
          </p:nvPr>
        </p:nvSpPr>
        <p:spPr/>
        <p:txBody>
          <a:bodyPr/>
          <a:lstStyle/>
          <a:p>
            <a:fld id="{7C7120ED-20B9-4CC8-A606-12D10436DCAF}" type="slidenum">
              <a:rPr lang="en-US" smtClean="0"/>
              <a:t>32</a:t>
            </a:fld>
            <a:endParaRPr lang="en-US"/>
          </a:p>
        </p:txBody>
      </p:sp>
    </p:spTree>
    <p:extLst>
      <p:ext uri="{BB962C8B-B14F-4D97-AF65-F5344CB8AC3E}">
        <p14:creationId xmlns:p14="http://schemas.microsoft.com/office/powerpoint/2010/main" val="307336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3</a:t>
            </a:fld>
            <a:endParaRPr lang="en-US"/>
          </a:p>
        </p:txBody>
      </p:sp>
    </p:spTree>
    <p:extLst>
      <p:ext uri="{BB962C8B-B14F-4D97-AF65-F5344CB8AC3E}">
        <p14:creationId xmlns:p14="http://schemas.microsoft.com/office/powerpoint/2010/main" val="162074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33</a:t>
            </a:fld>
            <a:endParaRPr lang="en-US"/>
          </a:p>
        </p:txBody>
      </p:sp>
    </p:spTree>
    <p:extLst>
      <p:ext uri="{BB962C8B-B14F-4D97-AF65-F5344CB8AC3E}">
        <p14:creationId xmlns:p14="http://schemas.microsoft.com/office/powerpoint/2010/main" val="2725208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fld id="{7C7120ED-20B9-4CC8-A606-12D10436DCAF}" type="slidenum">
              <a:rPr lang="en-US" smtClean="0"/>
              <a:t>34</a:t>
            </a:fld>
            <a:endParaRPr lang="en-US"/>
          </a:p>
        </p:txBody>
      </p:sp>
    </p:spTree>
    <p:extLst>
      <p:ext uri="{BB962C8B-B14F-4D97-AF65-F5344CB8AC3E}">
        <p14:creationId xmlns:p14="http://schemas.microsoft.com/office/powerpoint/2010/main" val="4186615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7C7120ED-20B9-4CC8-A606-12D10436DCAF}" type="slidenum">
              <a:rPr lang="en-US" smtClean="0"/>
              <a:t>35</a:t>
            </a:fld>
            <a:endParaRPr lang="en-US"/>
          </a:p>
        </p:txBody>
      </p:sp>
    </p:spTree>
    <p:extLst>
      <p:ext uri="{BB962C8B-B14F-4D97-AF65-F5344CB8AC3E}">
        <p14:creationId xmlns:p14="http://schemas.microsoft.com/office/powerpoint/2010/main" val="1675427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37</a:t>
            </a:fld>
            <a:endParaRPr lang="en-US"/>
          </a:p>
        </p:txBody>
      </p:sp>
    </p:spTree>
    <p:extLst>
      <p:ext uri="{BB962C8B-B14F-4D97-AF65-F5344CB8AC3E}">
        <p14:creationId xmlns:p14="http://schemas.microsoft.com/office/powerpoint/2010/main" val="3819298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120ED-20B9-4CC8-A606-12D10436DCAF}" type="slidenum">
              <a:rPr lang="en-US" smtClean="0"/>
              <a:t>38</a:t>
            </a:fld>
            <a:endParaRPr lang="en-US"/>
          </a:p>
        </p:txBody>
      </p:sp>
    </p:spTree>
    <p:extLst>
      <p:ext uri="{BB962C8B-B14F-4D97-AF65-F5344CB8AC3E}">
        <p14:creationId xmlns:p14="http://schemas.microsoft.com/office/powerpoint/2010/main" val="373681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CC423-BF7E-AB2E-7C3F-E023EDB85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D4DDA-5D93-B134-9B8F-A67DDB73A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9A64D-099F-3EBD-2EF9-46FCE214BA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E135C-DE32-5E6C-CF7E-0F3C04561519}"/>
              </a:ext>
            </a:extLst>
          </p:cNvPr>
          <p:cNvSpPr>
            <a:spLocks noGrp="1"/>
          </p:cNvSpPr>
          <p:nvPr>
            <p:ph type="sldNum" sz="quarter" idx="10"/>
          </p:nvPr>
        </p:nvSpPr>
        <p:spPr/>
        <p:txBody>
          <a:bodyPr/>
          <a:lstStyle/>
          <a:p>
            <a:fld id="{7C7120ED-20B9-4CC8-A606-12D10436DCAF}" type="slidenum">
              <a:rPr lang="en-US" smtClean="0"/>
              <a:t>39</a:t>
            </a:fld>
            <a:endParaRPr lang="en-US"/>
          </a:p>
        </p:txBody>
      </p:sp>
    </p:spTree>
    <p:extLst>
      <p:ext uri="{BB962C8B-B14F-4D97-AF65-F5344CB8AC3E}">
        <p14:creationId xmlns:p14="http://schemas.microsoft.com/office/powerpoint/2010/main" val="1826359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1331-158B-7BD9-9506-986086233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E1733-C5A5-D7F0-5B0D-CC5F0AC91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99616-12F0-3C8D-10FE-5F4528BE68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7C5271-9EC1-DACC-7056-66A2B4026074}"/>
              </a:ext>
            </a:extLst>
          </p:cNvPr>
          <p:cNvSpPr>
            <a:spLocks noGrp="1"/>
          </p:cNvSpPr>
          <p:nvPr>
            <p:ph type="sldNum" sz="quarter" idx="10"/>
          </p:nvPr>
        </p:nvSpPr>
        <p:spPr/>
        <p:txBody>
          <a:bodyPr/>
          <a:lstStyle/>
          <a:p>
            <a:fld id="{7C7120ED-20B9-4CC8-A606-12D10436DCAF}" type="slidenum">
              <a:rPr lang="en-US" smtClean="0"/>
              <a:t>40</a:t>
            </a:fld>
            <a:endParaRPr lang="en-US"/>
          </a:p>
        </p:txBody>
      </p:sp>
    </p:spTree>
    <p:extLst>
      <p:ext uri="{BB962C8B-B14F-4D97-AF65-F5344CB8AC3E}">
        <p14:creationId xmlns:p14="http://schemas.microsoft.com/office/powerpoint/2010/main" val="1809721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3EEF-BA90-C388-E75C-CB42098848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864FA6-5A5C-F343-995B-B22EB88C17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7F6813-363B-833D-BAE1-72E221785BB5}"/>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41BA4B55-CFBE-7177-9995-857EADCDA001}"/>
              </a:ext>
            </a:extLst>
          </p:cNvPr>
          <p:cNvSpPr>
            <a:spLocks noGrp="1"/>
          </p:cNvSpPr>
          <p:nvPr>
            <p:ph type="sldNum" sz="quarter" idx="10"/>
          </p:nvPr>
        </p:nvSpPr>
        <p:spPr/>
        <p:txBody>
          <a:bodyPr/>
          <a:lstStyle/>
          <a:p>
            <a:fld id="{7C7120ED-20B9-4CC8-A606-12D10436DCAF}" type="slidenum">
              <a:rPr lang="en-US" smtClean="0"/>
              <a:t>41</a:t>
            </a:fld>
            <a:endParaRPr lang="en-US"/>
          </a:p>
        </p:txBody>
      </p:sp>
    </p:spTree>
    <p:extLst>
      <p:ext uri="{BB962C8B-B14F-4D97-AF65-F5344CB8AC3E}">
        <p14:creationId xmlns:p14="http://schemas.microsoft.com/office/powerpoint/2010/main" val="3148700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0BAA2-B9F7-A16A-C035-ECF29D6BF7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32E090-B424-0979-D542-AF0D22246E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F6E754-578E-6129-A935-9297359AA681}"/>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09CACD93-F1AF-1390-6D5A-1D1C269DE2EE}"/>
              </a:ext>
            </a:extLst>
          </p:cNvPr>
          <p:cNvSpPr>
            <a:spLocks noGrp="1"/>
          </p:cNvSpPr>
          <p:nvPr>
            <p:ph type="sldNum" sz="quarter" idx="10"/>
          </p:nvPr>
        </p:nvSpPr>
        <p:spPr/>
        <p:txBody>
          <a:bodyPr/>
          <a:lstStyle/>
          <a:p>
            <a:fld id="{7C7120ED-20B9-4CC8-A606-12D10436DCAF}" type="slidenum">
              <a:rPr lang="en-US" smtClean="0"/>
              <a:t>42</a:t>
            </a:fld>
            <a:endParaRPr lang="en-US"/>
          </a:p>
        </p:txBody>
      </p:sp>
    </p:spTree>
    <p:extLst>
      <p:ext uri="{BB962C8B-B14F-4D97-AF65-F5344CB8AC3E}">
        <p14:creationId xmlns:p14="http://schemas.microsoft.com/office/powerpoint/2010/main" val="340081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43</a:t>
            </a:fld>
            <a:endParaRPr lang="en-US"/>
          </a:p>
        </p:txBody>
      </p:sp>
    </p:spTree>
    <p:extLst>
      <p:ext uri="{BB962C8B-B14F-4D97-AF65-F5344CB8AC3E}">
        <p14:creationId xmlns:p14="http://schemas.microsoft.com/office/powerpoint/2010/main" val="388326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2EFC5-7855-DDDB-73EF-ECA236D06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C7FAB-DD25-FD73-9912-C45000C6D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819AF-47E7-07CC-1BD0-679F9EF9F5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9064AB-D3F7-0F2D-E07C-700D88D08BCE}"/>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504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5480-5CA8-3769-1ECB-B67906DFAC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8FB368-0332-FBF5-8028-EB53DF5FE7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23AD083-9B97-271B-FB7F-7AAAA02FBC78}"/>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EC4A04CC-7D46-A7DF-2AA4-F08FC0D74C50}"/>
              </a:ext>
            </a:extLst>
          </p:cNvPr>
          <p:cNvSpPr>
            <a:spLocks noGrp="1"/>
          </p:cNvSpPr>
          <p:nvPr>
            <p:ph type="sldNum" sz="quarter" idx="10"/>
          </p:nvPr>
        </p:nvSpPr>
        <p:spPr/>
        <p:txBody>
          <a:bodyPr/>
          <a:lstStyle/>
          <a:p>
            <a:fld id="{7C7120ED-20B9-4CC8-A606-12D10436DCAF}" type="slidenum">
              <a:rPr lang="en-US" smtClean="0"/>
              <a:t>44</a:t>
            </a:fld>
            <a:endParaRPr lang="en-US"/>
          </a:p>
        </p:txBody>
      </p:sp>
    </p:spTree>
    <p:extLst>
      <p:ext uri="{BB962C8B-B14F-4D97-AF65-F5344CB8AC3E}">
        <p14:creationId xmlns:p14="http://schemas.microsoft.com/office/powerpoint/2010/main" val="541943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45</a:t>
            </a:fld>
            <a:endParaRPr lang="en-US"/>
          </a:p>
        </p:txBody>
      </p:sp>
    </p:spTree>
    <p:extLst>
      <p:ext uri="{BB962C8B-B14F-4D97-AF65-F5344CB8AC3E}">
        <p14:creationId xmlns:p14="http://schemas.microsoft.com/office/powerpoint/2010/main" val="2613800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47</a:t>
            </a:fld>
            <a:endParaRPr lang="en-US"/>
          </a:p>
        </p:txBody>
      </p:sp>
    </p:spTree>
    <p:extLst>
      <p:ext uri="{BB962C8B-B14F-4D97-AF65-F5344CB8AC3E}">
        <p14:creationId xmlns:p14="http://schemas.microsoft.com/office/powerpoint/2010/main" val="1317926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48</a:t>
            </a:fld>
            <a:endParaRPr lang="en-US"/>
          </a:p>
        </p:txBody>
      </p:sp>
    </p:spTree>
    <p:extLst>
      <p:ext uri="{BB962C8B-B14F-4D97-AF65-F5344CB8AC3E}">
        <p14:creationId xmlns:p14="http://schemas.microsoft.com/office/powerpoint/2010/main" val="6445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1F44-6306-B64E-015A-6937F8139F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0B4C5C-5DD4-AEE5-D9C1-7971F6A8F9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7867DE-0CB5-506E-8958-4F756DA169CE}"/>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A4E98A8E-3A43-045B-EE19-5958E5AB5793}"/>
              </a:ext>
            </a:extLst>
          </p:cNvPr>
          <p:cNvSpPr>
            <a:spLocks noGrp="1"/>
          </p:cNvSpPr>
          <p:nvPr>
            <p:ph type="sldNum" sz="quarter" idx="10"/>
          </p:nvPr>
        </p:nvSpPr>
        <p:spPr/>
        <p:txBody>
          <a:bodyPr/>
          <a:lstStyle/>
          <a:p>
            <a:fld id="{7C7120ED-20B9-4CC8-A606-12D10436DCAF}" type="slidenum">
              <a:rPr lang="en-US" smtClean="0"/>
              <a:t>50</a:t>
            </a:fld>
            <a:endParaRPr lang="en-US"/>
          </a:p>
        </p:txBody>
      </p:sp>
    </p:spTree>
    <p:extLst>
      <p:ext uri="{BB962C8B-B14F-4D97-AF65-F5344CB8AC3E}">
        <p14:creationId xmlns:p14="http://schemas.microsoft.com/office/powerpoint/2010/main" val="3057737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3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10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907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5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5</a:t>
            </a:fld>
            <a:endParaRPr lang="en-US"/>
          </a:p>
        </p:txBody>
      </p:sp>
    </p:spTree>
    <p:extLst>
      <p:ext uri="{BB962C8B-B14F-4D97-AF65-F5344CB8AC3E}">
        <p14:creationId xmlns:p14="http://schemas.microsoft.com/office/powerpoint/2010/main" val="2258430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939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519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F478-0CFF-A5E6-A83D-466570D586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B684BF-51CD-6256-4BB4-40225FADB8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E3C9416-9091-73E9-7038-AB2C3BD97B3E}"/>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C545551A-3E81-DD5B-22F5-585A253400BE}"/>
              </a:ext>
            </a:extLst>
          </p:cNvPr>
          <p:cNvSpPr>
            <a:spLocks noGrp="1"/>
          </p:cNvSpPr>
          <p:nvPr>
            <p:ph type="sldNum" sz="quarter" idx="10"/>
          </p:nvPr>
        </p:nvSpPr>
        <p:spPr/>
        <p:txBody>
          <a:bodyPr/>
          <a:lstStyle/>
          <a:p>
            <a:fld id="{7C7120ED-20B9-4CC8-A606-12D10436DCAF}" type="slidenum">
              <a:rPr lang="en-US" smtClean="0"/>
              <a:t>62</a:t>
            </a:fld>
            <a:endParaRPr lang="en-US"/>
          </a:p>
        </p:txBody>
      </p:sp>
    </p:spTree>
    <p:extLst>
      <p:ext uri="{BB962C8B-B14F-4D97-AF65-F5344CB8AC3E}">
        <p14:creationId xmlns:p14="http://schemas.microsoft.com/office/powerpoint/2010/main" val="2723537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63</a:t>
            </a:fld>
            <a:endParaRPr lang="en-US"/>
          </a:p>
        </p:txBody>
      </p:sp>
    </p:spTree>
    <p:extLst>
      <p:ext uri="{BB962C8B-B14F-4D97-AF65-F5344CB8AC3E}">
        <p14:creationId xmlns:p14="http://schemas.microsoft.com/office/powerpoint/2010/main" val="1990769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64</a:t>
            </a:fld>
            <a:endParaRPr lang="en-US"/>
          </a:p>
        </p:txBody>
      </p:sp>
    </p:spTree>
    <p:extLst>
      <p:ext uri="{BB962C8B-B14F-4D97-AF65-F5344CB8AC3E}">
        <p14:creationId xmlns:p14="http://schemas.microsoft.com/office/powerpoint/2010/main" val="892028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65</a:t>
            </a:fld>
            <a:endParaRPr lang="en-US"/>
          </a:p>
        </p:txBody>
      </p:sp>
    </p:spTree>
    <p:extLst>
      <p:ext uri="{BB962C8B-B14F-4D97-AF65-F5344CB8AC3E}">
        <p14:creationId xmlns:p14="http://schemas.microsoft.com/office/powerpoint/2010/main" val="1793729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66</a:t>
            </a:fld>
            <a:endParaRPr lang="en-US"/>
          </a:p>
        </p:txBody>
      </p:sp>
    </p:spTree>
    <p:extLst>
      <p:ext uri="{BB962C8B-B14F-4D97-AF65-F5344CB8AC3E}">
        <p14:creationId xmlns:p14="http://schemas.microsoft.com/office/powerpoint/2010/main" val="3129846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67</a:t>
            </a:fld>
            <a:endParaRPr lang="en-US"/>
          </a:p>
        </p:txBody>
      </p:sp>
    </p:spTree>
    <p:extLst>
      <p:ext uri="{BB962C8B-B14F-4D97-AF65-F5344CB8AC3E}">
        <p14:creationId xmlns:p14="http://schemas.microsoft.com/office/powerpoint/2010/main" val="1838569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68</a:t>
            </a:fld>
            <a:endParaRPr lang="en-US"/>
          </a:p>
        </p:txBody>
      </p:sp>
    </p:spTree>
    <p:extLst>
      <p:ext uri="{BB962C8B-B14F-4D97-AF65-F5344CB8AC3E}">
        <p14:creationId xmlns:p14="http://schemas.microsoft.com/office/powerpoint/2010/main" val="238493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aseline="0"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a:t>
            </a:fld>
            <a:endParaRPr lang="en-US"/>
          </a:p>
        </p:txBody>
      </p:sp>
    </p:spTree>
    <p:extLst>
      <p:ext uri="{BB962C8B-B14F-4D97-AF65-F5344CB8AC3E}">
        <p14:creationId xmlns:p14="http://schemas.microsoft.com/office/powerpoint/2010/main" val="343822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a:t>
            </a:fld>
            <a:endParaRPr lang="en-US"/>
          </a:p>
        </p:txBody>
      </p:sp>
    </p:spTree>
    <p:extLst>
      <p:ext uri="{BB962C8B-B14F-4D97-AF65-F5344CB8AC3E}">
        <p14:creationId xmlns:p14="http://schemas.microsoft.com/office/powerpoint/2010/main" val="53674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8</a:t>
            </a:fld>
            <a:endParaRPr lang="en-US"/>
          </a:p>
        </p:txBody>
      </p:sp>
    </p:spTree>
    <p:extLst>
      <p:ext uri="{BB962C8B-B14F-4D97-AF65-F5344CB8AC3E}">
        <p14:creationId xmlns:p14="http://schemas.microsoft.com/office/powerpoint/2010/main" val="311951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D63E-A172-4163-CD18-0FCB33E42C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04E69F-A999-6818-3EEA-ADAF7BE4EA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FF6B3F-2BBF-8BD1-0F95-92E6C0769A71}"/>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282CC3AA-FB64-7B6F-2F6C-CB260A097C4C}"/>
              </a:ext>
            </a:extLst>
          </p:cNvPr>
          <p:cNvSpPr>
            <a:spLocks noGrp="1"/>
          </p:cNvSpPr>
          <p:nvPr>
            <p:ph type="sldNum" sz="quarter" idx="10"/>
          </p:nvPr>
        </p:nvSpPr>
        <p:spPr/>
        <p:txBody>
          <a:bodyPr/>
          <a:lstStyle/>
          <a:p>
            <a:fld id="{7C7120ED-20B9-4CC8-A606-12D10436DCAF}" type="slidenum">
              <a:rPr lang="en-US" smtClean="0"/>
              <a:t>9</a:t>
            </a:fld>
            <a:endParaRPr lang="en-US"/>
          </a:p>
        </p:txBody>
      </p:sp>
    </p:spTree>
    <p:extLst>
      <p:ext uri="{BB962C8B-B14F-4D97-AF65-F5344CB8AC3E}">
        <p14:creationId xmlns:p14="http://schemas.microsoft.com/office/powerpoint/2010/main" val="1581687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68</a:t>
            </a:r>
          </a:p>
        </p:txBody>
      </p:sp>
    </p:spTree>
    <p:custDataLst>
      <p:tags r:id="rId1"/>
    </p:custDataLst>
    <p:extLst>
      <p:ext uri="{BB962C8B-B14F-4D97-AF65-F5344CB8AC3E}">
        <p14:creationId xmlns:p14="http://schemas.microsoft.com/office/powerpoint/2010/main" val="1255661927"/>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spTree>
    <p:custDataLst>
      <p:tags r:id="rId1"/>
    </p:custDataLst>
    <p:extLst>
      <p:ext uri="{BB962C8B-B14F-4D97-AF65-F5344CB8AC3E}">
        <p14:creationId xmlns:p14="http://schemas.microsoft.com/office/powerpoint/2010/main" val="39338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0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Do not remove" hidden="1">
            <a:extLst>
              <a:ext uri="{FF2B5EF4-FFF2-40B4-BE49-F238E27FC236}">
                <a16:creationId xmlns:a16="http://schemas.microsoft.com/office/drawing/2014/main" id="{62EC59FB-ED46-DFEB-6961-719C0DDFB4F3}"/>
              </a:ext>
            </a:extLst>
          </p:cNvPr>
          <p:cNvSpPr/>
          <p:nvPr userDrawn="1">
            <p:custDataLst>
              <p:tags r:id="rId2"/>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E1D5B05-97AA-C54F-BC3F-61DB4A99924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09313" y="6145823"/>
            <a:ext cx="2925500" cy="750930"/>
          </a:xfrm>
          <a:prstGeom prst="rect">
            <a:avLst/>
          </a:prstGeom>
        </p:spPr>
      </p:pic>
      <p:sp>
        <p:nvSpPr>
          <p:cNvPr id="7" name="Rectangle 6"/>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68</a:t>
            </a:r>
            <a:endParaRPr lang="en-US" sz="800" dirty="0">
              <a:solidFill>
                <a:schemeClr val="tx1"/>
              </a:solidFill>
            </a:endParaRPr>
          </a:p>
        </p:txBody>
      </p:sp>
    </p:spTree>
    <p:custDataLst>
      <p:tags r:id="rId1"/>
    </p:custDataLst>
    <p:extLst>
      <p:ext uri="{BB962C8B-B14F-4D97-AF65-F5344CB8AC3E}">
        <p14:creationId xmlns:p14="http://schemas.microsoft.com/office/powerpoint/2010/main" val="13069899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8058272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5424886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539530187"/>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4039407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359562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5583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spTree>
    <p:extLst>
      <p:ext uri="{BB962C8B-B14F-4D97-AF65-F5344CB8AC3E}">
        <p14:creationId xmlns:p14="http://schemas.microsoft.com/office/powerpoint/2010/main" val="30473855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6"/>
            </p:custDataLst>
            <p:extLst>
              <p:ext uri="{D42A27DB-BD31-4B8C-83A1-F6EECF244321}">
                <p14:modId xmlns:p14="http://schemas.microsoft.com/office/powerpoint/2010/main" val="3361925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17" imgW="503" imgH="503" progId="TCLayout.ActiveDocument.1">
                  <p:embed/>
                </p:oleObj>
              </mc:Choice>
              <mc:Fallback>
                <p:oleObj name="think-cell Slide" r:id="rId17"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5"/>
    </p:custDataLst>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6" r:id="rId4"/>
    <p:sldLayoutId id="2147483670" r:id="rId5"/>
    <p:sldLayoutId id="2147483675" r:id="rId6"/>
    <p:sldLayoutId id="2147483667" r:id="rId7"/>
    <p:sldLayoutId id="2147483671" r:id="rId8"/>
    <p:sldLayoutId id="2147483668" r:id="rId9"/>
    <p:sldLayoutId id="2147483673" r:id="rId10"/>
    <p:sldLayoutId id="2147483672" r:id="rId11"/>
    <p:sldLayoutId id="2147483677" r:id="rId12"/>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6" Type="http://schemas.openxmlformats.org/officeDocument/2006/relationships/tags" Target="../tags/tag430.xml"/><Relationship Id="rId21" Type="http://schemas.openxmlformats.org/officeDocument/2006/relationships/tags" Target="../tags/tag425.xml"/><Relationship Id="rId42" Type="http://schemas.openxmlformats.org/officeDocument/2006/relationships/tags" Target="../tags/tag446.xml"/><Relationship Id="rId47" Type="http://schemas.openxmlformats.org/officeDocument/2006/relationships/tags" Target="../tags/tag451.xml"/><Relationship Id="rId63" Type="http://schemas.openxmlformats.org/officeDocument/2006/relationships/tags" Target="../tags/tag467.xml"/><Relationship Id="rId68" Type="http://schemas.openxmlformats.org/officeDocument/2006/relationships/tags" Target="../tags/tag472.xml"/><Relationship Id="rId84" Type="http://schemas.openxmlformats.org/officeDocument/2006/relationships/tags" Target="../tags/tag488.xml"/><Relationship Id="rId89" Type="http://schemas.openxmlformats.org/officeDocument/2006/relationships/tags" Target="../tags/tag493.xml"/><Relationship Id="rId16" Type="http://schemas.openxmlformats.org/officeDocument/2006/relationships/tags" Target="../tags/tag420.xml"/><Relationship Id="rId107" Type="http://schemas.openxmlformats.org/officeDocument/2006/relationships/hyperlink" Target="https://business.columbia.edu/insights/climate/wind" TargetMode="External"/><Relationship Id="rId11" Type="http://schemas.openxmlformats.org/officeDocument/2006/relationships/tags" Target="../tags/tag415.xml"/><Relationship Id="rId32" Type="http://schemas.openxmlformats.org/officeDocument/2006/relationships/tags" Target="../tags/tag436.xml"/><Relationship Id="rId37" Type="http://schemas.openxmlformats.org/officeDocument/2006/relationships/tags" Target="../tags/tag441.xml"/><Relationship Id="rId53" Type="http://schemas.openxmlformats.org/officeDocument/2006/relationships/tags" Target="../tags/tag457.xml"/><Relationship Id="rId58" Type="http://schemas.openxmlformats.org/officeDocument/2006/relationships/tags" Target="../tags/tag462.xml"/><Relationship Id="rId74" Type="http://schemas.openxmlformats.org/officeDocument/2006/relationships/tags" Target="../tags/tag478.xml"/><Relationship Id="rId79" Type="http://schemas.openxmlformats.org/officeDocument/2006/relationships/tags" Target="../tags/tag483.xml"/><Relationship Id="rId102" Type="http://schemas.openxmlformats.org/officeDocument/2006/relationships/hyperlink" Target="https://orsted.com/en/who-we-are/our-purpose/powering-the-world-with-green-energy" TargetMode="External"/><Relationship Id="rId5" Type="http://schemas.openxmlformats.org/officeDocument/2006/relationships/tags" Target="../tags/tag409.xml"/><Relationship Id="rId90" Type="http://schemas.openxmlformats.org/officeDocument/2006/relationships/tags" Target="../tags/tag494.xml"/><Relationship Id="rId95" Type="http://schemas.openxmlformats.org/officeDocument/2006/relationships/tags" Target="../tags/tag499.xml"/><Relationship Id="rId22" Type="http://schemas.openxmlformats.org/officeDocument/2006/relationships/tags" Target="../tags/tag426.xml"/><Relationship Id="rId27" Type="http://schemas.openxmlformats.org/officeDocument/2006/relationships/tags" Target="../tags/tag431.xml"/><Relationship Id="rId43" Type="http://schemas.openxmlformats.org/officeDocument/2006/relationships/tags" Target="../tags/tag447.xml"/><Relationship Id="rId48" Type="http://schemas.openxmlformats.org/officeDocument/2006/relationships/tags" Target="../tags/tag452.xml"/><Relationship Id="rId64" Type="http://schemas.openxmlformats.org/officeDocument/2006/relationships/tags" Target="../tags/tag468.xml"/><Relationship Id="rId69" Type="http://schemas.openxmlformats.org/officeDocument/2006/relationships/tags" Target="../tags/tag473.xml"/><Relationship Id="rId80" Type="http://schemas.openxmlformats.org/officeDocument/2006/relationships/tags" Target="../tags/tag484.xml"/><Relationship Id="rId85" Type="http://schemas.openxmlformats.org/officeDocument/2006/relationships/tags" Target="../tags/tag489.xml"/><Relationship Id="rId12" Type="http://schemas.openxmlformats.org/officeDocument/2006/relationships/tags" Target="../tags/tag416.xml"/><Relationship Id="rId17" Type="http://schemas.openxmlformats.org/officeDocument/2006/relationships/tags" Target="../tags/tag421.xml"/><Relationship Id="rId33" Type="http://schemas.openxmlformats.org/officeDocument/2006/relationships/tags" Target="../tags/tag437.xml"/><Relationship Id="rId38" Type="http://schemas.openxmlformats.org/officeDocument/2006/relationships/tags" Target="../tags/tag442.xml"/><Relationship Id="rId59" Type="http://schemas.openxmlformats.org/officeDocument/2006/relationships/tags" Target="../tags/tag463.xml"/><Relationship Id="rId103" Type="http://schemas.openxmlformats.org/officeDocument/2006/relationships/hyperlink" Target="https://orsted.com/en/investors/ir-material/financial-reports-and-presentations#A1" TargetMode="External"/><Relationship Id="rId108" Type="http://schemas.openxmlformats.org/officeDocument/2006/relationships/chart" Target="../charts/chart10.xml"/><Relationship Id="rId54" Type="http://schemas.openxmlformats.org/officeDocument/2006/relationships/tags" Target="../tags/tag458.xml"/><Relationship Id="rId70" Type="http://schemas.openxmlformats.org/officeDocument/2006/relationships/tags" Target="../tags/tag474.xml"/><Relationship Id="rId75" Type="http://schemas.openxmlformats.org/officeDocument/2006/relationships/tags" Target="../tags/tag479.xml"/><Relationship Id="rId91" Type="http://schemas.openxmlformats.org/officeDocument/2006/relationships/tags" Target="../tags/tag495.xml"/><Relationship Id="rId96" Type="http://schemas.openxmlformats.org/officeDocument/2006/relationships/tags" Target="../tags/tag500.xml"/><Relationship Id="rId1" Type="http://schemas.openxmlformats.org/officeDocument/2006/relationships/vmlDrawing" Target="../drawings/vmlDrawing11.vml"/><Relationship Id="rId6" Type="http://schemas.openxmlformats.org/officeDocument/2006/relationships/tags" Target="../tags/tag410.xml"/><Relationship Id="rId15" Type="http://schemas.openxmlformats.org/officeDocument/2006/relationships/tags" Target="../tags/tag419.xml"/><Relationship Id="rId23" Type="http://schemas.openxmlformats.org/officeDocument/2006/relationships/tags" Target="../tags/tag427.xml"/><Relationship Id="rId28" Type="http://schemas.openxmlformats.org/officeDocument/2006/relationships/tags" Target="../tags/tag432.xml"/><Relationship Id="rId36" Type="http://schemas.openxmlformats.org/officeDocument/2006/relationships/tags" Target="../tags/tag440.xml"/><Relationship Id="rId49" Type="http://schemas.openxmlformats.org/officeDocument/2006/relationships/tags" Target="../tags/tag453.xml"/><Relationship Id="rId57" Type="http://schemas.openxmlformats.org/officeDocument/2006/relationships/tags" Target="../tags/tag461.xml"/><Relationship Id="rId106" Type="http://schemas.openxmlformats.org/officeDocument/2006/relationships/hyperlink" Target="https://business.columbia.edu/insights/climate/cki" TargetMode="External"/><Relationship Id="rId10" Type="http://schemas.openxmlformats.org/officeDocument/2006/relationships/tags" Target="../tags/tag414.xml"/><Relationship Id="rId31" Type="http://schemas.openxmlformats.org/officeDocument/2006/relationships/tags" Target="../tags/tag435.xml"/><Relationship Id="rId44" Type="http://schemas.openxmlformats.org/officeDocument/2006/relationships/tags" Target="../tags/tag448.xml"/><Relationship Id="rId52" Type="http://schemas.openxmlformats.org/officeDocument/2006/relationships/tags" Target="../tags/tag456.xml"/><Relationship Id="rId60" Type="http://schemas.openxmlformats.org/officeDocument/2006/relationships/tags" Target="../tags/tag464.xml"/><Relationship Id="rId65" Type="http://schemas.openxmlformats.org/officeDocument/2006/relationships/tags" Target="../tags/tag469.xml"/><Relationship Id="rId73" Type="http://schemas.openxmlformats.org/officeDocument/2006/relationships/tags" Target="../tags/tag477.xml"/><Relationship Id="rId78" Type="http://schemas.openxmlformats.org/officeDocument/2006/relationships/tags" Target="../tags/tag482.xml"/><Relationship Id="rId81" Type="http://schemas.openxmlformats.org/officeDocument/2006/relationships/tags" Target="../tags/tag485.xml"/><Relationship Id="rId86" Type="http://schemas.openxmlformats.org/officeDocument/2006/relationships/tags" Target="../tags/tag490.xml"/><Relationship Id="rId94" Type="http://schemas.openxmlformats.org/officeDocument/2006/relationships/tags" Target="../tags/tag498.xml"/><Relationship Id="rId99" Type="http://schemas.openxmlformats.org/officeDocument/2006/relationships/notesSlide" Target="../notesSlides/notesSlide10.xml"/><Relationship Id="rId101" Type="http://schemas.openxmlformats.org/officeDocument/2006/relationships/image" Target="../media/image8.emf"/><Relationship Id="rId4" Type="http://schemas.openxmlformats.org/officeDocument/2006/relationships/tags" Target="../tags/tag408.xml"/><Relationship Id="rId9" Type="http://schemas.openxmlformats.org/officeDocument/2006/relationships/tags" Target="../tags/tag413.xml"/><Relationship Id="rId13" Type="http://schemas.openxmlformats.org/officeDocument/2006/relationships/tags" Target="../tags/tag417.xml"/><Relationship Id="rId18" Type="http://schemas.openxmlformats.org/officeDocument/2006/relationships/tags" Target="../tags/tag422.xml"/><Relationship Id="rId39" Type="http://schemas.openxmlformats.org/officeDocument/2006/relationships/tags" Target="../tags/tag443.xml"/><Relationship Id="rId109" Type="http://schemas.openxmlformats.org/officeDocument/2006/relationships/chart" Target="../charts/chart11.xml"/><Relationship Id="rId34" Type="http://schemas.openxmlformats.org/officeDocument/2006/relationships/tags" Target="../tags/tag438.xml"/><Relationship Id="rId50" Type="http://schemas.openxmlformats.org/officeDocument/2006/relationships/tags" Target="../tags/tag454.xml"/><Relationship Id="rId55" Type="http://schemas.openxmlformats.org/officeDocument/2006/relationships/tags" Target="../tags/tag459.xml"/><Relationship Id="rId76" Type="http://schemas.openxmlformats.org/officeDocument/2006/relationships/tags" Target="../tags/tag480.xml"/><Relationship Id="rId97" Type="http://schemas.openxmlformats.org/officeDocument/2006/relationships/tags" Target="../tags/tag501.xml"/><Relationship Id="rId104" Type="http://schemas.openxmlformats.org/officeDocument/2006/relationships/hyperlink" Target="https://caseworks.business.columbia.edu/caseworks/orsteds-case-offshore-wind" TargetMode="External"/><Relationship Id="rId7" Type="http://schemas.openxmlformats.org/officeDocument/2006/relationships/tags" Target="../tags/tag411.xml"/><Relationship Id="rId71" Type="http://schemas.openxmlformats.org/officeDocument/2006/relationships/tags" Target="../tags/tag475.xml"/><Relationship Id="rId92" Type="http://schemas.openxmlformats.org/officeDocument/2006/relationships/tags" Target="../tags/tag496.xml"/><Relationship Id="rId2" Type="http://schemas.openxmlformats.org/officeDocument/2006/relationships/tags" Target="../tags/tag406.xml"/><Relationship Id="rId29" Type="http://schemas.openxmlformats.org/officeDocument/2006/relationships/tags" Target="../tags/tag433.xml"/><Relationship Id="rId24" Type="http://schemas.openxmlformats.org/officeDocument/2006/relationships/tags" Target="../tags/tag428.xml"/><Relationship Id="rId40" Type="http://schemas.openxmlformats.org/officeDocument/2006/relationships/tags" Target="../tags/tag444.xml"/><Relationship Id="rId45" Type="http://schemas.openxmlformats.org/officeDocument/2006/relationships/tags" Target="../tags/tag449.xml"/><Relationship Id="rId66" Type="http://schemas.openxmlformats.org/officeDocument/2006/relationships/tags" Target="../tags/tag470.xml"/><Relationship Id="rId87" Type="http://schemas.openxmlformats.org/officeDocument/2006/relationships/tags" Target="../tags/tag491.xml"/><Relationship Id="rId61" Type="http://schemas.openxmlformats.org/officeDocument/2006/relationships/tags" Target="../tags/tag465.xml"/><Relationship Id="rId82" Type="http://schemas.openxmlformats.org/officeDocument/2006/relationships/tags" Target="../tags/tag486.xml"/><Relationship Id="rId19" Type="http://schemas.openxmlformats.org/officeDocument/2006/relationships/tags" Target="../tags/tag423.xml"/><Relationship Id="rId14" Type="http://schemas.openxmlformats.org/officeDocument/2006/relationships/tags" Target="../tags/tag418.xml"/><Relationship Id="rId30" Type="http://schemas.openxmlformats.org/officeDocument/2006/relationships/tags" Target="../tags/tag434.xml"/><Relationship Id="rId35" Type="http://schemas.openxmlformats.org/officeDocument/2006/relationships/tags" Target="../tags/tag439.xml"/><Relationship Id="rId56" Type="http://schemas.openxmlformats.org/officeDocument/2006/relationships/tags" Target="../tags/tag460.xml"/><Relationship Id="rId77" Type="http://schemas.openxmlformats.org/officeDocument/2006/relationships/tags" Target="../tags/tag481.xml"/><Relationship Id="rId100" Type="http://schemas.openxmlformats.org/officeDocument/2006/relationships/oleObject" Target="../embeddings/oleObject11.bin"/><Relationship Id="rId105" Type="http://schemas.openxmlformats.org/officeDocument/2006/relationships/hyperlink" Target="https://business.columbia.edu/faculty/people/gernot-wagner" TargetMode="External"/><Relationship Id="rId8" Type="http://schemas.openxmlformats.org/officeDocument/2006/relationships/tags" Target="../tags/tag412.xml"/><Relationship Id="rId51" Type="http://schemas.openxmlformats.org/officeDocument/2006/relationships/tags" Target="../tags/tag455.xml"/><Relationship Id="rId72" Type="http://schemas.openxmlformats.org/officeDocument/2006/relationships/tags" Target="../tags/tag476.xml"/><Relationship Id="rId93" Type="http://schemas.openxmlformats.org/officeDocument/2006/relationships/tags" Target="../tags/tag497.xml"/><Relationship Id="rId98" Type="http://schemas.openxmlformats.org/officeDocument/2006/relationships/slideLayout" Target="../slideLayouts/slideLayout1.xml"/><Relationship Id="rId3" Type="http://schemas.openxmlformats.org/officeDocument/2006/relationships/tags" Target="../tags/tag407.xml"/><Relationship Id="rId25" Type="http://schemas.openxmlformats.org/officeDocument/2006/relationships/tags" Target="../tags/tag429.xml"/><Relationship Id="rId46" Type="http://schemas.openxmlformats.org/officeDocument/2006/relationships/tags" Target="../tags/tag450.xml"/><Relationship Id="rId67" Type="http://schemas.openxmlformats.org/officeDocument/2006/relationships/tags" Target="../tags/tag471.xml"/><Relationship Id="rId20" Type="http://schemas.openxmlformats.org/officeDocument/2006/relationships/tags" Target="../tags/tag424.xml"/><Relationship Id="rId41" Type="http://schemas.openxmlformats.org/officeDocument/2006/relationships/tags" Target="../tags/tag445.xml"/><Relationship Id="rId62" Type="http://schemas.openxmlformats.org/officeDocument/2006/relationships/tags" Target="../tags/tag466.xml"/><Relationship Id="rId83" Type="http://schemas.openxmlformats.org/officeDocument/2006/relationships/tags" Target="../tags/tag487.xml"/><Relationship Id="rId88" Type="http://schemas.openxmlformats.org/officeDocument/2006/relationships/tags" Target="../tags/tag492.xml"/></Relationships>
</file>

<file path=ppt/slides/_rels/slide11.xml.rels><?xml version="1.0" encoding="UTF-8" standalone="yes"?>
<Relationships xmlns="http://schemas.openxmlformats.org/package/2006/relationships"><Relationship Id="rId3" Type="http://schemas.openxmlformats.org/officeDocument/2006/relationships/tags" Target="../tags/tag503.xml"/><Relationship Id="rId7" Type="http://schemas.openxmlformats.org/officeDocument/2006/relationships/image" Target="../media/image1.emf"/><Relationship Id="rId2" Type="http://schemas.openxmlformats.org/officeDocument/2006/relationships/tags" Target="../tags/tag502.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10.jpe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tags" Target="../tags/tag510.xml"/><Relationship Id="rId13" Type="http://schemas.openxmlformats.org/officeDocument/2006/relationships/oleObject" Target="../embeddings/oleObject13.bin"/><Relationship Id="rId18" Type="http://schemas.openxmlformats.org/officeDocument/2006/relationships/hyperlink" Target="https://business.columbia.edu/faculty/people/gernot-wagner" TargetMode="External"/><Relationship Id="rId3" Type="http://schemas.openxmlformats.org/officeDocument/2006/relationships/tags" Target="../tags/tag505.xml"/><Relationship Id="rId7" Type="http://schemas.openxmlformats.org/officeDocument/2006/relationships/tags" Target="../tags/tag509.xml"/><Relationship Id="rId12" Type="http://schemas.openxmlformats.org/officeDocument/2006/relationships/notesSlide" Target="../notesSlides/notesSlide11.xml"/><Relationship Id="rId17" Type="http://schemas.openxmlformats.org/officeDocument/2006/relationships/hyperlink" Target="https://creativecommons.org/licenses/by-sa/4.0/legalcode" TargetMode="External"/><Relationship Id="rId2" Type="http://schemas.openxmlformats.org/officeDocument/2006/relationships/tags" Target="../tags/tag504.xml"/><Relationship Id="rId16" Type="http://schemas.openxmlformats.org/officeDocument/2006/relationships/hyperlink" Target="https://commons.wikimedia.org/wiki/File:62M152.jpg" TargetMode="External"/><Relationship Id="rId20" Type="http://schemas.openxmlformats.org/officeDocument/2006/relationships/hyperlink" Target="https://business.columbia.edu/insights/climate/wind" TargetMode="External"/><Relationship Id="rId1" Type="http://schemas.openxmlformats.org/officeDocument/2006/relationships/vmlDrawing" Target="../drawings/vmlDrawing13.vml"/><Relationship Id="rId6" Type="http://schemas.openxmlformats.org/officeDocument/2006/relationships/tags" Target="../tags/tag508.xml"/><Relationship Id="rId11" Type="http://schemas.openxmlformats.org/officeDocument/2006/relationships/slideLayout" Target="../slideLayouts/slideLayout1.xml"/><Relationship Id="rId5" Type="http://schemas.openxmlformats.org/officeDocument/2006/relationships/tags" Target="../tags/tag507.xml"/><Relationship Id="rId15" Type="http://schemas.openxmlformats.org/officeDocument/2006/relationships/image" Target="../media/image11.jpeg"/><Relationship Id="rId10" Type="http://schemas.openxmlformats.org/officeDocument/2006/relationships/tags" Target="../tags/tag512.xml"/><Relationship Id="rId19" Type="http://schemas.openxmlformats.org/officeDocument/2006/relationships/hyperlink" Target="https://business.columbia.edu/insights/climate/cki" TargetMode="External"/><Relationship Id="rId4" Type="http://schemas.openxmlformats.org/officeDocument/2006/relationships/tags" Target="../tags/tag506.xml"/><Relationship Id="rId9" Type="http://schemas.openxmlformats.org/officeDocument/2006/relationships/tags" Target="../tags/tag511.xml"/><Relationship Id="rId14" Type="http://schemas.openxmlformats.org/officeDocument/2006/relationships/image" Target="../media/image8.emf"/></Relationships>
</file>

<file path=ppt/slides/_rels/slide13.xml.rels><?xml version="1.0" encoding="UTF-8" standalone="yes"?>
<Relationships xmlns="http://schemas.openxmlformats.org/package/2006/relationships"><Relationship Id="rId13" Type="http://schemas.openxmlformats.org/officeDocument/2006/relationships/tags" Target="../tags/tag524.xml"/><Relationship Id="rId18" Type="http://schemas.openxmlformats.org/officeDocument/2006/relationships/tags" Target="../tags/tag529.xml"/><Relationship Id="rId26" Type="http://schemas.openxmlformats.org/officeDocument/2006/relationships/tags" Target="../tags/tag537.xml"/><Relationship Id="rId39" Type="http://schemas.openxmlformats.org/officeDocument/2006/relationships/notesSlide" Target="../notesSlides/notesSlide12.xml"/><Relationship Id="rId21" Type="http://schemas.openxmlformats.org/officeDocument/2006/relationships/tags" Target="../tags/tag532.xml"/><Relationship Id="rId34" Type="http://schemas.openxmlformats.org/officeDocument/2006/relationships/tags" Target="../tags/tag545.xml"/><Relationship Id="rId42" Type="http://schemas.openxmlformats.org/officeDocument/2006/relationships/hyperlink" Target="https://peak-wind.com/wp-content/uploads/2024/04/Global-Renewable-Energy-MA-Report-2023-1.pdf" TargetMode="External"/><Relationship Id="rId47" Type="http://schemas.openxmlformats.org/officeDocument/2006/relationships/hyperlink" Target="https://business.columbia.edu/faculty/people/gernot-wagner" TargetMode="External"/><Relationship Id="rId50" Type="http://schemas.openxmlformats.org/officeDocument/2006/relationships/chart" Target="../charts/chart12.xml"/><Relationship Id="rId7" Type="http://schemas.openxmlformats.org/officeDocument/2006/relationships/tags" Target="../tags/tag518.xml"/><Relationship Id="rId2" Type="http://schemas.openxmlformats.org/officeDocument/2006/relationships/tags" Target="../tags/tag513.xml"/><Relationship Id="rId16" Type="http://schemas.openxmlformats.org/officeDocument/2006/relationships/tags" Target="../tags/tag527.xml"/><Relationship Id="rId29" Type="http://schemas.openxmlformats.org/officeDocument/2006/relationships/tags" Target="../tags/tag540.xml"/><Relationship Id="rId11" Type="http://schemas.openxmlformats.org/officeDocument/2006/relationships/tags" Target="../tags/tag522.xml"/><Relationship Id="rId24" Type="http://schemas.openxmlformats.org/officeDocument/2006/relationships/tags" Target="../tags/tag535.xml"/><Relationship Id="rId32" Type="http://schemas.openxmlformats.org/officeDocument/2006/relationships/tags" Target="../tags/tag543.xml"/><Relationship Id="rId37" Type="http://schemas.openxmlformats.org/officeDocument/2006/relationships/tags" Target="../tags/tag548.xml"/><Relationship Id="rId40" Type="http://schemas.openxmlformats.org/officeDocument/2006/relationships/oleObject" Target="../embeddings/oleObject14.bin"/><Relationship Id="rId45" Type="http://schemas.openxmlformats.org/officeDocument/2006/relationships/hyperlink" Target="https://about.bnef.com/blog/offshore-wind-investment-hit-all-time-high-in-2023/#:~:text=Offshore%20wind%20investment%20surged%20to,%2476.7%20billion%2C%20jumping%2079%25." TargetMode="External"/><Relationship Id="rId5" Type="http://schemas.openxmlformats.org/officeDocument/2006/relationships/tags" Target="../tags/tag516.xml"/><Relationship Id="rId15" Type="http://schemas.openxmlformats.org/officeDocument/2006/relationships/tags" Target="../tags/tag526.xml"/><Relationship Id="rId23" Type="http://schemas.openxmlformats.org/officeDocument/2006/relationships/tags" Target="../tags/tag534.xml"/><Relationship Id="rId28" Type="http://schemas.openxmlformats.org/officeDocument/2006/relationships/tags" Target="../tags/tag539.xml"/><Relationship Id="rId36" Type="http://schemas.openxmlformats.org/officeDocument/2006/relationships/tags" Target="../tags/tag547.xml"/><Relationship Id="rId49" Type="http://schemas.openxmlformats.org/officeDocument/2006/relationships/hyperlink" Target="https://business.columbia.edu/insights/climate/wind" TargetMode="External"/><Relationship Id="rId10" Type="http://schemas.openxmlformats.org/officeDocument/2006/relationships/tags" Target="../tags/tag521.xml"/><Relationship Id="rId19" Type="http://schemas.openxmlformats.org/officeDocument/2006/relationships/tags" Target="../tags/tag530.xml"/><Relationship Id="rId31" Type="http://schemas.openxmlformats.org/officeDocument/2006/relationships/tags" Target="../tags/tag542.xml"/><Relationship Id="rId44" Type="http://schemas.openxmlformats.org/officeDocument/2006/relationships/hyperlink" Target="https://iea.blob.core.windows.net/assets/60fcd1dd-d112-469b-87de-20d39227df3d/WorldEnergyInvestment2024.pdf" TargetMode="External"/><Relationship Id="rId4" Type="http://schemas.openxmlformats.org/officeDocument/2006/relationships/tags" Target="../tags/tag515.xml"/><Relationship Id="rId9" Type="http://schemas.openxmlformats.org/officeDocument/2006/relationships/tags" Target="../tags/tag520.xml"/><Relationship Id="rId14" Type="http://schemas.openxmlformats.org/officeDocument/2006/relationships/tags" Target="../tags/tag525.xml"/><Relationship Id="rId22" Type="http://schemas.openxmlformats.org/officeDocument/2006/relationships/tags" Target="../tags/tag533.xml"/><Relationship Id="rId27" Type="http://schemas.openxmlformats.org/officeDocument/2006/relationships/tags" Target="../tags/tag538.xml"/><Relationship Id="rId30" Type="http://schemas.openxmlformats.org/officeDocument/2006/relationships/tags" Target="../tags/tag541.xml"/><Relationship Id="rId35" Type="http://schemas.openxmlformats.org/officeDocument/2006/relationships/tags" Target="../tags/tag546.xml"/><Relationship Id="rId43" Type="http://schemas.openxmlformats.org/officeDocument/2006/relationships/hyperlink" Target="https://www.irena.org/Energy-Transition/Finance-and-investment/Investment" TargetMode="External"/><Relationship Id="rId48" Type="http://schemas.openxmlformats.org/officeDocument/2006/relationships/hyperlink" Target="https://business.columbia.edu/insights/climate/cki" TargetMode="External"/><Relationship Id="rId8" Type="http://schemas.openxmlformats.org/officeDocument/2006/relationships/tags" Target="../tags/tag519.xml"/><Relationship Id="rId3" Type="http://schemas.openxmlformats.org/officeDocument/2006/relationships/tags" Target="../tags/tag514.xml"/><Relationship Id="rId12" Type="http://schemas.openxmlformats.org/officeDocument/2006/relationships/tags" Target="../tags/tag523.xml"/><Relationship Id="rId17" Type="http://schemas.openxmlformats.org/officeDocument/2006/relationships/tags" Target="../tags/tag528.xml"/><Relationship Id="rId25" Type="http://schemas.openxmlformats.org/officeDocument/2006/relationships/tags" Target="../tags/tag536.xml"/><Relationship Id="rId33" Type="http://schemas.openxmlformats.org/officeDocument/2006/relationships/tags" Target="../tags/tag544.xml"/><Relationship Id="rId38" Type="http://schemas.openxmlformats.org/officeDocument/2006/relationships/slideLayout" Target="../slideLayouts/slideLayout1.xml"/><Relationship Id="rId46" Type="http://schemas.openxmlformats.org/officeDocument/2006/relationships/hyperlink" Target="https://about.bnef.com/blog/renewable-energy-investment-hits-record-breaking-358-billion-in-1h-2023/" TargetMode="External"/><Relationship Id="rId20" Type="http://schemas.openxmlformats.org/officeDocument/2006/relationships/tags" Target="../tags/tag531.xml"/><Relationship Id="rId41" Type="http://schemas.openxmlformats.org/officeDocument/2006/relationships/image" Target="../media/image8.emf"/><Relationship Id="rId1" Type="http://schemas.openxmlformats.org/officeDocument/2006/relationships/vmlDrawing" Target="../drawings/vmlDrawing14.vml"/><Relationship Id="rId6" Type="http://schemas.openxmlformats.org/officeDocument/2006/relationships/tags" Target="../tags/tag517.xml"/></Relationships>
</file>

<file path=ppt/slides/_rels/slide14.xml.rels><?xml version="1.0" encoding="UTF-8" standalone="yes"?>
<Relationships xmlns="http://schemas.openxmlformats.org/package/2006/relationships"><Relationship Id="rId8" Type="http://schemas.openxmlformats.org/officeDocument/2006/relationships/tags" Target="../tags/tag555.xml"/><Relationship Id="rId13" Type="http://schemas.openxmlformats.org/officeDocument/2006/relationships/tags" Target="../tags/tag560.xml"/><Relationship Id="rId18" Type="http://schemas.openxmlformats.org/officeDocument/2006/relationships/hyperlink" Target="https://peak-wind.com/wp-content/uploads/2024/04/Global-Renewable-Energy-MA-Report-2023-1.pdf" TargetMode="External"/><Relationship Id="rId26" Type="http://schemas.openxmlformats.org/officeDocument/2006/relationships/image" Target="../media/image15.png"/><Relationship Id="rId3" Type="http://schemas.openxmlformats.org/officeDocument/2006/relationships/tags" Target="../tags/tag550.xml"/><Relationship Id="rId21" Type="http://schemas.openxmlformats.org/officeDocument/2006/relationships/hyperlink" Target="https://business.columbia.edu/insights/climate/cki" TargetMode="External"/><Relationship Id="rId7" Type="http://schemas.openxmlformats.org/officeDocument/2006/relationships/tags" Target="../tags/tag554.xml"/><Relationship Id="rId12" Type="http://schemas.openxmlformats.org/officeDocument/2006/relationships/tags" Target="../tags/tag559.xml"/><Relationship Id="rId17" Type="http://schemas.openxmlformats.org/officeDocument/2006/relationships/image" Target="../media/image8.emf"/><Relationship Id="rId25" Type="http://schemas.openxmlformats.org/officeDocument/2006/relationships/image" Target="../media/image14.jpeg"/><Relationship Id="rId2" Type="http://schemas.openxmlformats.org/officeDocument/2006/relationships/tags" Target="../tags/tag549.xml"/><Relationship Id="rId16" Type="http://schemas.openxmlformats.org/officeDocument/2006/relationships/oleObject" Target="../embeddings/oleObject15.bin"/><Relationship Id="rId20" Type="http://schemas.openxmlformats.org/officeDocument/2006/relationships/hyperlink" Target="https://business.columbia.edu/faculty/people/gernot-wagner" TargetMode="External"/><Relationship Id="rId29" Type="http://schemas.openxmlformats.org/officeDocument/2006/relationships/image" Target="../media/image18.png"/><Relationship Id="rId1" Type="http://schemas.openxmlformats.org/officeDocument/2006/relationships/vmlDrawing" Target="../drawings/vmlDrawing15.vml"/><Relationship Id="rId6" Type="http://schemas.openxmlformats.org/officeDocument/2006/relationships/tags" Target="../tags/tag553.xml"/><Relationship Id="rId11" Type="http://schemas.openxmlformats.org/officeDocument/2006/relationships/tags" Target="../tags/tag558.xml"/><Relationship Id="rId24" Type="http://schemas.openxmlformats.org/officeDocument/2006/relationships/image" Target="../media/image13.png"/><Relationship Id="rId5" Type="http://schemas.openxmlformats.org/officeDocument/2006/relationships/tags" Target="../tags/tag552.xml"/><Relationship Id="rId15" Type="http://schemas.openxmlformats.org/officeDocument/2006/relationships/notesSlide" Target="../notesSlides/notesSlide13.xml"/><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tags" Target="../tags/tag557.xml"/><Relationship Id="rId19" Type="http://schemas.openxmlformats.org/officeDocument/2006/relationships/hyperlink" Target="https://www.pwccn.com/en/energy-utilities-mining/ma-2023-review-and-outlook-new-energy.pdf" TargetMode="External"/><Relationship Id="rId4" Type="http://schemas.openxmlformats.org/officeDocument/2006/relationships/tags" Target="../tags/tag551.xml"/><Relationship Id="rId9" Type="http://schemas.openxmlformats.org/officeDocument/2006/relationships/tags" Target="../tags/tag556.xml"/><Relationship Id="rId14" Type="http://schemas.openxmlformats.org/officeDocument/2006/relationships/slideLayout" Target="../slideLayouts/slideLayout1.xml"/><Relationship Id="rId22" Type="http://schemas.openxmlformats.org/officeDocument/2006/relationships/hyperlink" Target="https://business.columbia.edu/insights/climate/wind" TargetMode="External"/><Relationship Id="rId27" Type="http://schemas.openxmlformats.org/officeDocument/2006/relationships/image" Target="../media/image16.png"/><Relationship Id="rId30" Type="http://schemas.openxmlformats.org/officeDocument/2006/relationships/chart" Target="../charts/chart13.xml"/></Relationships>
</file>

<file path=ppt/slides/_rels/slide15.xml.rels><?xml version="1.0" encoding="UTF-8" standalone="yes"?>
<Relationships xmlns="http://schemas.openxmlformats.org/package/2006/relationships"><Relationship Id="rId13" Type="http://schemas.openxmlformats.org/officeDocument/2006/relationships/tags" Target="../tags/tag572.xml"/><Relationship Id="rId18" Type="http://schemas.openxmlformats.org/officeDocument/2006/relationships/tags" Target="../tags/tag577.xml"/><Relationship Id="rId26" Type="http://schemas.openxmlformats.org/officeDocument/2006/relationships/tags" Target="../tags/tag585.xml"/><Relationship Id="rId39" Type="http://schemas.openxmlformats.org/officeDocument/2006/relationships/hyperlink" Target="https://www.woodmac.com/horizons/energy-transition-investing-in-a-high-interest-rate-era/" TargetMode="External"/><Relationship Id="rId21" Type="http://schemas.openxmlformats.org/officeDocument/2006/relationships/tags" Target="../tags/tag580.xml"/><Relationship Id="rId34" Type="http://schemas.openxmlformats.org/officeDocument/2006/relationships/slideLayout" Target="../slideLayouts/slideLayout1.xml"/><Relationship Id="rId42" Type="http://schemas.openxmlformats.org/officeDocument/2006/relationships/hyperlink" Target="https://business.columbia.edu/insights/climate/wind" TargetMode="External"/><Relationship Id="rId7" Type="http://schemas.openxmlformats.org/officeDocument/2006/relationships/tags" Target="../tags/tag566.xml"/><Relationship Id="rId2" Type="http://schemas.openxmlformats.org/officeDocument/2006/relationships/tags" Target="../tags/tag561.xml"/><Relationship Id="rId16" Type="http://schemas.openxmlformats.org/officeDocument/2006/relationships/tags" Target="../tags/tag575.xml"/><Relationship Id="rId20" Type="http://schemas.openxmlformats.org/officeDocument/2006/relationships/tags" Target="../tags/tag579.xml"/><Relationship Id="rId29" Type="http://schemas.openxmlformats.org/officeDocument/2006/relationships/tags" Target="../tags/tag588.xml"/><Relationship Id="rId41" Type="http://schemas.openxmlformats.org/officeDocument/2006/relationships/hyperlink" Target="https://business.columbia.edu/insights/climate/cki" TargetMode="External"/><Relationship Id="rId1" Type="http://schemas.openxmlformats.org/officeDocument/2006/relationships/vmlDrawing" Target="../drawings/vmlDrawing16.vml"/><Relationship Id="rId6" Type="http://schemas.openxmlformats.org/officeDocument/2006/relationships/tags" Target="../tags/tag565.xml"/><Relationship Id="rId11" Type="http://schemas.openxmlformats.org/officeDocument/2006/relationships/tags" Target="../tags/tag570.xml"/><Relationship Id="rId24" Type="http://schemas.openxmlformats.org/officeDocument/2006/relationships/tags" Target="../tags/tag583.xml"/><Relationship Id="rId32" Type="http://schemas.openxmlformats.org/officeDocument/2006/relationships/tags" Target="../tags/tag591.xml"/><Relationship Id="rId37" Type="http://schemas.openxmlformats.org/officeDocument/2006/relationships/image" Target="../media/image8.emf"/><Relationship Id="rId40" Type="http://schemas.openxmlformats.org/officeDocument/2006/relationships/hyperlink" Target="https://business.columbia.edu/faculty/people/gernot-wagner" TargetMode="External"/><Relationship Id="rId5" Type="http://schemas.openxmlformats.org/officeDocument/2006/relationships/tags" Target="../tags/tag564.xml"/><Relationship Id="rId15" Type="http://schemas.openxmlformats.org/officeDocument/2006/relationships/tags" Target="../tags/tag574.xml"/><Relationship Id="rId23" Type="http://schemas.openxmlformats.org/officeDocument/2006/relationships/tags" Target="../tags/tag582.xml"/><Relationship Id="rId28" Type="http://schemas.openxmlformats.org/officeDocument/2006/relationships/tags" Target="../tags/tag587.xml"/><Relationship Id="rId36" Type="http://schemas.openxmlformats.org/officeDocument/2006/relationships/oleObject" Target="../embeddings/oleObject16.bin"/><Relationship Id="rId10" Type="http://schemas.openxmlformats.org/officeDocument/2006/relationships/tags" Target="../tags/tag569.xml"/><Relationship Id="rId19" Type="http://schemas.openxmlformats.org/officeDocument/2006/relationships/tags" Target="../tags/tag578.xml"/><Relationship Id="rId31" Type="http://schemas.openxmlformats.org/officeDocument/2006/relationships/tags" Target="../tags/tag590.xml"/><Relationship Id="rId4" Type="http://schemas.openxmlformats.org/officeDocument/2006/relationships/tags" Target="../tags/tag563.xml"/><Relationship Id="rId9" Type="http://schemas.openxmlformats.org/officeDocument/2006/relationships/tags" Target="../tags/tag568.xml"/><Relationship Id="rId14" Type="http://schemas.openxmlformats.org/officeDocument/2006/relationships/tags" Target="../tags/tag573.xml"/><Relationship Id="rId22" Type="http://schemas.openxmlformats.org/officeDocument/2006/relationships/tags" Target="../tags/tag581.xml"/><Relationship Id="rId27" Type="http://schemas.openxmlformats.org/officeDocument/2006/relationships/tags" Target="../tags/tag586.xml"/><Relationship Id="rId30" Type="http://schemas.openxmlformats.org/officeDocument/2006/relationships/tags" Target="../tags/tag589.xml"/><Relationship Id="rId35" Type="http://schemas.openxmlformats.org/officeDocument/2006/relationships/notesSlide" Target="../notesSlides/notesSlide14.xml"/><Relationship Id="rId43" Type="http://schemas.openxmlformats.org/officeDocument/2006/relationships/chart" Target="../charts/chart14.xml"/><Relationship Id="rId8" Type="http://schemas.openxmlformats.org/officeDocument/2006/relationships/tags" Target="../tags/tag567.xml"/><Relationship Id="rId3" Type="http://schemas.openxmlformats.org/officeDocument/2006/relationships/tags" Target="../tags/tag562.xml"/><Relationship Id="rId12" Type="http://schemas.openxmlformats.org/officeDocument/2006/relationships/tags" Target="../tags/tag571.xml"/><Relationship Id="rId17" Type="http://schemas.openxmlformats.org/officeDocument/2006/relationships/tags" Target="../tags/tag576.xml"/><Relationship Id="rId25" Type="http://schemas.openxmlformats.org/officeDocument/2006/relationships/tags" Target="../tags/tag584.xml"/><Relationship Id="rId33" Type="http://schemas.openxmlformats.org/officeDocument/2006/relationships/tags" Target="../tags/tag592.xml"/><Relationship Id="rId38" Type="http://schemas.openxmlformats.org/officeDocument/2006/relationships/hyperlink" Target="https://www.energy.gov/eere/solar/federal-solar-tax-credits-businesses#:~:text=Solar%20systems%20that%20are%20placed,)%5B5%5D%20in%20size." TargetMode="External"/></Relationships>
</file>

<file path=ppt/slides/_rels/slide16.xml.rels><?xml version="1.0" encoding="UTF-8" standalone="yes"?>
<Relationships xmlns="http://schemas.openxmlformats.org/package/2006/relationships"><Relationship Id="rId13" Type="http://schemas.openxmlformats.org/officeDocument/2006/relationships/tags" Target="../tags/tag604.xml"/><Relationship Id="rId18" Type="http://schemas.openxmlformats.org/officeDocument/2006/relationships/tags" Target="../tags/tag609.xml"/><Relationship Id="rId26" Type="http://schemas.openxmlformats.org/officeDocument/2006/relationships/tags" Target="../tags/tag617.xml"/><Relationship Id="rId39" Type="http://schemas.openxmlformats.org/officeDocument/2006/relationships/hyperlink" Target="https://business.columbia.edu/insights/climate/wind" TargetMode="External"/><Relationship Id="rId21" Type="http://schemas.openxmlformats.org/officeDocument/2006/relationships/tags" Target="../tags/tag612.xml"/><Relationship Id="rId34" Type="http://schemas.openxmlformats.org/officeDocument/2006/relationships/hyperlink" Target="https://www.offshorewind.biz/2023/11/08/lcoe-for-coastal-virginia-offshore-wind-project-expected-to-be-lower-dominion-in-talks-with-potential-project-partner/" TargetMode="External"/><Relationship Id="rId7" Type="http://schemas.openxmlformats.org/officeDocument/2006/relationships/tags" Target="../tags/tag598.xml"/><Relationship Id="rId12" Type="http://schemas.openxmlformats.org/officeDocument/2006/relationships/tags" Target="../tags/tag603.xml"/><Relationship Id="rId17" Type="http://schemas.openxmlformats.org/officeDocument/2006/relationships/tags" Target="../tags/tag608.xml"/><Relationship Id="rId25" Type="http://schemas.openxmlformats.org/officeDocument/2006/relationships/tags" Target="../tags/tag616.xml"/><Relationship Id="rId33" Type="http://schemas.openxmlformats.org/officeDocument/2006/relationships/hyperlink" Target="https://ourworldindata.org/grapher/levelized-cost-of-energy?time=2000..latest" TargetMode="External"/><Relationship Id="rId38" Type="http://schemas.openxmlformats.org/officeDocument/2006/relationships/hyperlink" Target="https://business.columbia.edu/insights/climate/cki" TargetMode="External"/><Relationship Id="rId2" Type="http://schemas.openxmlformats.org/officeDocument/2006/relationships/tags" Target="../tags/tag593.xml"/><Relationship Id="rId16" Type="http://schemas.openxmlformats.org/officeDocument/2006/relationships/tags" Target="../tags/tag607.xml"/><Relationship Id="rId20" Type="http://schemas.openxmlformats.org/officeDocument/2006/relationships/tags" Target="../tags/tag611.xml"/><Relationship Id="rId29" Type="http://schemas.openxmlformats.org/officeDocument/2006/relationships/oleObject" Target="../embeddings/oleObject17.bin"/><Relationship Id="rId1" Type="http://schemas.openxmlformats.org/officeDocument/2006/relationships/vmlDrawing" Target="../drawings/vmlDrawing17.vml"/><Relationship Id="rId6" Type="http://schemas.openxmlformats.org/officeDocument/2006/relationships/tags" Target="../tags/tag597.xml"/><Relationship Id="rId11" Type="http://schemas.openxmlformats.org/officeDocument/2006/relationships/tags" Target="../tags/tag602.xml"/><Relationship Id="rId24" Type="http://schemas.openxmlformats.org/officeDocument/2006/relationships/tags" Target="../tags/tag615.xml"/><Relationship Id="rId32" Type="http://schemas.openxmlformats.org/officeDocument/2006/relationships/hyperlink" Target="https://emp.lbl.gov/wind-power-purchase-agreement-ppa-prices" TargetMode="External"/><Relationship Id="rId37" Type="http://schemas.openxmlformats.org/officeDocument/2006/relationships/hyperlink" Target="https://business.columbia.edu/faculty/people/gernot-wagner" TargetMode="External"/><Relationship Id="rId40" Type="http://schemas.openxmlformats.org/officeDocument/2006/relationships/chart" Target="../charts/chart15.xml"/><Relationship Id="rId5" Type="http://schemas.openxmlformats.org/officeDocument/2006/relationships/tags" Target="../tags/tag596.xml"/><Relationship Id="rId15" Type="http://schemas.openxmlformats.org/officeDocument/2006/relationships/tags" Target="../tags/tag606.xml"/><Relationship Id="rId23" Type="http://schemas.openxmlformats.org/officeDocument/2006/relationships/tags" Target="../tags/tag614.xml"/><Relationship Id="rId28" Type="http://schemas.openxmlformats.org/officeDocument/2006/relationships/notesSlide" Target="../notesSlides/notesSlide15.xml"/><Relationship Id="rId36" Type="http://schemas.openxmlformats.org/officeDocument/2006/relationships/hyperlink" Target="https://www1.eere.energy.gov/wind/pdfs/offshore_wind_market_and_economic_analysis.pdf" TargetMode="External"/><Relationship Id="rId10" Type="http://schemas.openxmlformats.org/officeDocument/2006/relationships/tags" Target="../tags/tag601.xml"/><Relationship Id="rId19" Type="http://schemas.openxmlformats.org/officeDocument/2006/relationships/tags" Target="../tags/tag610.xml"/><Relationship Id="rId31" Type="http://schemas.openxmlformats.org/officeDocument/2006/relationships/hyperlink" Target="https://www.energy.gov/eere/solar/federal-solar-tax-credits-businesses#:~:text=Solar%20systems%20that%20are%20placed,)%5B5%5D%20in%20size." TargetMode="External"/><Relationship Id="rId4" Type="http://schemas.openxmlformats.org/officeDocument/2006/relationships/tags" Target="../tags/tag595.xml"/><Relationship Id="rId9" Type="http://schemas.openxmlformats.org/officeDocument/2006/relationships/tags" Target="../tags/tag600.xml"/><Relationship Id="rId14" Type="http://schemas.openxmlformats.org/officeDocument/2006/relationships/tags" Target="../tags/tag605.xml"/><Relationship Id="rId22" Type="http://schemas.openxmlformats.org/officeDocument/2006/relationships/tags" Target="../tags/tag613.xml"/><Relationship Id="rId27" Type="http://schemas.openxmlformats.org/officeDocument/2006/relationships/slideLayout" Target="../slideLayouts/slideLayout1.xml"/><Relationship Id="rId30" Type="http://schemas.openxmlformats.org/officeDocument/2006/relationships/image" Target="../media/image8.emf"/><Relationship Id="rId35" Type="http://schemas.openxmlformats.org/officeDocument/2006/relationships/hyperlink" Target="https://www.spglobal.com/commodityinsights/en/market-insights/latest-news/natural-gas/110521-dominions-virginia-offshore-wind-project-cost-rises-to-10-billion" TargetMode="External"/><Relationship Id="rId8" Type="http://schemas.openxmlformats.org/officeDocument/2006/relationships/tags" Target="../tags/tag599.xml"/><Relationship Id="rId3" Type="http://schemas.openxmlformats.org/officeDocument/2006/relationships/tags" Target="../tags/tag594.xml"/></Relationships>
</file>

<file path=ppt/slides/_rels/slide17.xml.rels><?xml version="1.0" encoding="UTF-8" standalone="yes"?>
<Relationships xmlns="http://schemas.openxmlformats.org/package/2006/relationships"><Relationship Id="rId13" Type="http://schemas.openxmlformats.org/officeDocument/2006/relationships/tags" Target="../tags/tag629.xml"/><Relationship Id="rId18" Type="http://schemas.openxmlformats.org/officeDocument/2006/relationships/tags" Target="../tags/tag634.xml"/><Relationship Id="rId26" Type="http://schemas.openxmlformats.org/officeDocument/2006/relationships/tags" Target="../tags/tag642.xml"/><Relationship Id="rId39" Type="http://schemas.openxmlformats.org/officeDocument/2006/relationships/tags" Target="../tags/tag655.xml"/><Relationship Id="rId21" Type="http://schemas.openxmlformats.org/officeDocument/2006/relationships/tags" Target="../tags/tag637.xml"/><Relationship Id="rId34" Type="http://schemas.openxmlformats.org/officeDocument/2006/relationships/tags" Target="../tags/tag650.xml"/><Relationship Id="rId42" Type="http://schemas.openxmlformats.org/officeDocument/2006/relationships/slideLayout" Target="../slideLayouts/slideLayout1.xml"/><Relationship Id="rId47" Type="http://schemas.openxmlformats.org/officeDocument/2006/relationships/hyperlink" Target="https://www.nrel.gov/docs/fy24osti/90525.pdf" TargetMode="External"/><Relationship Id="rId50" Type="http://schemas.openxmlformats.org/officeDocument/2006/relationships/hyperlink" Target="https://emp.lbl.gov/generation-storage-and-hybrid-capacity" TargetMode="External"/><Relationship Id="rId55" Type="http://schemas.openxmlformats.org/officeDocument/2006/relationships/chart" Target="../charts/chart16.xml"/><Relationship Id="rId7" Type="http://schemas.openxmlformats.org/officeDocument/2006/relationships/tags" Target="../tags/tag623.xml"/><Relationship Id="rId2" Type="http://schemas.openxmlformats.org/officeDocument/2006/relationships/tags" Target="../tags/tag618.xml"/><Relationship Id="rId16" Type="http://schemas.openxmlformats.org/officeDocument/2006/relationships/tags" Target="../tags/tag632.xml"/><Relationship Id="rId29" Type="http://schemas.openxmlformats.org/officeDocument/2006/relationships/tags" Target="../tags/tag645.xml"/><Relationship Id="rId11" Type="http://schemas.openxmlformats.org/officeDocument/2006/relationships/tags" Target="../tags/tag627.xml"/><Relationship Id="rId24" Type="http://schemas.openxmlformats.org/officeDocument/2006/relationships/tags" Target="../tags/tag640.xml"/><Relationship Id="rId32" Type="http://schemas.openxmlformats.org/officeDocument/2006/relationships/tags" Target="../tags/tag648.xml"/><Relationship Id="rId37" Type="http://schemas.openxmlformats.org/officeDocument/2006/relationships/tags" Target="../tags/tag653.xml"/><Relationship Id="rId40" Type="http://schemas.openxmlformats.org/officeDocument/2006/relationships/tags" Target="../tags/tag656.xml"/><Relationship Id="rId45" Type="http://schemas.openxmlformats.org/officeDocument/2006/relationships/image" Target="../media/image8.emf"/><Relationship Id="rId53" Type="http://schemas.openxmlformats.org/officeDocument/2006/relationships/hyperlink" Target="https://business.columbia.edu/insights/climate/wind" TargetMode="External"/><Relationship Id="rId5" Type="http://schemas.openxmlformats.org/officeDocument/2006/relationships/tags" Target="../tags/tag621.xml"/><Relationship Id="rId19" Type="http://schemas.openxmlformats.org/officeDocument/2006/relationships/tags" Target="../tags/tag635.xml"/><Relationship Id="rId4" Type="http://schemas.openxmlformats.org/officeDocument/2006/relationships/tags" Target="../tags/tag620.xml"/><Relationship Id="rId9" Type="http://schemas.openxmlformats.org/officeDocument/2006/relationships/tags" Target="../tags/tag625.xml"/><Relationship Id="rId14" Type="http://schemas.openxmlformats.org/officeDocument/2006/relationships/tags" Target="../tags/tag630.xml"/><Relationship Id="rId22" Type="http://schemas.openxmlformats.org/officeDocument/2006/relationships/tags" Target="../tags/tag638.xml"/><Relationship Id="rId27" Type="http://schemas.openxmlformats.org/officeDocument/2006/relationships/tags" Target="../tags/tag643.xml"/><Relationship Id="rId30" Type="http://schemas.openxmlformats.org/officeDocument/2006/relationships/tags" Target="../tags/tag646.xml"/><Relationship Id="rId35" Type="http://schemas.openxmlformats.org/officeDocument/2006/relationships/tags" Target="../tags/tag651.xml"/><Relationship Id="rId43" Type="http://schemas.openxmlformats.org/officeDocument/2006/relationships/notesSlide" Target="../notesSlides/notesSlide16.xml"/><Relationship Id="rId48" Type="http://schemas.openxmlformats.org/officeDocument/2006/relationships/hyperlink" Target="https://www.doi.gov/pressreleases/interior-department-finalizes-rule-streamline-and-modernize-offshore-renewable-energy" TargetMode="External"/><Relationship Id="rId56" Type="http://schemas.openxmlformats.org/officeDocument/2006/relationships/chart" Target="../charts/chart17.xml"/><Relationship Id="rId8" Type="http://schemas.openxmlformats.org/officeDocument/2006/relationships/tags" Target="../tags/tag624.xml"/><Relationship Id="rId51" Type="http://schemas.openxmlformats.org/officeDocument/2006/relationships/hyperlink" Target="https://business.columbia.edu/faculty/people/gernot-wagner" TargetMode="External"/><Relationship Id="rId3" Type="http://schemas.openxmlformats.org/officeDocument/2006/relationships/tags" Target="../tags/tag619.xml"/><Relationship Id="rId12" Type="http://schemas.openxmlformats.org/officeDocument/2006/relationships/tags" Target="../tags/tag628.xml"/><Relationship Id="rId17" Type="http://schemas.openxmlformats.org/officeDocument/2006/relationships/tags" Target="../tags/tag633.xml"/><Relationship Id="rId25" Type="http://schemas.openxmlformats.org/officeDocument/2006/relationships/tags" Target="../tags/tag641.xml"/><Relationship Id="rId33" Type="http://schemas.openxmlformats.org/officeDocument/2006/relationships/tags" Target="../tags/tag649.xml"/><Relationship Id="rId38" Type="http://schemas.openxmlformats.org/officeDocument/2006/relationships/tags" Target="../tags/tag654.xml"/><Relationship Id="rId46" Type="http://schemas.openxmlformats.org/officeDocument/2006/relationships/hyperlink" Target="https://www.dnv.com/energy-transition-outlook/download/" TargetMode="External"/><Relationship Id="rId20" Type="http://schemas.openxmlformats.org/officeDocument/2006/relationships/tags" Target="../tags/tag636.xml"/><Relationship Id="rId41" Type="http://schemas.openxmlformats.org/officeDocument/2006/relationships/tags" Target="../tags/tag657.xml"/><Relationship Id="rId54" Type="http://schemas.openxmlformats.org/officeDocument/2006/relationships/hyperlink" Target="https://www.power-grid.com/policy-regulation/ferc-affirms-order-2023-interconnection-rule/#gref" TargetMode="External"/><Relationship Id="rId1" Type="http://schemas.openxmlformats.org/officeDocument/2006/relationships/vmlDrawing" Target="../drawings/vmlDrawing18.vml"/><Relationship Id="rId6" Type="http://schemas.openxmlformats.org/officeDocument/2006/relationships/tags" Target="../tags/tag622.xml"/><Relationship Id="rId15" Type="http://schemas.openxmlformats.org/officeDocument/2006/relationships/tags" Target="../tags/tag631.xml"/><Relationship Id="rId23" Type="http://schemas.openxmlformats.org/officeDocument/2006/relationships/tags" Target="../tags/tag639.xml"/><Relationship Id="rId28" Type="http://schemas.openxmlformats.org/officeDocument/2006/relationships/tags" Target="../tags/tag644.xml"/><Relationship Id="rId36" Type="http://schemas.openxmlformats.org/officeDocument/2006/relationships/tags" Target="../tags/tag652.xml"/><Relationship Id="rId49" Type="http://schemas.openxmlformats.org/officeDocument/2006/relationships/hyperlink" Target="https://data.openei.org/submissions/5733" TargetMode="External"/><Relationship Id="rId57" Type="http://schemas.openxmlformats.org/officeDocument/2006/relationships/chart" Target="../charts/chart18.xml"/><Relationship Id="rId10" Type="http://schemas.openxmlformats.org/officeDocument/2006/relationships/tags" Target="../tags/tag626.xml"/><Relationship Id="rId31" Type="http://schemas.openxmlformats.org/officeDocument/2006/relationships/tags" Target="../tags/tag647.xml"/><Relationship Id="rId44" Type="http://schemas.openxmlformats.org/officeDocument/2006/relationships/oleObject" Target="../embeddings/oleObject18.bin"/><Relationship Id="rId52" Type="http://schemas.openxmlformats.org/officeDocument/2006/relationships/hyperlink" Target="https://business.columbia.edu/insights/climate/cki" TargetMode="External"/></Relationships>
</file>

<file path=ppt/slides/_rels/slide18.xml.rels><?xml version="1.0" encoding="UTF-8" standalone="yes"?>
<Relationships xmlns="http://schemas.openxmlformats.org/package/2006/relationships"><Relationship Id="rId26" Type="http://schemas.openxmlformats.org/officeDocument/2006/relationships/tags" Target="../tags/tag682.xml"/><Relationship Id="rId21" Type="http://schemas.openxmlformats.org/officeDocument/2006/relationships/tags" Target="../tags/tag677.xml"/><Relationship Id="rId42" Type="http://schemas.openxmlformats.org/officeDocument/2006/relationships/tags" Target="../tags/tag698.xml"/><Relationship Id="rId47" Type="http://schemas.openxmlformats.org/officeDocument/2006/relationships/tags" Target="../tags/tag703.xml"/><Relationship Id="rId63" Type="http://schemas.openxmlformats.org/officeDocument/2006/relationships/tags" Target="../tags/tag719.xml"/><Relationship Id="rId68" Type="http://schemas.openxmlformats.org/officeDocument/2006/relationships/tags" Target="../tags/tag724.xml"/><Relationship Id="rId84" Type="http://schemas.openxmlformats.org/officeDocument/2006/relationships/tags" Target="../tags/tag740.xml"/><Relationship Id="rId89" Type="http://schemas.openxmlformats.org/officeDocument/2006/relationships/hyperlink" Target="https://media-publications.bcg.com/BCG-Future-of-logistics-in-offshore-wind-March-2022.pdf" TargetMode="External"/><Relationship Id="rId16" Type="http://schemas.openxmlformats.org/officeDocument/2006/relationships/tags" Target="../tags/tag672.xml"/><Relationship Id="rId11" Type="http://schemas.openxmlformats.org/officeDocument/2006/relationships/tags" Target="../tags/tag667.xml"/><Relationship Id="rId32" Type="http://schemas.openxmlformats.org/officeDocument/2006/relationships/tags" Target="../tags/tag688.xml"/><Relationship Id="rId37" Type="http://schemas.openxmlformats.org/officeDocument/2006/relationships/tags" Target="../tags/tag693.xml"/><Relationship Id="rId53" Type="http://schemas.openxmlformats.org/officeDocument/2006/relationships/tags" Target="../tags/tag709.xml"/><Relationship Id="rId58" Type="http://schemas.openxmlformats.org/officeDocument/2006/relationships/tags" Target="../tags/tag714.xml"/><Relationship Id="rId74" Type="http://schemas.openxmlformats.org/officeDocument/2006/relationships/tags" Target="../tags/tag730.xml"/><Relationship Id="rId79" Type="http://schemas.openxmlformats.org/officeDocument/2006/relationships/tags" Target="../tags/tag735.xml"/><Relationship Id="rId5" Type="http://schemas.openxmlformats.org/officeDocument/2006/relationships/tags" Target="../tags/tag661.xml"/><Relationship Id="rId90" Type="http://schemas.openxmlformats.org/officeDocument/2006/relationships/hyperlink" Target="https://www.nyiso.com/-/nyiso-2024-priorities-are-fueling-new-york-clean-energy-future" TargetMode="External"/><Relationship Id="rId95" Type="http://schemas.openxmlformats.org/officeDocument/2006/relationships/chart" Target="../charts/chart19.xml"/><Relationship Id="rId22" Type="http://schemas.openxmlformats.org/officeDocument/2006/relationships/tags" Target="../tags/tag678.xml"/><Relationship Id="rId27" Type="http://schemas.openxmlformats.org/officeDocument/2006/relationships/tags" Target="../tags/tag683.xml"/><Relationship Id="rId43" Type="http://schemas.openxmlformats.org/officeDocument/2006/relationships/tags" Target="../tags/tag699.xml"/><Relationship Id="rId48" Type="http://schemas.openxmlformats.org/officeDocument/2006/relationships/tags" Target="../tags/tag704.xml"/><Relationship Id="rId64" Type="http://schemas.openxmlformats.org/officeDocument/2006/relationships/tags" Target="../tags/tag720.xml"/><Relationship Id="rId69" Type="http://schemas.openxmlformats.org/officeDocument/2006/relationships/tags" Target="../tags/tag725.xml"/><Relationship Id="rId80" Type="http://schemas.openxmlformats.org/officeDocument/2006/relationships/tags" Target="../tags/tag736.xml"/><Relationship Id="rId85" Type="http://schemas.openxmlformats.org/officeDocument/2006/relationships/slideLayout" Target="../slideLayouts/slideLayout1.xml"/><Relationship Id="rId3" Type="http://schemas.openxmlformats.org/officeDocument/2006/relationships/tags" Target="../tags/tag659.xml"/><Relationship Id="rId12" Type="http://schemas.openxmlformats.org/officeDocument/2006/relationships/tags" Target="../tags/tag668.xml"/><Relationship Id="rId17" Type="http://schemas.openxmlformats.org/officeDocument/2006/relationships/tags" Target="../tags/tag673.xml"/><Relationship Id="rId25" Type="http://schemas.openxmlformats.org/officeDocument/2006/relationships/tags" Target="../tags/tag681.xml"/><Relationship Id="rId33" Type="http://schemas.openxmlformats.org/officeDocument/2006/relationships/tags" Target="../tags/tag689.xml"/><Relationship Id="rId38" Type="http://schemas.openxmlformats.org/officeDocument/2006/relationships/tags" Target="../tags/tag694.xml"/><Relationship Id="rId46" Type="http://schemas.openxmlformats.org/officeDocument/2006/relationships/tags" Target="../tags/tag702.xml"/><Relationship Id="rId59" Type="http://schemas.openxmlformats.org/officeDocument/2006/relationships/tags" Target="../tags/tag715.xml"/><Relationship Id="rId67" Type="http://schemas.openxmlformats.org/officeDocument/2006/relationships/tags" Target="../tags/tag723.xml"/><Relationship Id="rId20" Type="http://schemas.openxmlformats.org/officeDocument/2006/relationships/tags" Target="../tags/tag676.xml"/><Relationship Id="rId41" Type="http://schemas.openxmlformats.org/officeDocument/2006/relationships/tags" Target="../tags/tag697.xml"/><Relationship Id="rId54" Type="http://schemas.openxmlformats.org/officeDocument/2006/relationships/tags" Target="../tags/tag710.xml"/><Relationship Id="rId62" Type="http://schemas.openxmlformats.org/officeDocument/2006/relationships/tags" Target="../tags/tag718.xml"/><Relationship Id="rId70" Type="http://schemas.openxmlformats.org/officeDocument/2006/relationships/tags" Target="../tags/tag726.xml"/><Relationship Id="rId75" Type="http://schemas.openxmlformats.org/officeDocument/2006/relationships/tags" Target="../tags/tag731.xml"/><Relationship Id="rId83" Type="http://schemas.openxmlformats.org/officeDocument/2006/relationships/tags" Target="../tags/tag739.xml"/><Relationship Id="rId88" Type="http://schemas.openxmlformats.org/officeDocument/2006/relationships/image" Target="../media/image8.emf"/><Relationship Id="rId91" Type="http://schemas.openxmlformats.org/officeDocument/2006/relationships/hyperlink" Target="https://emp.lbl.gov/generation-storage-and-hybrid-capacity" TargetMode="External"/><Relationship Id="rId96" Type="http://schemas.openxmlformats.org/officeDocument/2006/relationships/chart" Target="../charts/chart20.xml"/><Relationship Id="rId1" Type="http://schemas.openxmlformats.org/officeDocument/2006/relationships/vmlDrawing" Target="../drawings/vmlDrawing19.vml"/><Relationship Id="rId6" Type="http://schemas.openxmlformats.org/officeDocument/2006/relationships/tags" Target="../tags/tag662.xml"/><Relationship Id="rId15" Type="http://schemas.openxmlformats.org/officeDocument/2006/relationships/tags" Target="../tags/tag671.xml"/><Relationship Id="rId23" Type="http://schemas.openxmlformats.org/officeDocument/2006/relationships/tags" Target="../tags/tag679.xml"/><Relationship Id="rId28" Type="http://schemas.openxmlformats.org/officeDocument/2006/relationships/tags" Target="../tags/tag684.xml"/><Relationship Id="rId36" Type="http://schemas.openxmlformats.org/officeDocument/2006/relationships/tags" Target="../tags/tag692.xml"/><Relationship Id="rId49" Type="http://schemas.openxmlformats.org/officeDocument/2006/relationships/tags" Target="../tags/tag705.xml"/><Relationship Id="rId57" Type="http://schemas.openxmlformats.org/officeDocument/2006/relationships/tags" Target="../tags/tag713.xml"/><Relationship Id="rId10" Type="http://schemas.openxmlformats.org/officeDocument/2006/relationships/tags" Target="../tags/tag666.xml"/><Relationship Id="rId31" Type="http://schemas.openxmlformats.org/officeDocument/2006/relationships/tags" Target="../tags/tag687.xml"/><Relationship Id="rId44" Type="http://schemas.openxmlformats.org/officeDocument/2006/relationships/tags" Target="../tags/tag700.xml"/><Relationship Id="rId52" Type="http://schemas.openxmlformats.org/officeDocument/2006/relationships/tags" Target="../tags/tag708.xml"/><Relationship Id="rId60" Type="http://schemas.openxmlformats.org/officeDocument/2006/relationships/tags" Target="../tags/tag716.xml"/><Relationship Id="rId65" Type="http://schemas.openxmlformats.org/officeDocument/2006/relationships/tags" Target="../tags/tag721.xml"/><Relationship Id="rId73" Type="http://schemas.openxmlformats.org/officeDocument/2006/relationships/tags" Target="../tags/tag729.xml"/><Relationship Id="rId78" Type="http://schemas.openxmlformats.org/officeDocument/2006/relationships/tags" Target="../tags/tag734.xml"/><Relationship Id="rId81" Type="http://schemas.openxmlformats.org/officeDocument/2006/relationships/tags" Target="../tags/tag737.xml"/><Relationship Id="rId86" Type="http://schemas.openxmlformats.org/officeDocument/2006/relationships/notesSlide" Target="../notesSlides/notesSlide17.xml"/><Relationship Id="rId94" Type="http://schemas.openxmlformats.org/officeDocument/2006/relationships/hyperlink" Target="https://business.columbia.edu/insights/climate/wind" TargetMode="External"/><Relationship Id="rId4" Type="http://schemas.openxmlformats.org/officeDocument/2006/relationships/tags" Target="../tags/tag660.xml"/><Relationship Id="rId9" Type="http://schemas.openxmlformats.org/officeDocument/2006/relationships/tags" Target="../tags/tag665.xml"/><Relationship Id="rId13" Type="http://schemas.openxmlformats.org/officeDocument/2006/relationships/tags" Target="../tags/tag669.xml"/><Relationship Id="rId18" Type="http://schemas.openxmlformats.org/officeDocument/2006/relationships/tags" Target="../tags/tag674.xml"/><Relationship Id="rId39" Type="http://schemas.openxmlformats.org/officeDocument/2006/relationships/tags" Target="../tags/tag695.xml"/><Relationship Id="rId34" Type="http://schemas.openxmlformats.org/officeDocument/2006/relationships/tags" Target="../tags/tag690.xml"/><Relationship Id="rId50" Type="http://schemas.openxmlformats.org/officeDocument/2006/relationships/tags" Target="../tags/tag706.xml"/><Relationship Id="rId55" Type="http://schemas.openxmlformats.org/officeDocument/2006/relationships/tags" Target="../tags/tag711.xml"/><Relationship Id="rId76" Type="http://schemas.openxmlformats.org/officeDocument/2006/relationships/tags" Target="../tags/tag732.xml"/><Relationship Id="rId97" Type="http://schemas.openxmlformats.org/officeDocument/2006/relationships/chart" Target="../charts/chart21.xml"/><Relationship Id="rId7" Type="http://schemas.openxmlformats.org/officeDocument/2006/relationships/tags" Target="../tags/tag663.xml"/><Relationship Id="rId71" Type="http://schemas.openxmlformats.org/officeDocument/2006/relationships/tags" Target="../tags/tag727.xml"/><Relationship Id="rId92" Type="http://schemas.openxmlformats.org/officeDocument/2006/relationships/hyperlink" Target="https://business.columbia.edu/faculty/people/gernot-wagner" TargetMode="External"/><Relationship Id="rId2" Type="http://schemas.openxmlformats.org/officeDocument/2006/relationships/tags" Target="../tags/tag658.xml"/><Relationship Id="rId29" Type="http://schemas.openxmlformats.org/officeDocument/2006/relationships/tags" Target="../tags/tag685.xml"/><Relationship Id="rId24" Type="http://schemas.openxmlformats.org/officeDocument/2006/relationships/tags" Target="../tags/tag680.xml"/><Relationship Id="rId40" Type="http://schemas.openxmlformats.org/officeDocument/2006/relationships/tags" Target="../tags/tag696.xml"/><Relationship Id="rId45" Type="http://schemas.openxmlformats.org/officeDocument/2006/relationships/tags" Target="../tags/tag701.xml"/><Relationship Id="rId66" Type="http://schemas.openxmlformats.org/officeDocument/2006/relationships/tags" Target="../tags/tag722.xml"/><Relationship Id="rId87" Type="http://schemas.openxmlformats.org/officeDocument/2006/relationships/oleObject" Target="../embeddings/oleObject19.bin"/><Relationship Id="rId61" Type="http://schemas.openxmlformats.org/officeDocument/2006/relationships/tags" Target="../tags/tag717.xml"/><Relationship Id="rId82" Type="http://schemas.openxmlformats.org/officeDocument/2006/relationships/tags" Target="../tags/tag738.xml"/><Relationship Id="rId19" Type="http://schemas.openxmlformats.org/officeDocument/2006/relationships/tags" Target="../tags/tag675.xml"/><Relationship Id="rId14" Type="http://schemas.openxmlformats.org/officeDocument/2006/relationships/tags" Target="../tags/tag670.xml"/><Relationship Id="rId30" Type="http://schemas.openxmlformats.org/officeDocument/2006/relationships/tags" Target="../tags/tag686.xml"/><Relationship Id="rId35" Type="http://schemas.openxmlformats.org/officeDocument/2006/relationships/tags" Target="../tags/tag691.xml"/><Relationship Id="rId56" Type="http://schemas.openxmlformats.org/officeDocument/2006/relationships/tags" Target="../tags/tag712.xml"/><Relationship Id="rId77" Type="http://schemas.openxmlformats.org/officeDocument/2006/relationships/tags" Target="../tags/tag733.xml"/><Relationship Id="rId8" Type="http://schemas.openxmlformats.org/officeDocument/2006/relationships/tags" Target="../tags/tag664.xml"/><Relationship Id="rId51" Type="http://schemas.openxmlformats.org/officeDocument/2006/relationships/tags" Target="../tags/tag707.xml"/><Relationship Id="rId72" Type="http://schemas.openxmlformats.org/officeDocument/2006/relationships/tags" Target="../tags/tag728.xml"/><Relationship Id="rId93" Type="http://schemas.openxmlformats.org/officeDocument/2006/relationships/hyperlink" Target="https://business.columbia.edu/insights/climate/cki" TargetMode="External"/></Relationships>
</file>

<file path=ppt/slides/_rels/slide19.xml.rels><?xml version="1.0" encoding="UTF-8" standalone="yes"?>
<Relationships xmlns="http://schemas.openxmlformats.org/package/2006/relationships"><Relationship Id="rId13" Type="http://schemas.openxmlformats.org/officeDocument/2006/relationships/tags" Target="../tags/tag752.xml"/><Relationship Id="rId18" Type="http://schemas.openxmlformats.org/officeDocument/2006/relationships/tags" Target="../tags/tag757.xml"/><Relationship Id="rId26" Type="http://schemas.openxmlformats.org/officeDocument/2006/relationships/tags" Target="../tags/tag765.xml"/><Relationship Id="rId39" Type="http://schemas.openxmlformats.org/officeDocument/2006/relationships/notesSlide" Target="../notesSlides/notesSlide18.xml"/><Relationship Id="rId21" Type="http://schemas.openxmlformats.org/officeDocument/2006/relationships/tags" Target="../tags/tag760.xml"/><Relationship Id="rId34" Type="http://schemas.openxmlformats.org/officeDocument/2006/relationships/tags" Target="../tags/tag773.xml"/><Relationship Id="rId42" Type="http://schemas.openxmlformats.org/officeDocument/2006/relationships/chart" Target="../charts/chart22.xml"/><Relationship Id="rId47" Type="http://schemas.openxmlformats.org/officeDocument/2006/relationships/image" Target="../media/image24.png"/><Relationship Id="rId50" Type="http://schemas.openxmlformats.org/officeDocument/2006/relationships/hyperlink" Target="https://business.columbia.edu/insights/climate/cki" TargetMode="External"/><Relationship Id="rId7" Type="http://schemas.openxmlformats.org/officeDocument/2006/relationships/tags" Target="../tags/tag746.xml"/><Relationship Id="rId2" Type="http://schemas.openxmlformats.org/officeDocument/2006/relationships/tags" Target="../tags/tag741.xml"/><Relationship Id="rId16" Type="http://schemas.openxmlformats.org/officeDocument/2006/relationships/tags" Target="../tags/tag755.xml"/><Relationship Id="rId29" Type="http://schemas.openxmlformats.org/officeDocument/2006/relationships/tags" Target="../tags/tag768.xml"/><Relationship Id="rId11" Type="http://schemas.openxmlformats.org/officeDocument/2006/relationships/tags" Target="../tags/tag750.xml"/><Relationship Id="rId24" Type="http://schemas.openxmlformats.org/officeDocument/2006/relationships/tags" Target="../tags/tag763.xml"/><Relationship Id="rId32" Type="http://schemas.openxmlformats.org/officeDocument/2006/relationships/tags" Target="../tags/tag771.xml"/><Relationship Id="rId37" Type="http://schemas.openxmlformats.org/officeDocument/2006/relationships/tags" Target="../tags/tag776.xml"/><Relationship Id="rId40" Type="http://schemas.openxmlformats.org/officeDocument/2006/relationships/oleObject" Target="../embeddings/oleObject20.bin"/><Relationship Id="rId45" Type="http://schemas.openxmlformats.org/officeDocument/2006/relationships/image" Target="../media/image22.jpeg"/><Relationship Id="rId5" Type="http://schemas.openxmlformats.org/officeDocument/2006/relationships/tags" Target="../tags/tag744.xml"/><Relationship Id="rId15" Type="http://schemas.openxmlformats.org/officeDocument/2006/relationships/tags" Target="../tags/tag754.xml"/><Relationship Id="rId23" Type="http://schemas.openxmlformats.org/officeDocument/2006/relationships/tags" Target="../tags/tag762.xml"/><Relationship Id="rId28" Type="http://schemas.openxmlformats.org/officeDocument/2006/relationships/tags" Target="../tags/tag767.xml"/><Relationship Id="rId36" Type="http://schemas.openxmlformats.org/officeDocument/2006/relationships/tags" Target="../tags/tag775.xml"/><Relationship Id="rId49" Type="http://schemas.openxmlformats.org/officeDocument/2006/relationships/hyperlink" Target="https://business.columbia.edu/faculty/people/gernot-wagner" TargetMode="External"/><Relationship Id="rId10" Type="http://schemas.openxmlformats.org/officeDocument/2006/relationships/tags" Target="../tags/tag749.xml"/><Relationship Id="rId19" Type="http://schemas.openxmlformats.org/officeDocument/2006/relationships/tags" Target="../tags/tag758.xml"/><Relationship Id="rId31" Type="http://schemas.openxmlformats.org/officeDocument/2006/relationships/tags" Target="../tags/tag770.xml"/><Relationship Id="rId44" Type="http://schemas.openxmlformats.org/officeDocument/2006/relationships/image" Target="../media/image21.png"/><Relationship Id="rId4" Type="http://schemas.openxmlformats.org/officeDocument/2006/relationships/tags" Target="../tags/tag743.xml"/><Relationship Id="rId9" Type="http://schemas.openxmlformats.org/officeDocument/2006/relationships/tags" Target="../tags/tag748.xml"/><Relationship Id="rId14" Type="http://schemas.openxmlformats.org/officeDocument/2006/relationships/tags" Target="../tags/tag753.xml"/><Relationship Id="rId22" Type="http://schemas.openxmlformats.org/officeDocument/2006/relationships/tags" Target="../tags/tag761.xml"/><Relationship Id="rId27" Type="http://schemas.openxmlformats.org/officeDocument/2006/relationships/tags" Target="../tags/tag766.xml"/><Relationship Id="rId30" Type="http://schemas.openxmlformats.org/officeDocument/2006/relationships/tags" Target="../tags/tag769.xml"/><Relationship Id="rId35" Type="http://schemas.openxmlformats.org/officeDocument/2006/relationships/tags" Target="../tags/tag774.xml"/><Relationship Id="rId43" Type="http://schemas.openxmlformats.org/officeDocument/2006/relationships/image" Target="../media/image20.png"/><Relationship Id="rId48" Type="http://schemas.openxmlformats.org/officeDocument/2006/relationships/hyperlink" Target="https://www.spinergie.com/blog/headwinds-on-the-horizon-how-the-donald-trump-election-victory-could-impact-the-offshore-wind-sector" TargetMode="External"/><Relationship Id="rId8" Type="http://schemas.openxmlformats.org/officeDocument/2006/relationships/tags" Target="../tags/tag747.xml"/><Relationship Id="rId51" Type="http://schemas.openxmlformats.org/officeDocument/2006/relationships/hyperlink" Target="https://business.columbia.edu/insights/climate/wind" TargetMode="External"/><Relationship Id="rId3" Type="http://schemas.openxmlformats.org/officeDocument/2006/relationships/tags" Target="../tags/tag742.xml"/><Relationship Id="rId12" Type="http://schemas.openxmlformats.org/officeDocument/2006/relationships/tags" Target="../tags/tag751.xml"/><Relationship Id="rId17" Type="http://schemas.openxmlformats.org/officeDocument/2006/relationships/tags" Target="../tags/tag756.xml"/><Relationship Id="rId25" Type="http://schemas.openxmlformats.org/officeDocument/2006/relationships/tags" Target="../tags/tag764.xml"/><Relationship Id="rId33" Type="http://schemas.openxmlformats.org/officeDocument/2006/relationships/tags" Target="../tags/tag772.xml"/><Relationship Id="rId38" Type="http://schemas.openxmlformats.org/officeDocument/2006/relationships/slideLayout" Target="../slideLayouts/slideLayout1.xml"/><Relationship Id="rId46" Type="http://schemas.openxmlformats.org/officeDocument/2006/relationships/image" Target="../media/image23.jpeg"/><Relationship Id="rId20" Type="http://schemas.openxmlformats.org/officeDocument/2006/relationships/tags" Target="../tags/tag759.xml"/><Relationship Id="rId41" Type="http://schemas.openxmlformats.org/officeDocument/2006/relationships/image" Target="../media/image19.emf"/><Relationship Id="rId1" Type="http://schemas.openxmlformats.org/officeDocument/2006/relationships/vmlDrawing" Target="../drawings/vmlDrawing20.vml"/><Relationship Id="rId6" Type="http://schemas.openxmlformats.org/officeDocument/2006/relationships/tags" Target="../tags/tag74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emf"/><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3" Type="http://schemas.openxmlformats.org/officeDocument/2006/relationships/tags" Target="../tags/tag788.xml"/><Relationship Id="rId18" Type="http://schemas.openxmlformats.org/officeDocument/2006/relationships/tags" Target="../tags/tag793.xml"/><Relationship Id="rId26" Type="http://schemas.openxmlformats.org/officeDocument/2006/relationships/tags" Target="../tags/tag801.xml"/><Relationship Id="rId39" Type="http://schemas.openxmlformats.org/officeDocument/2006/relationships/chart" Target="../charts/chart24.xml"/><Relationship Id="rId21" Type="http://schemas.openxmlformats.org/officeDocument/2006/relationships/tags" Target="../tags/tag796.xml"/><Relationship Id="rId34" Type="http://schemas.openxmlformats.org/officeDocument/2006/relationships/hyperlink" Target="https://www.nrel.gov/docs/fy23osti/82907.pdf" TargetMode="External"/><Relationship Id="rId7" Type="http://schemas.openxmlformats.org/officeDocument/2006/relationships/tags" Target="../tags/tag782.xml"/><Relationship Id="rId12" Type="http://schemas.openxmlformats.org/officeDocument/2006/relationships/tags" Target="../tags/tag787.xml"/><Relationship Id="rId17" Type="http://schemas.openxmlformats.org/officeDocument/2006/relationships/tags" Target="../tags/tag792.xml"/><Relationship Id="rId25" Type="http://schemas.openxmlformats.org/officeDocument/2006/relationships/tags" Target="../tags/tag800.xml"/><Relationship Id="rId33" Type="http://schemas.openxmlformats.org/officeDocument/2006/relationships/hyperlink" Target="https://www.nrel.gov/docs/fy24osti/87670.pdf" TargetMode="External"/><Relationship Id="rId38" Type="http://schemas.openxmlformats.org/officeDocument/2006/relationships/chart" Target="../charts/chart23.xml"/><Relationship Id="rId2" Type="http://schemas.openxmlformats.org/officeDocument/2006/relationships/tags" Target="../tags/tag777.xml"/><Relationship Id="rId16" Type="http://schemas.openxmlformats.org/officeDocument/2006/relationships/tags" Target="../tags/tag791.xml"/><Relationship Id="rId20" Type="http://schemas.openxmlformats.org/officeDocument/2006/relationships/tags" Target="../tags/tag795.xml"/><Relationship Id="rId29"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tags" Target="../tags/tag781.xml"/><Relationship Id="rId11" Type="http://schemas.openxmlformats.org/officeDocument/2006/relationships/tags" Target="../tags/tag786.xml"/><Relationship Id="rId24" Type="http://schemas.openxmlformats.org/officeDocument/2006/relationships/tags" Target="../tags/tag799.xml"/><Relationship Id="rId32" Type="http://schemas.openxmlformats.org/officeDocument/2006/relationships/image" Target="../media/image8.emf"/><Relationship Id="rId37" Type="http://schemas.openxmlformats.org/officeDocument/2006/relationships/hyperlink" Target="https://business.columbia.edu/insights/climate/wind" TargetMode="External"/><Relationship Id="rId5" Type="http://schemas.openxmlformats.org/officeDocument/2006/relationships/tags" Target="../tags/tag780.xml"/><Relationship Id="rId15" Type="http://schemas.openxmlformats.org/officeDocument/2006/relationships/tags" Target="../tags/tag790.xml"/><Relationship Id="rId23" Type="http://schemas.openxmlformats.org/officeDocument/2006/relationships/tags" Target="../tags/tag798.xml"/><Relationship Id="rId28" Type="http://schemas.openxmlformats.org/officeDocument/2006/relationships/tags" Target="../tags/tag803.xml"/><Relationship Id="rId36" Type="http://schemas.openxmlformats.org/officeDocument/2006/relationships/hyperlink" Target="https://business.columbia.edu/insights/climate/cki" TargetMode="External"/><Relationship Id="rId10" Type="http://schemas.openxmlformats.org/officeDocument/2006/relationships/tags" Target="../tags/tag785.xml"/><Relationship Id="rId19" Type="http://schemas.openxmlformats.org/officeDocument/2006/relationships/tags" Target="../tags/tag794.xml"/><Relationship Id="rId31" Type="http://schemas.openxmlformats.org/officeDocument/2006/relationships/oleObject" Target="../embeddings/oleObject21.bin"/><Relationship Id="rId4" Type="http://schemas.openxmlformats.org/officeDocument/2006/relationships/tags" Target="../tags/tag779.xml"/><Relationship Id="rId9" Type="http://schemas.openxmlformats.org/officeDocument/2006/relationships/tags" Target="../tags/tag784.xml"/><Relationship Id="rId14" Type="http://schemas.openxmlformats.org/officeDocument/2006/relationships/tags" Target="../tags/tag789.xml"/><Relationship Id="rId22" Type="http://schemas.openxmlformats.org/officeDocument/2006/relationships/tags" Target="../tags/tag797.xml"/><Relationship Id="rId27" Type="http://schemas.openxmlformats.org/officeDocument/2006/relationships/tags" Target="../tags/tag802.xml"/><Relationship Id="rId30" Type="http://schemas.openxmlformats.org/officeDocument/2006/relationships/notesSlide" Target="../notesSlides/notesSlide19.xml"/><Relationship Id="rId35" Type="http://schemas.openxmlformats.org/officeDocument/2006/relationships/hyperlink" Target="https://business.columbia.edu/faculty/people/gernot-wagner" TargetMode="External"/><Relationship Id="rId8" Type="http://schemas.openxmlformats.org/officeDocument/2006/relationships/tags" Target="../tags/tag783.xml"/><Relationship Id="rId3" Type="http://schemas.openxmlformats.org/officeDocument/2006/relationships/tags" Target="../tags/tag778.xml"/></Relationships>
</file>

<file path=ppt/slides/_rels/slide21.xml.rels><?xml version="1.0" encoding="UTF-8" standalone="yes"?>
<Relationships xmlns="http://schemas.openxmlformats.org/package/2006/relationships"><Relationship Id="rId3" Type="http://schemas.openxmlformats.org/officeDocument/2006/relationships/tags" Target="../tags/tag805.xml"/><Relationship Id="rId7" Type="http://schemas.openxmlformats.org/officeDocument/2006/relationships/image" Target="../media/image1.emf"/><Relationship Id="rId2" Type="http://schemas.openxmlformats.org/officeDocument/2006/relationships/tags" Target="../tags/tag80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image" Target="../media/image25.jpe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tags" Target="../tags/tag812.xml"/><Relationship Id="rId13" Type="http://schemas.openxmlformats.org/officeDocument/2006/relationships/image" Target="../media/image8.emf"/><Relationship Id="rId18" Type="http://schemas.openxmlformats.org/officeDocument/2006/relationships/hyperlink" Target="https://business.columbia.edu/insights/climate/cki" TargetMode="External"/><Relationship Id="rId3" Type="http://schemas.openxmlformats.org/officeDocument/2006/relationships/tags" Target="../tags/tag807.xml"/><Relationship Id="rId7" Type="http://schemas.openxmlformats.org/officeDocument/2006/relationships/tags" Target="../tags/tag811.xml"/><Relationship Id="rId12" Type="http://schemas.openxmlformats.org/officeDocument/2006/relationships/oleObject" Target="../embeddings/oleObject23.bin"/><Relationship Id="rId17" Type="http://schemas.openxmlformats.org/officeDocument/2006/relationships/hyperlink" Target="https://business.columbia.edu/faculty/people/gernot-wagner" TargetMode="External"/><Relationship Id="rId2" Type="http://schemas.openxmlformats.org/officeDocument/2006/relationships/tags" Target="../tags/tag806.xml"/><Relationship Id="rId16" Type="http://schemas.openxmlformats.org/officeDocument/2006/relationships/hyperlink" Target="https://ourworldindata.org/grapher/wind-generation?tab=table&amp;time=2021..latest" TargetMode="External"/><Relationship Id="rId1" Type="http://schemas.openxmlformats.org/officeDocument/2006/relationships/vmlDrawing" Target="../drawings/vmlDrawing23.vml"/><Relationship Id="rId6" Type="http://schemas.openxmlformats.org/officeDocument/2006/relationships/tags" Target="../tags/tag810.xml"/><Relationship Id="rId11" Type="http://schemas.openxmlformats.org/officeDocument/2006/relationships/notesSlide" Target="../notesSlides/notesSlide20.xml"/><Relationship Id="rId5" Type="http://schemas.openxmlformats.org/officeDocument/2006/relationships/tags" Target="../tags/tag809.xml"/><Relationship Id="rId15" Type="http://schemas.openxmlformats.org/officeDocument/2006/relationships/hyperlink" Target="https://iea.blob.core.windows.net/assets/9a698da4-4002-4e53-8ef3-631d8971bf84/NetZeroRoadmap_AGlobalPathwaytoKeepthe1.5CGoalinReach-2023Update.pdf" TargetMode="External"/><Relationship Id="rId10" Type="http://schemas.openxmlformats.org/officeDocument/2006/relationships/slideLayout" Target="../slideLayouts/slideLayout1.xml"/><Relationship Id="rId19" Type="http://schemas.openxmlformats.org/officeDocument/2006/relationships/hyperlink" Target="https://business.columbia.edu/insights/climate/wind" TargetMode="External"/><Relationship Id="rId4" Type="http://schemas.openxmlformats.org/officeDocument/2006/relationships/tags" Target="../tags/tag808.xml"/><Relationship Id="rId9" Type="http://schemas.openxmlformats.org/officeDocument/2006/relationships/tags" Target="../tags/tag813.xml"/><Relationship Id="rId1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6" Type="http://schemas.openxmlformats.org/officeDocument/2006/relationships/tags" Target="../tags/tag838.xml"/><Relationship Id="rId21" Type="http://schemas.openxmlformats.org/officeDocument/2006/relationships/tags" Target="../tags/tag833.xml"/><Relationship Id="rId42" Type="http://schemas.openxmlformats.org/officeDocument/2006/relationships/tags" Target="../tags/tag854.xml"/><Relationship Id="rId47" Type="http://schemas.openxmlformats.org/officeDocument/2006/relationships/tags" Target="../tags/tag859.xml"/><Relationship Id="rId63" Type="http://schemas.openxmlformats.org/officeDocument/2006/relationships/tags" Target="../tags/tag875.xml"/><Relationship Id="rId68" Type="http://schemas.openxmlformats.org/officeDocument/2006/relationships/image" Target="../media/image19.emf"/><Relationship Id="rId84" Type="http://schemas.openxmlformats.org/officeDocument/2006/relationships/chart" Target="../charts/chart34.xml"/><Relationship Id="rId89" Type="http://schemas.openxmlformats.org/officeDocument/2006/relationships/chart" Target="../charts/chart39.xml"/><Relationship Id="rId16" Type="http://schemas.openxmlformats.org/officeDocument/2006/relationships/tags" Target="../tags/tag828.xml"/><Relationship Id="rId11" Type="http://schemas.openxmlformats.org/officeDocument/2006/relationships/tags" Target="../tags/tag823.xml"/><Relationship Id="rId32" Type="http://schemas.openxmlformats.org/officeDocument/2006/relationships/tags" Target="../tags/tag844.xml"/><Relationship Id="rId37" Type="http://schemas.openxmlformats.org/officeDocument/2006/relationships/tags" Target="../tags/tag849.xml"/><Relationship Id="rId53" Type="http://schemas.openxmlformats.org/officeDocument/2006/relationships/tags" Target="../tags/tag865.xml"/><Relationship Id="rId58" Type="http://schemas.openxmlformats.org/officeDocument/2006/relationships/tags" Target="../tags/tag870.xml"/><Relationship Id="rId74" Type="http://schemas.openxmlformats.org/officeDocument/2006/relationships/hyperlink" Target="https://business.columbia.edu/insights/climate/wind" TargetMode="External"/><Relationship Id="rId79" Type="http://schemas.openxmlformats.org/officeDocument/2006/relationships/chart" Target="../charts/chart29.xml"/><Relationship Id="rId5" Type="http://schemas.openxmlformats.org/officeDocument/2006/relationships/tags" Target="../tags/tag817.xml"/><Relationship Id="rId14" Type="http://schemas.openxmlformats.org/officeDocument/2006/relationships/tags" Target="../tags/tag826.xml"/><Relationship Id="rId22" Type="http://schemas.openxmlformats.org/officeDocument/2006/relationships/tags" Target="../tags/tag834.xml"/><Relationship Id="rId27" Type="http://schemas.openxmlformats.org/officeDocument/2006/relationships/tags" Target="../tags/tag839.xml"/><Relationship Id="rId30" Type="http://schemas.openxmlformats.org/officeDocument/2006/relationships/tags" Target="../tags/tag842.xml"/><Relationship Id="rId35" Type="http://schemas.openxmlformats.org/officeDocument/2006/relationships/tags" Target="../tags/tag847.xml"/><Relationship Id="rId43" Type="http://schemas.openxmlformats.org/officeDocument/2006/relationships/tags" Target="../tags/tag855.xml"/><Relationship Id="rId48" Type="http://schemas.openxmlformats.org/officeDocument/2006/relationships/tags" Target="../tags/tag860.xml"/><Relationship Id="rId56" Type="http://schemas.openxmlformats.org/officeDocument/2006/relationships/tags" Target="../tags/tag868.xml"/><Relationship Id="rId64" Type="http://schemas.openxmlformats.org/officeDocument/2006/relationships/tags" Target="../tags/tag876.xml"/><Relationship Id="rId69" Type="http://schemas.openxmlformats.org/officeDocument/2006/relationships/image" Target="../media/image27.jpeg"/><Relationship Id="rId77" Type="http://schemas.openxmlformats.org/officeDocument/2006/relationships/chart" Target="../charts/chart27.xml"/><Relationship Id="rId8" Type="http://schemas.openxmlformats.org/officeDocument/2006/relationships/tags" Target="../tags/tag820.xml"/><Relationship Id="rId51" Type="http://schemas.openxmlformats.org/officeDocument/2006/relationships/tags" Target="../tags/tag863.xml"/><Relationship Id="rId72" Type="http://schemas.openxmlformats.org/officeDocument/2006/relationships/hyperlink" Target="https://business.columbia.edu/faculty/people/gernot-wagner" TargetMode="External"/><Relationship Id="rId80" Type="http://schemas.openxmlformats.org/officeDocument/2006/relationships/chart" Target="../charts/chart30.xml"/><Relationship Id="rId85" Type="http://schemas.openxmlformats.org/officeDocument/2006/relationships/chart" Target="../charts/chart35.xml"/><Relationship Id="rId3" Type="http://schemas.openxmlformats.org/officeDocument/2006/relationships/tags" Target="../tags/tag815.xml"/><Relationship Id="rId12" Type="http://schemas.openxmlformats.org/officeDocument/2006/relationships/tags" Target="../tags/tag824.xml"/><Relationship Id="rId17" Type="http://schemas.openxmlformats.org/officeDocument/2006/relationships/tags" Target="../tags/tag829.xml"/><Relationship Id="rId25" Type="http://schemas.openxmlformats.org/officeDocument/2006/relationships/tags" Target="../tags/tag837.xml"/><Relationship Id="rId33" Type="http://schemas.openxmlformats.org/officeDocument/2006/relationships/tags" Target="../tags/tag845.xml"/><Relationship Id="rId38" Type="http://schemas.openxmlformats.org/officeDocument/2006/relationships/tags" Target="../tags/tag850.xml"/><Relationship Id="rId46" Type="http://schemas.openxmlformats.org/officeDocument/2006/relationships/tags" Target="../tags/tag858.xml"/><Relationship Id="rId59" Type="http://schemas.openxmlformats.org/officeDocument/2006/relationships/tags" Target="../tags/tag871.xml"/><Relationship Id="rId67" Type="http://schemas.openxmlformats.org/officeDocument/2006/relationships/oleObject" Target="../embeddings/oleObject24.bin"/><Relationship Id="rId20" Type="http://schemas.openxmlformats.org/officeDocument/2006/relationships/tags" Target="../tags/tag832.xml"/><Relationship Id="rId41" Type="http://schemas.openxmlformats.org/officeDocument/2006/relationships/tags" Target="../tags/tag853.xml"/><Relationship Id="rId54" Type="http://schemas.openxmlformats.org/officeDocument/2006/relationships/tags" Target="../tags/tag866.xml"/><Relationship Id="rId62" Type="http://schemas.openxmlformats.org/officeDocument/2006/relationships/tags" Target="../tags/tag874.xml"/><Relationship Id="rId70" Type="http://schemas.openxmlformats.org/officeDocument/2006/relationships/hyperlink" Target="https://gwa.cdn.nazkamapps.com/HR_posters/pd_World.pdf" TargetMode="External"/><Relationship Id="rId75" Type="http://schemas.openxmlformats.org/officeDocument/2006/relationships/chart" Target="../charts/chart25.xml"/><Relationship Id="rId83" Type="http://schemas.openxmlformats.org/officeDocument/2006/relationships/chart" Target="../charts/chart33.xml"/><Relationship Id="rId88" Type="http://schemas.openxmlformats.org/officeDocument/2006/relationships/chart" Target="../charts/chart38.xml"/><Relationship Id="rId1" Type="http://schemas.openxmlformats.org/officeDocument/2006/relationships/vmlDrawing" Target="../drawings/vmlDrawing24.vml"/><Relationship Id="rId6" Type="http://schemas.openxmlformats.org/officeDocument/2006/relationships/tags" Target="../tags/tag818.xml"/><Relationship Id="rId15" Type="http://schemas.openxmlformats.org/officeDocument/2006/relationships/tags" Target="../tags/tag827.xml"/><Relationship Id="rId23" Type="http://schemas.openxmlformats.org/officeDocument/2006/relationships/tags" Target="../tags/tag835.xml"/><Relationship Id="rId28" Type="http://schemas.openxmlformats.org/officeDocument/2006/relationships/tags" Target="../tags/tag840.xml"/><Relationship Id="rId36" Type="http://schemas.openxmlformats.org/officeDocument/2006/relationships/tags" Target="../tags/tag848.xml"/><Relationship Id="rId49" Type="http://schemas.openxmlformats.org/officeDocument/2006/relationships/tags" Target="../tags/tag861.xml"/><Relationship Id="rId57" Type="http://schemas.openxmlformats.org/officeDocument/2006/relationships/tags" Target="../tags/tag869.xml"/><Relationship Id="rId10" Type="http://schemas.openxmlformats.org/officeDocument/2006/relationships/tags" Target="../tags/tag822.xml"/><Relationship Id="rId31" Type="http://schemas.openxmlformats.org/officeDocument/2006/relationships/tags" Target="../tags/tag843.xml"/><Relationship Id="rId44" Type="http://schemas.openxmlformats.org/officeDocument/2006/relationships/tags" Target="../tags/tag856.xml"/><Relationship Id="rId52" Type="http://schemas.openxmlformats.org/officeDocument/2006/relationships/tags" Target="../tags/tag864.xml"/><Relationship Id="rId60" Type="http://schemas.openxmlformats.org/officeDocument/2006/relationships/tags" Target="../tags/tag872.xml"/><Relationship Id="rId65" Type="http://schemas.openxmlformats.org/officeDocument/2006/relationships/tags" Target="../tags/tag877.xml"/><Relationship Id="rId73" Type="http://schemas.openxmlformats.org/officeDocument/2006/relationships/hyperlink" Target="https://business.columbia.edu/insights/climate/cki" TargetMode="External"/><Relationship Id="rId78" Type="http://schemas.openxmlformats.org/officeDocument/2006/relationships/chart" Target="../charts/chart28.xml"/><Relationship Id="rId81" Type="http://schemas.openxmlformats.org/officeDocument/2006/relationships/chart" Target="../charts/chart31.xml"/><Relationship Id="rId86" Type="http://schemas.openxmlformats.org/officeDocument/2006/relationships/chart" Target="../charts/chart36.xml"/><Relationship Id="rId4" Type="http://schemas.openxmlformats.org/officeDocument/2006/relationships/tags" Target="../tags/tag816.xml"/><Relationship Id="rId9" Type="http://schemas.openxmlformats.org/officeDocument/2006/relationships/tags" Target="../tags/tag821.xml"/><Relationship Id="rId13" Type="http://schemas.openxmlformats.org/officeDocument/2006/relationships/tags" Target="../tags/tag825.xml"/><Relationship Id="rId18" Type="http://schemas.openxmlformats.org/officeDocument/2006/relationships/tags" Target="../tags/tag830.xml"/><Relationship Id="rId39" Type="http://schemas.openxmlformats.org/officeDocument/2006/relationships/tags" Target="../tags/tag851.xml"/><Relationship Id="rId34" Type="http://schemas.openxmlformats.org/officeDocument/2006/relationships/tags" Target="../tags/tag846.xml"/><Relationship Id="rId50" Type="http://schemas.openxmlformats.org/officeDocument/2006/relationships/tags" Target="../tags/tag862.xml"/><Relationship Id="rId55" Type="http://schemas.openxmlformats.org/officeDocument/2006/relationships/tags" Target="../tags/tag867.xml"/><Relationship Id="rId76" Type="http://schemas.openxmlformats.org/officeDocument/2006/relationships/chart" Target="../charts/chart26.xml"/><Relationship Id="rId7" Type="http://schemas.openxmlformats.org/officeDocument/2006/relationships/tags" Target="../tags/tag819.xml"/><Relationship Id="rId71" Type="http://schemas.openxmlformats.org/officeDocument/2006/relationships/hyperlink" Target="https://www.nrel.gov/docs/fy17osti/65323.pdf" TargetMode="External"/><Relationship Id="rId2" Type="http://schemas.openxmlformats.org/officeDocument/2006/relationships/tags" Target="../tags/tag814.xml"/><Relationship Id="rId29" Type="http://schemas.openxmlformats.org/officeDocument/2006/relationships/tags" Target="../tags/tag841.xml"/><Relationship Id="rId24" Type="http://schemas.openxmlformats.org/officeDocument/2006/relationships/tags" Target="../tags/tag836.xml"/><Relationship Id="rId40" Type="http://schemas.openxmlformats.org/officeDocument/2006/relationships/tags" Target="../tags/tag852.xml"/><Relationship Id="rId45" Type="http://schemas.openxmlformats.org/officeDocument/2006/relationships/tags" Target="../tags/tag857.xml"/><Relationship Id="rId66" Type="http://schemas.openxmlformats.org/officeDocument/2006/relationships/slideLayout" Target="../slideLayouts/slideLayout1.xml"/><Relationship Id="rId87" Type="http://schemas.openxmlformats.org/officeDocument/2006/relationships/chart" Target="../charts/chart37.xml"/><Relationship Id="rId61" Type="http://schemas.openxmlformats.org/officeDocument/2006/relationships/tags" Target="../tags/tag873.xml"/><Relationship Id="rId82" Type="http://schemas.openxmlformats.org/officeDocument/2006/relationships/chart" Target="../charts/chart32.xml"/><Relationship Id="rId19" Type="http://schemas.openxmlformats.org/officeDocument/2006/relationships/tags" Target="../tags/tag831.xml"/></Relationships>
</file>

<file path=ppt/slides/_rels/slide2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insights/climate/cki" TargetMode="External"/><Relationship Id="rId18" Type="http://schemas.openxmlformats.org/officeDocument/2006/relationships/image" Target="../media/image31.svg"/><Relationship Id="rId3" Type="http://schemas.openxmlformats.org/officeDocument/2006/relationships/tags" Target="../tags/tag879.xml"/><Relationship Id="rId7" Type="http://schemas.openxmlformats.org/officeDocument/2006/relationships/oleObject" Target="../embeddings/oleObject25.bin"/><Relationship Id="rId12" Type="http://schemas.openxmlformats.org/officeDocument/2006/relationships/hyperlink" Target="https://business.columbia.edu/faculty/people/gernot-wagner" TargetMode="External"/><Relationship Id="rId17" Type="http://schemas.openxmlformats.org/officeDocument/2006/relationships/image" Target="../media/image30.png"/><Relationship Id="rId2" Type="http://schemas.openxmlformats.org/officeDocument/2006/relationships/tags" Target="../tags/tag878.xml"/><Relationship Id="rId16" Type="http://schemas.openxmlformats.org/officeDocument/2006/relationships/image" Target="../media/image29.svg"/><Relationship Id="rId1" Type="http://schemas.openxmlformats.org/officeDocument/2006/relationships/vmlDrawing" Target="../drawings/vmlDrawing25.vml"/><Relationship Id="rId6" Type="http://schemas.openxmlformats.org/officeDocument/2006/relationships/notesSlide" Target="../notesSlides/notesSlide21.xml"/><Relationship Id="rId11" Type="http://schemas.openxmlformats.org/officeDocument/2006/relationships/hyperlink" Target="https://ourworldindata.org/grapher/cumulative-installed-wind-energy-capacity-gigawatts?country=DEU~IND~ESP~ITA~AUS~JPN~USA~OWID_WRL" TargetMode="External"/><Relationship Id="rId5" Type="http://schemas.openxmlformats.org/officeDocument/2006/relationships/slideLayout" Target="../slideLayouts/slideLayout1.xml"/><Relationship Id="rId15" Type="http://schemas.openxmlformats.org/officeDocument/2006/relationships/image" Target="../media/image28.png"/><Relationship Id="rId10" Type="http://schemas.openxmlformats.org/officeDocument/2006/relationships/hyperlink" Target="https://www.epa.gov/sites/default/files/2019-08/documents/wind_turbines_fact_sheet_p100il8k.pdf" TargetMode="External"/><Relationship Id="rId4" Type="http://schemas.openxmlformats.org/officeDocument/2006/relationships/tags" Target="../tags/tag880.xml"/><Relationship Id="rId9" Type="http://schemas.openxmlformats.org/officeDocument/2006/relationships/hyperlink" Target="https://kirkwood.pressbooks.pub/windenergy/chapter/chapter-3-hawt-vs-vawt/" TargetMode="External"/><Relationship Id="rId14" Type="http://schemas.openxmlformats.org/officeDocument/2006/relationships/hyperlink" Target="https://business.columbia.edu/insights/climate/wind" TargetMode="External"/></Relationships>
</file>

<file path=ppt/slides/_rels/slide25.xml.rels><?xml version="1.0" encoding="UTF-8" standalone="yes"?>
<Relationships xmlns="http://schemas.openxmlformats.org/package/2006/relationships"><Relationship Id="rId26" Type="http://schemas.openxmlformats.org/officeDocument/2006/relationships/tags" Target="../tags/tag905.xml"/><Relationship Id="rId21" Type="http://schemas.openxmlformats.org/officeDocument/2006/relationships/tags" Target="../tags/tag900.xml"/><Relationship Id="rId34" Type="http://schemas.openxmlformats.org/officeDocument/2006/relationships/tags" Target="../tags/tag913.xml"/><Relationship Id="rId42" Type="http://schemas.openxmlformats.org/officeDocument/2006/relationships/notesSlide" Target="../notesSlides/notesSlide22.xml"/><Relationship Id="rId47" Type="http://schemas.openxmlformats.org/officeDocument/2006/relationships/hyperlink" Target="https://gwec.net/gwecs-global-offshore-wind-report-2023/" TargetMode="External"/><Relationship Id="rId50" Type="http://schemas.openxmlformats.org/officeDocument/2006/relationships/hyperlink" Target="https://www.geograph.org.uk/profile/7121" TargetMode="External"/><Relationship Id="rId55" Type="http://schemas.openxmlformats.org/officeDocument/2006/relationships/chart" Target="../charts/chart40.xml"/><Relationship Id="rId63" Type="http://schemas.openxmlformats.org/officeDocument/2006/relationships/image" Target="../media/image37.png"/><Relationship Id="rId7" Type="http://schemas.openxmlformats.org/officeDocument/2006/relationships/tags" Target="../tags/tag886.xml"/><Relationship Id="rId2" Type="http://schemas.openxmlformats.org/officeDocument/2006/relationships/tags" Target="../tags/tag881.xml"/><Relationship Id="rId16" Type="http://schemas.openxmlformats.org/officeDocument/2006/relationships/tags" Target="../tags/tag895.xml"/><Relationship Id="rId29" Type="http://schemas.openxmlformats.org/officeDocument/2006/relationships/tags" Target="../tags/tag908.xml"/><Relationship Id="rId11" Type="http://schemas.openxmlformats.org/officeDocument/2006/relationships/tags" Target="../tags/tag890.xml"/><Relationship Id="rId24" Type="http://schemas.openxmlformats.org/officeDocument/2006/relationships/tags" Target="../tags/tag903.xml"/><Relationship Id="rId32" Type="http://schemas.openxmlformats.org/officeDocument/2006/relationships/tags" Target="../tags/tag911.xml"/><Relationship Id="rId37" Type="http://schemas.openxmlformats.org/officeDocument/2006/relationships/tags" Target="../tags/tag916.xml"/><Relationship Id="rId40" Type="http://schemas.openxmlformats.org/officeDocument/2006/relationships/tags" Target="../tags/tag919.xml"/><Relationship Id="rId45" Type="http://schemas.openxmlformats.org/officeDocument/2006/relationships/hyperlink" Target="enercon.de/en/solutions/reference-projects#map-section" TargetMode="External"/><Relationship Id="rId53" Type="http://schemas.openxmlformats.org/officeDocument/2006/relationships/hyperlink" Target="https://business.columbia.edu/insights/climate/cki" TargetMode="External"/><Relationship Id="rId58" Type="http://schemas.openxmlformats.org/officeDocument/2006/relationships/image" Target="../media/image33.jpeg"/><Relationship Id="rId66" Type="http://schemas.openxmlformats.org/officeDocument/2006/relationships/chart" Target="../charts/chart43.xml"/><Relationship Id="rId5" Type="http://schemas.openxmlformats.org/officeDocument/2006/relationships/tags" Target="../tags/tag884.xml"/><Relationship Id="rId61" Type="http://schemas.openxmlformats.org/officeDocument/2006/relationships/image" Target="../media/image35.png"/><Relationship Id="rId19" Type="http://schemas.openxmlformats.org/officeDocument/2006/relationships/tags" Target="../tags/tag898.xml"/><Relationship Id="rId14" Type="http://schemas.openxmlformats.org/officeDocument/2006/relationships/tags" Target="../tags/tag893.xml"/><Relationship Id="rId22" Type="http://schemas.openxmlformats.org/officeDocument/2006/relationships/tags" Target="../tags/tag901.xml"/><Relationship Id="rId27" Type="http://schemas.openxmlformats.org/officeDocument/2006/relationships/tags" Target="../tags/tag906.xml"/><Relationship Id="rId30" Type="http://schemas.openxmlformats.org/officeDocument/2006/relationships/tags" Target="../tags/tag909.xml"/><Relationship Id="rId35" Type="http://schemas.openxmlformats.org/officeDocument/2006/relationships/tags" Target="../tags/tag914.xml"/><Relationship Id="rId43" Type="http://schemas.openxmlformats.org/officeDocument/2006/relationships/oleObject" Target="../embeddings/oleObject26.bin"/><Relationship Id="rId48" Type="http://schemas.openxmlformats.org/officeDocument/2006/relationships/hyperlink" Target="https://www.pall.com/en/oil-gas/blog/wind-turbine-gearbox-failures.html" TargetMode="External"/><Relationship Id="rId56" Type="http://schemas.openxmlformats.org/officeDocument/2006/relationships/chart" Target="../charts/chart41.xml"/><Relationship Id="rId64" Type="http://schemas.openxmlformats.org/officeDocument/2006/relationships/image" Target="../media/image38.png"/><Relationship Id="rId8" Type="http://schemas.openxmlformats.org/officeDocument/2006/relationships/tags" Target="../tags/tag887.xml"/><Relationship Id="rId51" Type="http://schemas.openxmlformats.org/officeDocument/2006/relationships/hyperlink" Target="https://commons.wikimedia.org/w/index.php?title=User:DKViolet&amp;action=edit&amp;redlink=1" TargetMode="External"/><Relationship Id="rId3" Type="http://schemas.openxmlformats.org/officeDocument/2006/relationships/tags" Target="../tags/tag882.xml"/><Relationship Id="rId12" Type="http://schemas.openxmlformats.org/officeDocument/2006/relationships/tags" Target="../tags/tag891.xml"/><Relationship Id="rId17" Type="http://schemas.openxmlformats.org/officeDocument/2006/relationships/tags" Target="../tags/tag896.xml"/><Relationship Id="rId25" Type="http://schemas.openxmlformats.org/officeDocument/2006/relationships/tags" Target="../tags/tag904.xml"/><Relationship Id="rId33" Type="http://schemas.openxmlformats.org/officeDocument/2006/relationships/tags" Target="../tags/tag912.xml"/><Relationship Id="rId38" Type="http://schemas.openxmlformats.org/officeDocument/2006/relationships/tags" Target="../tags/tag917.xml"/><Relationship Id="rId46" Type="http://schemas.openxmlformats.org/officeDocument/2006/relationships/hyperlink" Target="https://en.wikipedia.org/wiki/List_of_offshore_wind_farms" TargetMode="External"/><Relationship Id="rId59" Type="http://schemas.openxmlformats.org/officeDocument/2006/relationships/image" Target="../media/image34.png"/><Relationship Id="rId20" Type="http://schemas.openxmlformats.org/officeDocument/2006/relationships/tags" Target="../tags/tag899.xml"/><Relationship Id="rId41" Type="http://schemas.openxmlformats.org/officeDocument/2006/relationships/slideLayout" Target="../slideLayouts/slideLayout1.xml"/><Relationship Id="rId54" Type="http://schemas.openxmlformats.org/officeDocument/2006/relationships/hyperlink" Target="https://business.columbia.edu/insights/climate/wind" TargetMode="External"/><Relationship Id="rId62" Type="http://schemas.openxmlformats.org/officeDocument/2006/relationships/image" Target="../media/image36.png"/><Relationship Id="rId1" Type="http://schemas.openxmlformats.org/officeDocument/2006/relationships/vmlDrawing" Target="../drawings/vmlDrawing26.vml"/><Relationship Id="rId6" Type="http://schemas.openxmlformats.org/officeDocument/2006/relationships/tags" Target="../tags/tag885.xml"/><Relationship Id="rId15" Type="http://schemas.openxmlformats.org/officeDocument/2006/relationships/tags" Target="../tags/tag894.xml"/><Relationship Id="rId23" Type="http://schemas.openxmlformats.org/officeDocument/2006/relationships/tags" Target="../tags/tag902.xml"/><Relationship Id="rId28" Type="http://schemas.openxmlformats.org/officeDocument/2006/relationships/tags" Target="../tags/tag907.xml"/><Relationship Id="rId36" Type="http://schemas.openxmlformats.org/officeDocument/2006/relationships/tags" Target="../tags/tag915.xml"/><Relationship Id="rId49" Type="http://schemas.openxmlformats.org/officeDocument/2006/relationships/hyperlink" Target="https://www.spinningwing.com/wind-turbines/direct-drive#:~:text=The%20pros%20of%20direct%20drive,of%20the%20wind%20power%20absorbed." TargetMode="External"/><Relationship Id="rId57" Type="http://schemas.openxmlformats.org/officeDocument/2006/relationships/image" Target="../media/image32.jpeg"/><Relationship Id="rId10" Type="http://schemas.openxmlformats.org/officeDocument/2006/relationships/tags" Target="../tags/tag889.xml"/><Relationship Id="rId31" Type="http://schemas.openxmlformats.org/officeDocument/2006/relationships/tags" Target="../tags/tag910.xml"/><Relationship Id="rId44" Type="http://schemas.openxmlformats.org/officeDocument/2006/relationships/image" Target="../media/image8.emf"/><Relationship Id="rId52" Type="http://schemas.openxmlformats.org/officeDocument/2006/relationships/hyperlink" Target="https://business.columbia.edu/faculty/people/gernot-wagner" TargetMode="External"/><Relationship Id="rId60" Type="http://schemas.microsoft.com/office/2007/relationships/hdphoto" Target="../media/hdphoto1.wdp"/><Relationship Id="rId65" Type="http://schemas.openxmlformats.org/officeDocument/2006/relationships/chart" Target="../charts/chart42.xml"/><Relationship Id="rId4" Type="http://schemas.openxmlformats.org/officeDocument/2006/relationships/tags" Target="../tags/tag883.xml"/><Relationship Id="rId9" Type="http://schemas.openxmlformats.org/officeDocument/2006/relationships/tags" Target="../tags/tag888.xml"/><Relationship Id="rId13" Type="http://schemas.openxmlformats.org/officeDocument/2006/relationships/tags" Target="../tags/tag892.xml"/><Relationship Id="rId18" Type="http://schemas.openxmlformats.org/officeDocument/2006/relationships/tags" Target="../tags/tag897.xml"/><Relationship Id="rId39" Type="http://schemas.openxmlformats.org/officeDocument/2006/relationships/tags" Target="../tags/tag918.xml"/></Relationships>
</file>

<file path=ppt/slides/_rels/slide2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energy.gov/sites/prod/files/2016/11/f34/assessing-future-distributed-wind.pdf" TargetMode="External"/><Relationship Id="rId3" Type="http://schemas.openxmlformats.org/officeDocument/2006/relationships/tags" Target="../tags/tag921.xml"/><Relationship Id="rId7" Type="http://schemas.openxmlformats.org/officeDocument/2006/relationships/oleObject" Target="../embeddings/oleObject27.bin"/><Relationship Id="rId12" Type="http://schemas.openxmlformats.org/officeDocument/2006/relationships/hyperlink" Target="https://incorrys.com/power-generation/wind-power-generation/wind-power-capacity-forecast-2022-2030/" TargetMode="External"/><Relationship Id="rId2" Type="http://schemas.openxmlformats.org/officeDocument/2006/relationships/tags" Target="../tags/tag920.xml"/><Relationship Id="rId16" Type="http://schemas.openxmlformats.org/officeDocument/2006/relationships/hyperlink" Target="https://business.columbia.edu/insights/climate/wind" TargetMode="External"/><Relationship Id="rId1" Type="http://schemas.openxmlformats.org/officeDocument/2006/relationships/vmlDrawing" Target="../drawings/vmlDrawing27.vml"/><Relationship Id="rId6" Type="http://schemas.openxmlformats.org/officeDocument/2006/relationships/notesSlide" Target="../notesSlides/notesSlide23.xml"/><Relationship Id="rId11" Type="http://schemas.openxmlformats.org/officeDocument/2006/relationships/hyperlink" Target="https://www.nuveen.com/global/insights/alternatives/levelized-cost-of-electricity-from-renewables"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cki" TargetMode="External"/><Relationship Id="rId10" Type="http://schemas.openxmlformats.org/officeDocument/2006/relationships/hyperlink" Target="https://www.energy.gov/eere/wind/wind-energy-market-reports" TargetMode="External"/><Relationship Id="rId4" Type="http://schemas.openxmlformats.org/officeDocument/2006/relationships/tags" Target="../tags/tag922.xml"/><Relationship Id="rId9" Type="http://schemas.openxmlformats.org/officeDocument/2006/relationships/hyperlink" Target="https://www.iea.org/reports/renewables-2023" TargetMode="External"/><Relationship Id="rId14" Type="http://schemas.openxmlformats.org/officeDocument/2006/relationships/hyperlink" Target="https://business.columbia.edu/faculty/people/gernot-wagner" TargetMode="External"/></Relationships>
</file>

<file path=ppt/slides/_rels/slide27.xml.rels><?xml version="1.0" encoding="UTF-8" standalone="yes"?>
<Relationships xmlns="http://schemas.openxmlformats.org/package/2006/relationships"><Relationship Id="rId13" Type="http://schemas.openxmlformats.org/officeDocument/2006/relationships/tags" Target="../tags/tag934.xml"/><Relationship Id="rId18" Type="http://schemas.openxmlformats.org/officeDocument/2006/relationships/tags" Target="../tags/tag939.xml"/><Relationship Id="rId26" Type="http://schemas.openxmlformats.org/officeDocument/2006/relationships/tags" Target="../tags/tag947.xml"/><Relationship Id="rId39" Type="http://schemas.openxmlformats.org/officeDocument/2006/relationships/hyperlink" Target="https://www.routledge.com/Advances-in-Carbon-Management-Technologies-Carbon-Removal-Renewable-and-Nuclear-Energy-Volume-1/Sikdar-Princiotta/p/book/9780367533649?srsltid=AfmBOoq6QND966BRwpr4fheUmBYZcZ_EP_7GdqJTHUaUJKXR6Kf9ECru" TargetMode="External"/><Relationship Id="rId21" Type="http://schemas.openxmlformats.org/officeDocument/2006/relationships/tags" Target="../tags/tag942.xml"/><Relationship Id="rId34" Type="http://schemas.openxmlformats.org/officeDocument/2006/relationships/slideLayout" Target="../slideLayouts/slideLayout1.xml"/><Relationship Id="rId42" Type="http://schemas.openxmlformats.org/officeDocument/2006/relationships/hyperlink" Target="https://business.columbia.edu/insights/climate/wind" TargetMode="External"/><Relationship Id="rId7" Type="http://schemas.openxmlformats.org/officeDocument/2006/relationships/tags" Target="../tags/tag928.xml"/><Relationship Id="rId2" Type="http://schemas.openxmlformats.org/officeDocument/2006/relationships/tags" Target="../tags/tag923.xml"/><Relationship Id="rId16" Type="http://schemas.openxmlformats.org/officeDocument/2006/relationships/tags" Target="../tags/tag937.xml"/><Relationship Id="rId20" Type="http://schemas.openxmlformats.org/officeDocument/2006/relationships/tags" Target="../tags/tag941.xml"/><Relationship Id="rId29" Type="http://schemas.openxmlformats.org/officeDocument/2006/relationships/tags" Target="../tags/tag950.xml"/><Relationship Id="rId41" Type="http://schemas.openxmlformats.org/officeDocument/2006/relationships/hyperlink" Target="https://business.columbia.edu/insights/climate/cki" TargetMode="External"/><Relationship Id="rId1" Type="http://schemas.openxmlformats.org/officeDocument/2006/relationships/vmlDrawing" Target="../drawings/vmlDrawing28.vml"/><Relationship Id="rId6" Type="http://schemas.openxmlformats.org/officeDocument/2006/relationships/tags" Target="../tags/tag927.xml"/><Relationship Id="rId11" Type="http://schemas.openxmlformats.org/officeDocument/2006/relationships/tags" Target="../tags/tag932.xml"/><Relationship Id="rId24" Type="http://schemas.openxmlformats.org/officeDocument/2006/relationships/tags" Target="../tags/tag945.xml"/><Relationship Id="rId32" Type="http://schemas.openxmlformats.org/officeDocument/2006/relationships/tags" Target="../tags/tag953.xml"/><Relationship Id="rId37" Type="http://schemas.openxmlformats.org/officeDocument/2006/relationships/image" Target="../media/image8.emf"/><Relationship Id="rId40" Type="http://schemas.openxmlformats.org/officeDocument/2006/relationships/hyperlink" Target="https://business.columbia.edu/faculty/people/gernot-wagner" TargetMode="External"/><Relationship Id="rId5" Type="http://schemas.openxmlformats.org/officeDocument/2006/relationships/tags" Target="../tags/tag926.xml"/><Relationship Id="rId15" Type="http://schemas.openxmlformats.org/officeDocument/2006/relationships/tags" Target="../tags/tag936.xml"/><Relationship Id="rId23" Type="http://schemas.openxmlformats.org/officeDocument/2006/relationships/tags" Target="../tags/tag944.xml"/><Relationship Id="rId28" Type="http://schemas.openxmlformats.org/officeDocument/2006/relationships/tags" Target="../tags/tag949.xml"/><Relationship Id="rId36" Type="http://schemas.openxmlformats.org/officeDocument/2006/relationships/oleObject" Target="../embeddings/oleObject28.bin"/><Relationship Id="rId10" Type="http://schemas.openxmlformats.org/officeDocument/2006/relationships/tags" Target="../tags/tag931.xml"/><Relationship Id="rId19" Type="http://schemas.openxmlformats.org/officeDocument/2006/relationships/tags" Target="../tags/tag940.xml"/><Relationship Id="rId31" Type="http://schemas.openxmlformats.org/officeDocument/2006/relationships/tags" Target="../tags/tag952.xml"/><Relationship Id="rId44" Type="http://schemas.openxmlformats.org/officeDocument/2006/relationships/chart" Target="../charts/chart45.xml"/><Relationship Id="rId4" Type="http://schemas.openxmlformats.org/officeDocument/2006/relationships/tags" Target="../tags/tag925.xml"/><Relationship Id="rId9" Type="http://schemas.openxmlformats.org/officeDocument/2006/relationships/tags" Target="../tags/tag930.xml"/><Relationship Id="rId14" Type="http://schemas.openxmlformats.org/officeDocument/2006/relationships/tags" Target="../tags/tag935.xml"/><Relationship Id="rId22" Type="http://schemas.openxmlformats.org/officeDocument/2006/relationships/tags" Target="../tags/tag943.xml"/><Relationship Id="rId27" Type="http://schemas.openxmlformats.org/officeDocument/2006/relationships/tags" Target="../tags/tag948.xml"/><Relationship Id="rId30" Type="http://schemas.openxmlformats.org/officeDocument/2006/relationships/tags" Target="../tags/tag951.xml"/><Relationship Id="rId35" Type="http://schemas.openxmlformats.org/officeDocument/2006/relationships/notesSlide" Target="../notesSlides/notesSlide24.xml"/><Relationship Id="rId43" Type="http://schemas.openxmlformats.org/officeDocument/2006/relationships/chart" Target="../charts/chart44.xml"/><Relationship Id="rId8" Type="http://schemas.openxmlformats.org/officeDocument/2006/relationships/tags" Target="../tags/tag929.xml"/><Relationship Id="rId3" Type="http://schemas.openxmlformats.org/officeDocument/2006/relationships/tags" Target="../tags/tag924.xml"/><Relationship Id="rId12" Type="http://schemas.openxmlformats.org/officeDocument/2006/relationships/tags" Target="../tags/tag933.xml"/><Relationship Id="rId17" Type="http://schemas.openxmlformats.org/officeDocument/2006/relationships/tags" Target="../tags/tag938.xml"/><Relationship Id="rId25" Type="http://schemas.openxmlformats.org/officeDocument/2006/relationships/tags" Target="../tags/tag946.xml"/><Relationship Id="rId33" Type="http://schemas.openxmlformats.org/officeDocument/2006/relationships/tags" Target="../tags/tag954.xml"/><Relationship Id="rId38" Type="http://schemas.openxmlformats.org/officeDocument/2006/relationships/hyperlink" Target="https://world-nuclear.org/information-library/energy-and-the-environment/carbon-dioxide-emissions-from-electricity"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faculty/people/gernot-wagner" TargetMode="External"/><Relationship Id="rId3" Type="http://schemas.openxmlformats.org/officeDocument/2006/relationships/tags" Target="../tags/tag956.xml"/><Relationship Id="rId7" Type="http://schemas.openxmlformats.org/officeDocument/2006/relationships/oleObject" Target="../embeddings/oleObject29.bin"/><Relationship Id="rId12" Type="http://schemas.openxmlformats.org/officeDocument/2006/relationships/hyperlink" Target="https://www.nrel.gov/docs/fy24osti/90525.pdf" TargetMode="External"/><Relationship Id="rId2" Type="http://schemas.openxmlformats.org/officeDocument/2006/relationships/tags" Target="../tags/tag955.xml"/><Relationship Id="rId1" Type="http://schemas.openxmlformats.org/officeDocument/2006/relationships/vmlDrawing" Target="../drawings/vmlDrawing29.vml"/><Relationship Id="rId6" Type="http://schemas.openxmlformats.org/officeDocument/2006/relationships/notesSlide" Target="../notesSlides/notesSlide25.xml"/><Relationship Id="rId11" Type="http://schemas.openxmlformats.org/officeDocument/2006/relationships/hyperlink" Target="https://www.nrel.gov/news/program/2023/technology-advancements-could-unlock-80-more-wind-energy-potential-during-this-decade.html"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wind" TargetMode="External"/><Relationship Id="rId10" Type="http://schemas.openxmlformats.org/officeDocument/2006/relationships/hyperlink" Target="https://www.energy.gov/sites/default/files/2023-09/doe-offshore-wind-market-report-2023-edition.pdf" TargetMode="External"/><Relationship Id="rId4" Type="http://schemas.openxmlformats.org/officeDocument/2006/relationships/tags" Target="../tags/tag957.xml"/><Relationship Id="rId9" Type="http://schemas.openxmlformats.org/officeDocument/2006/relationships/hyperlink" Target="https://www.energy.gov/sites/default/files/2023-08/land-based-wind-market-report-2023-edition.pdf" TargetMode="External"/><Relationship Id="rId14" Type="http://schemas.openxmlformats.org/officeDocument/2006/relationships/hyperlink" Target="https://business.columbia.edu/insights/climate/cki" TargetMode="External"/></Relationships>
</file>

<file path=ppt/slides/_rels/slide29.xml.rels><?xml version="1.0" encoding="UTF-8" standalone="yes"?>
<Relationships xmlns="http://schemas.openxmlformats.org/package/2006/relationships"><Relationship Id="rId13" Type="http://schemas.openxmlformats.org/officeDocument/2006/relationships/tags" Target="../tags/tag969.xml"/><Relationship Id="rId18" Type="http://schemas.openxmlformats.org/officeDocument/2006/relationships/tags" Target="../tags/tag974.xml"/><Relationship Id="rId26" Type="http://schemas.openxmlformats.org/officeDocument/2006/relationships/hyperlink" Target="https://www.blackridgeresearch.com/blog/latest-list-top-upcoming-floating-offshore-windmill-fow-farm-plant-power-projects-in-the-world" TargetMode="External"/><Relationship Id="rId3" Type="http://schemas.openxmlformats.org/officeDocument/2006/relationships/tags" Target="../tags/tag959.xml"/><Relationship Id="rId21" Type="http://schemas.openxmlformats.org/officeDocument/2006/relationships/oleObject" Target="../embeddings/oleObject30.bin"/><Relationship Id="rId34" Type="http://schemas.openxmlformats.org/officeDocument/2006/relationships/image" Target="../media/image40.svg"/><Relationship Id="rId7" Type="http://schemas.openxmlformats.org/officeDocument/2006/relationships/tags" Target="../tags/tag963.xml"/><Relationship Id="rId12" Type="http://schemas.openxmlformats.org/officeDocument/2006/relationships/tags" Target="../tags/tag968.xml"/><Relationship Id="rId17" Type="http://schemas.openxmlformats.org/officeDocument/2006/relationships/tags" Target="../tags/tag973.xml"/><Relationship Id="rId25" Type="http://schemas.openxmlformats.org/officeDocument/2006/relationships/hyperlink" Target="https://incorrys.com/power-generation/wind-power-generation/wind-power-capacity-forecast-2022-2030/" TargetMode="External"/><Relationship Id="rId33" Type="http://schemas.openxmlformats.org/officeDocument/2006/relationships/image" Target="../media/image39.png"/><Relationship Id="rId2" Type="http://schemas.openxmlformats.org/officeDocument/2006/relationships/tags" Target="../tags/tag958.xml"/><Relationship Id="rId16" Type="http://schemas.openxmlformats.org/officeDocument/2006/relationships/tags" Target="../tags/tag972.xml"/><Relationship Id="rId20" Type="http://schemas.openxmlformats.org/officeDocument/2006/relationships/notesSlide" Target="../notesSlides/notesSlide26.xml"/><Relationship Id="rId29" Type="http://schemas.openxmlformats.org/officeDocument/2006/relationships/hyperlink" Target="https://business.columbia.edu/insights/climate/wind" TargetMode="External"/><Relationship Id="rId1" Type="http://schemas.openxmlformats.org/officeDocument/2006/relationships/vmlDrawing" Target="../drawings/vmlDrawing30.vml"/><Relationship Id="rId6" Type="http://schemas.openxmlformats.org/officeDocument/2006/relationships/tags" Target="../tags/tag962.xml"/><Relationship Id="rId11" Type="http://schemas.openxmlformats.org/officeDocument/2006/relationships/tags" Target="../tags/tag967.xml"/><Relationship Id="rId24" Type="http://schemas.openxmlformats.org/officeDocument/2006/relationships/hyperlink" Target="https://www.mdpi.com/1996-1073/15/2/579" TargetMode="External"/><Relationship Id="rId32" Type="http://schemas.openxmlformats.org/officeDocument/2006/relationships/chart" Target="../charts/chart48.xml"/><Relationship Id="rId5" Type="http://schemas.openxmlformats.org/officeDocument/2006/relationships/tags" Target="../tags/tag961.xml"/><Relationship Id="rId15" Type="http://schemas.openxmlformats.org/officeDocument/2006/relationships/tags" Target="../tags/tag971.xml"/><Relationship Id="rId23" Type="http://schemas.openxmlformats.org/officeDocument/2006/relationships/hyperlink" Target="https://us.orsted.com/renewable-energy-solutions/offshore-wind/what-is-offshore-wind-power/advantages-of-offshore-wind" TargetMode="External"/><Relationship Id="rId28" Type="http://schemas.openxmlformats.org/officeDocument/2006/relationships/hyperlink" Target="https://business.columbia.edu/insights/climate/cki" TargetMode="External"/><Relationship Id="rId10" Type="http://schemas.openxmlformats.org/officeDocument/2006/relationships/tags" Target="../tags/tag966.xml"/><Relationship Id="rId19" Type="http://schemas.openxmlformats.org/officeDocument/2006/relationships/slideLayout" Target="../slideLayouts/slideLayout1.xml"/><Relationship Id="rId31" Type="http://schemas.openxmlformats.org/officeDocument/2006/relationships/chart" Target="../charts/chart47.xml"/><Relationship Id="rId4" Type="http://schemas.openxmlformats.org/officeDocument/2006/relationships/tags" Target="../tags/tag960.xml"/><Relationship Id="rId9" Type="http://schemas.openxmlformats.org/officeDocument/2006/relationships/tags" Target="../tags/tag965.xml"/><Relationship Id="rId14" Type="http://schemas.openxmlformats.org/officeDocument/2006/relationships/tags" Target="../tags/tag970.xml"/><Relationship Id="rId22" Type="http://schemas.openxmlformats.org/officeDocument/2006/relationships/image" Target="../media/image8.emf"/><Relationship Id="rId27" Type="http://schemas.openxmlformats.org/officeDocument/2006/relationships/hyperlink" Target="https://business.columbia.edu/faculty/people/gernot-wagner" TargetMode="External"/><Relationship Id="rId30" Type="http://schemas.openxmlformats.org/officeDocument/2006/relationships/chart" Target="../charts/chart46.xml"/><Relationship Id="rId8" Type="http://schemas.openxmlformats.org/officeDocument/2006/relationships/tags" Target="../tags/tag964.xml"/></Relationships>
</file>

<file path=ppt/slides/_rels/slide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notesSlide" Target="../notesSlides/notesSlide3.xml"/><Relationship Id="rId18" Type="http://schemas.openxmlformats.org/officeDocument/2006/relationships/hyperlink" Target="https://business.columbia.edu/faculty/people/gernot-wagner" TargetMode="External"/><Relationship Id="rId3" Type="http://schemas.openxmlformats.org/officeDocument/2006/relationships/tags" Target="../tags/tag12.xml"/><Relationship Id="rId21" Type="http://schemas.openxmlformats.org/officeDocument/2006/relationships/image" Target="../media/image9.jpeg"/><Relationship Id="rId7" Type="http://schemas.openxmlformats.org/officeDocument/2006/relationships/tags" Target="../tags/tag16.xml"/><Relationship Id="rId12" Type="http://schemas.openxmlformats.org/officeDocument/2006/relationships/slideLayout" Target="../slideLayouts/slideLayout1.xml"/><Relationship Id="rId17" Type="http://schemas.openxmlformats.org/officeDocument/2006/relationships/hyperlink" Target="https://ourworldindata.org/grapher/wind-generation?tab=table&amp;time=2021..latest" TargetMode="External"/><Relationship Id="rId2" Type="http://schemas.openxmlformats.org/officeDocument/2006/relationships/tags" Target="../tags/tag11.xml"/><Relationship Id="rId16" Type="http://schemas.openxmlformats.org/officeDocument/2006/relationships/hyperlink" Target="https://iea.blob.core.windows.net/assets/9a698da4-4002-4e53-8ef3-631d8971bf84/NetZeroRoadmap_AGlobalPathwaytoKeepthe1.5CGoalinReach-2023Update.pdf" TargetMode="External"/><Relationship Id="rId20" Type="http://schemas.openxmlformats.org/officeDocument/2006/relationships/hyperlink" Target="https://business.columbia.edu/insights/climate/wind" TargetMode="External"/><Relationship Id="rId1" Type="http://schemas.openxmlformats.org/officeDocument/2006/relationships/vmlDrawing" Target="../drawings/vmlDrawing4.v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image" Target="../media/image8.emf"/><Relationship Id="rId10" Type="http://schemas.openxmlformats.org/officeDocument/2006/relationships/tags" Target="../tags/tag19.xml"/><Relationship Id="rId19" Type="http://schemas.openxmlformats.org/officeDocument/2006/relationships/hyperlink" Target="https://business.columbia.edu/insights/climate/cki" TargetMode="Externa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faculty/people/gernot-wagner" TargetMode="External"/><Relationship Id="rId3" Type="http://schemas.openxmlformats.org/officeDocument/2006/relationships/tags" Target="../tags/tag976.xml"/><Relationship Id="rId7" Type="http://schemas.openxmlformats.org/officeDocument/2006/relationships/oleObject" Target="../embeddings/oleObject31.bin"/><Relationship Id="rId12" Type="http://schemas.openxmlformats.org/officeDocument/2006/relationships/hyperlink" Target="https://www.dnv.com/focus-areas/floating-offshore-wind/floating-wind-turning-ambition-into-action/" TargetMode="External"/><Relationship Id="rId2" Type="http://schemas.openxmlformats.org/officeDocument/2006/relationships/tags" Target="../tags/tag975.xml"/><Relationship Id="rId16" Type="http://schemas.openxmlformats.org/officeDocument/2006/relationships/image" Target="../media/image41.png"/><Relationship Id="rId1" Type="http://schemas.openxmlformats.org/officeDocument/2006/relationships/vmlDrawing" Target="../drawings/vmlDrawing31.vml"/><Relationship Id="rId6" Type="http://schemas.openxmlformats.org/officeDocument/2006/relationships/notesSlide" Target="../notesSlides/notesSlide27.xml"/><Relationship Id="rId11" Type="http://schemas.openxmlformats.org/officeDocument/2006/relationships/hyperlink" Target="https://www.nrel.gov/docs/fy24osti/88335.pdf"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wind" TargetMode="External"/><Relationship Id="rId10" Type="http://schemas.openxmlformats.org/officeDocument/2006/relationships/hyperlink" Target="https://orsted.com/en/what-we-do/renewable-energy-solutions/floating-offshore-wind-energy/projects" TargetMode="External"/><Relationship Id="rId4" Type="http://schemas.openxmlformats.org/officeDocument/2006/relationships/tags" Target="../tags/tag977.xml"/><Relationship Id="rId9" Type="http://schemas.openxmlformats.org/officeDocument/2006/relationships/hyperlink" Target="https://www.equinor.com/energy/hywind-scotland" TargetMode="External"/><Relationship Id="rId14" Type="http://schemas.openxmlformats.org/officeDocument/2006/relationships/hyperlink" Target="https://business.columbia.edu/insights/climate/cki" TargetMode="External"/></Relationships>
</file>

<file path=ppt/slides/_rels/slide31.xml.rels><?xml version="1.0" encoding="UTF-8" standalone="yes"?>
<Relationships xmlns="http://schemas.openxmlformats.org/package/2006/relationships"><Relationship Id="rId13" Type="http://schemas.openxmlformats.org/officeDocument/2006/relationships/tags" Target="../tags/tag989.xml"/><Relationship Id="rId18" Type="http://schemas.openxmlformats.org/officeDocument/2006/relationships/tags" Target="../tags/tag994.xml"/><Relationship Id="rId26" Type="http://schemas.openxmlformats.org/officeDocument/2006/relationships/hyperlink" Target="https://emp.lbl.gov/sites/default/files/2024-08/Land-Based%20Wind%20Market%20Report_2024%20Edition.pdf" TargetMode="External"/><Relationship Id="rId3" Type="http://schemas.openxmlformats.org/officeDocument/2006/relationships/tags" Target="../tags/tag979.xml"/><Relationship Id="rId21" Type="http://schemas.openxmlformats.org/officeDocument/2006/relationships/notesSlide" Target="../notesSlides/notesSlide28.xml"/><Relationship Id="rId34" Type="http://schemas.openxmlformats.org/officeDocument/2006/relationships/hyperlink" Target="https://business.columbia.edu/insights/climate/wind" TargetMode="External"/><Relationship Id="rId7" Type="http://schemas.openxmlformats.org/officeDocument/2006/relationships/tags" Target="../tags/tag983.xml"/><Relationship Id="rId12" Type="http://schemas.openxmlformats.org/officeDocument/2006/relationships/tags" Target="../tags/tag988.xml"/><Relationship Id="rId17" Type="http://schemas.openxmlformats.org/officeDocument/2006/relationships/tags" Target="../tags/tag993.xml"/><Relationship Id="rId25" Type="http://schemas.openxmlformats.org/officeDocument/2006/relationships/chart" Target="../charts/chart50.xml"/><Relationship Id="rId33" Type="http://schemas.openxmlformats.org/officeDocument/2006/relationships/hyperlink" Target="https://business.columbia.edu/insights/climate/cki" TargetMode="External"/><Relationship Id="rId2" Type="http://schemas.openxmlformats.org/officeDocument/2006/relationships/tags" Target="../tags/tag978.xml"/><Relationship Id="rId16" Type="http://schemas.openxmlformats.org/officeDocument/2006/relationships/tags" Target="../tags/tag992.xml"/><Relationship Id="rId20" Type="http://schemas.openxmlformats.org/officeDocument/2006/relationships/slideLayout" Target="../slideLayouts/slideLayout1.xml"/><Relationship Id="rId29" Type="http://schemas.openxmlformats.org/officeDocument/2006/relationships/hyperlink" Target="https://www.nrel.gov/docs/fy19osti/73629.pdf" TargetMode="External"/><Relationship Id="rId1" Type="http://schemas.openxmlformats.org/officeDocument/2006/relationships/vmlDrawing" Target="../drawings/vmlDrawing32.vml"/><Relationship Id="rId6" Type="http://schemas.openxmlformats.org/officeDocument/2006/relationships/tags" Target="../tags/tag982.xml"/><Relationship Id="rId11" Type="http://schemas.openxmlformats.org/officeDocument/2006/relationships/tags" Target="../tags/tag987.xml"/><Relationship Id="rId24" Type="http://schemas.openxmlformats.org/officeDocument/2006/relationships/chart" Target="../charts/chart49.xml"/><Relationship Id="rId32" Type="http://schemas.openxmlformats.org/officeDocument/2006/relationships/hyperlink" Target="https://business.columbia.edu/faculty/people/gernot-wagner" TargetMode="External"/><Relationship Id="rId5" Type="http://schemas.openxmlformats.org/officeDocument/2006/relationships/tags" Target="../tags/tag981.xml"/><Relationship Id="rId15" Type="http://schemas.openxmlformats.org/officeDocument/2006/relationships/tags" Target="../tags/tag991.xml"/><Relationship Id="rId23" Type="http://schemas.openxmlformats.org/officeDocument/2006/relationships/image" Target="../media/image8.emf"/><Relationship Id="rId28" Type="http://schemas.openxmlformats.org/officeDocument/2006/relationships/hyperlink" Target="https://www.irena.org/-/media/files/irena/agency/publication/2019/oct/irena_future_of_wind_2019.pdf" TargetMode="External"/><Relationship Id="rId10" Type="http://schemas.openxmlformats.org/officeDocument/2006/relationships/tags" Target="../tags/tag986.xml"/><Relationship Id="rId19" Type="http://schemas.openxmlformats.org/officeDocument/2006/relationships/tags" Target="../tags/tag995.xml"/><Relationship Id="rId31" Type="http://schemas.openxmlformats.org/officeDocument/2006/relationships/hyperlink" Target="https://www.nrel.gov/news/program/2023/technology-advancements-could-unlock-80-more-wind-energy-potential-during-this-decade.html" TargetMode="External"/><Relationship Id="rId4" Type="http://schemas.openxmlformats.org/officeDocument/2006/relationships/tags" Target="../tags/tag980.xml"/><Relationship Id="rId9" Type="http://schemas.openxmlformats.org/officeDocument/2006/relationships/tags" Target="../tags/tag985.xml"/><Relationship Id="rId14" Type="http://schemas.openxmlformats.org/officeDocument/2006/relationships/tags" Target="../tags/tag990.xml"/><Relationship Id="rId22" Type="http://schemas.openxmlformats.org/officeDocument/2006/relationships/oleObject" Target="../embeddings/oleObject32.bin"/><Relationship Id="rId27" Type="http://schemas.openxmlformats.org/officeDocument/2006/relationships/hyperlink" Target="https://www.nrel.gov/docs/fy24osti/90525.pdf" TargetMode="External"/><Relationship Id="rId30" Type="http://schemas.openxmlformats.org/officeDocument/2006/relationships/hyperlink" Target="https://atb.nrel.gov/electricity/2023/offshore_wind" TargetMode="External"/><Relationship Id="rId8" Type="http://schemas.openxmlformats.org/officeDocument/2006/relationships/tags" Target="../tags/tag984.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hyperlink" Target="https://www.cranestodaymagazine.com/analysis/reaching-the-limit-8451449/?cf-view" TargetMode="External"/><Relationship Id="rId18" Type="http://schemas.openxmlformats.org/officeDocument/2006/relationships/hyperlink" Target="https://business.columbia.edu/insights/climate/wind" TargetMode="External"/><Relationship Id="rId3" Type="http://schemas.openxmlformats.org/officeDocument/2006/relationships/tags" Target="../tags/tag997.xml"/><Relationship Id="rId7" Type="http://schemas.openxmlformats.org/officeDocument/2006/relationships/notesSlide" Target="../notesSlides/notesSlide29.xml"/><Relationship Id="rId12" Type="http://schemas.openxmlformats.org/officeDocument/2006/relationships/hyperlink" Target="https://windeurope.org/newsroom/press-releases/only-a-setback-distance-of-500-metres-will-support-onshore-wind-in-poland/" TargetMode="External"/><Relationship Id="rId17" Type="http://schemas.openxmlformats.org/officeDocument/2006/relationships/hyperlink" Target="https://business.columbia.edu/insights/climate/cki" TargetMode="External"/><Relationship Id="rId2" Type="http://schemas.openxmlformats.org/officeDocument/2006/relationships/tags" Target="../tags/tag996.xml"/><Relationship Id="rId16" Type="http://schemas.openxmlformats.org/officeDocument/2006/relationships/hyperlink" Target="https://business.columbia.edu/faculty/people/gernot-wagner" TargetMode="External"/><Relationship Id="rId1" Type="http://schemas.openxmlformats.org/officeDocument/2006/relationships/vmlDrawing" Target="../drawings/vmlDrawing33.vml"/><Relationship Id="rId6" Type="http://schemas.openxmlformats.org/officeDocument/2006/relationships/slideLayout" Target="../slideLayouts/slideLayout1.xml"/><Relationship Id="rId11" Type="http://schemas.openxmlformats.org/officeDocument/2006/relationships/hyperlink" Target="https://www.eia.gov/todayinenergy/detail.php?id=62406" TargetMode="External"/><Relationship Id="rId5" Type="http://schemas.openxmlformats.org/officeDocument/2006/relationships/tags" Target="../tags/tag999.xml"/><Relationship Id="rId15" Type="http://schemas.openxmlformats.org/officeDocument/2006/relationships/hyperlink" Target="https://offshoreconstruct.com/larger-wind-turbines-what-does-this-mean-for-offshore-installation-vessels/" TargetMode="External"/><Relationship Id="rId10" Type="http://schemas.openxmlformats.org/officeDocument/2006/relationships/hyperlink" Target="https://www.nrel.gov/docs/fy14osti/61063.pdf" TargetMode="External"/><Relationship Id="rId4" Type="http://schemas.openxmlformats.org/officeDocument/2006/relationships/tags" Target="../tags/tag998.xml"/><Relationship Id="rId9" Type="http://schemas.openxmlformats.org/officeDocument/2006/relationships/image" Target="../media/image8.emf"/><Relationship Id="rId14" Type="http://schemas.openxmlformats.org/officeDocument/2006/relationships/hyperlink" Target="https://www.nrel.gov/docs/fy18osti/70642.pdf" TargetMode="External"/></Relationships>
</file>

<file path=ppt/slides/_rels/slide33.xml.rels><?xml version="1.0" encoding="UTF-8" standalone="yes"?>
<Relationships xmlns="http://schemas.openxmlformats.org/package/2006/relationships"><Relationship Id="rId26" Type="http://schemas.openxmlformats.org/officeDocument/2006/relationships/tags" Target="../tags/tag1024.xml"/><Relationship Id="rId21" Type="http://schemas.openxmlformats.org/officeDocument/2006/relationships/tags" Target="../tags/tag1019.xml"/><Relationship Id="rId42" Type="http://schemas.openxmlformats.org/officeDocument/2006/relationships/tags" Target="../tags/tag1040.xml"/><Relationship Id="rId47" Type="http://schemas.openxmlformats.org/officeDocument/2006/relationships/tags" Target="../tags/tag1045.xml"/><Relationship Id="rId63" Type="http://schemas.openxmlformats.org/officeDocument/2006/relationships/image" Target="../media/image8.emf"/><Relationship Id="rId68" Type="http://schemas.openxmlformats.org/officeDocument/2006/relationships/hyperlink" Target="https://www.mdpi.com/1996-1073/10/3/317" TargetMode="External"/><Relationship Id="rId2" Type="http://schemas.openxmlformats.org/officeDocument/2006/relationships/tags" Target="../tags/tag1000.xml"/><Relationship Id="rId16" Type="http://schemas.openxmlformats.org/officeDocument/2006/relationships/tags" Target="../tags/tag1014.xml"/><Relationship Id="rId29" Type="http://schemas.openxmlformats.org/officeDocument/2006/relationships/tags" Target="../tags/tag1027.xml"/><Relationship Id="rId11" Type="http://schemas.openxmlformats.org/officeDocument/2006/relationships/tags" Target="../tags/tag1009.xml"/><Relationship Id="rId24" Type="http://schemas.openxmlformats.org/officeDocument/2006/relationships/tags" Target="../tags/tag1022.xml"/><Relationship Id="rId32" Type="http://schemas.openxmlformats.org/officeDocument/2006/relationships/tags" Target="../tags/tag1030.xml"/><Relationship Id="rId37" Type="http://schemas.openxmlformats.org/officeDocument/2006/relationships/tags" Target="../tags/tag1035.xml"/><Relationship Id="rId40" Type="http://schemas.openxmlformats.org/officeDocument/2006/relationships/tags" Target="../tags/tag1038.xml"/><Relationship Id="rId45" Type="http://schemas.openxmlformats.org/officeDocument/2006/relationships/tags" Target="../tags/tag1043.xml"/><Relationship Id="rId53" Type="http://schemas.openxmlformats.org/officeDocument/2006/relationships/tags" Target="../tags/tag1051.xml"/><Relationship Id="rId58" Type="http://schemas.openxmlformats.org/officeDocument/2006/relationships/tags" Target="../tags/tag1056.xml"/><Relationship Id="rId66" Type="http://schemas.openxmlformats.org/officeDocument/2006/relationships/hyperlink" Target="https://iopscience.iop.org/article/10.1088/1748-9326/aae102" TargetMode="External"/><Relationship Id="rId74" Type="http://schemas.openxmlformats.org/officeDocument/2006/relationships/chart" Target="../charts/chart54.xml"/><Relationship Id="rId5" Type="http://schemas.openxmlformats.org/officeDocument/2006/relationships/tags" Target="../tags/tag1003.xml"/><Relationship Id="rId61" Type="http://schemas.openxmlformats.org/officeDocument/2006/relationships/notesSlide" Target="../notesSlides/notesSlide30.xml"/><Relationship Id="rId19" Type="http://schemas.openxmlformats.org/officeDocument/2006/relationships/tags" Target="../tags/tag1017.xml"/><Relationship Id="rId14" Type="http://schemas.openxmlformats.org/officeDocument/2006/relationships/tags" Target="../tags/tag1012.xml"/><Relationship Id="rId22" Type="http://schemas.openxmlformats.org/officeDocument/2006/relationships/tags" Target="../tags/tag1020.xml"/><Relationship Id="rId27" Type="http://schemas.openxmlformats.org/officeDocument/2006/relationships/tags" Target="../tags/tag1025.xml"/><Relationship Id="rId30" Type="http://schemas.openxmlformats.org/officeDocument/2006/relationships/tags" Target="../tags/tag1028.xml"/><Relationship Id="rId35" Type="http://schemas.openxmlformats.org/officeDocument/2006/relationships/tags" Target="../tags/tag1033.xml"/><Relationship Id="rId43" Type="http://schemas.openxmlformats.org/officeDocument/2006/relationships/tags" Target="../tags/tag1041.xml"/><Relationship Id="rId48" Type="http://schemas.openxmlformats.org/officeDocument/2006/relationships/tags" Target="../tags/tag1046.xml"/><Relationship Id="rId56" Type="http://schemas.openxmlformats.org/officeDocument/2006/relationships/tags" Target="../tags/tag1054.xml"/><Relationship Id="rId64" Type="http://schemas.openxmlformats.org/officeDocument/2006/relationships/chart" Target="../charts/chart51.xml"/><Relationship Id="rId69" Type="http://schemas.openxmlformats.org/officeDocument/2006/relationships/hyperlink" Target="https://business.columbia.edu/faculty/people/gernot-wagner" TargetMode="External"/><Relationship Id="rId8" Type="http://schemas.openxmlformats.org/officeDocument/2006/relationships/tags" Target="../tags/tag1006.xml"/><Relationship Id="rId51" Type="http://schemas.openxmlformats.org/officeDocument/2006/relationships/tags" Target="../tags/tag1049.xml"/><Relationship Id="rId72" Type="http://schemas.openxmlformats.org/officeDocument/2006/relationships/chart" Target="../charts/chart52.xml"/><Relationship Id="rId3" Type="http://schemas.openxmlformats.org/officeDocument/2006/relationships/tags" Target="../tags/tag1001.xml"/><Relationship Id="rId12" Type="http://schemas.openxmlformats.org/officeDocument/2006/relationships/tags" Target="../tags/tag1010.xml"/><Relationship Id="rId17" Type="http://schemas.openxmlformats.org/officeDocument/2006/relationships/tags" Target="../tags/tag1015.xml"/><Relationship Id="rId25" Type="http://schemas.openxmlformats.org/officeDocument/2006/relationships/tags" Target="../tags/tag1023.xml"/><Relationship Id="rId33" Type="http://schemas.openxmlformats.org/officeDocument/2006/relationships/tags" Target="../tags/tag1031.xml"/><Relationship Id="rId38" Type="http://schemas.openxmlformats.org/officeDocument/2006/relationships/tags" Target="../tags/tag1036.xml"/><Relationship Id="rId46" Type="http://schemas.openxmlformats.org/officeDocument/2006/relationships/tags" Target="../tags/tag1044.xml"/><Relationship Id="rId59" Type="http://schemas.openxmlformats.org/officeDocument/2006/relationships/tags" Target="../tags/tag1057.xml"/><Relationship Id="rId67" Type="http://schemas.openxmlformats.org/officeDocument/2006/relationships/hyperlink" Target="https://eerscmap.usgs.gov/uswtdb/" TargetMode="External"/><Relationship Id="rId20" Type="http://schemas.openxmlformats.org/officeDocument/2006/relationships/tags" Target="../tags/tag1018.xml"/><Relationship Id="rId41" Type="http://schemas.openxmlformats.org/officeDocument/2006/relationships/tags" Target="../tags/tag1039.xml"/><Relationship Id="rId54" Type="http://schemas.openxmlformats.org/officeDocument/2006/relationships/tags" Target="../tags/tag1052.xml"/><Relationship Id="rId62" Type="http://schemas.openxmlformats.org/officeDocument/2006/relationships/oleObject" Target="../embeddings/oleObject34.bin"/><Relationship Id="rId70" Type="http://schemas.openxmlformats.org/officeDocument/2006/relationships/hyperlink" Target="https://business.columbia.edu/insights/climate/cki" TargetMode="External"/><Relationship Id="rId75" Type="http://schemas.openxmlformats.org/officeDocument/2006/relationships/chart" Target="../charts/chart55.xml"/><Relationship Id="rId1" Type="http://schemas.openxmlformats.org/officeDocument/2006/relationships/vmlDrawing" Target="../drawings/vmlDrawing34.vml"/><Relationship Id="rId6" Type="http://schemas.openxmlformats.org/officeDocument/2006/relationships/tags" Target="../tags/tag1004.xml"/><Relationship Id="rId15" Type="http://schemas.openxmlformats.org/officeDocument/2006/relationships/tags" Target="../tags/tag1013.xml"/><Relationship Id="rId23" Type="http://schemas.openxmlformats.org/officeDocument/2006/relationships/tags" Target="../tags/tag1021.xml"/><Relationship Id="rId28" Type="http://schemas.openxmlformats.org/officeDocument/2006/relationships/tags" Target="../tags/tag1026.xml"/><Relationship Id="rId36" Type="http://schemas.openxmlformats.org/officeDocument/2006/relationships/tags" Target="../tags/tag1034.xml"/><Relationship Id="rId49" Type="http://schemas.openxmlformats.org/officeDocument/2006/relationships/tags" Target="../tags/tag1047.xml"/><Relationship Id="rId57" Type="http://schemas.openxmlformats.org/officeDocument/2006/relationships/tags" Target="../tags/tag1055.xml"/><Relationship Id="rId10" Type="http://schemas.openxmlformats.org/officeDocument/2006/relationships/tags" Target="../tags/tag1008.xml"/><Relationship Id="rId31" Type="http://schemas.openxmlformats.org/officeDocument/2006/relationships/tags" Target="../tags/tag1029.xml"/><Relationship Id="rId44" Type="http://schemas.openxmlformats.org/officeDocument/2006/relationships/tags" Target="../tags/tag1042.xml"/><Relationship Id="rId52" Type="http://schemas.openxmlformats.org/officeDocument/2006/relationships/tags" Target="../tags/tag1050.xml"/><Relationship Id="rId60" Type="http://schemas.openxmlformats.org/officeDocument/2006/relationships/slideLayout" Target="../slideLayouts/slideLayout1.xml"/><Relationship Id="rId65" Type="http://schemas.openxmlformats.org/officeDocument/2006/relationships/hyperlink" Target="https://wes.copernicus.org/articles/8/787/2023/" TargetMode="External"/><Relationship Id="rId73" Type="http://schemas.openxmlformats.org/officeDocument/2006/relationships/chart" Target="../charts/chart53.xml"/><Relationship Id="rId4" Type="http://schemas.openxmlformats.org/officeDocument/2006/relationships/tags" Target="../tags/tag1002.xml"/><Relationship Id="rId9" Type="http://schemas.openxmlformats.org/officeDocument/2006/relationships/tags" Target="../tags/tag1007.xml"/><Relationship Id="rId13" Type="http://schemas.openxmlformats.org/officeDocument/2006/relationships/tags" Target="../tags/tag1011.xml"/><Relationship Id="rId18" Type="http://schemas.openxmlformats.org/officeDocument/2006/relationships/tags" Target="../tags/tag1016.xml"/><Relationship Id="rId39" Type="http://schemas.openxmlformats.org/officeDocument/2006/relationships/tags" Target="../tags/tag1037.xml"/><Relationship Id="rId34" Type="http://schemas.openxmlformats.org/officeDocument/2006/relationships/tags" Target="../tags/tag1032.xml"/><Relationship Id="rId50" Type="http://schemas.openxmlformats.org/officeDocument/2006/relationships/tags" Target="../tags/tag1048.xml"/><Relationship Id="rId55" Type="http://schemas.openxmlformats.org/officeDocument/2006/relationships/tags" Target="../tags/tag1053.xml"/><Relationship Id="rId76" Type="http://schemas.openxmlformats.org/officeDocument/2006/relationships/image" Target="../media/image42.jpeg"/><Relationship Id="rId7" Type="http://schemas.openxmlformats.org/officeDocument/2006/relationships/tags" Target="../tags/tag1005.xml"/><Relationship Id="rId71" Type="http://schemas.openxmlformats.org/officeDocument/2006/relationships/hyperlink" Target="https://business.columbia.edu/insights/climate/wind" TargetMode="External"/></Relationships>
</file>

<file path=ppt/slides/_rels/slide34.xml.rels><?xml version="1.0" encoding="UTF-8" standalone="yes"?>
<Relationships xmlns="http://schemas.openxmlformats.org/package/2006/relationships"><Relationship Id="rId8" Type="http://schemas.openxmlformats.org/officeDocument/2006/relationships/tags" Target="../tags/tag1064.xml"/><Relationship Id="rId13" Type="http://schemas.openxmlformats.org/officeDocument/2006/relationships/tags" Target="../tags/tag1069.xml"/><Relationship Id="rId18" Type="http://schemas.openxmlformats.org/officeDocument/2006/relationships/tags" Target="../tags/tag1074.xml"/><Relationship Id="rId26" Type="http://schemas.openxmlformats.org/officeDocument/2006/relationships/hyperlink" Target="https://business.columbia.edu/faculty/people/gernot-wagner" TargetMode="External"/><Relationship Id="rId3" Type="http://schemas.openxmlformats.org/officeDocument/2006/relationships/tags" Target="../tags/tag1059.xml"/><Relationship Id="rId21" Type="http://schemas.openxmlformats.org/officeDocument/2006/relationships/oleObject" Target="../embeddings/oleObject35.bin"/><Relationship Id="rId7" Type="http://schemas.openxmlformats.org/officeDocument/2006/relationships/tags" Target="../tags/tag1063.xml"/><Relationship Id="rId12" Type="http://schemas.openxmlformats.org/officeDocument/2006/relationships/tags" Target="../tags/tag1068.xml"/><Relationship Id="rId17" Type="http://schemas.openxmlformats.org/officeDocument/2006/relationships/tags" Target="../tags/tag1073.xml"/><Relationship Id="rId25" Type="http://schemas.openxmlformats.org/officeDocument/2006/relationships/hyperlink" Target="https://www.eia.gov/tools/faqs/faq.php?id=85&amp;t=1" TargetMode="External"/><Relationship Id="rId2" Type="http://schemas.openxmlformats.org/officeDocument/2006/relationships/tags" Target="../tags/tag1058.xml"/><Relationship Id="rId16" Type="http://schemas.openxmlformats.org/officeDocument/2006/relationships/tags" Target="../tags/tag1072.xml"/><Relationship Id="rId20" Type="http://schemas.openxmlformats.org/officeDocument/2006/relationships/notesSlide" Target="../notesSlides/notesSlide31.xml"/><Relationship Id="rId29" Type="http://schemas.openxmlformats.org/officeDocument/2006/relationships/image" Target="../media/image43.jpeg"/><Relationship Id="rId1" Type="http://schemas.openxmlformats.org/officeDocument/2006/relationships/vmlDrawing" Target="../drawings/vmlDrawing35.vml"/><Relationship Id="rId6" Type="http://schemas.openxmlformats.org/officeDocument/2006/relationships/tags" Target="../tags/tag1062.xml"/><Relationship Id="rId11" Type="http://schemas.openxmlformats.org/officeDocument/2006/relationships/tags" Target="../tags/tag1067.xml"/><Relationship Id="rId24" Type="http://schemas.openxmlformats.org/officeDocument/2006/relationships/hyperlink" Target="https://eerscmap.usgs.gov/uswtdb/" TargetMode="External"/><Relationship Id="rId32" Type="http://schemas.openxmlformats.org/officeDocument/2006/relationships/chart" Target="../charts/chart57.xml"/><Relationship Id="rId5" Type="http://schemas.openxmlformats.org/officeDocument/2006/relationships/tags" Target="../tags/tag1061.xml"/><Relationship Id="rId15" Type="http://schemas.openxmlformats.org/officeDocument/2006/relationships/tags" Target="../tags/tag1071.xml"/><Relationship Id="rId23" Type="http://schemas.openxmlformats.org/officeDocument/2006/relationships/hyperlink" Target="https://www.cell.com/joule/fulltext/S2542-4351(18)30446-X#fig1" TargetMode="External"/><Relationship Id="rId28" Type="http://schemas.openxmlformats.org/officeDocument/2006/relationships/hyperlink" Target="https://business.columbia.edu/insights/climate/wind" TargetMode="External"/><Relationship Id="rId10" Type="http://schemas.openxmlformats.org/officeDocument/2006/relationships/tags" Target="../tags/tag1066.xml"/><Relationship Id="rId19" Type="http://schemas.openxmlformats.org/officeDocument/2006/relationships/slideLayout" Target="../slideLayouts/slideLayout1.xml"/><Relationship Id="rId31" Type="http://schemas.openxmlformats.org/officeDocument/2006/relationships/image" Target="../media/image44.jpeg"/><Relationship Id="rId4" Type="http://schemas.openxmlformats.org/officeDocument/2006/relationships/tags" Target="../tags/tag1060.xml"/><Relationship Id="rId9" Type="http://schemas.openxmlformats.org/officeDocument/2006/relationships/tags" Target="../tags/tag1065.xml"/><Relationship Id="rId14" Type="http://schemas.openxmlformats.org/officeDocument/2006/relationships/tags" Target="../tags/tag1070.xml"/><Relationship Id="rId22" Type="http://schemas.openxmlformats.org/officeDocument/2006/relationships/image" Target="../media/image8.emf"/><Relationship Id="rId27" Type="http://schemas.openxmlformats.org/officeDocument/2006/relationships/hyperlink" Target="https://business.columbia.edu/insights/climate/cki" TargetMode="External"/><Relationship Id="rId30" Type="http://schemas.openxmlformats.org/officeDocument/2006/relationships/chart" Target="../charts/chart56.xml"/></Relationships>
</file>

<file path=ppt/slides/_rels/slide35.xml.rels><?xml version="1.0" encoding="UTF-8" standalone="yes"?>
<Relationships xmlns="http://schemas.openxmlformats.org/package/2006/relationships"><Relationship Id="rId13" Type="http://schemas.openxmlformats.org/officeDocument/2006/relationships/tags" Target="../tags/tag1086.xml"/><Relationship Id="rId18" Type="http://schemas.openxmlformats.org/officeDocument/2006/relationships/tags" Target="../tags/tag1091.xml"/><Relationship Id="rId26" Type="http://schemas.openxmlformats.org/officeDocument/2006/relationships/tags" Target="../tags/tag1099.xml"/><Relationship Id="rId39" Type="http://schemas.openxmlformats.org/officeDocument/2006/relationships/image" Target="../media/image39.png"/><Relationship Id="rId21" Type="http://schemas.openxmlformats.org/officeDocument/2006/relationships/tags" Target="../tags/tag1094.xml"/><Relationship Id="rId34" Type="http://schemas.openxmlformats.org/officeDocument/2006/relationships/hyperlink" Target="https://kth.diva-portal.org/smash/get/diva2:1867798/FULLTEXT01.pdf" TargetMode="External"/><Relationship Id="rId42" Type="http://schemas.openxmlformats.org/officeDocument/2006/relationships/image" Target="../media/image46.svg"/><Relationship Id="rId47" Type="http://schemas.openxmlformats.org/officeDocument/2006/relationships/image" Target="../media/image51.png"/><Relationship Id="rId7" Type="http://schemas.openxmlformats.org/officeDocument/2006/relationships/tags" Target="../tags/tag1080.xml"/><Relationship Id="rId2" Type="http://schemas.openxmlformats.org/officeDocument/2006/relationships/tags" Target="../tags/tag1075.xml"/><Relationship Id="rId16" Type="http://schemas.openxmlformats.org/officeDocument/2006/relationships/tags" Target="../tags/tag1089.xml"/><Relationship Id="rId29" Type="http://schemas.openxmlformats.org/officeDocument/2006/relationships/slideLayout" Target="../slideLayouts/slideLayout1.xml"/><Relationship Id="rId1" Type="http://schemas.openxmlformats.org/officeDocument/2006/relationships/vmlDrawing" Target="../drawings/vmlDrawing36.vml"/><Relationship Id="rId6" Type="http://schemas.openxmlformats.org/officeDocument/2006/relationships/tags" Target="../tags/tag1079.xml"/><Relationship Id="rId11" Type="http://schemas.openxmlformats.org/officeDocument/2006/relationships/tags" Target="../tags/tag1084.xml"/><Relationship Id="rId24" Type="http://schemas.openxmlformats.org/officeDocument/2006/relationships/tags" Target="../tags/tag1097.xml"/><Relationship Id="rId32" Type="http://schemas.openxmlformats.org/officeDocument/2006/relationships/image" Target="../media/image8.emf"/><Relationship Id="rId37" Type="http://schemas.openxmlformats.org/officeDocument/2006/relationships/hyperlink" Target="https://business.columbia.edu/insights/climate/wind" TargetMode="External"/><Relationship Id="rId40" Type="http://schemas.openxmlformats.org/officeDocument/2006/relationships/image" Target="../media/image40.svg"/><Relationship Id="rId45" Type="http://schemas.openxmlformats.org/officeDocument/2006/relationships/image" Target="../media/image49.png"/><Relationship Id="rId5" Type="http://schemas.openxmlformats.org/officeDocument/2006/relationships/tags" Target="../tags/tag1078.xml"/><Relationship Id="rId15" Type="http://schemas.openxmlformats.org/officeDocument/2006/relationships/tags" Target="../tags/tag1088.xml"/><Relationship Id="rId23" Type="http://schemas.openxmlformats.org/officeDocument/2006/relationships/tags" Target="../tags/tag1096.xml"/><Relationship Id="rId28" Type="http://schemas.openxmlformats.org/officeDocument/2006/relationships/tags" Target="../tags/tag1101.xml"/><Relationship Id="rId36" Type="http://schemas.openxmlformats.org/officeDocument/2006/relationships/hyperlink" Target="https://business.columbia.edu/insights/climate/cki" TargetMode="External"/><Relationship Id="rId10" Type="http://schemas.openxmlformats.org/officeDocument/2006/relationships/tags" Target="../tags/tag1083.xml"/><Relationship Id="rId19" Type="http://schemas.openxmlformats.org/officeDocument/2006/relationships/tags" Target="../tags/tag1092.xml"/><Relationship Id="rId31" Type="http://schemas.openxmlformats.org/officeDocument/2006/relationships/oleObject" Target="../embeddings/oleObject36.bin"/><Relationship Id="rId44" Type="http://schemas.openxmlformats.org/officeDocument/2006/relationships/image" Target="../media/image48.png"/><Relationship Id="rId4" Type="http://schemas.openxmlformats.org/officeDocument/2006/relationships/tags" Target="../tags/tag1077.xml"/><Relationship Id="rId9" Type="http://schemas.openxmlformats.org/officeDocument/2006/relationships/tags" Target="../tags/tag1082.xml"/><Relationship Id="rId14" Type="http://schemas.openxmlformats.org/officeDocument/2006/relationships/tags" Target="../tags/tag1087.xml"/><Relationship Id="rId22" Type="http://schemas.openxmlformats.org/officeDocument/2006/relationships/tags" Target="../tags/tag1095.xml"/><Relationship Id="rId27" Type="http://schemas.openxmlformats.org/officeDocument/2006/relationships/tags" Target="../tags/tag1100.xml"/><Relationship Id="rId30" Type="http://schemas.openxmlformats.org/officeDocument/2006/relationships/notesSlide" Target="../notesSlides/notesSlide32.xml"/><Relationship Id="rId35" Type="http://schemas.openxmlformats.org/officeDocument/2006/relationships/hyperlink" Target="https://business.columbia.edu/faculty/people/gernot-wagner" TargetMode="External"/><Relationship Id="rId43" Type="http://schemas.openxmlformats.org/officeDocument/2006/relationships/image" Target="../media/image47.png"/><Relationship Id="rId48" Type="http://schemas.openxmlformats.org/officeDocument/2006/relationships/image" Target="../media/image52.svg"/><Relationship Id="rId8" Type="http://schemas.openxmlformats.org/officeDocument/2006/relationships/tags" Target="../tags/tag1081.xml"/><Relationship Id="rId3" Type="http://schemas.openxmlformats.org/officeDocument/2006/relationships/tags" Target="../tags/tag1076.xml"/><Relationship Id="rId12" Type="http://schemas.openxmlformats.org/officeDocument/2006/relationships/tags" Target="../tags/tag1085.xml"/><Relationship Id="rId17" Type="http://schemas.openxmlformats.org/officeDocument/2006/relationships/tags" Target="../tags/tag1090.xml"/><Relationship Id="rId25" Type="http://schemas.openxmlformats.org/officeDocument/2006/relationships/tags" Target="../tags/tag1098.xml"/><Relationship Id="rId33" Type="http://schemas.openxmlformats.org/officeDocument/2006/relationships/hyperlink" Target="https://www.eia.gov/electricity/gridmonitor/dashboard/custom/pending" TargetMode="External"/><Relationship Id="rId38" Type="http://schemas.openxmlformats.org/officeDocument/2006/relationships/chart" Target="../charts/chart58.xml"/><Relationship Id="rId46" Type="http://schemas.openxmlformats.org/officeDocument/2006/relationships/image" Target="../media/image50.svg"/><Relationship Id="rId20" Type="http://schemas.openxmlformats.org/officeDocument/2006/relationships/tags" Target="../tags/tag1093.xml"/><Relationship Id="rId41"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tags" Target="../tags/tag1103.xml"/><Relationship Id="rId7" Type="http://schemas.openxmlformats.org/officeDocument/2006/relationships/image" Target="../media/image1.emf"/><Relationship Id="rId2" Type="http://schemas.openxmlformats.org/officeDocument/2006/relationships/tags" Target="../tags/tag1102.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image" Target="../media/image53.jpeg"/><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hyperlink" Target="https://business.columbia.edu/insights/climate/cki" TargetMode="External"/><Relationship Id="rId3" Type="http://schemas.openxmlformats.org/officeDocument/2006/relationships/tags" Target="../tags/tag1105.xml"/><Relationship Id="rId7" Type="http://schemas.openxmlformats.org/officeDocument/2006/relationships/tags" Target="../tags/tag1109.xml"/><Relationship Id="rId12" Type="http://schemas.openxmlformats.org/officeDocument/2006/relationships/hyperlink" Target="https://business.columbia.edu/faculty/people/gernot-wagner" TargetMode="External"/><Relationship Id="rId2" Type="http://schemas.openxmlformats.org/officeDocument/2006/relationships/tags" Target="../tags/tag1104.xml"/><Relationship Id="rId1" Type="http://schemas.openxmlformats.org/officeDocument/2006/relationships/vmlDrawing" Target="../drawings/vmlDrawing38.vml"/><Relationship Id="rId6" Type="http://schemas.openxmlformats.org/officeDocument/2006/relationships/tags" Target="../tags/tag1108.xml"/><Relationship Id="rId11" Type="http://schemas.openxmlformats.org/officeDocument/2006/relationships/image" Target="../media/image8.emf"/><Relationship Id="rId5" Type="http://schemas.openxmlformats.org/officeDocument/2006/relationships/tags" Target="../tags/tag1107.xml"/><Relationship Id="rId15" Type="http://schemas.openxmlformats.org/officeDocument/2006/relationships/image" Target="../media/image54.jpeg"/><Relationship Id="rId10" Type="http://schemas.openxmlformats.org/officeDocument/2006/relationships/oleObject" Target="../embeddings/oleObject38.bin"/><Relationship Id="rId4" Type="http://schemas.openxmlformats.org/officeDocument/2006/relationships/tags" Target="../tags/tag1106.xml"/><Relationship Id="rId9" Type="http://schemas.openxmlformats.org/officeDocument/2006/relationships/notesSlide" Target="../notesSlides/notesSlide33.xml"/><Relationship Id="rId14" Type="http://schemas.openxmlformats.org/officeDocument/2006/relationships/hyperlink" Target="https://business.columbia.edu/insights/climate/wind"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insights/climate/wind" TargetMode="External"/><Relationship Id="rId18" Type="http://schemas.microsoft.com/office/2007/relationships/diagramDrawing" Target="../diagrams/drawing1.xml"/><Relationship Id="rId3" Type="http://schemas.openxmlformats.org/officeDocument/2006/relationships/tags" Target="../tags/tag1111.xml"/><Relationship Id="rId7" Type="http://schemas.openxmlformats.org/officeDocument/2006/relationships/oleObject" Target="../embeddings/oleObject39.bin"/><Relationship Id="rId12" Type="http://schemas.openxmlformats.org/officeDocument/2006/relationships/hyperlink" Target="https://business.columbia.edu/insights/climate/cki" TargetMode="External"/><Relationship Id="rId17" Type="http://schemas.openxmlformats.org/officeDocument/2006/relationships/diagramColors" Target="../diagrams/colors1.xml"/><Relationship Id="rId2" Type="http://schemas.openxmlformats.org/officeDocument/2006/relationships/tags" Target="../tags/tag1110.xml"/><Relationship Id="rId16" Type="http://schemas.openxmlformats.org/officeDocument/2006/relationships/diagramQuickStyle" Target="../diagrams/quickStyle1.xml"/><Relationship Id="rId1" Type="http://schemas.openxmlformats.org/officeDocument/2006/relationships/vmlDrawing" Target="../drawings/vmlDrawing39.vml"/><Relationship Id="rId6" Type="http://schemas.openxmlformats.org/officeDocument/2006/relationships/notesSlide" Target="../notesSlides/notesSlide34.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5" Type="http://schemas.openxmlformats.org/officeDocument/2006/relationships/diagramLayout" Target="../diagrams/layout1.xml"/><Relationship Id="rId10" Type="http://schemas.openxmlformats.org/officeDocument/2006/relationships/hyperlink" Target="https://op.europa.eu/en/publication-detail/-/publication/19aae047-7f88-11ea-aea8-01aa75ed71a1/language-en" TargetMode="External"/><Relationship Id="rId4" Type="http://schemas.openxmlformats.org/officeDocument/2006/relationships/tags" Target="../tags/tag1112.xml"/><Relationship Id="rId9" Type="http://schemas.openxmlformats.org/officeDocument/2006/relationships/hyperlink" Target="https://www.nrel.gov/docs/fy23osti/84710.pdf" TargetMode="External"/><Relationship Id="rId1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3" Type="http://schemas.openxmlformats.org/officeDocument/2006/relationships/tags" Target="../tags/tag1124.xml"/><Relationship Id="rId18" Type="http://schemas.openxmlformats.org/officeDocument/2006/relationships/tags" Target="../tags/tag1129.xml"/><Relationship Id="rId26" Type="http://schemas.openxmlformats.org/officeDocument/2006/relationships/tags" Target="../tags/tag1137.xml"/><Relationship Id="rId39" Type="http://schemas.openxmlformats.org/officeDocument/2006/relationships/tags" Target="../tags/tag1150.xml"/><Relationship Id="rId21" Type="http://schemas.openxmlformats.org/officeDocument/2006/relationships/tags" Target="../tags/tag1132.xml"/><Relationship Id="rId34" Type="http://schemas.openxmlformats.org/officeDocument/2006/relationships/tags" Target="../tags/tag1145.xml"/><Relationship Id="rId42" Type="http://schemas.openxmlformats.org/officeDocument/2006/relationships/oleObject" Target="../embeddings/oleObject40.bin"/><Relationship Id="rId47" Type="http://schemas.openxmlformats.org/officeDocument/2006/relationships/hyperlink" Target="https://business.columbia.edu/insights/climate/cki" TargetMode="External"/><Relationship Id="rId50" Type="http://schemas.openxmlformats.org/officeDocument/2006/relationships/chart" Target="../charts/chart60.xml"/><Relationship Id="rId7" Type="http://schemas.openxmlformats.org/officeDocument/2006/relationships/tags" Target="../tags/tag1118.xml"/><Relationship Id="rId2" Type="http://schemas.openxmlformats.org/officeDocument/2006/relationships/tags" Target="../tags/tag1113.xml"/><Relationship Id="rId16" Type="http://schemas.openxmlformats.org/officeDocument/2006/relationships/tags" Target="../tags/tag1127.xml"/><Relationship Id="rId29" Type="http://schemas.openxmlformats.org/officeDocument/2006/relationships/tags" Target="../tags/tag1140.xml"/><Relationship Id="rId11" Type="http://schemas.openxmlformats.org/officeDocument/2006/relationships/tags" Target="../tags/tag1122.xml"/><Relationship Id="rId24" Type="http://schemas.openxmlformats.org/officeDocument/2006/relationships/tags" Target="../tags/tag1135.xml"/><Relationship Id="rId32" Type="http://schemas.openxmlformats.org/officeDocument/2006/relationships/tags" Target="../tags/tag1143.xml"/><Relationship Id="rId37" Type="http://schemas.openxmlformats.org/officeDocument/2006/relationships/tags" Target="../tags/tag1148.xml"/><Relationship Id="rId40" Type="http://schemas.openxmlformats.org/officeDocument/2006/relationships/slideLayout" Target="../slideLayouts/slideLayout1.xml"/><Relationship Id="rId45" Type="http://schemas.openxmlformats.org/officeDocument/2006/relationships/hyperlink" Target="https://www.iea.org/data-and-statistics/data-tools/critical-minerals-data-explorer" TargetMode="External"/><Relationship Id="rId5" Type="http://schemas.openxmlformats.org/officeDocument/2006/relationships/tags" Target="../tags/tag1116.xml"/><Relationship Id="rId15" Type="http://schemas.openxmlformats.org/officeDocument/2006/relationships/tags" Target="../tags/tag1126.xml"/><Relationship Id="rId23" Type="http://schemas.openxmlformats.org/officeDocument/2006/relationships/tags" Target="../tags/tag1134.xml"/><Relationship Id="rId28" Type="http://schemas.openxmlformats.org/officeDocument/2006/relationships/tags" Target="../tags/tag1139.xml"/><Relationship Id="rId36" Type="http://schemas.openxmlformats.org/officeDocument/2006/relationships/tags" Target="../tags/tag1147.xml"/><Relationship Id="rId49" Type="http://schemas.openxmlformats.org/officeDocument/2006/relationships/chart" Target="../charts/chart59.xml"/><Relationship Id="rId10" Type="http://schemas.openxmlformats.org/officeDocument/2006/relationships/tags" Target="../tags/tag1121.xml"/><Relationship Id="rId19" Type="http://schemas.openxmlformats.org/officeDocument/2006/relationships/tags" Target="../tags/tag1130.xml"/><Relationship Id="rId31" Type="http://schemas.openxmlformats.org/officeDocument/2006/relationships/tags" Target="../tags/tag1142.xml"/><Relationship Id="rId44" Type="http://schemas.openxmlformats.org/officeDocument/2006/relationships/hyperlink" Target="https://www.nrel.gov/docs/fy23osti/84710.pdf" TargetMode="External"/><Relationship Id="rId4" Type="http://schemas.openxmlformats.org/officeDocument/2006/relationships/tags" Target="../tags/tag1115.xml"/><Relationship Id="rId9" Type="http://schemas.openxmlformats.org/officeDocument/2006/relationships/tags" Target="../tags/tag1120.xml"/><Relationship Id="rId14" Type="http://schemas.openxmlformats.org/officeDocument/2006/relationships/tags" Target="../tags/tag1125.xml"/><Relationship Id="rId22" Type="http://schemas.openxmlformats.org/officeDocument/2006/relationships/tags" Target="../tags/tag1133.xml"/><Relationship Id="rId27" Type="http://schemas.openxmlformats.org/officeDocument/2006/relationships/tags" Target="../tags/tag1138.xml"/><Relationship Id="rId30" Type="http://schemas.openxmlformats.org/officeDocument/2006/relationships/tags" Target="../tags/tag1141.xml"/><Relationship Id="rId35" Type="http://schemas.openxmlformats.org/officeDocument/2006/relationships/tags" Target="../tags/tag1146.xml"/><Relationship Id="rId43" Type="http://schemas.openxmlformats.org/officeDocument/2006/relationships/image" Target="../media/image8.emf"/><Relationship Id="rId48" Type="http://schemas.openxmlformats.org/officeDocument/2006/relationships/hyperlink" Target="https://business.columbia.edu/insights/climate/wind" TargetMode="External"/><Relationship Id="rId8" Type="http://schemas.openxmlformats.org/officeDocument/2006/relationships/tags" Target="../tags/tag1119.xml"/><Relationship Id="rId3" Type="http://schemas.openxmlformats.org/officeDocument/2006/relationships/tags" Target="../tags/tag1114.xml"/><Relationship Id="rId12" Type="http://schemas.openxmlformats.org/officeDocument/2006/relationships/tags" Target="../tags/tag1123.xml"/><Relationship Id="rId17" Type="http://schemas.openxmlformats.org/officeDocument/2006/relationships/tags" Target="../tags/tag1128.xml"/><Relationship Id="rId25" Type="http://schemas.openxmlformats.org/officeDocument/2006/relationships/tags" Target="../tags/tag1136.xml"/><Relationship Id="rId33" Type="http://schemas.openxmlformats.org/officeDocument/2006/relationships/tags" Target="../tags/tag1144.xml"/><Relationship Id="rId38" Type="http://schemas.openxmlformats.org/officeDocument/2006/relationships/tags" Target="../tags/tag1149.xml"/><Relationship Id="rId46" Type="http://schemas.openxmlformats.org/officeDocument/2006/relationships/hyperlink" Target="https://business.columbia.edu/faculty/people/gernot-wagner" TargetMode="External"/><Relationship Id="rId20" Type="http://schemas.openxmlformats.org/officeDocument/2006/relationships/tags" Target="../tags/tag1131.xml"/><Relationship Id="rId41" Type="http://schemas.openxmlformats.org/officeDocument/2006/relationships/notesSlide" Target="../notesSlides/notesSlide35.xml"/><Relationship Id="rId1" Type="http://schemas.openxmlformats.org/officeDocument/2006/relationships/vmlDrawing" Target="../drawings/vmlDrawing40.vml"/><Relationship Id="rId6" Type="http://schemas.openxmlformats.org/officeDocument/2006/relationships/tags" Target="../tags/tag1117.xml"/></Relationships>
</file>

<file path=ppt/slides/_rels/slide4.xml.rels><?xml version="1.0" encoding="UTF-8" standalone="yes"?>
<Relationships xmlns="http://schemas.openxmlformats.org/package/2006/relationships"><Relationship Id="rId26" Type="http://schemas.openxmlformats.org/officeDocument/2006/relationships/tags" Target="../tags/tag45.xml"/><Relationship Id="rId21" Type="http://schemas.openxmlformats.org/officeDocument/2006/relationships/tags" Target="../tags/tag40.xml"/><Relationship Id="rId42" Type="http://schemas.openxmlformats.org/officeDocument/2006/relationships/tags" Target="../tags/tag61.xml"/><Relationship Id="rId47" Type="http://schemas.openxmlformats.org/officeDocument/2006/relationships/tags" Target="../tags/tag66.xml"/><Relationship Id="rId63" Type="http://schemas.openxmlformats.org/officeDocument/2006/relationships/tags" Target="../tags/tag82.xml"/><Relationship Id="rId68" Type="http://schemas.openxmlformats.org/officeDocument/2006/relationships/tags" Target="../tags/tag87.xml"/><Relationship Id="rId84" Type="http://schemas.openxmlformats.org/officeDocument/2006/relationships/notesSlide" Target="../notesSlides/notesSlide4.xml"/><Relationship Id="rId89" Type="http://schemas.openxmlformats.org/officeDocument/2006/relationships/hyperlink" Target="https://www.irena.org/Energy-Transition/Technology/Transport" TargetMode="External"/><Relationship Id="rId16" Type="http://schemas.openxmlformats.org/officeDocument/2006/relationships/tags" Target="../tags/tag35.xml"/><Relationship Id="rId11" Type="http://schemas.openxmlformats.org/officeDocument/2006/relationships/tags" Target="../tags/tag30.xml"/><Relationship Id="rId32" Type="http://schemas.openxmlformats.org/officeDocument/2006/relationships/tags" Target="../tags/tag51.xml"/><Relationship Id="rId37" Type="http://schemas.openxmlformats.org/officeDocument/2006/relationships/tags" Target="../tags/tag56.xml"/><Relationship Id="rId53" Type="http://schemas.openxmlformats.org/officeDocument/2006/relationships/tags" Target="../tags/tag72.xml"/><Relationship Id="rId58" Type="http://schemas.openxmlformats.org/officeDocument/2006/relationships/tags" Target="../tags/tag77.xml"/><Relationship Id="rId74" Type="http://schemas.openxmlformats.org/officeDocument/2006/relationships/tags" Target="../tags/tag93.xml"/><Relationship Id="rId79" Type="http://schemas.openxmlformats.org/officeDocument/2006/relationships/tags" Target="../tags/tag98.xml"/><Relationship Id="rId5" Type="http://schemas.openxmlformats.org/officeDocument/2006/relationships/tags" Target="../tags/tag24.xml"/><Relationship Id="rId90" Type="http://schemas.openxmlformats.org/officeDocument/2006/relationships/hyperlink" Target="https://iea.blob.core.windows.net/assets/ad0d4830-bd7e-47b6-838c-40d115733c13/NetZeroby2050-ARoadmapfortheGlobalEnergySector.pdf" TargetMode="External"/><Relationship Id="rId22" Type="http://schemas.openxmlformats.org/officeDocument/2006/relationships/tags" Target="../tags/tag41.xml"/><Relationship Id="rId27" Type="http://schemas.openxmlformats.org/officeDocument/2006/relationships/tags" Target="../tags/tag46.xml"/><Relationship Id="rId43" Type="http://schemas.openxmlformats.org/officeDocument/2006/relationships/tags" Target="../tags/tag62.xml"/><Relationship Id="rId48" Type="http://schemas.openxmlformats.org/officeDocument/2006/relationships/tags" Target="../tags/tag67.xml"/><Relationship Id="rId64" Type="http://schemas.openxmlformats.org/officeDocument/2006/relationships/tags" Target="../tags/tag83.xml"/><Relationship Id="rId69" Type="http://schemas.openxmlformats.org/officeDocument/2006/relationships/tags" Target="../tags/tag88.xml"/><Relationship Id="rId8" Type="http://schemas.openxmlformats.org/officeDocument/2006/relationships/tags" Target="../tags/tag27.xml"/><Relationship Id="rId51" Type="http://schemas.openxmlformats.org/officeDocument/2006/relationships/tags" Target="../tags/tag70.xml"/><Relationship Id="rId72" Type="http://schemas.openxmlformats.org/officeDocument/2006/relationships/tags" Target="../tags/tag91.xml"/><Relationship Id="rId80" Type="http://schemas.openxmlformats.org/officeDocument/2006/relationships/tags" Target="../tags/tag99.xml"/><Relationship Id="rId85" Type="http://schemas.openxmlformats.org/officeDocument/2006/relationships/oleObject" Target="../embeddings/oleObject5.bin"/><Relationship Id="rId93" Type="http://schemas.openxmlformats.org/officeDocument/2006/relationships/hyperlink" Target="https://business.columbia.edu/insights/climate/wind" TargetMode="Externa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tags" Target="../tags/tag57.xml"/><Relationship Id="rId46" Type="http://schemas.openxmlformats.org/officeDocument/2006/relationships/tags" Target="../tags/tag65.xml"/><Relationship Id="rId59" Type="http://schemas.openxmlformats.org/officeDocument/2006/relationships/tags" Target="../tags/tag78.xml"/><Relationship Id="rId67" Type="http://schemas.openxmlformats.org/officeDocument/2006/relationships/tags" Target="../tags/tag86.xml"/><Relationship Id="rId20" Type="http://schemas.openxmlformats.org/officeDocument/2006/relationships/tags" Target="../tags/tag39.xml"/><Relationship Id="rId41" Type="http://schemas.openxmlformats.org/officeDocument/2006/relationships/tags" Target="../tags/tag60.xml"/><Relationship Id="rId54" Type="http://schemas.openxmlformats.org/officeDocument/2006/relationships/tags" Target="../tags/tag73.xml"/><Relationship Id="rId62" Type="http://schemas.openxmlformats.org/officeDocument/2006/relationships/tags" Target="../tags/tag81.xml"/><Relationship Id="rId70" Type="http://schemas.openxmlformats.org/officeDocument/2006/relationships/tags" Target="../tags/tag89.xml"/><Relationship Id="rId75" Type="http://schemas.openxmlformats.org/officeDocument/2006/relationships/tags" Target="../tags/tag94.xml"/><Relationship Id="rId83" Type="http://schemas.openxmlformats.org/officeDocument/2006/relationships/slideLayout" Target="../slideLayouts/slideLayout1.xml"/><Relationship Id="rId88" Type="http://schemas.openxmlformats.org/officeDocument/2006/relationships/hyperlink" Target="https://about.bnef.com/new-energy-outlook/" TargetMode="External"/><Relationship Id="rId91" Type="http://schemas.openxmlformats.org/officeDocument/2006/relationships/hyperlink" Target="https://business.columbia.edu/faculty/people/gernot-wagner" TargetMode="External"/><Relationship Id="rId1" Type="http://schemas.openxmlformats.org/officeDocument/2006/relationships/vmlDrawing" Target="../drawings/vmlDrawing5.vml"/><Relationship Id="rId6" Type="http://schemas.openxmlformats.org/officeDocument/2006/relationships/tags" Target="../tags/tag25.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tags" Target="../tags/tag55.xml"/><Relationship Id="rId49" Type="http://schemas.openxmlformats.org/officeDocument/2006/relationships/tags" Target="../tags/tag68.xml"/><Relationship Id="rId57" Type="http://schemas.openxmlformats.org/officeDocument/2006/relationships/tags" Target="../tags/tag76.xml"/><Relationship Id="rId10" Type="http://schemas.openxmlformats.org/officeDocument/2006/relationships/tags" Target="../tags/tag29.xml"/><Relationship Id="rId31" Type="http://schemas.openxmlformats.org/officeDocument/2006/relationships/tags" Target="../tags/tag50.xml"/><Relationship Id="rId44" Type="http://schemas.openxmlformats.org/officeDocument/2006/relationships/tags" Target="../tags/tag63.xml"/><Relationship Id="rId52" Type="http://schemas.openxmlformats.org/officeDocument/2006/relationships/tags" Target="../tags/tag71.xml"/><Relationship Id="rId60" Type="http://schemas.openxmlformats.org/officeDocument/2006/relationships/tags" Target="../tags/tag79.xml"/><Relationship Id="rId65" Type="http://schemas.openxmlformats.org/officeDocument/2006/relationships/tags" Target="../tags/tag84.xml"/><Relationship Id="rId73" Type="http://schemas.openxmlformats.org/officeDocument/2006/relationships/tags" Target="../tags/tag92.xml"/><Relationship Id="rId78" Type="http://schemas.openxmlformats.org/officeDocument/2006/relationships/tags" Target="../tags/tag97.xml"/><Relationship Id="rId81" Type="http://schemas.openxmlformats.org/officeDocument/2006/relationships/tags" Target="../tags/tag100.xml"/><Relationship Id="rId86" Type="http://schemas.openxmlformats.org/officeDocument/2006/relationships/image" Target="../media/image8.emf"/><Relationship Id="rId4" Type="http://schemas.openxmlformats.org/officeDocument/2006/relationships/tags" Target="../tags/tag23.xml"/><Relationship Id="rId9" Type="http://schemas.openxmlformats.org/officeDocument/2006/relationships/tags" Target="../tags/tag28.xml"/><Relationship Id="rId13" Type="http://schemas.openxmlformats.org/officeDocument/2006/relationships/tags" Target="../tags/tag32.xml"/><Relationship Id="rId18" Type="http://schemas.openxmlformats.org/officeDocument/2006/relationships/tags" Target="../tags/tag37.xml"/><Relationship Id="rId39" Type="http://schemas.openxmlformats.org/officeDocument/2006/relationships/tags" Target="../tags/tag58.xml"/><Relationship Id="rId34" Type="http://schemas.openxmlformats.org/officeDocument/2006/relationships/tags" Target="../tags/tag53.xml"/><Relationship Id="rId50" Type="http://schemas.openxmlformats.org/officeDocument/2006/relationships/tags" Target="../tags/tag69.xml"/><Relationship Id="rId55" Type="http://schemas.openxmlformats.org/officeDocument/2006/relationships/tags" Target="../tags/tag74.xml"/><Relationship Id="rId76" Type="http://schemas.openxmlformats.org/officeDocument/2006/relationships/tags" Target="../tags/tag95.xml"/><Relationship Id="rId7" Type="http://schemas.openxmlformats.org/officeDocument/2006/relationships/tags" Target="../tags/tag26.xml"/><Relationship Id="rId71" Type="http://schemas.openxmlformats.org/officeDocument/2006/relationships/tags" Target="../tags/tag90.xml"/><Relationship Id="rId92" Type="http://schemas.openxmlformats.org/officeDocument/2006/relationships/hyperlink" Target="https://business.columbia.edu/insights/climate/cki" TargetMode="External"/><Relationship Id="rId2" Type="http://schemas.openxmlformats.org/officeDocument/2006/relationships/tags" Target="../tags/tag21.xml"/><Relationship Id="rId29" Type="http://schemas.openxmlformats.org/officeDocument/2006/relationships/tags" Target="../tags/tag48.xml"/><Relationship Id="rId24" Type="http://schemas.openxmlformats.org/officeDocument/2006/relationships/tags" Target="../tags/tag43.xml"/><Relationship Id="rId40" Type="http://schemas.openxmlformats.org/officeDocument/2006/relationships/tags" Target="../tags/tag59.xml"/><Relationship Id="rId45" Type="http://schemas.openxmlformats.org/officeDocument/2006/relationships/tags" Target="../tags/tag64.xml"/><Relationship Id="rId66" Type="http://schemas.openxmlformats.org/officeDocument/2006/relationships/tags" Target="../tags/tag85.xml"/><Relationship Id="rId87" Type="http://schemas.openxmlformats.org/officeDocument/2006/relationships/hyperlink" Target="https://rhg.com/data_story/climate-deck/" TargetMode="External"/><Relationship Id="rId61" Type="http://schemas.openxmlformats.org/officeDocument/2006/relationships/tags" Target="../tags/tag80.xml"/><Relationship Id="rId82" Type="http://schemas.openxmlformats.org/officeDocument/2006/relationships/tags" Target="../tags/tag101.xml"/><Relationship Id="rId19" Type="http://schemas.openxmlformats.org/officeDocument/2006/relationships/tags" Target="../tags/tag38.xml"/><Relationship Id="rId14" Type="http://schemas.openxmlformats.org/officeDocument/2006/relationships/tags" Target="../tags/tag33.xml"/><Relationship Id="rId30" Type="http://schemas.openxmlformats.org/officeDocument/2006/relationships/tags" Target="../tags/tag49.xml"/><Relationship Id="rId35" Type="http://schemas.openxmlformats.org/officeDocument/2006/relationships/tags" Target="../tags/tag54.xml"/><Relationship Id="rId56" Type="http://schemas.openxmlformats.org/officeDocument/2006/relationships/tags" Target="../tags/tag75.xml"/><Relationship Id="rId77" Type="http://schemas.openxmlformats.org/officeDocument/2006/relationships/tags" Target="../tags/tag96.xml"/></Relationships>
</file>

<file path=ppt/slides/_rels/slide40.xml.rels><?xml version="1.0" encoding="UTF-8" standalone="yes"?>
<Relationships xmlns="http://schemas.openxmlformats.org/package/2006/relationships"><Relationship Id="rId13" Type="http://schemas.openxmlformats.org/officeDocument/2006/relationships/tags" Target="../tags/tag1162.xml"/><Relationship Id="rId18" Type="http://schemas.openxmlformats.org/officeDocument/2006/relationships/tags" Target="../tags/tag1167.xml"/><Relationship Id="rId26" Type="http://schemas.openxmlformats.org/officeDocument/2006/relationships/tags" Target="../tags/tag1175.xml"/><Relationship Id="rId39" Type="http://schemas.openxmlformats.org/officeDocument/2006/relationships/image" Target="../media/image59.png"/><Relationship Id="rId21" Type="http://schemas.openxmlformats.org/officeDocument/2006/relationships/tags" Target="../tags/tag1170.xml"/><Relationship Id="rId34" Type="http://schemas.openxmlformats.org/officeDocument/2006/relationships/hyperlink" Target="https://business.columbia.edu/insights/climate/wind" TargetMode="External"/><Relationship Id="rId42" Type="http://schemas.openxmlformats.org/officeDocument/2006/relationships/image" Target="../media/image62.png"/><Relationship Id="rId47" Type="http://schemas.openxmlformats.org/officeDocument/2006/relationships/image" Target="../media/image66.jpeg"/><Relationship Id="rId7" Type="http://schemas.openxmlformats.org/officeDocument/2006/relationships/tags" Target="../tags/tag1156.xml"/><Relationship Id="rId2" Type="http://schemas.openxmlformats.org/officeDocument/2006/relationships/tags" Target="../tags/tag1151.xml"/><Relationship Id="rId16" Type="http://schemas.openxmlformats.org/officeDocument/2006/relationships/tags" Target="../tags/tag1165.xml"/><Relationship Id="rId29" Type="http://schemas.openxmlformats.org/officeDocument/2006/relationships/oleObject" Target="../embeddings/oleObject41.bin"/><Relationship Id="rId11" Type="http://schemas.openxmlformats.org/officeDocument/2006/relationships/tags" Target="../tags/tag1160.xml"/><Relationship Id="rId24" Type="http://schemas.openxmlformats.org/officeDocument/2006/relationships/tags" Target="../tags/tag1173.xml"/><Relationship Id="rId32" Type="http://schemas.openxmlformats.org/officeDocument/2006/relationships/hyperlink" Target="https://business.columbia.edu/faculty/people/gernot-wagner" TargetMode="External"/><Relationship Id="rId37" Type="http://schemas.openxmlformats.org/officeDocument/2006/relationships/image" Target="../media/image57.jpeg"/><Relationship Id="rId40" Type="http://schemas.openxmlformats.org/officeDocument/2006/relationships/image" Target="../media/image60.png"/><Relationship Id="rId45" Type="http://schemas.openxmlformats.org/officeDocument/2006/relationships/image" Target="../media/image64.png"/><Relationship Id="rId5" Type="http://schemas.openxmlformats.org/officeDocument/2006/relationships/tags" Target="../tags/tag1154.xml"/><Relationship Id="rId15" Type="http://schemas.openxmlformats.org/officeDocument/2006/relationships/tags" Target="../tags/tag1164.xml"/><Relationship Id="rId23" Type="http://schemas.openxmlformats.org/officeDocument/2006/relationships/tags" Target="../tags/tag1172.xml"/><Relationship Id="rId28" Type="http://schemas.openxmlformats.org/officeDocument/2006/relationships/notesSlide" Target="../notesSlides/notesSlide36.xml"/><Relationship Id="rId36" Type="http://schemas.openxmlformats.org/officeDocument/2006/relationships/image" Target="../media/image56.png"/><Relationship Id="rId49" Type="http://schemas.openxmlformats.org/officeDocument/2006/relationships/image" Target="../media/image68.jpeg"/><Relationship Id="rId10" Type="http://schemas.openxmlformats.org/officeDocument/2006/relationships/tags" Target="../tags/tag1159.xml"/><Relationship Id="rId19" Type="http://schemas.openxmlformats.org/officeDocument/2006/relationships/tags" Target="../tags/tag1168.xml"/><Relationship Id="rId31" Type="http://schemas.openxmlformats.org/officeDocument/2006/relationships/hyperlink" Target="https://www.wind-energy-the-facts.org/supply-chain-key-to-delivery.html" TargetMode="External"/><Relationship Id="rId44" Type="http://schemas.openxmlformats.org/officeDocument/2006/relationships/image" Target="../media/image35.png"/><Relationship Id="rId4" Type="http://schemas.openxmlformats.org/officeDocument/2006/relationships/tags" Target="../tags/tag1153.xml"/><Relationship Id="rId9" Type="http://schemas.openxmlformats.org/officeDocument/2006/relationships/tags" Target="../tags/tag1158.xml"/><Relationship Id="rId14" Type="http://schemas.openxmlformats.org/officeDocument/2006/relationships/tags" Target="../tags/tag1163.xml"/><Relationship Id="rId22" Type="http://schemas.openxmlformats.org/officeDocument/2006/relationships/tags" Target="../tags/tag1171.xml"/><Relationship Id="rId27" Type="http://schemas.openxmlformats.org/officeDocument/2006/relationships/slideLayout" Target="../slideLayouts/slideLayout1.xml"/><Relationship Id="rId30" Type="http://schemas.openxmlformats.org/officeDocument/2006/relationships/image" Target="../media/image8.emf"/><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7.png"/><Relationship Id="rId8" Type="http://schemas.openxmlformats.org/officeDocument/2006/relationships/tags" Target="../tags/tag1157.xml"/><Relationship Id="rId3" Type="http://schemas.openxmlformats.org/officeDocument/2006/relationships/tags" Target="../tags/tag1152.xml"/><Relationship Id="rId12" Type="http://schemas.openxmlformats.org/officeDocument/2006/relationships/tags" Target="../tags/tag1161.xml"/><Relationship Id="rId17" Type="http://schemas.openxmlformats.org/officeDocument/2006/relationships/tags" Target="../tags/tag1166.xml"/><Relationship Id="rId25" Type="http://schemas.openxmlformats.org/officeDocument/2006/relationships/tags" Target="../tags/tag1174.xml"/><Relationship Id="rId33" Type="http://schemas.openxmlformats.org/officeDocument/2006/relationships/hyperlink" Target="https://business.columbia.edu/insights/climate/cki" TargetMode="External"/><Relationship Id="rId38" Type="http://schemas.openxmlformats.org/officeDocument/2006/relationships/image" Target="../media/image58.png"/><Relationship Id="rId46" Type="http://schemas.openxmlformats.org/officeDocument/2006/relationships/image" Target="../media/image65.png"/><Relationship Id="rId20" Type="http://schemas.openxmlformats.org/officeDocument/2006/relationships/tags" Target="../tags/tag1169.xml"/><Relationship Id="rId41" Type="http://schemas.openxmlformats.org/officeDocument/2006/relationships/image" Target="../media/image61.jpeg"/><Relationship Id="rId1" Type="http://schemas.openxmlformats.org/officeDocument/2006/relationships/vmlDrawing" Target="../drawings/vmlDrawing41.vml"/><Relationship Id="rId6" Type="http://schemas.openxmlformats.org/officeDocument/2006/relationships/tags" Target="../tags/tag1155.xml"/></Relationships>
</file>

<file path=ppt/slides/_rels/slide41.xml.rels><?xml version="1.0" encoding="UTF-8" standalone="yes"?>
<Relationships xmlns="http://schemas.openxmlformats.org/package/2006/relationships"><Relationship Id="rId13" Type="http://schemas.openxmlformats.org/officeDocument/2006/relationships/tags" Target="../tags/tag1187.xml"/><Relationship Id="rId18" Type="http://schemas.openxmlformats.org/officeDocument/2006/relationships/tags" Target="../tags/tag1192.xml"/><Relationship Id="rId26" Type="http://schemas.openxmlformats.org/officeDocument/2006/relationships/tags" Target="../tags/tag1200.xml"/><Relationship Id="rId39" Type="http://schemas.openxmlformats.org/officeDocument/2006/relationships/hyperlink" Target="https://iea.blob.core.windows.net/assets/a86b480e-2b03-4e25-bae1-da1395e0b620/EnergyTechnologyPerspectives2023.pdf" TargetMode="External"/><Relationship Id="rId21" Type="http://schemas.openxmlformats.org/officeDocument/2006/relationships/tags" Target="../tags/tag1195.xml"/><Relationship Id="rId34" Type="http://schemas.openxmlformats.org/officeDocument/2006/relationships/tags" Target="../tags/tag1208.xml"/><Relationship Id="rId42" Type="http://schemas.openxmlformats.org/officeDocument/2006/relationships/hyperlink" Target="https://business.columbia.edu/insights/climate/cki" TargetMode="External"/><Relationship Id="rId7" Type="http://schemas.openxmlformats.org/officeDocument/2006/relationships/tags" Target="../tags/tag1181.xml"/><Relationship Id="rId2" Type="http://schemas.openxmlformats.org/officeDocument/2006/relationships/tags" Target="../tags/tag1176.xml"/><Relationship Id="rId16" Type="http://schemas.openxmlformats.org/officeDocument/2006/relationships/tags" Target="../tags/tag1190.xml"/><Relationship Id="rId29" Type="http://schemas.openxmlformats.org/officeDocument/2006/relationships/tags" Target="../tags/tag1203.xml"/><Relationship Id="rId1" Type="http://schemas.openxmlformats.org/officeDocument/2006/relationships/vmlDrawing" Target="../drawings/vmlDrawing42.vml"/><Relationship Id="rId6" Type="http://schemas.openxmlformats.org/officeDocument/2006/relationships/tags" Target="../tags/tag1180.xml"/><Relationship Id="rId11" Type="http://schemas.openxmlformats.org/officeDocument/2006/relationships/tags" Target="../tags/tag1185.xml"/><Relationship Id="rId24" Type="http://schemas.openxmlformats.org/officeDocument/2006/relationships/tags" Target="../tags/tag1198.xml"/><Relationship Id="rId32" Type="http://schemas.openxmlformats.org/officeDocument/2006/relationships/tags" Target="../tags/tag1206.xml"/><Relationship Id="rId37" Type="http://schemas.openxmlformats.org/officeDocument/2006/relationships/oleObject" Target="../embeddings/oleObject42.bin"/><Relationship Id="rId40" Type="http://schemas.openxmlformats.org/officeDocument/2006/relationships/hyperlink" Target="https://www.routledge.com/Advances-in-Carbon-Management-Technologies-Carbon-Removal-Renewable-and-Nuclear-Energy-Volume-1/Sikdar-Princiotta/p/book/9780367533649?srsltid=AfmBOoq6QND966BRwpr4fheUmBYZcZ_EP_7GdqJTHUaUJKXR6Kf9ECru" TargetMode="External"/><Relationship Id="rId45" Type="http://schemas.openxmlformats.org/officeDocument/2006/relationships/chart" Target="../charts/chart61.xml"/><Relationship Id="rId5" Type="http://schemas.openxmlformats.org/officeDocument/2006/relationships/tags" Target="../tags/tag1179.xml"/><Relationship Id="rId15" Type="http://schemas.openxmlformats.org/officeDocument/2006/relationships/tags" Target="../tags/tag1189.xml"/><Relationship Id="rId23" Type="http://schemas.openxmlformats.org/officeDocument/2006/relationships/tags" Target="../tags/tag1197.xml"/><Relationship Id="rId28" Type="http://schemas.openxmlformats.org/officeDocument/2006/relationships/tags" Target="../tags/tag1202.xml"/><Relationship Id="rId36" Type="http://schemas.openxmlformats.org/officeDocument/2006/relationships/notesSlide" Target="../notesSlides/notesSlide37.xml"/><Relationship Id="rId10" Type="http://schemas.openxmlformats.org/officeDocument/2006/relationships/tags" Target="../tags/tag1184.xml"/><Relationship Id="rId19" Type="http://schemas.openxmlformats.org/officeDocument/2006/relationships/tags" Target="../tags/tag1193.xml"/><Relationship Id="rId31" Type="http://schemas.openxmlformats.org/officeDocument/2006/relationships/tags" Target="../tags/tag1205.xml"/><Relationship Id="rId44" Type="http://schemas.openxmlformats.org/officeDocument/2006/relationships/image" Target="../media/image69.png"/><Relationship Id="rId4" Type="http://schemas.openxmlformats.org/officeDocument/2006/relationships/tags" Target="../tags/tag1178.xml"/><Relationship Id="rId9" Type="http://schemas.openxmlformats.org/officeDocument/2006/relationships/tags" Target="../tags/tag1183.xml"/><Relationship Id="rId14" Type="http://schemas.openxmlformats.org/officeDocument/2006/relationships/tags" Target="../tags/tag1188.xml"/><Relationship Id="rId22" Type="http://schemas.openxmlformats.org/officeDocument/2006/relationships/tags" Target="../tags/tag1196.xml"/><Relationship Id="rId27" Type="http://schemas.openxmlformats.org/officeDocument/2006/relationships/tags" Target="../tags/tag1201.xml"/><Relationship Id="rId30" Type="http://schemas.openxmlformats.org/officeDocument/2006/relationships/tags" Target="../tags/tag1204.xml"/><Relationship Id="rId35" Type="http://schemas.openxmlformats.org/officeDocument/2006/relationships/slideLayout" Target="../slideLayouts/slideLayout1.xml"/><Relationship Id="rId43" Type="http://schemas.openxmlformats.org/officeDocument/2006/relationships/hyperlink" Target="https://business.columbia.edu/insights/climate/wind" TargetMode="External"/><Relationship Id="rId8" Type="http://schemas.openxmlformats.org/officeDocument/2006/relationships/tags" Target="../tags/tag1182.xml"/><Relationship Id="rId3" Type="http://schemas.openxmlformats.org/officeDocument/2006/relationships/tags" Target="../tags/tag1177.xml"/><Relationship Id="rId12" Type="http://schemas.openxmlformats.org/officeDocument/2006/relationships/tags" Target="../tags/tag1186.xml"/><Relationship Id="rId17" Type="http://schemas.openxmlformats.org/officeDocument/2006/relationships/tags" Target="../tags/tag1191.xml"/><Relationship Id="rId25" Type="http://schemas.openxmlformats.org/officeDocument/2006/relationships/tags" Target="../tags/tag1199.xml"/><Relationship Id="rId33" Type="http://schemas.openxmlformats.org/officeDocument/2006/relationships/tags" Target="../tags/tag1207.xml"/><Relationship Id="rId38" Type="http://schemas.openxmlformats.org/officeDocument/2006/relationships/image" Target="../media/image8.emf"/><Relationship Id="rId20" Type="http://schemas.openxmlformats.org/officeDocument/2006/relationships/tags" Target="../tags/tag1194.xml"/><Relationship Id="rId41" Type="http://schemas.openxmlformats.org/officeDocument/2006/relationships/hyperlink" Target="https://business.columbia.edu/faculty/people/gernot-wagner" TargetMode="External"/></Relationships>
</file>

<file path=ppt/slides/_rels/slide42.xml.rels><?xml version="1.0" encoding="UTF-8" standalone="yes"?>
<Relationships xmlns="http://schemas.openxmlformats.org/package/2006/relationships"><Relationship Id="rId13" Type="http://schemas.openxmlformats.org/officeDocument/2006/relationships/tags" Target="../tags/tag1220.xml"/><Relationship Id="rId18" Type="http://schemas.openxmlformats.org/officeDocument/2006/relationships/tags" Target="../tags/tag1225.xml"/><Relationship Id="rId26" Type="http://schemas.openxmlformats.org/officeDocument/2006/relationships/tags" Target="../tags/tag1233.xml"/><Relationship Id="rId39" Type="http://schemas.openxmlformats.org/officeDocument/2006/relationships/tags" Target="../tags/tag1246.xml"/><Relationship Id="rId21" Type="http://schemas.openxmlformats.org/officeDocument/2006/relationships/tags" Target="../tags/tag1228.xml"/><Relationship Id="rId34" Type="http://schemas.openxmlformats.org/officeDocument/2006/relationships/tags" Target="../tags/tag1241.xml"/><Relationship Id="rId42" Type="http://schemas.openxmlformats.org/officeDocument/2006/relationships/tags" Target="../tags/tag1249.xml"/><Relationship Id="rId47" Type="http://schemas.openxmlformats.org/officeDocument/2006/relationships/tags" Target="../tags/tag1254.xml"/><Relationship Id="rId50" Type="http://schemas.openxmlformats.org/officeDocument/2006/relationships/tags" Target="../tags/tag1257.xml"/><Relationship Id="rId55" Type="http://schemas.openxmlformats.org/officeDocument/2006/relationships/hyperlink" Target="https://www.unarcorack.com/steel-average/" TargetMode="External"/><Relationship Id="rId7" Type="http://schemas.openxmlformats.org/officeDocument/2006/relationships/tags" Target="../tags/tag1214.xml"/><Relationship Id="rId2" Type="http://schemas.openxmlformats.org/officeDocument/2006/relationships/tags" Target="../tags/tag1209.xml"/><Relationship Id="rId16" Type="http://schemas.openxmlformats.org/officeDocument/2006/relationships/tags" Target="../tags/tag1223.xml"/><Relationship Id="rId29" Type="http://schemas.openxmlformats.org/officeDocument/2006/relationships/tags" Target="../tags/tag1236.xml"/><Relationship Id="rId11" Type="http://schemas.openxmlformats.org/officeDocument/2006/relationships/tags" Target="../tags/tag1218.xml"/><Relationship Id="rId24" Type="http://schemas.openxmlformats.org/officeDocument/2006/relationships/tags" Target="../tags/tag1231.xml"/><Relationship Id="rId32" Type="http://schemas.openxmlformats.org/officeDocument/2006/relationships/tags" Target="../tags/tag1239.xml"/><Relationship Id="rId37" Type="http://schemas.openxmlformats.org/officeDocument/2006/relationships/tags" Target="../tags/tag1244.xml"/><Relationship Id="rId40" Type="http://schemas.openxmlformats.org/officeDocument/2006/relationships/tags" Target="../tags/tag1247.xml"/><Relationship Id="rId45" Type="http://schemas.openxmlformats.org/officeDocument/2006/relationships/tags" Target="../tags/tag1252.xml"/><Relationship Id="rId53" Type="http://schemas.openxmlformats.org/officeDocument/2006/relationships/oleObject" Target="../embeddings/oleObject43.bin"/><Relationship Id="rId58" Type="http://schemas.openxmlformats.org/officeDocument/2006/relationships/hyperlink" Target="https://business.columbia.edu/insights/climate/cki" TargetMode="External"/><Relationship Id="rId5" Type="http://schemas.openxmlformats.org/officeDocument/2006/relationships/tags" Target="../tags/tag1212.xml"/><Relationship Id="rId61" Type="http://schemas.openxmlformats.org/officeDocument/2006/relationships/chart" Target="../charts/chart63.xml"/><Relationship Id="rId19" Type="http://schemas.openxmlformats.org/officeDocument/2006/relationships/tags" Target="../tags/tag1226.xml"/><Relationship Id="rId14" Type="http://schemas.openxmlformats.org/officeDocument/2006/relationships/tags" Target="../tags/tag1221.xml"/><Relationship Id="rId22" Type="http://schemas.openxmlformats.org/officeDocument/2006/relationships/tags" Target="../tags/tag1229.xml"/><Relationship Id="rId27" Type="http://schemas.openxmlformats.org/officeDocument/2006/relationships/tags" Target="../tags/tag1234.xml"/><Relationship Id="rId30" Type="http://schemas.openxmlformats.org/officeDocument/2006/relationships/tags" Target="../tags/tag1237.xml"/><Relationship Id="rId35" Type="http://schemas.openxmlformats.org/officeDocument/2006/relationships/tags" Target="../tags/tag1242.xml"/><Relationship Id="rId43" Type="http://schemas.openxmlformats.org/officeDocument/2006/relationships/tags" Target="../tags/tag1250.xml"/><Relationship Id="rId48" Type="http://schemas.openxmlformats.org/officeDocument/2006/relationships/tags" Target="../tags/tag1255.xml"/><Relationship Id="rId56" Type="http://schemas.openxmlformats.org/officeDocument/2006/relationships/hyperlink" Target="https://www.infolink-group.com/energy-article/wind-topic-how-raw-material-sturbulence-in-past-two-years-impact-wind-energy-system-suppliers" TargetMode="External"/><Relationship Id="rId8" Type="http://schemas.openxmlformats.org/officeDocument/2006/relationships/tags" Target="../tags/tag1215.xml"/><Relationship Id="rId51" Type="http://schemas.openxmlformats.org/officeDocument/2006/relationships/slideLayout" Target="../slideLayouts/slideLayout1.xml"/><Relationship Id="rId3" Type="http://schemas.openxmlformats.org/officeDocument/2006/relationships/tags" Target="../tags/tag1210.xml"/><Relationship Id="rId12" Type="http://schemas.openxmlformats.org/officeDocument/2006/relationships/tags" Target="../tags/tag1219.xml"/><Relationship Id="rId17" Type="http://schemas.openxmlformats.org/officeDocument/2006/relationships/tags" Target="../tags/tag1224.xml"/><Relationship Id="rId25" Type="http://schemas.openxmlformats.org/officeDocument/2006/relationships/tags" Target="../tags/tag1232.xml"/><Relationship Id="rId33" Type="http://schemas.openxmlformats.org/officeDocument/2006/relationships/tags" Target="../tags/tag1240.xml"/><Relationship Id="rId38" Type="http://schemas.openxmlformats.org/officeDocument/2006/relationships/tags" Target="../tags/tag1245.xml"/><Relationship Id="rId46" Type="http://schemas.openxmlformats.org/officeDocument/2006/relationships/tags" Target="../tags/tag1253.xml"/><Relationship Id="rId59" Type="http://schemas.openxmlformats.org/officeDocument/2006/relationships/hyperlink" Target="https://business.columbia.edu/insights/climate/wind" TargetMode="External"/><Relationship Id="rId20" Type="http://schemas.openxmlformats.org/officeDocument/2006/relationships/tags" Target="../tags/tag1227.xml"/><Relationship Id="rId41" Type="http://schemas.openxmlformats.org/officeDocument/2006/relationships/tags" Target="../tags/tag1248.xml"/><Relationship Id="rId54" Type="http://schemas.openxmlformats.org/officeDocument/2006/relationships/image" Target="../media/image8.emf"/><Relationship Id="rId1" Type="http://schemas.openxmlformats.org/officeDocument/2006/relationships/vmlDrawing" Target="../drawings/vmlDrawing43.vml"/><Relationship Id="rId6" Type="http://schemas.openxmlformats.org/officeDocument/2006/relationships/tags" Target="../tags/tag1213.xml"/><Relationship Id="rId15" Type="http://schemas.openxmlformats.org/officeDocument/2006/relationships/tags" Target="../tags/tag1222.xml"/><Relationship Id="rId23" Type="http://schemas.openxmlformats.org/officeDocument/2006/relationships/tags" Target="../tags/tag1230.xml"/><Relationship Id="rId28" Type="http://schemas.openxmlformats.org/officeDocument/2006/relationships/tags" Target="../tags/tag1235.xml"/><Relationship Id="rId36" Type="http://schemas.openxmlformats.org/officeDocument/2006/relationships/tags" Target="../tags/tag1243.xml"/><Relationship Id="rId49" Type="http://schemas.openxmlformats.org/officeDocument/2006/relationships/tags" Target="../tags/tag1256.xml"/><Relationship Id="rId57" Type="http://schemas.openxmlformats.org/officeDocument/2006/relationships/hyperlink" Target="https://business.columbia.edu/faculty/people/gernot-wagner" TargetMode="External"/><Relationship Id="rId10" Type="http://schemas.openxmlformats.org/officeDocument/2006/relationships/tags" Target="../tags/tag1217.xml"/><Relationship Id="rId31" Type="http://schemas.openxmlformats.org/officeDocument/2006/relationships/tags" Target="../tags/tag1238.xml"/><Relationship Id="rId44" Type="http://schemas.openxmlformats.org/officeDocument/2006/relationships/tags" Target="../tags/tag1251.xml"/><Relationship Id="rId52" Type="http://schemas.openxmlformats.org/officeDocument/2006/relationships/notesSlide" Target="../notesSlides/notesSlide38.xml"/><Relationship Id="rId60" Type="http://schemas.openxmlformats.org/officeDocument/2006/relationships/chart" Target="../charts/chart62.xml"/><Relationship Id="rId4" Type="http://schemas.openxmlformats.org/officeDocument/2006/relationships/tags" Target="../tags/tag1211.xml"/><Relationship Id="rId9" Type="http://schemas.openxmlformats.org/officeDocument/2006/relationships/tags" Target="../tags/tag1216.xml"/></Relationships>
</file>

<file path=ppt/slides/_rels/slide4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faculty/people/gernot-wagner" TargetMode="External"/><Relationship Id="rId3" Type="http://schemas.openxmlformats.org/officeDocument/2006/relationships/tags" Target="../tags/tag1259.xml"/><Relationship Id="rId7" Type="http://schemas.openxmlformats.org/officeDocument/2006/relationships/oleObject" Target="../embeddings/oleObject44.bin"/><Relationship Id="rId12" Type="http://schemas.openxmlformats.org/officeDocument/2006/relationships/hyperlink" Target="https://nickelinstitute.org/en/blog/2021%E5%B9%B4/september/wind-and-water-nickel-in-clean-energy/" TargetMode="External"/><Relationship Id="rId2" Type="http://schemas.openxmlformats.org/officeDocument/2006/relationships/tags" Target="../tags/tag1258.xml"/><Relationship Id="rId1" Type="http://schemas.openxmlformats.org/officeDocument/2006/relationships/vmlDrawing" Target="../drawings/vmlDrawing44.vml"/><Relationship Id="rId6" Type="http://schemas.openxmlformats.org/officeDocument/2006/relationships/notesSlide" Target="../notesSlides/notesSlide39.xml"/><Relationship Id="rId11" Type="http://schemas.openxmlformats.org/officeDocument/2006/relationships/hyperlink" Target="https://www.stanfordmagnets.com/application-of-neodymium-magnets-in-wind-turbine-generators.html"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wind" TargetMode="External"/><Relationship Id="rId10" Type="http://schemas.openxmlformats.org/officeDocument/2006/relationships/hyperlink" Target="https://www.usitc.gov/publications/332/executive_briefings/ebot_from_balsa_wood_to_polymer_foam_in_wind_turbine_blades.pdf" TargetMode="External"/><Relationship Id="rId4" Type="http://schemas.openxmlformats.org/officeDocument/2006/relationships/tags" Target="../tags/tag1260.xml"/><Relationship Id="rId9" Type="http://schemas.openxmlformats.org/officeDocument/2006/relationships/hyperlink" Target="https://en.unav.edu/web/global-affairs/las-helices-de-los-aerogeneradores-disparan-las-ventas-de-madera-de-balsa" TargetMode="External"/><Relationship Id="rId14" Type="http://schemas.openxmlformats.org/officeDocument/2006/relationships/hyperlink" Target="https://business.columbia.edu/insights/climate/cki"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262.xml"/><Relationship Id="rId7" Type="http://schemas.openxmlformats.org/officeDocument/2006/relationships/oleObject" Target="../embeddings/oleObject45.bin"/><Relationship Id="rId12" Type="http://schemas.openxmlformats.org/officeDocument/2006/relationships/hyperlink" Target="https://business.columbia.edu/insights/climate/wind" TargetMode="External"/><Relationship Id="rId2" Type="http://schemas.openxmlformats.org/officeDocument/2006/relationships/tags" Target="../tags/tag1261.xml"/><Relationship Id="rId1" Type="http://schemas.openxmlformats.org/officeDocument/2006/relationships/vmlDrawing" Target="../drawings/vmlDrawing45.vml"/><Relationship Id="rId6" Type="http://schemas.openxmlformats.org/officeDocument/2006/relationships/notesSlide" Target="../notesSlides/notesSlide40.xml"/><Relationship Id="rId11" Type="http://schemas.openxmlformats.org/officeDocument/2006/relationships/hyperlink" Target="https://business.columbia.edu/insights/climate/cki" TargetMode="External"/><Relationship Id="rId5" Type="http://schemas.openxmlformats.org/officeDocument/2006/relationships/slideLayout" Target="../slideLayouts/slideLayout1.xml"/><Relationship Id="rId10" Type="http://schemas.openxmlformats.org/officeDocument/2006/relationships/hyperlink" Target="https://business.columbia.edu/faculty/people/gernot-wagner" TargetMode="External"/><Relationship Id="rId4" Type="http://schemas.openxmlformats.org/officeDocument/2006/relationships/tags" Target="../tags/tag1263.xml"/><Relationship Id="rId9" Type="http://schemas.openxmlformats.org/officeDocument/2006/relationships/hyperlink" Target="https://www.mckinsey.com/industries/electric-power-and-natural-gas/our-insights/renewable-energy-development-in-a-net-zero-world-disrupted-supply-chains" TargetMode="External"/></Relationships>
</file>

<file path=ppt/slides/_rels/slide45.xml.rels><?xml version="1.0" encoding="UTF-8" standalone="yes"?>
<Relationships xmlns="http://schemas.openxmlformats.org/package/2006/relationships"><Relationship Id="rId26" Type="http://schemas.openxmlformats.org/officeDocument/2006/relationships/tags" Target="../tags/tag1288.xml"/><Relationship Id="rId21" Type="http://schemas.openxmlformats.org/officeDocument/2006/relationships/tags" Target="../tags/tag1283.xml"/><Relationship Id="rId42" Type="http://schemas.openxmlformats.org/officeDocument/2006/relationships/tags" Target="../tags/tag1304.xml"/><Relationship Id="rId47" Type="http://schemas.openxmlformats.org/officeDocument/2006/relationships/tags" Target="../tags/tag1309.xml"/><Relationship Id="rId63" Type="http://schemas.openxmlformats.org/officeDocument/2006/relationships/tags" Target="../tags/tag1325.xml"/><Relationship Id="rId68" Type="http://schemas.openxmlformats.org/officeDocument/2006/relationships/tags" Target="../tags/tag1330.xml"/><Relationship Id="rId84" Type="http://schemas.openxmlformats.org/officeDocument/2006/relationships/hyperlink" Target="https://business.columbia.edu/faculty/people/gernot-wagner" TargetMode="External"/><Relationship Id="rId89" Type="http://schemas.openxmlformats.org/officeDocument/2006/relationships/chart" Target="../charts/chart66.xml"/><Relationship Id="rId16" Type="http://schemas.openxmlformats.org/officeDocument/2006/relationships/tags" Target="../tags/tag1278.xml"/><Relationship Id="rId11" Type="http://schemas.openxmlformats.org/officeDocument/2006/relationships/tags" Target="../tags/tag1273.xml"/><Relationship Id="rId32" Type="http://schemas.openxmlformats.org/officeDocument/2006/relationships/tags" Target="../tags/tag1294.xml"/><Relationship Id="rId37" Type="http://schemas.openxmlformats.org/officeDocument/2006/relationships/tags" Target="../tags/tag1299.xml"/><Relationship Id="rId53" Type="http://schemas.openxmlformats.org/officeDocument/2006/relationships/tags" Target="../tags/tag1315.xml"/><Relationship Id="rId58" Type="http://schemas.openxmlformats.org/officeDocument/2006/relationships/tags" Target="../tags/tag1320.xml"/><Relationship Id="rId74" Type="http://schemas.openxmlformats.org/officeDocument/2006/relationships/tags" Target="../tags/tag1336.xml"/><Relationship Id="rId79" Type="http://schemas.openxmlformats.org/officeDocument/2006/relationships/image" Target="../media/image8.emf"/><Relationship Id="rId5" Type="http://schemas.openxmlformats.org/officeDocument/2006/relationships/tags" Target="../tags/tag1267.xml"/><Relationship Id="rId14" Type="http://schemas.openxmlformats.org/officeDocument/2006/relationships/tags" Target="../tags/tag1276.xml"/><Relationship Id="rId22" Type="http://schemas.openxmlformats.org/officeDocument/2006/relationships/tags" Target="../tags/tag1284.xml"/><Relationship Id="rId27" Type="http://schemas.openxmlformats.org/officeDocument/2006/relationships/tags" Target="../tags/tag1289.xml"/><Relationship Id="rId30" Type="http://schemas.openxmlformats.org/officeDocument/2006/relationships/tags" Target="../tags/tag1292.xml"/><Relationship Id="rId35" Type="http://schemas.openxmlformats.org/officeDocument/2006/relationships/tags" Target="../tags/tag1297.xml"/><Relationship Id="rId43" Type="http://schemas.openxmlformats.org/officeDocument/2006/relationships/tags" Target="../tags/tag1305.xml"/><Relationship Id="rId48" Type="http://schemas.openxmlformats.org/officeDocument/2006/relationships/tags" Target="../tags/tag1310.xml"/><Relationship Id="rId56" Type="http://schemas.openxmlformats.org/officeDocument/2006/relationships/tags" Target="../tags/tag1318.xml"/><Relationship Id="rId64" Type="http://schemas.openxmlformats.org/officeDocument/2006/relationships/tags" Target="../tags/tag1326.xml"/><Relationship Id="rId69" Type="http://schemas.openxmlformats.org/officeDocument/2006/relationships/tags" Target="../tags/tag1331.xml"/><Relationship Id="rId77" Type="http://schemas.openxmlformats.org/officeDocument/2006/relationships/notesSlide" Target="../notesSlides/notesSlide41.xml"/><Relationship Id="rId8" Type="http://schemas.openxmlformats.org/officeDocument/2006/relationships/tags" Target="../tags/tag1270.xml"/><Relationship Id="rId51" Type="http://schemas.openxmlformats.org/officeDocument/2006/relationships/tags" Target="../tags/tag1313.xml"/><Relationship Id="rId72" Type="http://schemas.openxmlformats.org/officeDocument/2006/relationships/tags" Target="../tags/tag1334.xml"/><Relationship Id="rId80" Type="http://schemas.openxmlformats.org/officeDocument/2006/relationships/hyperlink" Target="https://iea.blob.core.windows.net/assets/a86b480e-2b03-4e25-bae1-da1395e0b620/EnergyTechnologyPerspectives2023.pdf" TargetMode="External"/><Relationship Id="rId85" Type="http://schemas.openxmlformats.org/officeDocument/2006/relationships/hyperlink" Target="https://business.columbia.edu/insights/climate/cki" TargetMode="External"/><Relationship Id="rId3" Type="http://schemas.openxmlformats.org/officeDocument/2006/relationships/tags" Target="../tags/tag1265.xml"/><Relationship Id="rId12" Type="http://schemas.openxmlformats.org/officeDocument/2006/relationships/tags" Target="../tags/tag1274.xml"/><Relationship Id="rId17" Type="http://schemas.openxmlformats.org/officeDocument/2006/relationships/tags" Target="../tags/tag1279.xml"/><Relationship Id="rId25" Type="http://schemas.openxmlformats.org/officeDocument/2006/relationships/tags" Target="../tags/tag1287.xml"/><Relationship Id="rId33" Type="http://schemas.openxmlformats.org/officeDocument/2006/relationships/tags" Target="../tags/tag1295.xml"/><Relationship Id="rId38" Type="http://schemas.openxmlformats.org/officeDocument/2006/relationships/tags" Target="../tags/tag1300.xml"/><Relationship Id="rId46" Type="http://schemas.openxmlformats.org/officeDocument/2006/relationships/tags" Target="../tags/tag1308.xml"/><Relationship Id="rId59" Type="http://schemas.openxmlformats.org/officeDocument/2006/relationships/tags" Target="../tags/tag1321.xml"/><Relationship Id="rId67" Type="http://schemas.openxmlformats.org/officeDocument/2006/relationships/tags" Target="../tags/tag1329.xml"/><Relationship Id="rId20" Type="http://schemas.openxmlformats.org/officeDocument/2006/relationships/tags" Target="../tags/tag1282.xml"/><Relationship Id="rId41" Type="http://schemas.openxmlformats.org/officeDocument/2006/relationships/tags" Target="../tags/tag1303.xml"/><Relationship Id="rId54" Type="http://schemas.openxmlformats.org/officeDocument/2006/relationships/tags" Target="../tags/tag1316.xml"/><Relationship Id="rId62" Type="http://schemas.openxmlformats.org/officeDocument/2006/relationships/tags" Target="../tags/tag1324.xml"/><Relationship Id="rId70" Type="http://schemas.openxmlformats.org/officeDocument/2006/relationships/tags" Target="../tags/tag1332.xml"/><Relationship Id="rId75" Type="http://schemas.openxmlformats.org/officeDocument/2006/relationships/tags" Target="../tags/tag1337.xml"/><Relationship Id="rId83" Type="http://schemas.openxmlformats.org/officeDocument/2006/relationships/hyperlink" Target="https://gwec.net/globalwindreport2023/" TargetMode="External"/><Relationship Id="rId88" Type="http://schemas.openxmlformats.org/officeDocument/2006/relationships/chart" Target="../charts/chart65.xml"/><Relationship Id="rId1" Type="http://schemas.openxmlformats.org/officeDocument/2006/relationships/vmlDrawing" Target="../drawings/vmlDrawing46.vml"/><Relationship Id="rId6" Type="http://schemas.openxmlformats.org/officeDocument/2006/relationships/tags" Target="../tags/tag1268.xml"/><Relationship Id="rId15" Type="http://schemas.openxmlformats.org/officeDocument/2006/relationships/tags" Target="../tags/tag1277.xml"/><Relationship Id="rId23" Type="http://schemas.openxmlformats.org/officeDocument/2006/relationships/tags" Target="../tags/tag1285.xml"/><Relationship Id="rId28" Type="http://schemas.openxmlformats.org/officeDocument/2006/relationships/tags" Target="../tags/tag1290.xml"/><Relationship Id="rId36" Type="http://schemas.openxmlformats.org/officeDocument/2006/relationships/tags" Target="../tags/tag1298.xml"/><Relationship Id="rId49" Type="http://schemas.openxmlformats.org/officeDocument/2006/relationships/tags" Target="../tags/tag1311.xml"/><Relationship Id="rId57" Type="http://schemas.openxmlformats.org/officeDocument/2006/relationships/tags" Target="../tags/tag1319.xml"/><Relationship Id="rId10" Type="http://schemas.openxmlformats.org/officeDocument/2006/relationships/tags" Target="../tags/tag1272.xml"/><Relationship Id="rId31" Type="http://schemas.openxmlformats.org/officeDocument/2006/relationships/tags" Target="../tags/tag1293.xml"/><Relationship Id="rId44" Type="http://schemas.openxmlformats.org/officeDocument/2006/relationships/tags" Target="../tags/tag1306.xml"/><Relationship Id="rId52" Type="http://schemas.openxmlformats.org/officeDocument/2006/relationships/tags" Target="../tags/tag1314.xml"/><Relationship Id="rId60" Type="http://schemas.openxmlformats.org/officeDocument/2006/relationships/tags" Target="../tags/tag1322.xml"/><Relationship Id="rId65" Type="http://schemas.openxmlformats.org/officeDocument/2006/relationships/tags" Target="../tags/tag1327.xml"/><Relationship Id="rId73" Type="http://schemas.openxmlformats.org/officeDocument/2006/relationships/tags" Target="../tags/tag1335.xml"/><Relationship Id="rId78" Type="http://schemas.openxmlformats.org/officeDocument/2006/relationships/oleObject" Target="../embeddings/oleObject46.bin"/><Relationship Id="rId81" Type="http://schemas.openxmlformats.org/officeDocument/2006/relationships/hyperlink" Target="https://www.woodmac.com/press-releases/2024-press-releases/global-wind-oem-marketshare/" TargetMode="External"/><Relationship Id="rId86" Type="http://schemas.openxmlformats.org/officeDocument/2006/relationships/hyperlink" Target="https://business.columbia.edu/insights/climate/wind" TargetMode="External"/><Relationship Id="rId4" Type="http://schemas.openxmlformats.org/officeDocument/2006/relationships/tags" Target="../tags/tag1266.xml"/><Relationship Id="rId9" Type="http://schemas.openxmlformats.org/officeDocument/2006/relationships/tags" Target="../tags/tag1271.xml"/><Relationship Id="rId13" Type="http://schemas.openxmlformats.org/officeDocument/2006/relationships/tags" Target="../tags/tag1275.xml"/><Relationship Id="rId18" Type="http://schemas.openxmlformats.org/officeDocument/2006/relationships/tags" Target="../tags/tag1280.xml"/><Relationship Id="rId39" Type="http://schemas.openxmlformats.org/officeDocument/2006/relationships/tags" Target="../tags/tag1301.xml"/><Relationship Id="rId34" Type="http://schemas.openxmlformats.org/officeDocument/2006/relationships/tags" Target="../tags/tag1296.xml"/><Relationship Id="rId50" Type="http://schemas.openxmlformats.org/officeDocument/2006/relationships/tags" Target="../tags/tag1312.xml"/><Relationship Id="rId55" Type="http://schemas.openxmlformats.org/officeDocument/2006/relationships/tags" Target="../tags/tag1317.xml"/><Relationship Id="rId76" Type="http://schemas.openxmlformats.org/officeDocument/2006/relationships/slideLayout" Target="../slideLayouts/slideLayout1.xml"/><Relationship Id="rId7" Type="http://schemas.openxmlformats.org/officeDocument/2006/relationships/tags" Target="../tags/tag1269.xml"/><Relationship Id="rId71" Type="http://schemas.openxmlformats.org/officeDocument/2006/relationships/tags" Target="../tags/tag1333.xml"/><Relationship Id="rId2" Type="http://schemas.openxmlformats.org/officeDocument/2006/relationships/tags" Target="../tags/tag1264.xml"/><Relationship Id="rId29" Type="http://schemas.openxmlformats.org/officeDocument/2006/relationships/tags" Target="../tags/tag1291.xml"/><Relationship Id="rId24" Type="http://schemas.openxmlformats.org/officeDocument/2006/relationships/tags" Target="../tags/tag1286.xml"/><Relationship Id="rId40" Type="http://schemas.openxmlformats.org/officeDocument/2006/relationships/tags" Target="../tags/tag1302.xml"/><Relationship Id="rId45" Type="http://schemas.openxmlformats.org/officeDocument/2006/relationships/tags" Target="../tags/tag1307.xml"/><Relationship Id="rId66" Type="http://schemas.openxmlformats.org/officeDocument/2006/relationships/tags" Target="../tags/tag1328.xml"/><Relationship Id="rId87" Type="http://schemas.openxmlformats.org/officeDocument/2006/relationships/chart" Target="../charts/chart64.xml"/><Relationship Id="rId61" Type="http://schemas.openxmlformats.org/officeDocument/2006/relationships/tags" Target="../tags/tag1323.xml"/><Relationship Id="rId82" Type="http://schemas.openxmlformats.org/officeDocument/2006/relationships/hyperlink" Target="https://gwec.net/global-wind-report-2024/" TargetMode="External"/><Relationship Id="rId19" Type="http://schemas.openxmlformats.org/officeDocument/2006/relationships/tags" Target="../tags/tag1281.xml"/></Relationships>
</file>

<file path=ppt/slides/_rels/slide46.xml.rels><?xml version="1.0" encoding="UTF-8" standalone="yes"?>
<Relationships xmlns="http://schemas.openxmlformats.org/package/2006/relationships"><Relationship Id="rId13" Type="http://schemas.openxmlformats.org/officeDocument/2006/relationships/tags" Target="../tags/tag1349.xml"/><Relationship Id="rId18" Type="http://schemas.openxmlformats.org/officeDocument/2006/relationships/tags" Target="../tags/tag1354.xml"/><Relationship Id="rId26" Type="http://schemas.openxmlformats.org/officeDocument/2006/relationships/tags" Target="../tags/tag1362.xml"/><Relationship Id="rId39" Type="http://schemas.openxmlformats.org/officeDocument/2006/relationships/chart" Target="../charts/chart67.xml"/><Relationship Id="rId21" Type="http://schemas.openxmlformats.org/officeDocument/2006/relationships/tags" Target="../tags/tag1357.xml"/><Relationship Id="rId34" Type="http://schemas.openxmlformats.org/officeDocument/2006/relationships/hyperlink" Target="https://www.iea.org/reports/solar-pv-global-supply-chains" TargetMode="External"/><Relationship Id="rId7" Type="http://schemas.openxmlformats.org/officeDocument/2006/relationships/tags" Target="../tags/tag1343.xml"/><Relationship Id="rId12" Type="http://schemas.openxmlformats.org/officeDocument/2006/relationships/tags" Target="../tags/tag1348.xml"/><Relationship Id="rId17" Type="http://schemas.openxmlformats.org/officeDocument/2006/relationships/tags" Target="../tags/tag1353.xml"/><Relationship Id="rId25" Type="http://schemas.openxmlformats.org/officeDocument/2006/relationships/tags" Target="../tags/tag1361.xml"/><Relationship Id="rId33" Type="http://schemas.openxmlformats.org/officeDocument/2006/relationships/hyperlink" Target="https://gwec.net/wp-content/uploads/2024/04/GWR-2024_digital-version_final-1.pdf" TargetMode="External"/><Relationship Id="rId38" Type="http://schemas.openxmlformats.org/officeDocument/2006/relationships/image" Target="../media/image70.png"/><Relationship Id="rId2" Type="http://schemas.openxmlformats.org/officeDocument/2006/relationships/tags" Target="../tags/tag1338.xml"/><Relationship Id="rId16" Type="http://schemas.openxmlformats.org/officeDocument/2006/relationships/tags" Target="../tags/tag1352.xml"/><Relationship Id="rId20" Type="http://schemas.openxmlformats.org/officeDocument/2006/relationships/tags" Target="../tags/tag1356.xml"/><Relationship Id="rId29" Type="http://schemas.openxmlformats.org/officeDocument/2006/relationships/tags" Target="../tags/tag1365.xml"/><Relationship Id="rId1" Type="http://schemas.openxmlformats.org/officeDocument/2006/relationships/vmlDrawing" Target="../drawings/vmlDrawing47.vml"/><Relationship Id="rId6" Type="http://schemas.openxmlformats.org/officeDocument/2006/relationships/tags" Target="../tags/tag1342.xml"/><Relationship Id="rId11" Type="http://schemas.openxmlformats.org/officeDocument/2006/relationships/tags" Target="../tags/tag1347.xml"/><Relationship Id="rId24" Type="http://schemas.openxmlformats.org/officeDocument/2006/relationships/tags" Target="../tags/tag1360.xml"/><Relationship Id="rId32" Type="http://schemas.openxmlformats.org/officeDocument/2006/relationships/image" Target="../media/image8.emf"/><Relationship Id="rId37" Type="http://schemas.openxmlformats.org/officeDocument/2006/relationships/hyperlink" Target="https://business.columbia.edu/insights/climate/wind" TargetMode="External"/><Relationship Id="rId5" Type="http://schemas.openxmlformats.org/officeDocument/2006/relationships/tags" Target="../tags/tag1341.xml"/><Relationship Id="rId15" Type="http://schemas.openxmlformats.org/officeDocument/2006/relationships/tags" Target="../tags/tag1351.xml"/><Relationship Id="rId23" Type="http://schemas.openxmlformats.org/officeDocument/2006/relationships/tags" Target="../tags/tag1359.xml"/><Relationship Id="rId28" Type="http://schemas.openxmlformats.org/officeDocument/2006/relationships/tags" Target="../tags/tag1364.xml"/><Relationship Id="rId36" Type="http://schemas.openxmlformats.org/officeDocument/2006/relationships/hyperlink" Target="https://business.columbia.edu/insights/climate/cki" TargetMode="External"/><Relationship Id="rId10" Type="http://schemas.openxmlformats.org/officeDocument/2006/relationships/tags" Target="../tags/tag1346.xml"/><Relationship Id="rId19" Type="http://schemas.openxmlformats.org/officeDocument/2006/relationships/tags" Target="../tags/tag1355.xml"/><Relationship Id="rId31" Type="http://schemas.openxmlformats.org/officeDocument/2006/relationships/oleObject" Target="../embeddings/oleObject47.bin"/><Relationship Id="rId4" Type="http://schemas.openxmlformats.org/officeDocument/2006/relationships/tags" Target="../tags/tag1340.xml"/><Relationship Id="rId9" Type="http://schemas.openxmlformats.org/officeDocument/2006/relationships/tags" Target="../tags/tag1345.xml"/><Relationship Id="rId14" Type="http://schemas.openxmlformats.org/officeDocument/2006/relationships/tags" Target="../tags/tag1350.xml"/><Relationship Id="rId22" Type="http://schemas.openxmlformats.org/officeDocument/2006/relationships/tags" Target="../tags/tag1358.xml"/><Relationship Id="rId27" Type="http://schemas.openxmlformats.org/officeDocument/2006/relationships/tags" Target="../tags/tag1363.xml"/><Relationship Id="rId30" Type="http://schemas.openxmlformats.org/officeDocument/2006/relationships/slideLayout" Target="../slideLayouts/slideLayout1.xml"/><Relationship Id="rId35" Type="http://schemas.openxmlformats.org/officeDocument/2006/relationships/hyperlink" Target="https://business.columbia.edu/faculty/people/gernot-wagner" TargetMode="External"/><Relationship Id="rId8" Type="http://schemas.openxmlformats.org/officeDocument/2006/relationships/tags" Target="../tags/tag1344.xml"/><Relationship Id="rId3" Type="http://schemas.openxmlformats.org/officeDocument/2006/relationships/tags" Target="../tags/tag1339.xml"/></Relationships>
</file>

<file path=ppt/slides/_rels/slide4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business.columbia.edu/insights/climate/wind" TargetMode="External"/><Relationship Id="rId3" Type="http://schemas.openxmlformats.org/officeDocument/2006/relationships/tags" Target="../tags/tag1367.xml"/><Relationship Id="rId7" Type="http://schemas.openxmlformats.org/officeDocument/2006/relationships/oleObject" Target="../embeddings/oleObject48.bin"/><Relationship Id="rId12" Type="http://schemas.openxmlformats.org/officeDocument/2006/relationships/hyperlink" Target="https://business.columbia.edu/insights/climate/cki" TargetMode="External"/><Relationship Id="rId2" Type="http://schemas.openxmlformats.org/officeDocument/2006/relationships/tags" Target="../tags/tag1366.xml"/><Relationship Id="rId1" Type="http://schemas.openxmlformats.org/officeDocument/2006/relationships/vmlDrawing" Target="../drawings/vmlDrawing48.vml"/><Relationship Id="rId6" Type="http://schemas.openxmlformats.org/officeDocument/2006/relationships/notesSlide" Target="../notesSlides/notesSlide42.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www.forest-trends.org/wp-content/uploads/2022/06/Balsa-Report-FINAL.pdf" TargetMode="External"/><Relationship Id="rId4" Type="http://schemas.openxmlformats.org/officeDocument/2006/relationships/tags" Target="../tags/tag1368.xml"/><Relationship Id="rId9" Type="http://schemas.openxmlformats.org/officeDocument/2006/relationships/hyperlink" Target="https://www.usitc.gov/publications/332/executive_briefings/ebot_guberman_impact_russia-ukraine_on_nickel.pdf" TargetMode="External"/></Relationships>
</file>

<file path=ppt/slides/_rels/slide48.xml.rels><?xml version="1.0" encoding="UTF-8" standalone="yes"?>
<Relationships xmlns="http://schemas.openxmlformats.org/package/2006/relationships"><Relationship Id="rId13" Type="http://schemas.openxmlformats.org/officeDocument/2006/relationships/tags" Target="../tags/tag1380.xml"/><Relationship Id="rId18" Type="http://schemas.openxmlformats.org/officeDocument/2006/relationships/tags" Target="../tags/tag1385.xml"/><Relationship Id="rId26" Type="http://schemas.openxmlformats.org/officeDocument/2006/relationships/tags" Target="../tags/tag1393.xml"/><Relationship Id="rId39" Type="http://schemas.openxmlformats.org/officeDocument/2006/relationships/image" Target="../media/image8.emf"/><Relationship Id="rId21" Type="http://schemas.openxmlformats.org/officeDocument/2006/relationships/tags" Target="../tags/tag1388.xml"/><Relationship Id="rId34" Type="http://schemas.openxmlformats.org/officeDocument/2006/relationships/tags" Target="../tags/tag1401.xml"/><Relationship Id="rId42" Type="http://schemas.openxmlformats.org/officeDocument/2006/relationships/hyperlink" Target="https://business.columbia.edu/faculty/people/gernot-wagner" TargetMode="External"/><Relationship Id="rId7" Type="http://schemas.openxmlformats.org/officeDocument/2006/relationships/tags" Target="../tags/tag1374.xml"/><Relationship Id="rId2" Type="http://schemas.openxmlformats.org/officeDocument/2006/relationships/tags" Target="../tags/tag1369.xml"/><Relationship Id="rId16" Type="http://schemas.openxmlformats.org/officeDocument/2006/relationships/tags" Target="../tags/tag1383.xml"/><Relationship Id="rId29" Type="http://schemas.openxmlformats.org/officeDocument/2006/relationships/tags" Target="../tags/tag1396.xml"/><Relationship Id="rId1" Type="http://schemas.openxmlformats.org/officeDocument/2006/relationships/vmlDrawing" Target="../drawings/vmlDrawing49.vml"/><Relationship Id="rId6" Type="http://schemas.openxmlformats.org/officeDocument/2006/relationships/tags" Target="../tags/tag1373.xml"/><Relationship Id="rId11" Type="http://schemas.openxmlformats.org/officeDocument/2006/relationships/tags" Target="../tags/tag1378.xml"/><Relationship Id="rId24" Type="http://schemas.openxmlformats.org/officeDocument/2006/relationships/tags" Target="../tags/tag1391.xml"/><Relationship Id="rId32" Type="http://schemas.openxmlformats.org/officeDocument/2006/relationships/tags" Target="../tags/tag1399.xml"/><Relationship Id="rId37" Type="http://schemas.openxmlformats.org/officeDocument/2006/relationships/notesSlide" Target="../notesSlides/notesSlide43.xml"/><Relationship Id="rId40" Type="http://schemas.openxmlformats.org/officeDocument/2006/relationships/hyperlink" Target="https://iea.blob.core.windows.net/assets/a86b480e-2b03-4e25-bae1-da1395e0b620/EnergyTechnologyPerspectives2023.pdf" TargetMode="External"/><Relationship Id="rId45" Type="http://schemas.openxmlformats.org/officeDocument/2006/relationships/chart" Target="../charts/chart68.xml"/><Relationship Id="rId5" Type="http://schemas.openxmlformats.org/officeDocument/2006/relationships/tags" Target="../tags/tag1372.xml"/><Relationship Id="rId15" Type="http://schemas.openxmlformats.org/officeDocument/2006/relationships/tags" Target="../tags/tag1382.xml"/><Relationship Id="rId23" Type="http://schemas.openxmlformats.org/officeDocument/2006/relationships/tags" Target="../tags/tag1390.xml"/><Relationship Id="rId28" Type="http://schemas.openxmlformats.org/officeDocument/2006/relationships/tags" Target="../tags/tag1395.xml"/><Relationship Id="rId36" Type="http://schemas.openxmlformats.org/officeDocument/2006/relationships/slideLayout" Target="../slideLayouts/slideLayout1.xml"/><Relationship Id="rId10" Type="http://schemas.openxmlformats.org/officeDocument/2006/relationships/tags" Target="../tags/tag1377.xml"/><Relationship Id="rId19" Type="http://schemas.openxmlformats.org/officeDocument/2006/relationships/tags" Target="../tags/tag1386.xml"/><Relationship Id="rId31" Type="http://schemas.openxmlformats.org/officeDocument/2006/relationships/tags" Target="../tags/tag1398.xml"/><Relationship Id="rId44" Type="http://schemas.openxmlformats.org/officeDocument/2006/relationships/hyperlink" Target="https://business.columbia.edu/insights/climate/wind" TargetMode="External"/><Relationship Id="rId4" Type="http://schemas.openxmlformats.org/officeDocument/2006/relationships/tags" Target="../tags/tag1371.xml"/><Relationship Id="rId9" Type="http://schemas.openxmlformats.org/officeDocument/2006/relationships/tags" Target="../tags/tag1376.xml"/><Relationship Id="rId14" Type="http://schemas.openxmlformats.org/officeDocument/2006/relationships/tags" Target="../tags/tag1381.xml"/><Relationship Id="rId22" Type="http://schemas.openxmlformats.org/officeDocument/2006/relationships/tags" Target="../tags/tag1389.xml"/><Relationship Id="rId27" Type="http://schemas.openxmlformats.org/officeDocument/2006/relationships/tags" Target="../tags/tag1394.xml"/><Relationship Id="rId30" Type="http://schemas.openxmlformats.org/officeDocument/2006/relationships/tags" Target="../tags/tag1397.xml"/><Relationship Id="rId35" Type="http://schemas.openxmlformats.org/officeDocument/2006/relationships/tags" Target="../tags/tag1402.xml"/><Relationship Id="rId43" Type="http://schemas.openxmlformats.org/officeDocument/2006/relationships/hyperlink" Target="https://business.columbia.edu/insights/climate/cki" TargetMode="External"/><Relationship Id="rId8" Type="http://schemas.openxmlformats.org/officeDocument/2006/relationships/tags" Target="../tags/tag1375.xml"/><Relationship Id="rId3" Type="http://schemas.openxmlformats.org/officeDocument/2006/relationships/tags" Target="../tags/tag1370.xml"/><Relationship Id="rId12" Type="http://schemas.openxmlformats.org/officeDocument/2006/relationships/tags" Target="../tags/tag1379.xml"/><Relationship Id="rId17" Type="http://schemas.openxmlformats.org/officeDocument/2006/relationships/tags" Target="../tags/tag1384.xml"/><Relationship Id="rId25" Type="http://schemas.openxmlformats.org/officeDocument/2006/relationships/tags" Target="../tags/tag1392.xml"/><Relationship Id="rId33" Type="http://schemas.openxmlformats.org/officeDocument/2006/relationships/tags" Target="../tags/tag1400.xml"/><Relationship Id="rId38" Type="http://schemas.openxmlformats.org/officeDocument/2006/relationships/oleObject" Target="../embeddings/oleObject49.bin"/><Relationship Id="rId20" Type="http://schemas.openxmlformats.org/officeDocument/2006/relationships/tags" Target="../tags/tag1387.xml"/><Relationship Id="rId41" Type="http://schemas.openxmlformats.org/officeDocument/2006/relationships/hyperlink" Target="https://gwec.net/global-wind-report-2024/" TargetMode="External"/></Relationships>
</file>

<file path=ppt/slides/_rels/slide49.xml.rels><?xml version="1.0" encoding="UTF-8" standalone="yes"?>
<Relationships xmlns="http://schemas.openxmlformats.org/package/2006/relationships"><Relationship Id="rId13" Type="http://schemas.openxmlformats.org/officeDocument/2006/relationships/tags" Target="../tags/tag1414.xml"/><Relationship Id="rId18" Type="http://schemas.openxmlformats.org/officeDocument/2006/relationships/tags" Target="../tags/tag1419.xml"/><Relationship Id="rId26" Type="http://schemas.openxmlformats.org/officeDocument/2006/relationships/tags" Target="../tags/tag1427.xml"/><Relationship Id="rId39" Type="http://schemas.openxmlformats.org/officeDocument/2006/relationships/tags" Target="../tags/tag1440.xml"/><Relationship Id="rId21" Type="http://schemas.openxmlformats.org/officeDocument/2006/relationships/tags" Target="../tags/tag1422.xml"/><Relationship Id="rId34" Type="http://schemas.openxmlformats.org/officeDocument/2006/relationships/tags" Target="../tags/tag1435.xml"/><Relationship Id="rId42" Type="http://schemas.openxmlformats.org/officeDocument/2006/relationships/tags" Target="../tags/tag1443.xml"/><Relationship Id="rId47" Type="http://schemas.openxmlformats.org/officeDocument/2006/relationships/tags" Target="../tags/tag1448.xml"/><Relationship Id="rId50" Type="http://schemas.openxmlformats.org/officeDocument/2006/relationships/tags" Target="../tags/tag1451.xml"/><Relationship Id="rId55" Type="http://schemas.openxmlformats.org/officeDocument/2006/relationships/hyperlink" Target="https://gwec.net/global-wind-report-2024/" TargetMode="External"/><Relationship Id="rId7" Type="http://schemas.openxmlformats.org/officeDocument/2006/relationships/tags" Target="../tags/tag1408.xml"/><Relationship Id="rId2" Type="http://schemas.openxmlformats.org/officeDocument/2006/relationships/tags" Target="../tags/tag1403.xml"/><Relationship Id="rId16" Type="http://schemas.openxmlformats.org/officeDocument/2006/relationships/tags" Target="../tags/tag1417.xml"/><Relationship Id="rId29" Type="http://schemas.openxmlformats.org/officeDocument/2006/relationships/tags" Target="../tags/tag1430.xml"/><Relationship Id="rId11" Type="http://schemas.openxmlformats.org/officeDocument/2006/relationships/tags" Target="../tags/tag1412.xml"/><Relationship Id="rId24" Type="http://schemas.openxmlformats.org/officeDocument/2006/relationships/tags" Target="../tags/tag1425.xml"/><Relationship Id="rId32" Type="http://schemas.openxmlformats.org/officeDocument/2006/relationships/tags" Target="../tags/tag1433.xml"/><Relationship Id="rId37" Type="http://schemas.openxmlformats.org/officeDocument/2006/relationships/tags" Target="../tags/tag1438.xml"/><Relationship Id="rId40" Type="http://schemas.openxmlformats.org/officeDocument/2006/relationships/tags" Target="../tags/tag1441.xml"/><Relationship Id="rId45" Type="http://schemas.openxmlformats.org/officeDocument/2006/relationships/tags" Target="../tags/tag1446.xml"/><Relationship Id="rId53" Type="http://schemas.openxmlformats.org/officeDocument/2006/relationships/oleObject" Target="../embeddings/oleObject50.bin"/><Relationship Id="rId58" Type="http://schemas.openxmlformats.org/officeDocument/2006/relationships/hyperlink" Target="https://business.columbia.edu/insights/climate/cki" TargetMode="External"/><Relationship Id="rId5" Type="http://schemas.openxmlformats.org/officeDocument/2006/relationships/tags" Target="../tags/tag1406.xml"/><Relationship Id="rId61" Type="http://schemas.openxmlformats.org/officeDocument/2006/relationships/chart" Target="../charts/chart70.xml"/><Relationship Id="rId19" Type="http://schemas.openxmlformats.org/officeDocument/2006/relationships/tags" Target="../tags/tag1420.xml"/><Relationship Id="rId14" Type="http://schemas.openxmlformats.org/officeDocument/2006/relationships/tags" Target="../tags/tag1415.xml"/><Relationship Id="rId22" Type="http://schemas.openxmlformats.org/officeDocument/2006/relationships/tags" Target="../tags/tag1423.xml"/><Relationship Id="rId27" Type="http://schemas.openxmlformats.org/officeDocument/2006/relationships/tags" Target="../tags/tag1428.xml"/><Relationship Id="rId30" Type="http://schemas.openxmlformats.org/officeDocument/2006/relationships/tags" Target="../tags/tag1431.xml"/><Relationship Id="rId35" Type="http://schemas.openxmlformats.org/officeDocument/2006/relationships/tags" Target="../tags/tag1436.xml"/><Relationship Id="rId43" Type="http://schemas.openxmlformats.org/officeDocument/2006/relationships/tags" Target="../tags/tag1444.xml"/><Relationship Id="rId48" Type="http://schemas.openxmlformats.org/officeDocument/2006/relationships/tags" Target="../tags/tag1449.xml"/><Relationship Id="rId56" Type="http://schemas.openxmlformats.org/officeDocument/2006/relationships/hyperlink" Target="https://www.bcg.com/publications/2024/the-hidden-dynamics-of-the-green-transition" TargetMode="External"/><Relationship Id="rId8" Type="http://schemas.openxmlformats.org/officeDocument/2006/relationships/tags" Target="../tags/tag1409.xml"/><Relationship Id="rId51" Type="http://schemas.openxmlformats.org/officeDocument/2006/relationships/tags" Target="../tags/tag1452.xml"/><Relationship Id="rId3" Type="http://schemas.openxmlformats.org/officeDocument/2006/relationships/tags" Target="../tags/tag1404.xml"/><Relationship Id="rId12" Type="http://schemas.openxmlformats.org/officeDocument/2006/relationships/tags" Target="../tags/tag1413.xml"/><Relationship Id="rId17" Type="http://schemas.openxmlformats.org/officeDocument/2006/relationships/tags" Target="../tags/tag1418.xml"/><Relationship Id="rId25" Type="http://schemas.openxmlformats.org/officeDocument/2006/relationships/tags" Target="../tags/tag1426.xml"/><Relationship Id="rId33" Type="http://schemas.openxmlformats.org/officeDocument/2006/relationships/tags" Target="../tags/tag1434.xml"/><Relationship Id="rId38" Type="http://schemas.openxmlformats.org/officeDocument/2006/relationships/tags" Target="../tags/tag1439.xml"/><Relationship Id="rId46" Type="http://schemas.openxmlformats.org/officeDocument/2006/relationships/tags" Target="../tags/tag1447.xml"/><Relationship Id="rId59" Type="http://schemas.openxmlformats.org/officeDocument/2006/relationships/hyperlink" Target="https://business.columbia.edu/insights/climate/wind" TargetMode="External"/><Relationship Id="rId20" Type="http://schemas.openxmlformats.org/officeDocument/2006/relationships/tags" Target="../tags/tag1421.xml"/><Relationship Id="rId41" Type="http://schemas.openxmlformats.org/officeDocument/2006/relationships/tags" Target="../tags/tag1442.xml"/><Relationship Id="rId54" Type="http://schemas.openxmlformats.org/officeDocument/2006/relationships/image" Target="../media/image71.emf"/><Relationship Id="rId62" Type="http://schemas.openxmlformats.org/officeDocument/2006/relationships/chart" Target="../charts/chart71.xml"/><Relationship Id="rId1" Type="http://schemas.openxmlformats.org/officeDocument/2006/relationships/vmlDrawing" Target="../drawings/vmlDrawing50.vml"/><Relationship Id="rId6" Type="http://schemas.openxmlformats.org/officeDocument/2006/relationships/tags" Target="../tags/tag1407.xml"/><Relationship Id="rId15" Type="http://schemas.openxmlformats.org/officeDocument/2006/relationships/tags" Target="../tags/tag1416.xml"/><Relationship Id="rId23" Type="http://schemas.openxmlformats.org/officeDocument/2006/relationships/tags" Target="../tags/tag1424.xml"/><Relationship Id="rId28" Type="http://schemas.openxmlformats.org/officeDocument/2006/relationships/tags" Target="../tags/tag1429.xml"/><Relationship Id="rId36" Type="http://schemas.openxmlformats.org/officeDocument/2006/relationships/tags" Target="../tags/tag1437.xml"/><Relationship Id="rId49" Type="http://schemas.openxmlformats.org/officeDocument/2006/relationships/tags" Target="../tags/tag1450.xml"/><Relationship Id="rId57" Type="http://schemas.openxmlformats.org/officeDocument/2006/relationships/hyperlink" Target="https://business.columbia.edu/faculty/people/gernot-wagner" TargetMode="External"/><Relationship Id="rId10" Type="http://schemas.openxmlformats.org/officeDocument/2006/relationships/tags" Target="../tags/tag1411.xml"/><Relationship Id="rId31" Type="http://schemas.openxmlformats.org/officeDocument/2006/relationships/tags" Target="../tags/tag1432.xml"/><Relationship Id="rId44" Type="http://schemas.openxmlformats.org/officeDocument/2006/relationships/tags" Target="../tags/tag1445.xml"/><Relationship Id="rId52" Type="http://schemas.openxmlformats.org/officeDocument/2006/relationships/slideLayout" Target="../slideLayouts/slideLayout1.xml"/><Relationship Id="rId60" Type="http://schemas.openxmlformats.org/officeDocument/2006/relationships/chart" Target="../charts/chart69.xml"/><Relationship Id="rId4" Type="http://schemas.openxmlformats.org/officeDocument/2006/relationships/tags" Target="../tags/tag1405.xml"/><Relationship Id="rId9" Type="http://schemas.openxmlformats.org/officeDocument/2006/relationships/tags" Target="../tags/tag1410.xml"/></Relationships>
</file>

<file path=ppt/slides/_rels/slide5.xml.rels><?xml version="1.0" encoding="UTF-8" standalone="yes"?>
<Relationships xmlns="http://schemas.openxmlformats.org/package/2006/relationships"><Relationship Id="rId26" Type="http://schemas.openxmlformats.org/officeDocument/2006/relationships/tags" Target="../tags/tag126.xml"/><Relationship Id="rId21" Type="http://schemas.openxmlformats.org/officeDocument/2006/relationships/tags" Target="../tags/tag121.xml"/><Relationship Id="rId42" Type="http://schemas.openxmlformats.org/officeDocument/2006/relationships/tags" Target="../tags/tag142.xml"/><Relationship Id="rId47" Type="http://schemas.openxmlformats.org/officeDocument/2006/relationships/tags" Target="../tags/tag147.xml"/><Relationship Id="rId63" Type="http://schemas.openxmlformats.org/officeDocument/2006/relationships/tags" Target="../tags/tag163.xml"/><Relationship Id="rId68" Type="http://schemas.openxmlformats.org/officeDocument/2006/relationships/tags" Target="../tags/tag168.xml"/><Relationship Id="rId84" Type="http://schemas.openxmlformats.org/officeDocument/2006/relationships/notesSlide" Target="../notesSlides/notesSlide5.xml"/><Relationship Id="rId89" Type="http://schemas.openxmlformats.org/officeDocument/2006/relationships/hyperlink" Target="https://business.columbia.edu/faculty/people/gernot-wagner" TargetMode="External"/><Relationship Id="rId16" Type="http://schemas.openxmlformats.org/officeDocument/2006/relationships/tags" Target="../tags/tag116.xml"/><Relationship Id="rId11" Type="http://schemas.openxmlformats.org/officeDocument/2006/relationships/tags" Target="../tags/tag111.xml"/><Relationship Id="rId32" Type="http://schemas.openxmlformats.org/officeDocument/2006/relationships/tags" Target="../tags/tag132.xml"/><Relationship Id="rId37" Type="http://schemas.openxmlformats.org/officeDocument/2006/relationships/tags" Target="../tags/tag137.xml"/><Relationship Id="rId53" Type="http://schemas.openxmlformats.org/officeDocument/2006/relationships/tags" Target="../tags/tag153.xml"/><Relationship Id="rId58" Type="http://schemas.openxmlformats.org/officeDocument/2006/relationships/tags" Target="../tags/tag158.xml"/><Relationship Id="rId74" Type="http://schemas.openxmlformats.org/officeDocument/2006/relationships/tags" Target="../tags/tag174.xml"/><Relationship Id="rId79" Type="http://schemas.openxmlformats.org/officeDocument/2006/relationships/tags" Target="../tags/tag179.xml"/><Relationship Id="rId5" Type="http://schemas.openxmlformats.org/officeDocument/2006/relationships/tags" Target="../tags/tag105.xml"/><Relationship Id="rId90" Type="http://schemas.openxmlformats.org/officeDocument/2006/relationships/hyperlink" Target="https://business.columbia.edu/insights/climate/cki" TargetMode="External"/><Relationship Id="rId22" Type="http://schemas.openxmlformats.org/officeDocument/2006/relationships/tags" Target="../tags/tag122.xml"/><Relationship Id="rId27" Type="http://schemas.openxmlformats.org/officeDocument/2006/relationships/tags" Target="../tags/tag127.xml"/><Relationship Id="rId43" Type="http://schemas.openxmlformats.org/officeDocument/2006/relationships/tags" Target="../tags/tag143.xml"/><Relationship Id="rId48" Type="http://schemas.openxmlformats.org/officeDocument/2006/relationships/tags" Target="../tags/tag148.xml"/><Relationship Id="rId64" Type="http://schemas.openxmlformats.org/officeDocument/2006/relationships/tags" Target="../tags/tag164.xml"/><Relationship Id="rId69" Type="http://schemas.openxmlformats.org/officeDocument/2006/relationships/tags" Target="../tags/tag169.xml"/><Relationship Id="rId8" Type="http://schemas.openxmlformats.org/officeDocument/2006/relationships/tags" Target="../tags/tag108.xml"/><Relationship Id="rId51" Type="http://schemas.openxmlformats.org/officeDocument/2006/relationships/tags" Target="../tags/tag151.xml"/><Relationship Id="rId72" Type="http://schemas.openxmlformats.org/officeDocument/2006/relationships/tags" Target="../tags/tag172.xml"/><Relationship Id="rId80" Type="http://schemas.openxmlformats.org/officeDocument/2006/relationships/tags" Target="../tags/tag180.xml"/><Relationship Id="rId85" Type="http://schemas.openxmlformats.org/officeDocument/2006/relationships/oleObject" Target="../embeddings/oleObject6.bin"/><Relationship Id="rId93" Type="http://schemas.openxmlformats.org/officeDocument/2006/relationships/chart" Target="../charts/chart2.xml"/><Relationship Id="rId3" Type="http://schemas.openxmlformats.org/officeDocument/2006/relationships/tags" Target="../tags/tag103.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tags" Target="../tags/tag125.xml"/><Relationship Id="rId33" Type="http://schemas.openxmlformats.org/officeDocument/2006/relationships/tags" Target="../tags/tag133.xml"/><Relationship Id="rId38" Type="http://schemas.openxmlformats.org/officeDocument/2006/relationships/tags" Target="../tags/tag138.xml"/><Relationship Id="rId46" Type="http://schemas.openxmlformats.org/officeDocument/2006/relationships/tags" Target="../tags/tag146.xml"/><Relationship Id="rId59" Type="http://schemas.openxmlformats.org/officeDocument/2006/relationships/tags" Target="../tags/tag159.xml"/><Relationship Id="rId67" Type="http://schemas.openxmlformats.org/officeDocument/2006/relationships/tags" Target="../tags/tag167.xml"/><Relationship Id="rId20" Type="http://schemas.openxmlformats.org/officeDocument/2006/relationships/tags" Target="../tags/tag120.xml"/><Relationship Id="rId41" Type="http://schemas.openxmlformats.org/officeDocument/2006/relationships/tags" Target="../tags/tag141.xml"/><Relationship Id="rId54" Type="http://schemas.openxmlformats.org/officeDocument/2006/relationships/tags" Target="../tags/tag154.xml"/><Relationship Id="rId62" Type="http://schemas.openxmlformats.org/officeDocument/2006/relationships/tags" Target="../tags/tag162.xml"/><Relationship Id="rId70" Type="http://schemas.openxmlformats.org/officeDocument/2006/relationships/tags" Target="../tags/tag170.xml"/><Relationship Id="rId75" Type="http://schemas.openxmlformats.org/officeDocument/2006/relationships/tags" Target="../tags/tag175.xml"/><Relationship Id="rId83" Type="http://schemas.openxmlformats.org/officeDocument/2006/relationships/slideLayout" Target="../slideLayouts/slideLayout1.xml"/><Relationship Id="rId88" Type="http://schemas.openxmlformats.org/officeDocument/2006/relationships/hyperlink" Target="https://www.iea.org/energy-system/electricity" TargetMode="External"/><Relationship Id="rId91" Type="http://schemas.openxmlformats.org/officeDocument/2006/relationships/hyperlink" Target="https://business.columbia.edu/insights/climate/wind" TargetMode="External"/><Relationship Id="rId1" Type="http://schemas.openxmlformats.org/officeDocument/2006/relationships/vmlDrawing" Target="../drawings/vmlDrawing6.vml"/><Relationship Id="rId6" Type="http://schemas.openxmlformats.org/officeDocument/2006/relationships/tags" Target="../tags/tag106.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tags" Target="../tags/tag128.xml"/><Relationship Id="rId36" Type="http://schemas.openxmlformats.org/officeDocument/2006/relationships/tags" Target="../tags/tag136.xml"/><Relationship Id="rId49" Type="http://schemas.openxmlformats.org/officeDocument/2006/relationships/tags" Target="../tags/tag149.xml"/><Relationship Id="rId57" Type="http://schemas.openxmlformats.org/officeDocument/2006/relationships/tags" Target="../tags/tag157.xml"/><Relationship Id="rId10" Type="http://schemas.openxmlformats.org/officeDocument/2006/relationships/tags" Target="../tags/tag110.xml"/><Relationship Id="rId31" Type="http://schemas.openxmlformats.org/officeDocument/2006/relationships/tags" Target="../tags/tag131.xml"/><Relationship Id="rId44" Type="http://schemas.openxmlformats.org/officeDocument/2006/relationships/tags" Target="../tags/tag144.xml"/><Relationship Id="rId52" Type="http://schemas.openxmlformats.org/officeDocument/2006/relationships/tags" Target="../tags/tag152.xml"/><Relationship Id="rId60" Type="http://schemas.openxmlformats.org/officeDocument/2006/relationships/tags" Target="../tags/tag160.xml"/><Relationship Id="rId65" Type="http://schemas.openxmlformats.org/officeDocument/2006/relationships/tags" Target="../tags/tag165.xml"/><Relationship Id="rId73" Type="http://schemas.openxmlformats.org/officeDocument/2006/relationships/tags" Target="../tags/tag173.xml"/><Relationship Id="rId78" Type="http://schemas.openxmlformats.org/officeDocument/2006/relationships/tags" Target="../tags/tag178.xml"/><Relationship Id="rId81" Type="http://schemas.openxmlformats.org/officeDocument/2006/relationships/tags" Target="../tags/tag181.xml"/><Relationship Id="rId86" Type="http://schemas.openxmlformats.org/officeDocument/2006/relationships/image" Target="../media/image8.emf"/><Relationship Id="rId4" Type="http://schemas.openxmlformats.org/officeDocument/2006/relationships/tags" Target="../tags/tag104.xml"/><Relationship Id="rId9" Type="http://schemas.openxmlformats.org/officeDocument/2006/relationships/tags" Target="../tags/tag109.xml"/><Relationship Id="rId13" Type="http://schemas.openxmlformats.org/officeDocument/2006/relationships/tags" Target="../tags/tag113.xml"/><Relationship Id="rId18" Type="http://schemas.openxmlformats.org/officeDocument/2006/relationships/tags" Target="../tags/tag118.xml"/><Relationship Id="rId39" Type="http://schemas.openxmlformats.org/officeDocument/2006/relationships/tags" Target="../tags/tag139.xml"/><Relationship Id="rId34" Type="http://schemas.openxmlformats.org/officeDocument/2006/relationships/tags" Target="../tags/tag134.xml"/><Relationship Id="rId50" Type="http://schemas.openxmlformats.org/officeDocument/2006/relationships/tags" Target="../tags/tag150.xml"/><Relationship Id="rId55" Type="http://schemas.openxmlformats.org/officeDocument/2006/relationships/tags" Target="../tags/tag155.xml"/><Relationship Id="rId76" Type="http://schemas.openxmlformats.org/officeDocument/2006/relationships/tags" Target="../tags/tag176.xml"/><Relationship Id="rId7" Type="http://schemas.openxmlformats.org/officeDocument/2006/relationships/tags" Target="../tags/tag107.xml"/><Relationship Id="rId71" Type="http://schemas.openxmlformats.org/officeDocument/2006/relationships/tags" Target="../tags/tag171.xml"/><Relationship Id="rId92" Type="http://schemas.openxmlformats.org/officeDocument/2006/relationships/chart" Target="../charts/chart1.xml"/><Relationship Id="rId2" Type="http://schemas.openxmlformats.org/officeDocument/2006/relationships/tags" Target="../tags/tag102.xml"/><Relationship Id="rId29" Type="http://schemas.openxmlformats.org/officeDocument/2006/relationships/tags" Target="../tags/tag129.xml"/><Relationship Id="rId24" Type="http://schemas.openxmlformats.org/officeDocument/2006/relationships/tags" Target="../tags/tag124.xml"/><Relationship Id="rId40" Type="http://schemas.openxmlformats.org/officeDocument/2006/relationships/tags" Target="../tags/tag140.xml"/><Relationship Id="rId45" Type="http://schemas.openxmlformats.org/officeDocument/2006/relationships/tags" Target="../tags/tag145.xml"/><Relationship Id="rId66" Type="http://schemas.openxmlformats.org/officeDocument/2006/relationships/tags" Target="../tags/tag166.xml"/><Relationship Id="rId87" Type="http://schemas.openxmlformats.org/officeDocument/2006/relationships/hyperlink" Target="https://about.bnef.com/blog/1q-2024-global-pv-market-outlook/" TargetMode="External"/><Relationship Id="rId61" Type="http://schemas.openxmlformats.org/officeDocument/2006/relationships/tags" Target="../tags/tag161.xml"/><Relationship Id="rId82" Type="http://schemas.openxmlformats.org/officeDocument/2006/relationships/tags" Target="../tags/tag182.xml"/><Relationship Id="rId19" Type="http://schemas.openxmlformats.org/officeDocument/2006/relationships/tags" Target="../tags/tag119.xml"/><Relationship Id="rId14" Type="http://schemas.openxmlformats.org/officeDocument/2006/relationships/tags" Target="../tags/tag114.xml"/><Relationship Id="rId30" Type="http://schemas.openxmlformats.org/officeDocument/2006/relationships/tags" Target="../tags/tag130.xml"/><Relationship Id="rId35" Type="http://schemas.openxmlformats.org/officeDocument/2006/relationships/tags" Target="../tags/tag135.xml"/><Relationship Id="rId56" Type="http://schemas.openxmlformats.org/officeDocument/2006/relationships/tags" Target="../tags/tag156.xml"/><Relationship Id="rId77" Type="http://schemas.openxmlformats.org/officeDocument/2006/relationships/tags" Target="../tags/tag177.xml"/></Relationships>
</file>

<file path=ppt/slides/_rels/slide5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nationalgrid.com/stories/energy-explained/can-wind-turbine-blades-be-recycled" TargetMode="External"/><Relationship Id="rId18" Type="http://schemas.openxmlformats.org/officeDocument/2006/relationships/image" Target="../media/image72.png"/><Relationship Id="rId3" Type="http://schemas.openxmlformats.org/officeDocument/2006/relationships/tags" Target="../tags/tag1454.xml"/><Relationship Id="rId7" Type="http://schemas.openxmlformats.org/officeDocument/2006/relationships/oleObject" Target="../embeddings/oleObject51.bin"/><Relationship Id="rId12" Type="http://schemas.openxmlformats.org/officeDocument/2006/relationships/hyperlink" Target="https://cen.acs.org/environment/recycling/companies-recycle-wind-turbine-blades/100/i27" TargetMode="External"/><Relationship Id="rId17" Type="http://schemas.openxmlformats.org/officeDocument/2006/relationships/hyperlink" Target="https://business.columbia.edu/insights/climate/wind" TargetMode="External"/><Relationship Id="rId2" Type="http://schemas.openxmlformats.org/officeDocument/2006/relationships/tags" Target="../tags/tag1453.xml"/><Relationship Id="rId16" Type="http://schemas.openxmlformats.org/officeDocument/2006/relationships/hyperlink" Target="https://business.columbia.edu/insights/climate/cki" TargetMode="External"/><Relationship Id="rId20" Type="http://schemas.openxmlformats.org/officeDocument/2006/relationships/image" Target="../media/image74.jpeg"/><Relationship Id="rId1" Type="http://schemas.openxmlformats.org/officeDocument/2006/relationships/vmlDrawing" Target="../drawings/vmlDrawing51.vml"/><Relationship Id="rId6" Type="http://schemas.openxmlformats.org/officeDocument/2006/relationships/notesSlide" Target="../notesSlides/notesSlide44.xml"/><Relationship Id="rId11" Type="http://schemas.openxmlformats.org/officeDocument/2006/relationships/hyperlink" Target="https://www.sciencedirect.com/science/article/pii/S092134492100046X" TargetMode="External"/><Relationship Id="rId5" Type="http://schemas.openxmlformats.org/officeDocument/2006/relationships/slideLayout" Target="../slideLayouts/slideLayout1.xml"/><Relationship Id="rId15" Type="http://schemas.openxmlformats.org/officeDocument/2006/relationships/hyperlink" Target="https://business.columbia.edu/faculty/people/gernot-wagner" TargetMode="External"/><Relationship Id="rId10" Type="http://schemas.openxmlformats.org/officeDocument/2006/relationships/hyperlink" Target="https://www.researchgate.net/figure/Balsa-wood-structure-in-wind-turbine-blades-18_fig1_344660999" TargetMode="External"/><Relationship Id="rId19" Type="http://schemas.openxmlformats.org/officeDocument/2006/relationships/image" Target="../media/image73.png"/><Relationship Id="rId4" Type="http://schemas.openxmlformats.org/officeDocument/2006/relationships/tags" Target="../tags/tag1455.xml"/><Relationship Id="rId9" Type="http://schemas.openxmlformats.org/officeDocument/2006/relationships/hyperlink" Target="https://link.springer.com/article/10.1134/S1061830921110024" TargetMode="External"/><Relationship Id="rId14" Type="http://schemas.openxmlformats.org/officeDocument/2006/relationships/hyperlink" Target="https://us.orsted.com/renewable-energy-solutions/offshore-wind/seven-facts-about-offshore-wind/recycling" TargetMode="External"/></Relationships>
</file>

<file path=ppt/slides/_rels/slide51.xml.rels><?xml version="1.0" encoding="UTF-8" standalone="yes"?>
<Relationships xmlns="http://schemas.openxmlformats.org/package/2006/relationships"><Relationship Id="rId3" Type="http://schemas.openxmlformats.org/officeDocument/2006/relationships/tags" Target="../tags/tag1457.xml"/><Relationship Id="rId7" Type="http://schemas.openxmlformats.org/officeDocument/2006/relationships/image" Target="../media/image1.emf"/><Relationship Id="rId2" Type="http://schemas.openxmlformats.org/officeDocument/2006/relationships/tags" Target="../tags/tag1456.xml"/><Relationship Id="rId1" Type="http://schemas.openxmlformats.org/officeDocument/2006/relationships/vmlDrawing" Target="../drawings/vmlDrawing52.vml"/><Relationship Id="rId6" Type="http://schemas.openxmlformats.org/officeDocument/2006/relationships/oleObject" Target="../embeddings/oleObject52.bin"/><Relationship Id="rId5" Type="http://schemas.openxmlformats.org/officeDocument/2006/relationships/image" Target="../media/image75.jpeg"/><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tags" Target="../tags/tag1464.xml"/><Relationship Id="rId13" Type="http://schemas.openxmlformats.org/officeDocument/2006/relationships/image" Target="../media/image76.jpeg"/><Relationship Id="rId18" Type="http://schemas.openxmlformats.org/officeDocument/2006/relationships/hyperlink" Target="https://www.spglobal.com/commodityinsights/en/ci/research-analysis/chinas-14th-energy-fiveyear-plan-pivoting-toward-a-modern-ener.html" TargetMode="External"/><Relationship Id="rId3" Type="http://schemas.openxmlformats.org/officeDocument/2006/relationships/tags" Target="../tags/tag1459.xml"/><Relationship Id="rId21" Type="http://schemas.openxmlformats.org/officeDocument/2006/relationships/hyperlink" Target="https://business.columbia.edu/insights/climate/wind" TargetMode="External"/><Relationship Id="rId7" Type="http://schemas.openxmlformats.org/officeDocument/2006/relationships/tags" Target="../tags/tag1463.xml"/><Relationship Id="rId12" Type="http://schemas.openxmlformats.org/officeDocument/2006/relationships/image" Target="../media/image8.emf"/><Relationship Id="rId17" Type="http://schemas.openxmlformats.org/officeDocument/2006/relationships/hyperlink" Target="https://ember-climate.org/data/data-tools/global-renewable-power-target-tracker-2030/" TargetMode="External"/><Relationship Id="rId2" Type="http://schemas.openxmlformats.org/officeDocument/2006/relationships/tags" Target="../tags/tag1458.xml"/><Relationship Id="rId16" Type="http://schemas.openxmlformats.org/officeDocument/2006/relationships/hyperlink" Target="https://www.energy.gov/eere/articles/inflation-reduction-act-spurs-breakthrough-domestic-wind-production#:~:text=The%20IRA%20features%20an%20Advanced,battery%20components%E2%80%94and%20critical%20minerals." TargetMode="External"/><Relationship Id="rId20" Type="http://schemas.openxmlformats.org/officeDocument/2006/relationships/hyperlink" Target="https://business.columbia.edu/insights/climate/cki" TargetMode="External"/><Relationship Id="rId1" Type="http://schemas.openxmlformats.org/officeDocument/2006/relationships/vmlDrawing" Target="../drawings/vmlDrawing53.vml"/><Relationship Id="rId6" Type="http://schemas.openxmlformats.org/officeDocument/2006/relationships/tags" Target="../tags/tag1462.xml"/><Relationship Id="rId11" Type="http://schemas.openxmlformats.org/officeDocument/2006/relationships/oleObject" Target="../embeddings/oleObject53.bin"/><Relationship Id="rId5" Type="http://schemas.openxmlformats.org/officeDocument/2006/relationships/tags" Target="../tags/tag1461.xml"/><Relationship Id="rId15" Type="http://schemas.openxmlformats.org/officeDocument/2006/relationships/hyperlink" Target="https://eur-lex.europa.eu/legal-content/EN/TXT/?uri=CELEX%3A52023DC0669&amp;qid=1702455143415" TargetMode="External"/><Relationship Id="rId10" Type="http://schemas.openxmlformats.org/officeDocument/2006/relationships/notesSlide" Target="../notesSlides/notesSlide45.xml"/><Relationship Id="rId19" Type="http://schemas.openxmlformats.org/officeDocument/2006/relationships/hyperlink" Target="https://business.columbia.edu/faculty/people/gernot-wagner" TargetMode="External"/><Relationship Id="rId4" Type="http://schemas.openxmlformats.org/officeDocument/2006/relationships/tags" Target="../tags/tag1460.xml"/><Relationship Id="rId9" Type="http://schemas.openxmlformats.org/officeDocument/2006/relationships/slideLayout" Target="../slideLayouts/slideLayout1.xml"/><Relationship Id="rId14" Type="http://schemas.openxmlformats.org/officeDocument/2006/relationships/hyperlink" Target="https://www.adb.org/sites/default/files/publication/705886/14th-five-year-plan-high-quality-development-prc.pdf"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hyperlink" Target="https://www.spglobal.com/commodityinsights/en/ci/research-analysis/chinas-14th-energy-fiveyear-plan-pivoting-toward-a-modern-ener.html" TargetMode="External"/><Relationship Id="rId3" Type="http://schemas.openxmlformats.org/officeDocument/2006/relationships/tags" Target="../tags/tag1466.xml"/><Relationship Id="rId7" Type="http://schemas.openxmlformats.org/officeDocument/2006/relationships/oleObject" Target="../embeddings/oleObject54.bin"/><Relationship Id="rId12" Type="http://schemas.openxmlformats.org/officeDocument/2006/relationships/hyperlink" Target="https://ember-climate.org/data/data-tools/global-renewable-power-target-tracker-2030/" TargetMode="External"/><Relationship Id="rId2" Type="http://schemas.openxmlformats.org/officeDocument/2006/relationships/tags" Target="../tags/tag1465.xml"/><Relationship Id="rId16" Type="http://schemas.openxmlformats.org/officeDocument/2006/relationships/hyperlink" Target="https://business.columbia.edu/insights/climate/wind" TargetMode="External"/><Relationship Id="rId1" Type="http://schemas.openxmlformats.org/officeDocument/2006/relationships/vmlDrawing" Target="../drawings/vmlDrawing54.vml"/><Relationship Id="rId6" Type="http://schemas.openxmlformats.org/officeDocument/2006/relationships/notesSlide" Target="../notesSlides/notesSlide46.xml"/><Relationship Id="rId11" Type="http://schemas.openxmlformats.org/officeDocument/2006/relationships/hyperlink" Target="https://www.energy.gov/eere/articles/inflation-reduction-act-spurs-breakthrough-domestic-wind-production#:~:text=The%20IRA%20features%20an%20Advanced,battery%20components%E2%80%94and%20critical%20minerals." TargetMode="External"/><Relationship Id="rId5" Type="http://schemas.openxmlformats.org/officeDocument/2006/relationships/slideLayout" Target="../slideLayouts/slideLayout12.xml"/><Relationship Id="rId15" Type="http://schemas.openxmlformats.org/officeDocument/2006/relationships/hyperlink" Target="https://business.columbia.edu/insights/climate/cki" TargetMode="External"/><Relationship Id="rId10" Type="http://schemas.openxmlformats.org/officeDocument/2006/relationships/hyperlink" Target="https://eur-lex.europa.eu/legal-content/EN/TXT/?uri=CELEX%3A52023DC0669&amp;qid=1702455143415" TargetMode="External"/><Relationship Id="rId4" Type="http://schemas.openxmlformats.org/officeDocument/2006/relationships/tags" Target="../tags/tag1467.xml"/><Relationship Id="rId9" Type="http://schemas.openxmlformats.org/officeDocument/2006/relationships/hyperlink" Target="https://www.adb.org/sites/default/files/publication/705886/14th-five-year-plan-high-quality-development-prc.pdf" TargetMode="External"/><Relationship Id="rId14" Type="http://schemas.openxmlformats.org/officeDocument/2006/relationships/hyperlink" Target="https://business.columbia.edu/faculty/people/gernot-wagner" TargetMode="External"/></Relationships>
</file>

<file path=ppt/slides/_rels/slide54.xml.rels><?xml version="1.0" encoding="UTF-8" standalone="yes"?>
<Relationships xmlns="http://schemas.openxmlformats.org/package/2006/relationships"><Relationship Id="rId8" Type="http://schemas.openxmlformats.org/officeDocument/2006/relationships/tags" Target="../tags/tag1474.xml"/><Relationship Id="rId13" Type="http://schemas.openxmlformats.org/officeDocument/2006/relationships/slideLayout" Target="../slideLayouts/slideLayout1.xml"/><Relationship Id="rId18" Type="http://schemas.openxmlformats.org/officeDocument/2006/relationships/hyperlink" Target="https://www.energy.gov/eere/solar/homeowners-guide-federal-tax-credit-solar-photovoltaics" TargetMode="External"/><Relationship Id="rId3" Type="http://schemas.openxmlformats.org/officeDocument/2006/relationships/tags" Target="../tags/tag1469.xml"/><Relationship Id="rId21" Type="http://schemas.openxmlformats.org/officeDocument/2006/relationships/hyperlink" Target="https://business.columbia.edu/insights/climate/wind" TargetMode="External"/><Relationship Id="rId7" Type="http://schemas.openxmlformats.org/officeDocument/2006/relationships/tags" Target="../tags/tag1473.xml"/><Relationship Id="rId12" Type="http://schemas.openxmlformats.org/officeDocument/2006/relationships/tags" Target="../tags/tag1478.xml"/><Relationship Id="rId17" Type="http://schemas.openxmlformats.org/officeDocument/2006/relationships/hyperlink" Target="https://www.energy.gov/eere/solar/federal-solar-tax-credits-businesses#:~:text=Solar%20systems%20that%20are%20placed,)%5B5%5D%20in%20size." TargetMode="External"/><Relationship Id="rId2" Type="http://schemas.openxmlformats.org/officeDocument/2006/relationships/tags" Target="../tags/tag1468.xml"/><Relationship Id="rId16" Type="http://schemas.openxmlformats.org/officeDocument/2006/relationships/image" Target="../media/image8.emf"/><Relationship Id="rId20" Type="http://schemas.openxmlformats.org/officeDocument/2006/relationships/hyperlink" Target="https://business.columbia.edu/insights/climate/cki" TargetMode="External"/><Relationship Id="rId1" Type="http://schemas.openxmlformats.org/officeDocument/2006/relationships/vmlDrawing" Target="../drawings/vmlDrawing55.vml"/><Relationship Id="rId6" Type="http://schemas.openxmlformats.org/officeDocument/2006/relationships/tags" Target="../tags/tag1472.xml"/><Relationship Id="rId11" Type="http://schemas.openxmlformats.org/officeDocument/2006/relationships/tags" Target="../tags/tag1477.xml"/><Relationship Id="rId5" Type="http://schemas.openxmlformats.org/officeDocument/2006/relationships/tags" Target="../tags/tag1471.xml"/><Relationship Id="rId15" Type="http://schemas.openxmlformats.org/officeDocument/2006/relationships/oleObject" Target="../embeddings/oleObject55.bin"/><Relationship Id="rId10" Type="http://schemas.openxmlformats.org/officeDocument/2006/relationships/tags" Target="../tags/tag1476.xml"/><Relationship Id="rId19" Type="http://schemas.openxmlformats.org/officeDocument/2006/relationships/hyperlink" Target="https://business.columbia.edu/faculty/people/gernot-wagner" TargetMode="External"/><Relationship Id="rId4" Type="http://schemas.openxmlformats.org/officeDocument/2006/relationships/tags" Target="../tags/tag1470.xml"/><Relationship Id="rId9" Type="http://schemas.openxmlformats.org/officeDocument/2006/relationships/tags" Target="../tags/tag1475.xml"/><Relationship Id="rId1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8" Type="http://schemas.openxmlformats.org/officeDocument/2006/relationships/tags" Target="../tags/tag1485.xml"/><Relationship Id="rId13" Type="http://schemas.openxmlformats.org/officeDocument/2006/relationships/tags" Target="../tags/tag1490.xml"/><Relationship Id="rId18" Type="http://schemas.openxmlformats.org/officeDocument/2006/relationships/slideLayout" Target="../slideLayouts/slideLayout1.xml"/><Relationship Id="rId26" Type="http://schemas.openxmlformats.org/officeDocument/2006/relationships/hyperlink" Target="https://e2.org/wp-content/uploads/2024/08/E2-Clean-Economy-Works-IRA-Two-Year-Review_August-2024.pdf" TargetMode="External"/><Relationship Id="rId3" Type="http://schemas.openxmlformats.org/officeDocument/2006/relationships/tags" Target="../tags/tag1480.xml"/><Relationship Id="rId21" Type="http://schemas.openxmlformats.org/officeDocument/2006/relationships/image" Target="../media/image8.emf"/><Relationship Id="rId7" Type="http://schemas.openxmlformats.org/officeDocument/2006/relationships/tags" Target="../tags/tag1484.xml"/><Relationship Id="rId12" Type="http://schemas.openxmlformats.org/officeDocument/2006/relationships/tags" Target="../tags/tag1489.xml"/><Relationship Id="rId17" Type="http://schemas.openxmlformats.org/officeDocument/2006/relationships/tags" Target="../tags/tag1494.xml"/><Relationship Id="rId25" Type="http://schemas.openxmlformats.org/officeDocument/2006/relationships/hyperlink" Target="https://www.bluegreenalliance.org/wp-content/uploads/2023/06/Working-Paper_6-12-23.pdf" TargetMode="External"/><Relationship Id="rId2" Type="http://schemas.openxmlformats.org/officeDocument/2006/relationships/tags" Target="../tags/tag1479.xml"/><Relationship Id="rId16" Type="http://schemas.openxmlformats.org/officeDocument/2006/relationships/tags" Target="../tags/tag1493.xml"/><Relationship Id="rId20" Type="http://schemas.openxmlformats.org/officeDocument/2006/relationships/oleObject" Target="../embeddings/oleObject56.bin"/><Relationship Id="rId29" Type="http://schemas.openxmlformats.org/officeDocument/2006/relationships/hyperlink" Target="https://business.columbia.edu/insights/climate/cki" TargetMode="External"/><Relationship Id="rId1" Type="http://schemas.openxmlformats.org/officeDocument/2006/relationships/vmlDrawing" Target="../drawings/vmlDrawing56.vml"/><Relationship Id="rId6" Type="http://schemas.openxmlformats.org/officeDocument/2006/relationships/tags" Target="../tags/tag1483.xml"/><Relationship Id="rId11" Type="http://schemas.openxmlformats.org/officeDocument/2006/relationships/tags" Target="../tags/tag1488.xml"/><Relationship Id="rId24" Type="http://schemas.openxmlformats.org/officeDocument/2006/relationships/hyperlink" Target="https://emp.lbl.gov/sites/default/files/2024-08/Land-Based%20Wind%20Market%20Report_2024%20Edition.pdf" TargetMode="External"/><Relationship Id="rId5" Type="http://schemas.openxmlformats.org/officeDocument/2006/relationships/tags" Target="../tags/tag1482.xml"/><Relationship Id="rId15" Type="http://schemas.openxmlformats.org/officeDocument/2006/relationships/tags" Target="../tags/tag1492.xml"/><Relationship Id="rId23" Type="http://schemas.openxmlformats.org/officeDocument/2006/relationships/hyperlink" Target="https://www.woodmac.com/news/opinion/the-inflation-reduction-act-and-its-impact-so-far/" TargetMode="External"/><Relationship Id="rId28" Type="http://schemas.openxmlformats.org/officeDocument/2006/relationships/hyperlink" Target="https://business.columbia.edu/faculty/people/gernot-wagner" TargetMode="External"/><Relationship Id="rId10" Type="http://schemas.openxmlformats.org/officeDocument/2006/relationships/tags" Target="../tags/tag1487.xml"/><Relationship Id="rId19" Type="http://schemas.openxmlformats.org/officeDocument/2006/relationships/notesSlide" Target="../notesSlides/notesSlide48.xml"/><Relationship Id="rId31" Type="http://schemas.openxmlformats.org/officeDocument/2006/relationships/chart" Target="../charts/chart72.xml"/><Relationship Id="rId4" Type="http://schemas.openxmlformats.org/officeDocument/2006/relationships/tags" Target="../tags/tag1481.xml"/><Relationship Id="rId9" Type="http://schemas.openxmlformats.org/officeDocument/2006/relationships/tags" Target="../tags/tag1486.xml"/><Relationship Id="rId14" Type="http://schemas.openxmlformats.org/officeDocument/2006/relationships/tags" Target="../tags/tag1491.xml"/><Relationship Id="rId22" Type="http://schemas.openxmlformats.org/officeDocument/2006/relationships/hyperlink" Target="https://www.energy.gov/eere/solar/federal-solar-tax-credits-businesses#:~:text=Solar%20systems%20that%20are%20placed,)%5B5%5D%20in%20size." TargetMode="External"/><Relationship Id="rId27" Type="http://schemas.openxmlformats.org/officeDocument/2006/relationships/hyperlink" Target="https://www.rystadenergy.com/news/inflation-reduction-act-will-attract-an-extra-270-billion-in-us-wind-and-solar-in" TargetMode="External"/><Relationship Id="rId30" Type="http://schemas.openxmlformats.org/officeDocument/2006/relationships/hyperlink" Target="https://business.columbia.edu/insights/climate/wind" TargetMode="Externa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hyperlink" Target="https://business.columbia.edu/insights/climate/cki" TargetMode="External"/><Relationship Id="rId3" Type="http://schemas.openxmlformats.org/officeDocument/2006/relationships/tags" Target="../tags/tag1496.xml"/><Relationship Id="rId7" Type="http://schemas.openxmlformats.org/officeDocument/2006/relationships/notesSlide" Target="../notesSlides/notesSlide49.xml"/><Relationship Id="rId12" Type="http://schemas.openxmlformats.org/officeDocument/2006/relationships/hyperlink" Target="https://business.columbia.edu/faculty/people/gernot-wagner" TargetMode="External"/><Relationship Id="rId2" Type="http://schemas.openxmlformats.org/officeDocument/2006/relationships/tags" Target="../tags/tag1495.xml"/><Relationship Id="rId1" Type="http://schemas.openxmlformats.org/officeDocument/2006/relationships/vmlDrawing" Target="../drawings/vmlDrawing57.vml"/><Relationship Id="rId6" Type="http://schemas.openxmlformats.org/officeDocument/2006/relationships/slideLayout" Target="../slideLayouts/slideLayout1.xml"/><Relationship Id="rId11" Type="http://schemas.openxmlformats.org/officeDocument/2006/relationships/hyperlink" Target="https://www.ncsl.org/energy/state-renewable-portfolio-standards-and-goals" TargetMode="External"/><Relationship Id="rId5" Type="http://schemas.openxmlformats.org/officeDocument/2006/relationships/tags" Target="../tags/tag1498.xml"/><Relationship Id="rId15" Type="http://schemas.openxmlformats.org/officeDocument/2006/relationships/image" Target="../media/image78.png"/><Relationship Id="rId10" Type="http://schemas.openxmlformats.org/officeDocument/2006/relationships/hyperlink" Target="https://www.nber.org/system/files/working_papers/w31568/w31568.pdf" TargetMode="External"/><Relationship Id="rId4" Type="http://schemas.openxmlformats.org/officeDocument/2006/relationships/tags" Target="../tags/tag1497.xml"/><Relationship Id="rId9" Type="http://schemas.openxmlformats.org/officeDocument/2006/relationships/image" Target="../media/image8.emf"/><Relationship Id="rId14" Type="http://schemas.openxmlformats.org/officeDocument/2006/relationships/hyperlink" Target="https://business.columbia.edu/insights/climate/wind" TargetMode="External"/></Relationships>
</file>

<file path=ppt/slides/_rels/slide57.xml.rels><?xml version="1.0" encoding="UTF-8" standalone="yes"?>
<Relationships xmlns="http://schemas.openxmlformats.org/package/2006/relationships"><Relationship Id="rId13" Type="http://schemas.openxmlformats.org/officeDocument/2006/relationships/tags" Target="../tags/tag1510.xml"/><Relationship Id="rId18" Type="http://schemas.openxmlformats.org/officeDocument/2006/relationships/tags" Target="../tags/tag1515.xml"/><Relationship Id="rId26" Type="http://schemas.openxmlformats.org/officeDocument/2006/relationships/tags" Target="../tags/tag1523.xml"/><Relationship Id="rId39" Type="http://schemas.openxmlformats.org/officeDocument/2006/relationships/tags" Target="../tags/tag1536.xml"/><Relationship Id="rId21" Type="http://schemas.openxmlformats.org/officeDocument/2006/relationships/tags" Target="../tags/tag1518.xml"/><Relationship Id="rId34" Type="http://schemas.openxmlformats.org/officeDocument/2006/relationships/tags" Target="../tags/tag1531.xml"/><Relationship Id="rId42" Type="http://schemas.openxmlformats.org/officeDocument/2006/relationships/tags" Target="../tags/tag1539.xml"/><Relationship Id="rId47" Type="http://schemas.openxmlformats.org/officeDocument/2006/relationships/oleObject" Target="../embeddings/oleObject58.bin"/><Relationship Id="rId50" Type="http://schemas.openxmlformats.org/officeDocument/2006/relationships/hyperlink" Target="https://business.columbia.edu/faculty/people/gernot-wagner" TargetMode="External"/><Relationship Id="rId7" Type="http://schemas.openxmlformats.org/officeDocument/2006/relationships/tags" Target="../tags/tag1504.xml"/><Relationship Id="rId2" Type="http://schemas.openxmlformats.org/officeDocument/2006/relationships/tags" Target="../tags/tag1499.xml"/><Relationship Id="rId16" Type="http://schemas.openxmlformats.org/officeDocument/2006/relationships/tags" Target="../tags/tag1513.xml"/><Relationship Id="rId29" Type="http://schemas.openxmlformats.org/officeDocument/2006/relationships/tags" Target="../tags/tag1526.xml"/><Relationship Id="rId11" Type="http://schemas.openxmlformats.org/officeDocument/2006/relationships/tags" Target="../tags/tag1508.xml"/><Relationship Id="rId24" Type="http://schemas.openxmlformats.org/officeDocument/2006/relationships/tags" Target="../tags/tag1521.xml"/><Relationship Id="rId32" Type="http://schemas.openxmlformats.org/officeDocument/2006/relationships/tags" Target="../tags/tag1529.xml"/><Relationship Id="rId37" Type="http://schemas.openxmlformats.org/officeDocument/2006/relationships/tags" Target="../tags/tag1534.xml"/><Relationship Id="rId40" Type="http://schemas.openxmlformats.org/officeDocument/2006/relationships/tags" Target="../tags/tag1537.xml"/><Relationship Id="rId45" Type="http://schemas.openxmlformats.org/officeDocument/2006/relationships/slideLayout" Target="../slideLayouts/slideLayout1.xml"/><Relationship Id="rId53" Type="http://schemas.openxmlformats.org/officeDocument/2006/relationships/chart" Target="../charts/chart73.xml"/><Relationship Id="rId5" Type="http://schemas.openxmlformats.org/officeDocument/2006/relationships/tags" Target="../tags/tag1502.xml"/><Relationship Id="rId10" Type="http://schemas.openxmlformats.org/officeDocument/2006/relationships/tags" Target="../tags/tag1507.xml"/><Relationship Id="rId19" Type="http://schemas.openxmlformats.org/officeDocument/2006/relationships/tags" Target="../tags/tag1516.xml"/><Relationship Id="rId31" Type="http://schemas.openxmlformats.org/officeDocument/2006/relationships/tags" Target="../tags/tag1528.xml"/><Relationship Id="rId44" Type="http://schemas.openxmlformats.org/officeDocument/2006/relationships/tags" Target="../tags/tag1541.xml"/><Relationship Id="rId52" Type="http://schemas.openxmlformats.org/officeDocument/2006/relationships/hyperlink" Target="https://business.columbia.edu/insights/climate/wind" TargetMode="External"/><Relationship Id="rId4" Type="http://schemas.openxmlformats.org/officeDocument/2006/relationships/tags" Target="../tags/tag1501.xml"/><Relationship Id="rId9" Type="http://schemas.openxmlformats.org/officeDocument/2006/relationships/tags" Target="../tags/tag1506.xml"/><Relationship Id="rId14" Type="http://schemas.openxmlformats.org/officeDocument/2006/relationships/tags" Target="../tags/tag1511.xml"/><Relationship Id="rId22" Type="http://schemas.openxmlformats.org/officeDocument/2006/relationships/tags" Target="../tags/tag1519.xml"/><Relationship Id="rId27" Type="http://schemas.openxmlformats.org/officeDocument/2006/relationships/tags" Target="../tags/tag1524.xml"/><Relationship Id="rId30" Type="http://schemas.openxmlformats.org/officeDocument/2006/relationships/tags" Target="../tags/tag1527.xml"/><Relationship Id="rId35" Type="http://schemas.openxmlformats.org/officeDocument/2006/relationships/tags" Target="../tags/tag1532.xml"/><Relationship Id="rId43" Type="http://schemas.openxmlformats.org/officeDocument/2006/relationships/tags" Target="../tags/tag1540.xml"/><Relationship Id="rId48" Type="http://schemas.openxmlformats.org/officeDocument/2006/relationships/image" Target="../media/image8.emf"/><Relationship Id="rId8" Type="http://schemas.openxmlformats.org/officeDocument/2006/relationships/tags" Target="../tags/tag1505.xml"/><Relationship Id="rId51" Type="http://schemas.openxmlformats.org/officeDocument/2006/relationships/hyperlink" Target="https://business.columbia.edu/insights/climate/cki" TargetMode="External"/><Relationship Id="rId3" Type="http://schemas.openxmlformats.org/officeDocument/2006/relationships/tags" Target="../tags/tag1500.xml"/><Relationship Id="rId12" Type="http://schemas.openxmlformats.org/officeDocument/2006/relationships/tags" Target="../tags/tag1509.xml"/><Relationship Id="rId17" Type="http://schemas.openxmlformats.org/officeDocument/2006/relationships/tags" Target="../tags/tag1514.xml"/><Relationship Id="rId25" Type="http://schemas.openxmlformats.org/officeDocument/2006/relationships/tags" Target="../tags/tag1522.xml"/><Relationship Id="rId33" Type="http://schemas.openxmlformats.org/officeDocument/2006/relationships/tags" Target="../tags/tag1530.xml"/><Relationship Id="rId38" Type="http://schemas.openxmlformats.org/officeDocument/2006/relationships/tags" Target="../tags/tag1535.xml"/><Relationship Id="rId46" Type="http://schemas.openxmlformats.org/officeDocument/2006/relationships/notesSlide" Target="../notesSlides/notesSlide50.xml"/><Relationship Id="rId20" Type="http://schemas.openxmlformats.org/officeDocument/2006/relationships/tags" Target="../tags/tag1517.xml"/><Relationship Id="rId41" Type="http://schemas.openxmlformats.org/officeDocument/2006/relationships/tags" Target="../tags/tag1538.xml"/><Relationship Id="rId54" Type="http://schemas.openxmlformats.org/officeDocument/2006/relationships/chart" Target="../charts/chart74.xml"/><Relationship Id="rId1" Type="http://schemas.openxmlformats.org/officeDocument/2006/relationships/vmlDrawing" Target="../drawings/vmlDrawing58.vml"/><Relationship Id="rId6" Type="http://schemas.openxmlformats.org/officeDocument/2006/relationships/tags" Target="../tags/tag1503.xml"/><Relationship Id="rId15" Type="http://schemas.openxmlformats.org/officeDocument/2006/relationships/tags" Target="../tags/tag1512.xml"/><Relationship Id="rId23" Type="http://schemas.openxmlformats.org/officeDocument/2006/relationships/tags" Target="../tags/tag1520.xml"/><Relationship Id="rId28" Type="http://schemas.openxmlformats.org/officeDocument/2006/relationships/tags" Target="../tags/tag1525.xml"/><Relationship Id="rId36" Type="http://schemas.openxmlformats.org/officeDocument/2006/relationships/tags" Target="../tags/tag1533.xml"/><Relationship Id="rId49" Type="http://schemas.openxmlformats.org/officeDocument/2006/relationships/hyperlink" Target="https://windeurope.org/intelligence-platform/product/wind-energy-in-europe-2023-statistics-and-the-outlook-for-2024-2030/" TargetMode="External"/></Relationships>
</file>

<file path=ppt/slides/_rels/slide58.xml.rels><?xml version="1.0" encoding="UTF-8" standalone="yes"?>
<Relationships xmlns="http://schemas.openxmlformats.org/package/2006/relationships"><Relationship Id="rId13" Type="http://schemas.openxmlformats.org/officeDocument/2006/relationships/tags" Target="../tags/tag1553.xml"/><Relationship Id="rId18" Type="http://schemas.openxmlformats.org/officeDocument/2006/relationships/tags" Target="../tags/tag1558.xml"/><Relationship Id="rId26" Type="http://schemas.openxmlformats.org/officeDocument/2006/relationships/tags" Target="../tags/tag1566.xml"/><Relationship Id="rId39" Type="http://schemas.openxmlformats.org/officeDocument/2006/relationships/tags" Target="../tags/tag1579.xml"/><Relationship Id="rId21" Type="http://schemas.openxmlformats.org/officeDocument/2006/relationships/tags" Target="../tags/tag1561.xml"/><Relationship Id="rId34" Type="http://schemas.openxmlformats.org/officeDocument/2006/relationships/tags" Target="../tags/tag1574.xml"/><Relationship Id="rId42" Type="http://schemas.openxmlformats.org/officeDocument/2006/relationships/tags" Target="../tags/tag1582.xml"/><Relationship Id="rId47" Type="http://schemas.openxmlformats.org/officeDocument/2006/relationships/notesSlide" Target="../notesSlides/notesSlide51.xml"/><Relationship Id="rId50" Type="http://schemas.openxmlformats.org/officeDocument/2006/relationships/hyperlink" Target="http://mm.chinapower.com.cn/xw/zyxw/20240201/234630.html" TargetMode="External"/><Relationship Id="rId55" Type="http://schemas.openxmlformats.org/officeDocument/2006/relationships/chart" Target="../charts/chart75.xml"/><Relationship Id="rId7" Type="http://schemas.openxmlformats.org/officeDocument/2006/relationships/tags" Target="../tags/tag1547.xml"/><Relationship Id="rId2" Type="http://schemas.openxmlformats.org/officeDocument/2006/relationships/tags" Target="../tags/tag1542.xml"/><Relationship Id="rId16" Type="http://schemas.openxmlformats.org/officeDocument/2006/relationships/tags" Target="../tags/tag1556.xml"/><Relationship Id="rId29" Type="http://schemas.openxmlformats.org/officeDocument/2006/relationships/tags" Target="../tags/tag1569.xml"/><Relationship Id="rId11" Type="http://schemas.openxmlformats.org/officeDocument/2006/relationships/tags" Target="../tags/tag1551.xml"/><Relationship Id="rId24" Type="http://schemas.openxmlformats.org/officeDocument/2006/relationships/tags" Target="../tags/tag1564.xml"/><Relationship Id="rId32" Type="http://schemas.openxmlformats.org/officeDocument/2006/relationships/tags" Target="../tags/tag1572.xml"/><Relationship Id="rId37" Type="http://schemas.openxmlformats.org/officeDocument/2006/relationships/tags" Target="../tags/tag1577.xml"/><Relationship Id="rId40" Type="http://schemas.openxmlformats.org/officeDocument/2006/relationships/tags" Target="../tags/tag1580.xml"/><Relationship Id="rId45" Type="http://schemas.openxmlformats.org/officeDocument/2006/relationships/tags" Target="../tags/tag1585.xml"/><Relationship Id="rId53" Type="http://schemas.openxmlformats.org/officeDocument/2006/relationships/hyperlink" Target="https://business.columbia.edu/insights/climate/cki" TargetMode="External"/><Relationship Id="rId5" Type="http://schemas.openxmlformats.org/officeDocument/2006/relationships/tags" Target="../tags/tag1545.xml"/><Relationship Id="rId10" Type="http://schemas.openxmlformats.org/officeDocument/2006/relationships/tags" Target="../tags/tag1550.xml"/><Relationship Id="rId19" Type="http://schemas.openxmlformats.org/officeDocument/2006/relationships/tags" Target="../tags/tag1559.xml"/><Relationship Id="rId31" Type="http://schemas.openxmlformats.org/officeDocument/2006/relationships/tags" Target="../tags/tag1571.xml"/><Relationship Id="rId44" Type="http://schemas.openxmlformats.org/officeDocument/2006/relationships/tags" Target="../tags/tag1584.xml"/><Relationship Id="rId52" Type="http://schemas.openxmlformats.org/officeDocument/2006/relationships/hyperlink" Target="https://business.columbia.edu/faculty/people/gernot-wagner" TargetMode="External"/><Relationship Id="rId4" Type="http://schemas.openxmlformats.org/officeDocument/2006/relationships/tags" Target="../tags/tag1544.xml"/><Relationship Id="rId9" Type="http://schemas.openxmlformats.org/officeDocument/2006/relationships/tags" Target="../tags/tag1549.xml"/><Relationship Id="rId14" Type="http://schemas.openxmlformats.org/officeDocument/2006/relationships/tags" Target="../tags/tag1554.xml"/><Relationship Id="rId22" Type="http://schemas.openxmlformats.org/officeDocument/2006/relationships/tags" Target="../tags/tag1562.xml"/><Relationship Id="rId27" Type="http://schemas.openxmlformats.org/officeDocument/2006/relationships/tags" Target="../tags/tag1567.xml"/><Relationship Id="rId30" Type="http://schemas.openxmlformats.org/officeDocument/2006/relationships/tags" Target="../tags/tag1570.xml"/><Relationship Id="rId35" Type="http://schemas.openxmlformats.org/officeDocument/2006/relationships/tags" Target="../tags/tag1575.xml"/><Relationship Id="rId43" Type="http://schemas.openxmlformats.org/officeDocument/2006/relationships/tags" Target="../tags/tag1583.xml"/><Relationship Id="rId48" Type="http://schemas.openxmlformats.org/officeDocument/2006/relationships/oleObject" Target="../embeddings/oleObject59.bin"/><Relationship Id="rId8" Type="http://schemas.openxmlformats.org/officeDocument/2006/relationships/tags" Target="../tags/tag1548.xml"/><Relationship Id="rId51" Type="http://schemas.openxmlformats.org/officeDocument/2006/relationships/hyperlink" Target="https://www.irena.org/-/media/Files/IRENA/Agency/Statistics/Statistical_Profiles/Asia/China_Asia_RE_SP" TargetMode="External"/><Relationship Id="rId3" Type="http://schemas.openxmlformats.org/officeDocument/2006/relationships/tags" Target="../tags/tag1543.xml"/><Relationship Id="rId12" Type="http://schemas.openxmlformats.org/officeDocument/2006/relationships/tags" Target="../tags/tag1552.xml"/><Relationship Id="rId17" Type="http://schemas.openxmlformats.org/officeDocument/2006/relationships/tags" Target="../tags/tag1557.xml"/><Relationship Id="rId25" Type="http://schemas.openxmlformats.org/officeDocument/2006/relationships/tags" Target="../tags/tag1565.xml"/><Relationship Id="rId33" Type="http://schemas.openxmlformats.org/officeDocument/2006/relationships/tags" Target="../tags/tag1573.xml"/><Relationship Id="rId38" Type="http://schemas.openxmlformats.org/officeDocument/2006/relationships/tags" Target="../tags/tag1578.xml"/><Relationship Id="rId46" Type="http://schemas.openxmlformats.org/officeDocument/2006/relationships/slideLayout" Target="../slideLayouts/slideLayout1.xml"/><Relationship Id="rId20" Type="http://schemas.openxmlformats.org/officeDocument/2006/relationships/tags" Target="../tags/tag1560.xml"/><Relationship Id="rId41" Type="http://schemas.openxmlformats.org/officeDocument/2006/relationships/tags" Target="../tags/tag1581.xml"/><Relationship Id="rId54" Type="http://schemas.openxmlformats.org/officeDocument/2006/relationships/hyperlink" Target="https://business.columbia.edu/insights/climate/wind" TargetMode="External"/><Relationship Id="rId1" Type="http://schemas.openxmlformats.org/officeDocument/2006/relationships/vmlDrawing" Target="../drawings/vmlDrawing59.vml"/><Relationship Id="rId6" Type="http://schemas.openxmlformats.org/officeDocument/2006/relationships/tags" Target="../tags/tag1546.xml"/><Relationship Id="rId15" Type="http://schemas.openxmlformats.org/officeDocument/2006/relationships/tags" Target="../tags/tag1555.xml"/><Relationship Id="rId23" Type="http://schemas.openxmlformats.org/officeDocument/2006/relationships/tags" Target="../tags/tag1563.xml"/><Relationship Id="rId28" Type="http://schemas.openxmlformats.org/officeDocument/2006/relationships/tags" Target="../tags/tag1568.xml"/><Relationship Id="rId36" Type="http://schemas.openxmlformats.org/officeDocument/2006/relationships/tags" Target="../tags/tag1576.xml"/><Relationship Id="rId49" Type="http://schemas.openxmlformats.org/officeDocument/2006/relationships/image" Target="../media/image8.emf"/></Relationships>
</file>

<file path=ppt/slides/_rels/slide59.xml.rels><?xml version="1.0" encoding="UTF-8" standalone="yes"?>
<Relationships xmlns="http://schemas.openxmlformats.org/package/2006/relationships"><Relationship Id="rId13" Type="http://schemas.openxmlformats.org/officeDocument/2006/relationships/tags" Target="../tags/tag1597.xml"/><Relationship Id="rId18" Type="http://schemas.openxmlformats.org/officeDocument/2006/relationships/tags" Target="../tags/tag1602.xml"/><Relationship Id="rId26" Type="http://schemas.openxmlformats.org/officeDocument/2006/relationships/tags" Target="../tags/tag1610.xml"/><Relationship Id="rId39" Type="http://schemas.openxmlformats.org/officeDocument/2006/relationships/tags" Target="../tags/tag1623.xml"/><Relationship Id="rId21" Type="http://schemas.openxmlformats.org/officeDocument/2006/relationships/tags" Target="../tags/tag1605.xml"/><Relationship Id="rId34" Type="http://schemas.openxmlformats.org/officeDocument/2006/relationships/tags" Target="../tags/tag1618.xml"/><Relationship Id="rId42" Type="http://schemas.openxmlformats.org/officeDocument/2006/relationships/tags" Target="../tags/tag1626.xml"/><Relationship Id="rId47" Type="http://schemas.openxmlformats.org/officeDocument/2006/relationships/tags" Target="../tags/tag1631.xml"/><Relationship Id="rId50" Type="http://schemas.openxmlformats.org/officeDocument/2006/relationships/image" Target="../media/image79.emf"/><Relationship Id="rId55" Type="http://schemas.openxmlformats.org/officeDocument/2006/relationships/hyperlink" Target="https://gwec.net/china-wind-power-2024/" TargetMode="External"/><Relationship Id="rId7" Type="http://schemas.openxmlformats.org/officeDocument/2006/relationships/tags" Target="../tags/tag1591.xml"/><Relationship Id="rId2" Type="http://schemas.openxmlformats.org/officeDocument/2006/relationships/tags" Target="../tags/tag1586.xml"/><Relationship Id="rId16" Type="http://schemas.openxmlformats.org/officeDocument/2006/relationships/tags" Target="../tags/tag1600.xml"/><Relationship Id="rId29" Type="http://schemas.openxmlformats.org/officeDocument/2006/relationships/tags" Target="../tags/tag1613.xml"/><Relationship Id="rId11" Type="http://schemas.openxmlformats.org/officeDocument/2006/relationships/tags" Target="../tags/tag1595.xml"/><Relationship Id="rId24" Type="http://schemas.openxmlformats.org/officeDocument/2006/relationships/tags" Target="../tags/tag1608.xml"/><Relationship Id="rId32" Type="http://schemas.openxmlformats.org/officeDocument/2006/relationships/tags" Target="../tags/tag1616.xml"/><Relationship Id="rId37" Type="http://schemas.openxmlformats.org/officeDocument/2006/relationships/tags" Target="../tags/tag1621.xml"/><Relationship Id="rId40" Type="http://schemas.openxmlformats.org/officeDocument/2006/relationships/tags" Target="../tags/tag1624.xml"/><Relationship Id="rId45" Type="http://schemas.openxmlformats.org/officeDocument/2006/relationships/tags" Target="../tags/tag1629.xml"/><Relationship Id="rId53" Type="http://schemas.openxmlformats.org/officeDocument/2006/relationships/hyperlink" Target="https://www.iea.org/countries/china" TargetMode="External"/><Relationship Id="rId58" Type="http://schemas.openxmlformats.org/officeDocument/2006/relationships/hyperlink" Target="https://business.columbia.edu/insights/climate/wind" TargetMode="External"/><Relationship Id="rId5" Type="http://schemas.openxmlformats.org/officeDocument/2006/relationships/tags" Target="../tags/tag1589.xml"/><Relationship Id="rId19" Type="http://schemas.openxmlformats.org/officeDocument/2006/relationships/tags" Target="../tags/tag1603.xml"/><Relationship Id="rId4" Type="http://schemas.openxmlformats.org/officeDocument/2006/relationships/tags" Target="../tags/tag1588.xml"/><Relationship Id="rId9" Type="http://schemas.openxmlformats.org/officeDocument/2006/relationships/tags" Target="../tags/tag1593.xml"/><Relationship Id="rId14" Type="http://schemas.openxmlformats.org/officeDocument/2006/relationships/tags" Target="../tags/tag1598.xml"/><Relationship Id="rId22" Type="http://schemas.openxmlformats.org/officeDocument/2006/relationships/tags" Target="../tags/tag1606.xml"/><Relationship Id="rId27" Type="http://schemas.openxmlformats.org/officeDocument/2006/relationships/tags" Target="../tags/tag1611.xml"/><Relationship Id="rId30" Type="http://schemas.openxmlformats.org/officeDocument/2006/relationships/tags" Target="../tags/tag1614.xml"/><Relationship Id="rId35" Type="http://schemas.openxmlformats.org/officeDocument/2006/relationships/tags" Target="../tags/tag1619.xml"/><Relationship Id="rId43" Type="http://schemas.openxmlformats.org/officeDocument/2006/relationships/tags" Target="../tags/tag1627.xml"/><Relationship Id="rId48" Type="http://schemas.openxmlformats.org/officeDocument/2006/relationships/slideLayout" Target="../slideLayouts/slideLayout1.xml"/><Relationship Id="rId56" Type="http://schemas.openxmlformats.org/officeDocument/2006/relationships/hyperlink" Target="https://business.columbia.edu/faculty/people/gernot-wagner" TargetMode="External"/><Relationship Id="rId8" Type="http://schemas.openxmlformats.org/officeDocument/2006/relationships/tags" Target="../tags/tag1592.xml"/><Relationship Id="rId51" Type="http://schemas.openxmlformats.org/officeDocument/2006/relationships/chart" Target="../charts/chart76.xml"/><Relationship Id="rId3" Type="http://schemas.openxmlformats.org/officeDocument/2006/relationships/tags" Target="../tags/tag1587.xml"/><Relationship Id="rId12" Type="http://schemas.openxmlformats.org/officeDocument/2006/relationships/tags" Target="../tags/tag1596.xml"/><Relationship Id="rId17" Type="http://schemas.openxmlformats.org/officeDocument/2006/relationships/tags" Target="../tags/tag1601.xml"/><Relationship Id="rId25" Type="http://schemas.openxmlformats.org/officeDocument/2006/relationships/tags" Target="../tags/tag1609.xml"/><Relationship Id="rId33" Type="http://schemas.openxmlformats.org/officeDocument/2006/relationships/tags" Target="../tags/tag1617.xml"/><Relationship Id="rId38" Type="http://schemas.openxmlformats.org/officeDocument/2006/relationships/tags" Target="../tags/tag1622.xml"/><Relationship Id="rId46" Type="http://schemas.openxmlformats.org/officeDocument/2006/relationships/tags" Target="../tags/tag1630.xml"/><Relationship Id="rId20" Type="http://schemas.openxmlformats.org/officeDocument/2006/relationships/tags" Target="../tags/tag1604.xml"/><Relationship Id="rId41" Type="http://schemas.openxmlformats.org/officeDocument/2006/relationships/tags" Target="../tags/tag1625.xml"/><Relationship Id="rId54" Type="http://schemas.openxmlformats.org/officeDocument/2006/relationships/hyperlink" Target="https://www.woodmac.com/press-releases/2024-press-releases/global-wind-oem-marketshare/" TargetMode="External"/><Relationship Id="rId1" Type="http://schemas.openxmlformats.org/officeDocument/2006/relationships/vmlDrawing" Target="../drawings/vmlDrawing60.vml"/><Relationship Id="rId6" Type="http://schemas.openxmlformats.org/officeDocument/2006/relationships/tags" Target="../tags/tag1590.xml"/><Relationship Id="rId15" Type="http://schemas.openxmlformats.org/officeDocument/2006/relationships/tags" Target="../tags/tag1599.xml"/><Relationship Id="rId23" Type="http://schemas.openxmlformats.org/officeDocument/2006/relationships/tags" Target="../tags/tag1607.xml"/><Relationship Id="rId28" Type="http://schemas.openxmlformats.org/officeDocument/2006/relationships/tags" Target="../tags/tag1612.xml"/><Relationship Id="rId36" Type="http://schemas.openxmlformats.org/officeDocument/2006/relationships/tags" Target="../tags/tag1620.xml"/><Relationship Id="rId49" Type="http://schemas.openxmlformats.org/officeDocument/2006/relationships/oleObject" Target="../embeddings/oleObject60.bin"/><Relationship Id="rId57" Type="http://schemas.openxmlformats.org/officeDocument/2006/relationships/hyperlink" Target="https://business.columbia.edu/insights/climate/cki" TargetMode="External"/><Relationship Id="rId10" Type="http://schemas.openxmlformats.org/officeDocument/2006/relationships/tags" Target="../tags/tag1594.xml"/><Relationship Id="rId31" Type="http://schemas.openxmlformats.org/officeDocument/2006/relationships/tags" Target="../tags/tag1615.xml"/><Relationship Id="rId44" Type="http://schemas.openxmlformats.org/officeDocument/2006/relationships/tags" Target="../tags/tag1628.xml"/><Relationship Id="rId52" Type="http://schemas.openxmlformats.org/officeDocument/2006/relationships/chart" Target="../charts/chart77.xml"/></Relationships>
</file>

<file path=ppt/slides/_rels/slide6.xml.rels><?xml version="1.0" encoding="UTF-8" standalone="yes"?>
<Relationships xmlns="http://schemas.openxmlformats.org/package/2006/relationships"><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tags" Target="../tags/tag207.xml"/><Relationship Id="rId39" Type="http://schemas.openxmlformats.org/officeDocument/2006/relationships/tags" Target="../tags/tag220.xml"/><Relationship Id="rId21" Type="http://schemas.openxmlformats.org/officeDocument/2006/relationships/tags" Target="../tags/tag202.xml"/><Relationship Id="rId34" Type="http://schemas.openxmlformats.org/officeDocument/2006/relationships/tags" Target="../tags/tag215.xml"/><Relationship Id="rId42" Type="http://schemas.openxmlformats.org/officeDocument/2006/relationships/oleObject" Target="../embeddings/oleObject7.bin"/><Relationship Id="rId47" Type="http://schemas.openxmlformats.org/officeDocument/2006/relationships/hyperlink" Target="https://business.columbia.edu/faculty/people/gernot-wagner" TargetMode="External"/><Relationship Id="rId50" Type="http://schemas.openxmlformats.org/officeDocument/2006/relationships/chart" Target="../charts/chart3.xml"/><Relationship Id="rId7" Type="http://schemas.openxmlformats.org/officeDocument/2006/relationships/tags" Target="../tags/tag188.xml"/><Relationship Id="rId2" Type="http://schemas.openxmlformats.org/officeDocument/2006/relationships/tags" Target="../tags/tag183.xml"/><Relationship Id="rId16" Type="http://schemas.openxmlformats.org/officeDocument/2006/relationships/tags" Target="../tags/tag197.xml"/><Relationship Id="rId29" Type="http://schemas.openxmlformats.org/officeDocument/2006/relationships/tags" Target="../tags/tag210.xml"/><Relationship Id="rId11" Type="http://schemas.openxmlformats.org/officeDocument/2006/relationships/tags" Target="../tags/tag192.xml"/><Relationship Id="rId24" Type="http://schemas.openxmlformats.org/officeDocument/2006/relationships/tags" Target="../tags/tag205.xml"/><Relationship Id="rId32" Type="http://schemas.openxmlformats.org/officeDocument/2006/relationships/tags" Target="../tags/tag213.xml"/><Relationship Id="rId37" Type="http://schemas.openxmlformats.org/officeDocument/2006/relationships/tags" Target="../tags/tag218.xml"/><Relationship Id="rId40" Type="http://schemas.openxmlformats.org/officeDocument/2006/relationships/slideLayout" Target="../slideLayouts/slideLayout1.xml"/><Relationship Id="rId45" Type="http://schemas.openxmlformats.org/officeDocument/2006/relationships/hyperlink" Target="https://ember-energy.org/latest-insights/european-electricity-review-2024/" TargetMode="External"/><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tags" Target="../tags/tag204.xml"/><Relationship Id="rId28" Type="http://schemas.openxmlformats.org/officeDocument/2006/relationships/tags" Target="../tags/tag209.xml"/><Relationship Id="rId36" Type="http://schemas.openxmlformats.org/officeDocument/2006/relationships/tags" Target="../tags/tag217.xml"/><Relationship Id="rId49" Type="http://schemas.openxmlformats.org/officeDocument/2006/relationships/hyperlink" Target="https://business.columbia.edu/insights/climate/wind" TargetMode="External"/><Relationship Id="rId10" Type="http://schemas.openxmlformats.org/officeDocument/2006/relationships/tags" Target="../tags/tag191.xml"/><Relationship Id="rId19" Type="http://schemas.openxmlformats.org/officeDocument/2006/relationships/tags" Target="../tags/tag200.xml"/><Relationship Id="rId31" Type="http://schemas.openxmlformats.org/officeDocument/2006/relationships/tags" Target="../tags/tag212.xml"/><Relationship Id="rId44" Type="http://schemas.openxmlformats.org/officeDocument/2006/relationships/hyperlink" Target="https://ourworldindata.org/electricity-mix" TargetMode="Externa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tags" Target="../tags/tag203.xml"/><Relationship Id="rId27" Type="http://schemas.openxmlformats.org/officeDocument/2006/relationships/tags" Target="../tags/tag208.xml"/><Relationship Id="rId30" Type="http://schemas.openxmlformats.org/officeDocument/2006/relationships/tags" Target="../tags/tag211.xml"/><Relationship Id="rId35" Type="http://schemas.openxmlformats.org/officeDocument/2006/relationships/tags" Target="../tags/tag216.xml"/><Relationship Id="rId43" Type="http://schemas.openxmlformats.org/officeDocument/2006/relationships/image" Target="../media/image8.emf"/><Relationship Id="rId48" Type="http://schemas.openxmlformats.org/officeDocument/2006/relationships/hyperlink" Target="https://business.columbia.edu/insights/climate/cki" TargetMode="External"/><Relationship Id="rId8" Type="http://schemas.openxmlformats.org/officeDocument/2006/relationships/tags" Target="../tags/tag189.xml"/><Relationship Id="rId51" Type="http://schemas.openxmlformats.org/officeDocument/2006/relationships/chart" Target="../charts/chart4.xml"/><Relationship Id="rId3" Type="http://schemas.openxmlformats.org/officeDocument/2006/relationships/tags" Target="../tags/tag184.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tags" Target="../tags/tag206.xml"/><Relationship Id="rId33" Type="http://schemas.openxmlformats.org/officeDocument/2006/relationships/tags" Target="../tags/tag214.xml"/><Relationship Id="rId38" Type="http://schemas.openxmlformats.org/officeDocument/2006/relationships/tags" Target="../tags/tag219.xml"/><Relationship Id="rId46" Type="http://schemas.openxmlformats.org/officeDocument/2006/relationships/hyperlink" Target="https://www.energyinst.org/statistical-review" TargetMode="External"/><Relationship Id="rId20" Type="http://schemas.openxmlformats.org/officeDocument/2006/relationships/tags" Target="../tags/tag201.xml"/><Relationship Id="rId41" Type="http://schemas.openxmlformats.org/officeDocument/2006/relationships/notesSlide" Target="../notesSlides/notesSlide6.xml"/><Relationship Id="rId1" Type="http://schemas.openxmlformats.org/officeDocument/2006/relationships/vmlDrawing" Target="../drawings/vmlDrawing7.vml"/><Relationship Id="rId6" Type="http://schemas.openxmlformats.org/officeDocument/2006/relationships/tags" Target="../tags/tag187.xml"/></Relationships>
</file>

<file path=ppt/slides/_rels/slide60.xml.rels><?xml version="1.0" encoding="UTF-8" standalone="yes"?>
<Relationships xmlns="http://schemas.openxmlformats.org/package/2006/relationships"><Relationship Id="rId8" Type="http://schemas.openxmlformats.org/officeDocument/2006/relationships/hyperlink" Target="mailto:gwagner@Columbia.edu" TargetMode="External"/><Relationship Id="rId13" Type="http://schemas.openxmlformats.org/officeDocument/2006/relationships/image" Target="../media/image86.jpeg"/><Relationship Id="rId3" Type="http://schemas.openxmlformats.org/officeDocument/2006/relationships/slideLayout" Target="../slideLayouts/slideLayout1.xml"/><Relationship Id="rId7" Type="http://schemas.openxmlformats.org/officeDocument/2006/relationships/image" Target="../media/image81.jpeg"/><Relationship Id="rId12" Type="http://schemas.openxmlformats.org/officeDocument/2006/relationships/image" Target="../media/image85.jpeg"/><Relationship Id="rId2" Type="http://schemas.openxmlformats.org/officeDocument/2006/relationships/tags" Target="../tags/tag1632.xml"/><Relationship Id="rId1" Type="http://schemas.openxmlformats.org/officeDocument/2006/relationships/vmlDrawing" Target="../drawings/vmlDrawing61.vml"/><Relationship Id="rId6" Type="http://schemas.openxmlformats.org/officeDocument/2006/relationships/hyperlink" Target="mailto:hk2901@Columbia.edu" TargetMode="External"/><Relationship Id="rId11" Type="http://schemas.openxmlformats.org/officeDocument/2006/relationships/image" Target="../media/image84.jpeg"/><Relationship Id="rId5" Type="http://schemas.openxmlformats.org/officeDocument/2006/relationships/image" Target="../media/image80.emf"/><Relationship Id="rId10" Type="http://schemas.openxmlformats.org/officeDocument/2006/relationships/image" Target="../media/image83.jpeg"/><Relationship Id="rId4" Type="http://schemas.openxmlformats.org/officeDocument/2006/relationships/oleObject" Target="../embeddings/oleObject61.bin"/><Relationship Id="rId9" Type="http://schemas.openxmlformats.org/officeDocument/2006/relationships/image" Target="../media/image82.png"/><Relationship Id="rId14" Type="http://schemas.openxmlformats.org/officeDocument/2006/relationships/hyperlink" Target="https://business.columbia.edu/insights/climate/wind" TargetMode="External"/></Relationships>
</file>

<file path=ppt/slides/_rels/slide61.xml.rels><?xml version="1.0" encoding="UTF-8" standalone="yes"?>
<Relationships xmlns="http://schemas.openxmlformats.org/package/2006/relationships"><Relationship Id="rId3" Type="http://schemas.openxmlformats.org/officeDocument/2006/relationships/tags" Target="../tags/tag1634.xml"/><Relationship Id="rId2" Type="http://schemas.openxmlformats.org/officeDocument/2006/relationships/tags" Target="../tags/tag1633.xml"/><Relationship Id="rId1" Type="http://schemas.openxmlformats.org/officeDocument/2006/relationships/vmlDrawing" Target="../drawings/vmlDrawing62.vml"/><Relationship Id="rId6" Type="http://schemas.openxmlformats.org/officeDocument/2006/relationships/image" Target="../media/image8.emf"/><Relationship Id="rId5" Type="http://schemas.openxmlformats.org/officeDocument/2006/relationships/oleObject" Target="../embeddings/oleObject62.bin"/><Relationship Id="rId4"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6" Type="http://schemas.openxmlformats.org/officeDocument/2006/relationships/tags" Target="../tags/tag1659.xml"/><Relationship Id="rId21" Type="http://schemas.openxmlformats.org/officeDocument/2006/relationships/tags" Target="../tags/tag1654.xml"/><Relationship Id="rId34" Type="http://schemas.openxmlformats.org/officeDocument/2006/relationships/tags" Target="../tags/tag1667.xml"/><Relationship Id="rId42" Type="http://schemas.openxmlformats.org/officeDocument/2006/relationships/tags" Target="../tags/tag1675.xml"/><Relationship Id="rId47" Type="http://schemas.openxmlformats.org/officeDocument/2006/relationships/tags" Target="../tags/tag1680.xml"/><Relationship Id="rId50" Type="http://schemas.openxmlformats.org/officeDocument/2006/relationships/tags" Target="../tags/tag1683.xml"/><Relationship Id="rId55" Type="http://schemas.openxmlformats.org/officeDocument/2006/relationships/slideLayout" Target="../slideLayouts/slideLayout1.xml"/><Relationship Id="rId63" Type="http://schemas.openxmlformats.org/officeDocument/2006/relationships/hyperlink" Target="https://business.columbia.edu/insights/climate/wind" TargetMode="External"/><Relationship Id="rId7" Type="http://schemas.openxmlformats.org/officeDocument/2006/relationships/tags" Target="../tags/tag1640.xml"/><Relationship Id="rId2" Type="http://schemas.openxmlformats.org/officeDocument/2006/relationships/tags" Target="../tags/tag1635.xml"/><Relationship Id="rId16" Type="http://schemas.openxmlformats.org/officeDocument/2006/relationships/tags" Target="../tags/tag1649.xml"/><Relationship Id="rId29" Type="http://schemas.openxmlformats.org/officeDocument/2006/relationships/tags" Target="../tags/tag1662.xml"/><Relationship Id="rId11" Type="http://schemas.openxmlformats.org/officeDocument/2006/relationships/tags" Target="../tags/tag1644.xml"/><Relationship Id="rId24" Type="http://schemas.openxmlformats.org/officeDocument/2006/relationships/tags" Target="../tags/tag1657.xml"/><Relationship Id="rId32" Type="http://schemas.openxmlformats.org/officeDocument/2006/relationships/tags" Target="../tags/tag1665.xml"/><Relationship Id="rId37" Type="http://schemas.openxmlformats.org/officeDocument/2006/relationships/tags" Target="../tags/tag1670.xml"/><Relationship Id="rId40" Type="http://schemas.openxmlformats.org/officeDocument/2006/relationships/tags" Target="../tags/tag1673.xml"/><Relationship Id="rId45" Type="http://schemas.openxmlformats.org/officeDocument/2006/relationships/tags" Target="../tags/tag1678.xml"/><Relationship Id="rId53" Type="http://schemas.openxmlformats.org/officeDocument/2006/relationships/tags" Target="../tags/tag1686.xml"/><Relationship Id="rId58" Type="http://schemas.openxmlformats.org/officeDocument/2006/relationships/image" Target="../media/image8.emf"/><Relationship Id="rId5" Type="http://schemas.openxmlformats.org/officeDocument/2006/relationships/tags" Target="../tags/tag1638.xml"/><Relationship Id="rId61" Type="http://schemas.openxmlformats.org/officeDocument/2006/relationships/hyperlink" Target="https://business.columbia.edu/faculty/people/gernot-wagner" TargetMode="External"/><Relationship Id="rId19" Type="http://schemas.openxmlformats.org/officeDocument/2006/relationships/tags" Target="../tags/tag1652.xml"/><Relationship Id="rId14" Type="http://schemas.openxmlformats.org/officeDocument/2006/relationships/tags" Target="../tags/tag1647.xml"/><Relationship Id="rId22" Type="http://schemas.openxmlformats.org/officeDocument/2006/relationships/tags" Target="../tags/tag1655.xml"/><Relationship Id="rId27" Type="http://schemas.openxmlformats.org/officeDocument/2006/relationships/tags" Target="../tags/tag1660.xml"/><Relationship Id="rId30" Type="http://schemas.openxmlformats.org/officeDocument/2006/relationships/tags" Target="../tags/tag1663.xml"/><Relationship Id="rId35" Type="http://schemas.openxmlformats.org/officeDocument/2006/relationships/tags" Target="../tags/tag1668.xml"/><Relationship Id="rId43" Type="http://schemas.openxmlformats.org/officeDocument/2006/relationships/tags" Target="../tags/tag1676.xml"/><Relationship Id="rId48" Type="http://schemas.openxmlformats.org/officeDocument/2006/relationships/tags" Target="../tags/tag1681.xml"/><Relationship Id="rId56" Type="http://schemas.openxmlformats.org/officeDocument/2006/relationships/notesSlide" Target="../notesSlides/notesSlide52.xml"/><Relationship Id="rId64" Type="http://schemas.openxmlformats.org/officeDocument/2006/relationships/chart" Target="../charts/chart78.xml"/><Relationship Id="rId8" Type="http://schemas.openxmlformats.org/officeDocument/2006/relationships/tags" Target="../tags/tag1641.xml"/><Relationship Id="rId51" Type="http://schemas.openxmlformats.org/officeDocument/2006/relationships/tags" Target="../tags/tag1684.xml"/><Relationship Id="rId3" Type="http://schemas.openxmlformats.org/officeDocument/2006/relationships/tags" Target="../tags/tag1636.xml"/><Relationship Id="rId12" Type="http://schemas.openxmlformats.org/officeDocument/2006/relationships/tags" Target="../tags/tag1645.xml"/><Relationship Id="rId17" Type="http://schemas.openxmlformats.org/officeDocument/2006/relationships/tags" Target="../tags/tag1650.xml"/><Relationship Id="rId25" Type="http://schemas.openxmlformats.org/officeDocument/2006/relationships/tags" Target="../tags/tag1658.xml"/><Relationship Id="rId33" Type="http://schemas.openxmlformats.org/officeDocument/2006/relationships/tags" Target="../tags/tag1666.xml"/><Relationship Id="rId38" Type="http://schemas.openxmlformats.org/officeDocument/2006/relationships/tags" Target="../tags/tag1671.xml"/><Relationship Id="rId46" Type="http://schemas.openxmlformats.org/officeDocument/2006/relationships/tags" Target="../tags/tag1679.xml"/><Relationship Id="rId59" Type="http://schemas.openxmlformats.org/officeDocument/2006/relationships/hyperlink" Target="https://www.icf.com/insights/energy/recycling-initiatives-carbon-considerations-wind-energy" TargetMode="External"/><Relationship Id="rId20" Type="http://schemas.openxmlformats.org/officeDocument/2006/relationships/tags" Target="../tags/tag1653.xml"/><Relationship Id="rId41" Type="http://schemas.openxmlformats.org/officeDocument/2006/relationships/tags" Target="../tags/tag1674.xml"/><Relationship Id="rId54" Type="http://schemas.openxmlformats.org/officeDocument/2006/relationships/tags" Target="../tags/tag1687.xml"/><Relationship Id="rId62" Type="http://schemas.openxmlformats.org/officeDocument/2006/relationships/hyperlink" Target="https://business.columbia.edu/insights/climate/cki" TargetMode="External"/><Relationship Id="rId1" Type="http://schemas.openxmlformats.org/officeDocument/2006/relationships/vmlDrawing" Target="../drawings/vmlDrawing63.vml"/><Relationship Id="rId6" Type="http://schemas.openxmlformats.org/officeDocument/2006/relationships/tags" Target="../tags/tag1639.xml"/><Relationship Id="rId15" Type="http://schemas.openxmlformats.org/officeDocument/2006/relationships/tags" Target="../tags/tag1648.xml"/><Relationship Id="rId23" Type="http://schemas.openxmlformats.org/officeDocument/2006/relationships/tags" Target="../tags/tag1656.xml"/><Relationship Id="rId28" Type="http://schemas.openxmlformats.org/officeDocument/2006/relationships/tags" Target="../tags/tag1661.xml"/><Relationship Id="rId36" Type="http://schemas.openxmlformats.org/officeDocument/2006/relationships/tags" Target="../tags/tag1669.xml"/><Relationship Id="rId49" Type="http://schemas.openxmlformats.org/officeDocument/2006/relationships/tags" Target="../tags/tag1682.xml"/><Relationship Id="rId57" Type="http://schemas.openxmlformats.org/officeDocument/2006/relationships/oleObject" Target="../embeddings/oleObject63.bin"/><Relationship Id="rId10" Type="http://schemas.openxmlformats.org/officeDocument/2006/relationships/tags" Target="../tags/tag1643.xml"/><Relationship Id="rId31" Type="http://schemas.openxmlformats.org/officeDocument/2006/relationships/tags" Target="../tags/tag1664.xml"/><Relationship Id="rId44" Type="http://schemas.openxmlformats.org/officeDocument/2006/relationships/tags" Target="../tags/tag1677.xml"/><Relationship Id="rId52" Type="http://schemas.openxmlformats.org/officeDocument/2006/relationships/tags" Target="../tags/tag1685.xml"/><Relationship Id="rId60" Type="http://schemas.openxmlformats.org/officeDocument/2006/relationships/hyperlink" Target="https://www.routledge.com/Advances-in-Carbon-Management-Technologies-Carbon-Removal-Renewable-and-Nuclear-Energy-Volume-1/Sikdar-Princiotta/p/book/9780367533649?srsltid=AfmBOoq6QND966BRwpr4fheUmBYZcZ_EP_7GdqJTHUaUJKXR6Kf9ECru" TargetMode="External"/><Relationship Id="rId65" Type="http://schemas.openxmlformats.org/officeDocument/2006/relationships/chart" Target="../charts/chart79.xml"/><Relationship Id="rId4" Type="http://schemas.openxmlformats.org/officeDocument/2006/relationships/tags" Target="../tags/tag1637.xml"/><Relationship Id="rId9" Type="http://schemas.openxmlformats.org/officeDocument/2006/relationships/tags" Target="../tags/tag1642.xml"/><Relationship Id="rId13" Type="http://schemas.openxmlformats.org/officeDocument/2006/relationships/tags" Target="../tags/tag1646.xml"/><Relationship Id="rId18" Type="http://schemas.openxmlformats.org/officeDocument/2006/relationships/tags" Target="../tags/tag1651.xml"/><Relationship Id="rId39" Type="http://schemas.openxmlformats.org/officeDocument/2006/relationships/tags" Target="../tags/tag1672.xml"/></Relationships>
</file>

<file path=ppt/slides/_rels/slide63.xml.rels><?xml version="1.0" encoding="UTF-8" standalone="yes"?>
<Relationships xmlns="http://schemas.openxmlformats.org/package/2006/relationships"><Relationship Id="rId117" Type="http://schemas.openxmlformats.org/officeDocument/2006/relationships/tags" Target="../tags/tag1803.xml"/><Relationship Id="rId21" Type="http://schemas.openxmlformats.org/officeDocument/2006/relationships/tags" Target="../tags/tag1707.xml"/><Relationship Id="rId42" Type="http://schemas.openxmlformats.org/officeDocument/2006/relationships/tags" Target="../tags/tag1728.xml"/><Relationship Id="rId47" Type="http://schemas.openxmlformats.org/officeDocument/2006/relationships/tags" Target="../tags/tag1733.xml"/><Relationship Id="rId63" Type="http://schemas.openxmlformats.org/officeDocument/2006/relationships/tags" Target="../tags/tag1749.xml"/><Relationship Id="rId68" Type="http://schemas.openxmlformats.org/officeDocument/2006/relationships/tags" Target="../tags/tag1754.xml"/><Relationship Id="rId84" Type="http://schemas.openxmlformats.org/officeDocument/2006/relationships/tags" Target="../tags/tag1770.xml"/><Relationship Id="rId89" Type="http://schemas.openxmlformats.org/officeDocument/2006/relationships/tags" Target="../tags/tag1775.xml"/><Relationship Id="rId112" Type="http://schemas.openxmlformats.org/officeDocument/2006/relationships/tags" Target="../tags/tag1798.xml"/><Relationship Id="rId16" Type="http://schemas.openxmlformats.org/officeDocument/2006/relationships/tags" Target="../tags/tag1702.xml"/><Relationship Id="rId107" Type="http://schemas.openxmlformats.org/officeDocument/2006/relationships/tags" Target="../tags/tag1793.xml"/><Relationship Id="rId11" Type="http://schemas.openxmlformats.org/officeDocument/2006/relationships/tags" Target="../tags/tag1697.xml"/><Relationship Id="rId32" Type="http://schemas.openxmlformats.org/officeDocument/2006/relationships/tags" Target="../tags/tag1718.xml"/><Relationship Id="rId37" Type="http://schemas.openxmlformats.org/officeDocument/2006/relationships/tags" Target="../tags/tag1723.xml"/><Relationship Id="rId53" Type="http://schemas.openxmlformats.org/officeDocument/2006/relationships/tags" Target="../tags/tag1739.xml"/><Relationship Id="rId58" Type="http://schemas.openxmlformats.org/officeDocument/2006/relationships/tags" Target="../tags/tag1744.xml"/><Relationship Id="rId74" Type="http://schemas.openxmlformats.org/officeDocument/2006/relationships/tags" Target="../tags/tag1760.xml"/><Relationship Id="rId79" Type="http://schemas.openxmlformats.org/officeDocument/2006/relationships/tags" Target="../tags/tag1765.xml"/><Relationship Id="rId102" Type="http://schemas.openxmlformats.org/officeDocument/2006/relationships/tags" Target="../tags/tag1788.xml"/><Relationship Id="rId123" Type="http://schemas.openxmlformats.org/officeDocument/2006/relationships/oleObject" Target="../embeddings/oleObject64.bin"/><Relationship Id="rId128" Type="http://schemas.openxmlformats.org/officeDocument/2006/relationships/hyperlink" Target="https://business.columbia.edu/insights/climate/cki" TargetMode="External"/><Relationship Id="rId5" Type="http://schemas.openxmlformats.org/officeDocument/2006/relationships/tags" Target="../tags/tag1691.xml"/><Relationship Id="rId90" Type="http://schemas.openxmlformats.org/officeDocument/2006/relationships/tags" Target="../tags/tag1776.xml"/><Relationship Id="rId95" Type="http://schemas.openxmlformats.org/officeDocument/2006/relationships/tags" Target="../tags/tag1781.xml"/><Relationship Id="rId22" Type="http://schemas.openxmlformats.org/officeDocument/2006/relationships/tags" Target="../tags/tag1708.xml"/><Relationship Id="rId27" Type="http://schemas.openxmlformats.org/officeDocument/2006/relationships/tags" Target="../tags/tag1713.xml"/><Relationship Id="rId43" Type="http://schemas.openxmlformats.org/officeDocument/2006/relationships/tags" Target="../tags/tag1729.xml"/><Relationship Id="rId48" Type="http://schemas.openxmlformats.org/officeDocument/2006/relationships/tags" Target="../tags/tag1734.xml"/><Relationship Id="rId64" Type="http://schemas.openxmlformats.org/officeDocument/2006/relationships/tags" Target="../tags/tag1750.xml"/><Relationship Id="rId69" Type="http://schemas.openxmlformats.org/officeDocument/2006/relationships/tags" Target="../tags/tag1755.xml"/><Relationship Id="rId113" Type="http://schemas.openxmlformats.org/officeDocument/2006/relationships/tags" Target="../tags/tag1799.xml"/><Relationship Id="rId118" Type="http://schemas.openxmlformats.org/officeDocument/2006/relationships/tags" Target="../tags/tag1804.xml"/><Relationship Id="rId80" Type="http://schemas.openxmlformats.org/officeDocument/2006/relationships/tags" Target="../tags/tag1766.xml"/><Relationship Id="rId85" Type="http://schemas.openxmlformats.org/officeDocument/2006/relationships/tags" Target="../tags/tag1771.xml"/><Relationship Id="rId12" Type="http://schemas.openxmlformats.org/officeDocument/2006/relationships/tags" Target="../tags/tag1698.xml"/><Relationship Id="rId17" Type="http://schemas.openxmlformats.org/officeDocument/2006/relationships/tags" Target="../tags/tag1703.xml"/><Relationship Id="rId33" Type="http://schemas.openxmlformats.org/officeDocument/2006/relationships/tags" Target="../tags/tag1719.xml"/><Relationship Id="rId38" Type="http://schemas.openxmlformats.org/officeDocument/2006/relationships/tags" Target="../tags/tag1724.xml"/><Relationship Id="rId59" Type="http://schemas.openxmlformats.org/officeDocument/2006/relationships/tags" Target="../tags/tag1745.xml"/><Relationship Id="rId103" Type="http://schemas.openxmlformats.org/officeDocument/2006/relationships/tags" Target="../tags/tag1789.xml"/><Relationship Id="rId108" Type="http://schemas.openxmlformats.org/officeDocument/2006/relationships/tags" Target="../tags/tag1794.xml"/><Relationship Id="rId124" Type="http://schemas.openxmlformats.org/officeDocument/2006/relationships/image" Target="../media/image8.emf"/><Relationship Id="rId129" Type="http://schemas.openxmlformats.org/officeDocument/2006/relationships/hyperlink" Target="https://business.columbia.edu/insights/climate/wind" TargetMode="External"/><Relationship Id="rId54" Type="http://schemas.openxmlformats.org/officeDocument/2006/relationships/tags" Target="../tags/tag1740.xml"/><Relationship Id="rId70" Type="http://schemas.openxmlformats.org/officeDocument/2006/relationships/tags" Target="../tags/tag1756.xml"/><Relationship Id="rId75" Type="http://schemas.openxmlformats.org/officeDocument/2006/relationships/tags" Target="../tags/tag1761.xml"/><Relationship Id="rId91" Type="http://schemas.openxmlformats.org/officeDocument/2006/relationships/tags" Target="../tags/tag1777.xml"/><Relationship Id="rId96" Type="http://schemas.openxmlformats.org/officeDocument/2006/relationships/tags" Target="../tags/tag1782.xml"/><Relationship Id="rId1" Type="http://schemas.openxmlformats.org/officeDocument/2006/relationships/vmlDrawing" Target="../drawings/vmlDrawing64.vml"/><Relationship Id="rId6" Type="http://schemas.openxmlformats.org/officeDocument/2006/relationships/tags" Target="../tags/tag1692.xml"/><Relationship Id="rId23" Type="http://schemas.openxmlformats.org/officeDocument/2006/relationships/tags" Target="../tags/tag1709.xml"/><Relationship Id="rId28" Type="http://schemas.openxmlformats.org/officeDocument/2006/relationships/tags" Target="../tags/tag1714.xml"/><Relationship Id="rId49" Type="http://schemas.openxmlformats.org/officeDocument/2006/relationships/tags" Target="../tags/tag1735.xml"/><Relationship Id="rId114" Type="http://schemas.openxmlformats.org/officeDocument/2006/relationships/tags" Target="../tags/tag1800.xml"/><Relationship Id="rId119" Type="http://schemas.openxmlformats.org/officeDocument/2006/relationships/tags" Target="../tags/tag1805.xml"/><Relationship Id="rId44" Type="http://schemas.openxmlformats.org/officeDocument/2006/relationships/tags" Target="../tags/tag1730.xml"/><Relationship Id="rId60" Type="http://schemas.openxmlformats.org/officeDocument/2006/relationships/tags" Target="../tags/tag1746.xml"/><Relationship Id="rId65" Type="http://schemas.openxmlformats.org/officeDocument/2006/relationships/tags" Target="../tags/tag1751.xml"/><Relationship Id="rId81" Type="http://schemas.openxmlformats.org/officeDocument/2006/relationships/tags" Target="../tags/tag1767.xml"/><Relationship Id="rId86" Type="http://schemas.openxmlformats.org/officeDocument/2006/relationships/tags" Target="../tags/tag1772.xml"/><Relationship Id="rId130" Type="http://schemas.openxmlformats.org/officeDocument/2006/relationships/chart" Target="../charts/chart81.xml"/><Relationship Id="rId13" Type="http://schemas.openxmlformats.org/officeDocument/2006/relationships/tags" Target="../tags/tag1699.xml"/><Relationship Id="rId18" Type="http://schemas.openxmlformats.org/officeDocument/2006/relationships/tags" Target="../tags/tag1704.xml"/><Relationship Id="rId39" Type="http://schemas.openxmlformats.org/officeDocument/2006/relationships/tags" Target="../tags/tag1725.xml"/><Relationship Id="rId109" Type="http://schemas.openxmlformats.org/officeDocument/2006/relationships/tags" Target="../tags/tag1795.xml"/><Relationship Id="rId34" Type="http://schemas.openxmlformats.org/officeDocument/2006/relationships/tags" Target="../tags/tag1720.xml"/><Relationship Id="rId50" Type="http://schemas.openxmlformats.org/officeDocument/2006/relationships/tags" Target="../tags/tag1736.xml"/><Relationship Id="rId55" Type="http://schemas.openxmlformats.org/officeDocument/2006/relationships/tags" Target="../tags/tag1741.xml"/><Relationship Id="rId76" Type="http://schemas.openxmlformats.org/officeDocument/2006/relationships/tags" Target="../tags/tag1762.xml"/><Relationship Id="rId97" Type="http://schemas.openxmlformats.org/officeDocument/2006/relationships/tags" Target="../tags/tag1783.xml"/><Relationship Id="rId104" Type="http://schemas.openxmlformats.org/officeDocument/2006/relationships/tags" Target="../tags/tag1790.xml"/><Relationship Id="rId120" Type="http://schemas.openxmlformats.org/officeDocument/2006/relationships/tags" Target="../tags/tag1806.xml"/><Relationship Id="rId125" Type="http://schemas.openxmlformats.org/officeDocument/2006/relationships/chart" Target="../charts/chart80.xml"/><Relationship Id="rId7" Type="http://schemas.openxmlformats.org/officeDocument/2006/relationships/tags" Target="../tags/tag1693.xml"/><Relationship Id="rId71" Type="http://schemas.openxmlformats.org/officeDocument/2006/relationships/tags" Target="../tags/tag1757.xml"/><Relationship Id="rId92" Type="http://schemas.openxmlformats.org/officeDocument/2006/relationships/tags" Target="../tags/tag1778.xml"/><Relationship Id="rId2" Type="http://schemas.openxmlformats.org/officeDocument/2006/relationships/tags" Target="../tags/tag1688.xml"/><Relationship Id="rId29" Type="http://schemas.openxmlformats.org/officeDocument/2006/relationships/tags" Target="../tags/tag1715.xml"/><Relationship Id="rId24" Type="http://schemas.openxmlformats.org/officeDocument/2006/relationships/tags" Target="../tags/tag1710.xml"/><Relationship Id="rId40" Type="http://schemas.openxmlformats.org/officeDocument/2006/relationships/tags" Target="../tags/tag1726.xml"/><Relationship Id="rId45" Type="http://schemas.openxmlformats.org/officeDocument/2006/relationships/tags" Target="../tags/tag1731.xml"/><Relationship Id="rId66" Type="http://schemas.openxmlformats.org/officeDocument/2006/relationships/tags" Target="../tags/tag1752.xml"/><Relationship Id="rId87" Type="http://schemas.openxmlformats.org/officeDocument/2006/relationships/tags" Target="../tags/tag1773.xml"/><Relationship Id="rId110" Type="http://schemas.openxmlformats.org/officeDocument/2006/relationships/tags" Target="../tags/tag1796.xml"/><Relationship Id="rId115" Type="http://schemas.openxmlformats.org/officeDocument/2006/relationships/tags" Target="../tags/tag1801.xml"/><Relationship Id="rId131" Type="http://schemas.openxmlformats.org/officeDocument/2006/relationships/chart" Target="../charts/chart82.xml"/><Relationship Id="rId61" Type="http://schemas.openxmlformats.org/officeDocument/2006/relationships/tags" Target="../tags/tag1747.xml"/><Relationship Id="rId82" Type="http://schemas.openxmlformats.org/officeDocument/2006/relationships/tags" Target="../tags/tag1768.xml"/><Relationship Id="rId19" Type="http://schemas.openxmlformats.org/officeDocument/2006/relationships/tags" Target="../tags/tag1705.xml"/><Relationship Id="rId14" Type="http://schemas.openxmlformats.org/officeDocument/2006/relationships/tags" Target="../tags/tag1700.xml"/><Relationship Id="rId30" Type="http://schemas.openxmlformats.org/officeDocument/2006/relationships/tags" Target="../tags/tag1716.xml"/><Relationship Id="rId35" Type="http://schemas.openxmlformats.org/officeDocument/2006/relationships/tags" Target="../tags/tag1721.xml"/><Relationship Id="rId56" Type="http://schemas.openxmlformats.org/officeDocument/2006/relationships/tags" Target="../tags/tag1742.xml"/><Relationship Id="rId77" Type="http://schemas.openxmlformats.org/officeDocument/2006/relationships/tags" Target="../tags/tag1763.xml"/><Relationship Id="rId100" Type="http://schemas.openxmlformats.org/officeDocument/2006/relationships/tags" Target="../tags/tag1786.xml"/><Relationship Id="rId105" Type="http://schemas.openxmlformats.org/officeDocument/2006/relationships/tags" Target="../tags/tag1791.xml"/><Relationship Id="rId126" Type="http://schemas.openxmlformats.org/officeDocument/2006/relationships/hyperlink" Target="https://www.nrel.gov/docs/fy24osti/88335.pdf" TargetMode="External"/><Relationship Id="rId8" Type="http://schemas.openxmlformats.org/officeDocument/2006/relationships/tags" Target="../tags/tag1694.xml"/><Relationship Id="rId51" Type="http://schemas.openxmlformats.org/officeDocument/2006/relationships/tags" Target="../tags/tag1737.xml"/><Relationship Id="rId72" Type="http://schemas.openxmlformats.org/officeDocument/2006/relationships/tags" Target="../tags/tag1758.xml"/><Relationship Id="rId93" Type="http://schemas.openxmlformats.org/officeDocument/2006/relationships/tags" Target="../tags/tag1779.xml"/><Relationship Id="rId98" Type="http://schemas.openxmlformats.org/officeDocument/2006/relationships/tags" Target="../tags/tag1784.xml"/><Relationship Id="rId121" Type="http://schemas.openxmlformats.org/officeDocument/2006/relationships/slideLayout" Target="../slideLayouts/slideLayout1.xml"/><Relationship Id="rId3" Type="http://schemas.openxmlformats.org/officeDocument/2006/relationships/tags" Target="../tags/tag1689.xml"/><Relationship Id="rId25" Type="http://schemas.openxmlformats.org/officeDocument/2006/relationships/tags" Target="../tags/tag1711.xml"/><Relationship Id="rId46" Type="http://schemas.openxmlformats.org/officeDocument/2006/relationships/tags" Target="../tags/tag1732.xml"/><Relationship Id="rId67" Type="http://schemas.openxmlformats.org/officeDocument/2006/relationships/tags" Target="../tags/tag1753.xml"/><Relationship Id="rId116" Type="http://schemas.openxmlformats.org/officeDocument/2006/relationships/tags" Target="../tags/tag1802.xml"/><Relationship Id="rId20" Type="http://schemas.openxmlformats.org/officeDocument/2006/relationships/tags" Target="../tags/tag1706.xml"/><Relationship Id="rId41" Type="http://schemas.openxmlformats.org/officeDocument/2006/relationships/tags" Target="../tags/tag1727.xml"/><Relationship Id="rId62" Type="http://schemas.openxmlformats.org/officeDocument/2006/relationships/tags" Target="../tags/tag1748.xml"/><Relationship Id="rId83" Type="http://schemas.openxmlformats.org/officeDocument/2006/relationships/tags" Target="../tags/tag1769.xml"/><Relationship Id="rId88" Type="http://schemas.openxmlformats.org/officeDocument/2006/relationships/tags" Target="../tags/tag1774.xml"/><Relationship Id="rId111" Type="http://schemas.openxmlformats.org/officeDocument/2006/relationships/tags" Target="../tags/tag1797.xml"/><Relationship Id="rId15" Type="http://schemas.openxmlformats.org/officeDocument/2006/relationships/tags" Target="../tags/tag1701.xml"/><Relationship Id="rId36" Type="http://schemas.openxmlformats.org/officeDocument/2006/relationships/tags" Target="../tags/tag1722.xml"/><Relationship Id="rId57" Type="http://schemas.openxmlformats.org/officeDocument/2006/relationships/tags" Target="../tags/tag1743.xml"/><Relationship Id="rId106" Type="http://schemas.openxmlformats.org/officeDocument/2006/relationships/tags" Target="../tags/tag1792.xml"/><Relationship Id="rId127" Type="http://schemas.openxmlformats.org/officeDocument/2006/relationships/hyperlink" Target="https://business.columbia.edu/faculty/people/gernot-wagner" TargetMode="External"/><Relationship Id="rId10" Type="http://schemas.openxmlformats.org/officeDocument/2006/relationships/tags" Target="../tags/tag1696.xml"/><Relationship Id="rId31" Type="http://schemas.openxmlformats.org/officeDocument/2006/relationships/tags" Target="../tags/tag1717.xml"/><Relationship Id="rId52" Type="http://schemas.openxmlformats.org/officeDocument/2006/relationships/tags" Target="../tags/tag1738.xml"/><Relationship Id="rId73" Type="http://schemas.openxmlformats.org/officeDocument/2006/relationships/tags" Target="../tags/tag1759.xml"/><Relationship Id="rId78" Type="http://schemas.openxmlformats.org/officeDocument/2006/relationships/tags" Target="../tags/tag1764.xml"/><Relationship Id="rId94" Type="http://schemas.openxmlformats.org/officeDocument/2006/relationships/tags" Target="../tags/tag1780.xml"/><Relationship Id="rId99" Type="http://schemas.openxmlformats.org/officeDocument/2006/relationships/tags" Target="../tags/tag1785.xml"/><Relationship Id="rId101" Type="http://schemas.openxmlformats.org/officeDocument/2006/relationships/tags" Target="../tags/tag1787.xml"/><Relationship Id="rId122" Type="http://schemas.openxmlformats.org/officeDocument/2006/relationships/notesSlide" Target="../notesSlides/notesSlide53.xml"/><Relationship Id="rId4" Type="http://schemas.openxmlformats.org/officeDocument/2006/relationships/tags" Target="../tags/tag1690.xml"/><Relationship Id="rId9" Type="http://schemas.openxmlformats.org/officeDocument/2006/relationships/tags" Target="../tags/tag1695.xml"/><Relationship Id="rId26" Type="http://schemas.openxmlformats.org/officeDocument/2006/relationships/tags" Target="../tags/tag1712.xml"/></Relationships>
</file>

<file path=ppt/slides/_rels/slide64.xml.rels><?xml version="1.0" encoding="UTF-8" standalone="yes"?>
<Relationships xmlns="http://schemas.openxmlformats.org/package/2006/relationships"><Relationship Id="rId26" Type="http://schemas.openxmlformats.org/officeDocument/2006/relationships/tags" Target="../tags/tag1831.xml"/><Relationship Id="rId21" Type="http://schemas.openxmlformats.org/officeDocument/2006/relationships/tags" Target="../tags/tag1826.xml"/><Relationship Id="rId42" Type="http://schemas.openxmlformats.org/officeDocument/2006/relationships/tags" Target="../tags/tag1847.xml"/><Relationship Id="rId47" Type="http://schemas.openxmlformats.org/officeDocument/2006/relationships/tags" Target="../tags/tag1852.xml"/><Relationship Id="rId63" Type="http://schemas.openxmlformats.org/officeDocument/2006/relationships/tags" Target="../tags/tag1868.xml"/><Relationship Id="rId68" Type="http://schemas.openxmlformats.org/officeDocument/2006/relationships/tags" Target="../tags/tag1873.xml"/><Relationship Id="rId84" Type="http://schemas.openxmlformats.org/officeDocument/2006/relationships/notesSlide" Target="../notesSlides/notesSlide54.xml"/><Relationship Id="rId89" Type="http://schemas.openxmlformats.org/officeDocument/2006/relationships/hyperlink" Target="https://www.iea.org/data-and-statistics/data-tools/renewable-energy-progress-tracker" TargetMode="External"/><Relationship Id="rId16" Type="http://schemas.openxmlformats.org/officeDocument/2006/relationships/tags" Target="../tags/tag1821.xml"/><Relationship Id="rId11" Type="http://schemas.openxmlformats.org/officeDocument/2006/relationships/tags" Target="../tags/tag1816.xml"/><Relationship Id="rId32" Type="http://schemas.openxmlformats.org/officeDocument/2006/relationships/tags" Target="../tags/tag1837.xml"/><Relationship Id="rId37" Type="http://schemas.openxmlformats.org/officeDocument/2006/relationships/tags" Target="../tags/tag1842.xml"/><Relationship Id="rId53" Type="http://schemas.openxmlformats.org/officeDocument/2006/relationships/tags" Target="../tags/tag1858.xml"/><Relationship Id="rId58" Type="http://schemas.openxmlformats.org/officeDocument/2006/relationships/tags" Target="../tags/tag1863.xml"/><Relationship Id="rId74" Type="http://schemas.openxmlformats.org/officeDocument/2006/relationships/tags" Target="../tags/tag1879.xml"/><Relationship Id="rId79" Type="http://schemas.openxmlformats.org/officeDocument/2006/relationships/tags" Target="../tags/tag1884.xml"/><Relationship Id="rId5" Type="http://schemas.openxmlformats.org/officeDocument/2006/relationships/tags" Target="../tags/tag1810.xml"/><Relationship Id="rId90" Type="http://schemas.openxmlformats.org/officeDocument/2006/relationships/hyperlink" Target="https://business.columbia.edu/faculty/people/gernot-wagner" TargetMode="External"/><Relationship Id="rId14" Type="http://schemas.openxmlformats.org/officeDocument/2006/relationships/tags" Target="../tags/tag1819.xml"/><Relationship Id="rId22" Type="http://schemas.openxmlformats.org/officeDocument/2006/relationships/tags" Target="../tags/tag1827.xml"/><Relationship Id="rId27" Type="http://schemas.openxmlformats.org/officeDocument/2006/relationships/tags" Target="../tags/tag1832.xml"/><Relationship Id="rId30" Type="http://schemas.openxmlformats.org/officeDocument/2006/relationships/tags" Target="../tags/tag1835.xml"/><Relationship Id="rId35" Type="http://schemas.openxmlformats.org/officeDocument/2006/relationships/tags" Target="../tags/tag1840.xml"/><Relationship Id="rId43" Type="http://schemas.openxmlformats.org/officeDocument/2006/relationships/tags" Target="../tags/tag1848.xml"/><Relationship Id="rId48" Type="http://schemas.openxmlformats.org/officeDocument/2006/relationships/tags" Target="../tags/tag1853.xml"/><Relationship Id="rId56" Type="http://schemas.openxmlformats.org/officeDocument/2006/relationships/tags" Target="../tags/tag1861.xml"/><Relationship Id="rId64" Type="http://schemas.openxmlformats.org/officeDocument/2006/relationships/tags" Target="../tags/tag1869.xml"/><Relationship Id="rId69" Type="http://schemas.openxmlformats.org/officeDocument/2006/relationships/tags" Target="../tags/tag1874.xml"/><Relationship Id="rId77" Type="http://schemas.openxmlformats.org/officeDocument/2006/relationships/tags" Target="../tags/tag1882.xml"/><Relationship Id="rId8" Type="http://schemas.openxmlformats.org/officeDocument/2006/relationships/tags" Target="../tags/tag1813.xml"/><Relationship Id="rId51" Type="http://schemas.openxmlformats.org/officeDocument/2006/relationships/tags" Target="../tags/tag1856.xml"/><Relationship Id="rId72" Type="http://schemas.openxmlformats.org/officeDocument/2006/relationships/tags" Target="../tags/tag1877.xml"/><Relationship Id="rId80" Type="http://schemas.openxmlformats.org/officeDocument/2006/relationships/tags" Target="../tags/tag1885.xml"/><Relationship Id="rId85" Type="http://schemas.openxmlformats.org/officeDocument/2006/relationships/oleObject" Target="../embeddings/oleObject65.bin"/><Relationship Id="rId3" Type="http://schemas.openxmlformats.org/officeDocument/2006/relationships/tags" Target="../tags/tag1808.xml"/><Relationship Id="rId12" Type="http://schemas.openxmlformats.org/officeDocument/2006/relationships/tags" Target="../tags/tag1817.xml"/><Relationship Id="rId17" Type="http://schemas.openxmlformats.org/officeDocument/2006/relationships/tags" Target="../tags/tag1822.xml"/><Relationship Id="rId25" Type="http://schemas.openxmlformats.org/officeDocument/2006/relationships/tags" Target="../tags/tag1830.xml"/><Relationship Id="rId33" Type="http://schemas.openxmlformats.org/officeDocument/2006/relationships/tags" Target="../tags/tag1838.xml"/><Relationship Id="rId38" Type="http://schemas.openxmlformats.org/officeDocument/2006/relationships/tags" Target="../tags/tag1843.xml"/><Relationship Id="rId46" Type="http://schemas.openxmlformats.org/officeDocument/2006/relationships/tags" Target="../tags/tag1851.xml"/><Relationship Id="rId59" Type="http://schemas.openxmlformats.org/officeDocument/2006/relationships/tags" Target="../tags/tag1864.xml"/><Relationship Id="rId67" Type="http://schemas.openxmlformats.org/officeDocument/2006/relationships/tags" Target="../tags/tag1872.xml"/><Relationship Id="rId20" Type="http://schemas.openxmlformats.org/officeDocument/2006/relationships/tags" Target="../tags/tag1825.xml"/><Relationship Id="rId41" Type="http://schemas.openxmlformats.org/officeDocument/2006/relationships/tags" Target="../tags/tag1846.xml"/><Relationship Id="rId54" Type="http://schemas.openxmlformats.org/officeDocument/2006/relationships/tags" Target="../tags/tag1859.xml"/><Relationship Id="rId62" Type="http://schemas.openxmlformats.org/officeDocument/2006/relationships/tags" Target="../tags/tag1867.xml"/><Relationship Id="rId70" Type="http://schemas.openxmlformats.org/officeDocument/2006/relationships/tags" Target="../tags/tag1875.xml"/><Relationship Id="rId75" Type="http://schemas.openxmlformats.org/officeDocument/2006/relationships/tags" Target="../tags/tag1880.xml"/><Relationship Id="rId83" Type="http://schemas.openxmlformats.org/officeDocument/2006/relationships/slideLayout" Target="../slideLayouts/slideLayout1.xml"/><Relationship Id="rId88" Type="http://schemas.openxmlformats.org/officeDocument/2006/relationships/chart" Target="../charts/chart84.xml"/><Relationship Id="rId91" Type="http://schemas.openxmlformats.org/officeDocument/2006/relationships/hyperlink" Target="https://business.columbia.edu/insights/climate/cki" TargetMode="External"/><Relationship Id="rId1" Type="http://schemas.openxmlformats.org/officeDocument/2006/relationships/vmlDrawing" Target="../drawings/vmlDrawing65.vml"/><Relationship Id="rId6" Type="http://schemas.openxmlformats.org/officeDocument/2006/relationships/tags" Target="../tags/tag1811.xml"/><Relationship Id="rId15" Type="http://schemas.openxmlformats.org/officeDocument/2006/relationships/tags" Target="../tags/tag1820.xml"/><Relationship Id="rId23" Type="http://schemas.openxmlformats.org/officeDocument/2006/relationships/tags" Target="../tags/tag1828.xml"/><Relationship Id="rId28" Type="http://schemas.openxmlformats.org/officeDocument/2006/relationships/tags" Target="../tags/tag1833.xml"/><Relationship Id="rId36" Type="http://schemas.openxmlformats.org/officeDocument/2006/relationships/tags" Target="../tags/tag1841.xml"/><Relationship Id="rId49" Type="http://schemas.openxmlformats.org/officeDocument/2006/relationships/tags" Target="../tags/tag1854.xml"/><Relationship Id="rId57" Type="http://schemas.openxmlformats.org/officeDocument/2006/relationships/tags" Target="../tags/tag1862.xml"/><Relationship Id="rId10" Type="http://schemas.openxmlformats.org/officeDocument/2006/relationships/tags" Target="../tags/tag1815.xml"/><Relationship Id="rId31" Type="http://schemas.openxmlformats.org/officeDocument/2006/relationships/tags" Target="../tags/tag1836.xml"/><Relationship Id="rId44" Type="http://schemas.openxmlformats.org/officeDocument/2006/relationships/tags" Target="../tags/tag1849.xml"/><Relationship Id="rId52" Type="http://schemas.openxmlformats.org/officeDocument/2006/relationships/tags" Target="../tags/tag1857.xml"/><Relationship Id="rId60" Type="http://schemas.openxmlformats.org/officeDocument/2006/relationships/tags" Target="../tags/tag1865.xml"/><Relationship Id="rId65" Type="http://schemas.openxmlformats.org/officeDocument/2006/relationships/tags" Target="../tags/tag1870.xml"/><Relationship Id="rId73" Type="http://schemas.openxmlformats.org/officeDocument/2006/relationships/tags" Target="../tags/tag1878.xml"/><Relationship Id="rId78" Type="http://schemas.openxmlformats.org/officeDocument/2006/relationships/tags" Target="../tags/tag1883.xml"/><Relationship Id="rId81" Type="http://schemas.openxmlformats.org/officeDocument/2006/relationships/tags" Target="../tags/tag1886.xml"/><Relationship Id="rId86" Type="http://schemas.openxmlformats.org/officeDocument/2006/relationships/image" Target="../media/image8.emf"/><Relationship Id="rId4" Type="http://schemas.openxmlformats.org/officeDocument/2006/relationships/tags" Target="../tags/tag1809.xml"/><Relationship Id="rId9" Type="http://schemas.openxmlformats.org/officeDocument/2006/relationships/tags" Target="../tags/tag1814.xml"/><Relationship Id="rId13" Type="http://schemas.openxmlformats.org/officeDocument/2006/relationships/tags" Target="../tags/tag1818.xml"/><Relationship Id="rId18" Type="http://schemas.openxmlformats.org/officeDocument/2006/relationships/tags" Target="../tags/tag1823.xml"/><Relationship Id="rId39" Type="http://schemas.openxmlformats.org/officeDocument/2006/relationships/tags" Target="../tags/tag1844.xml"/><Relationship Id="rId34" Type="http://schemas.openxmlformats.org/officeDocument/2006/relationships/tags" Target="../tags/tag1839.xml"/><Relationship Id="rId50" Type="http://schemas.openxmlformats.org/officeDocument/2006/relationships/tags" Target="../tags/tag1855.xml"/><Relationship Id="rId55" Type="http://schemas.openxmlformats.org/officeDocument/2006/relationships/tags" Target="../tags/tag1860.xml"/><Relationship Id="rId76" Type="http://schemas.openxmlformats.org/officeDocument/2006/relationships/tags" Target="../tags/tag1881.xml"/><Relationship Id="rId7" Type="http://schemas.openxmlformats.org/officeDocument/2006/relationships/tags" Target="../tags/tag1812.xml"/><Relationship Id="rId71" Type="http://schemas.openxmlformats.org/officeDocument/2006/relationships/tags" Target="../tags/tag1876.xml"/><Relationship Id="rId92" Type="http://schemas.openxmlformats.org/officeDocument/2006/relationships/hyperlink" Target="https://business.columbia.edu/insights/climate/wind" TargetMode="External"/><Relationship Id="rId2" Type="http://schemas.openxmlformats.org/officeDocument/2006/relationships/tags" Target="../tags/tag1807.xml"/><Relationship Id="rId29" Type="http://schemas.openxmlformats.org/officeDocument/2006/relationships/tags" Target="../tags/tag1834.xml"/><Relationship Id="rId24" Type="http://schemas.openxmlformats.org/officeDocument/2006/relationships/tags" Target="../tags/tag1829.xml"/><Relationship Id="rId40" Type="http://schemas.openxmlformats.org/officeDocument/2006/relationships/tags" Target="../tags/tag1845.xml"/><Relationship Id="rId45" Type="http://schemas.openxmlformats.org/officeDocument/2006/relationships/tags" Target="../tags/tag1850.xml"/><Relationship Id="rId66" Type="http://schemas.openxmlformats.org/officeDocument/2006/relationships/tags" Target="../tags/tag1871.xml"/><Relationship Id="rId87" Type="http://schemas.openxmlformats.org/officeDocument/2006/relationships/chart" Target="../charts/chart83.xml"/><Relationship Id="rId61" Type="http://schemas.openxmlformats.org/officeDocument/2006/relationships/tags" Target="../tags/tag1866.xml"/><Relationship Id="rId82" Type="http://schemas.openxmlformats.org/officeDocument/2006/relationships/tags" Target="../tags/tag1887.xml"/><Relationship Id="rId19" Type="http://schemas.openxmlformats.org/officeDocument/2006/relationships/tags" Target="../tags/tag1824.xml"/></Relationships>
</file>

<file path=ppt/slides/_rels/slide65.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slideLayout" Target="../slideLayouts/slideLayout1.xml"/><Relationship Id="rId7" Type="http://schemas.openxmlformats.org/officeDocument/2006/relationships/hyperlink" Target="https://assets.bbhub.io/professional/sites/24/847353_NEO24_ExecSum.pdf" TargetMode="External"/><Relationship Id="rId2" Type="http://schemas.openxmlformats.org/officeDocument/2006/relationships/tags" Target="../tags/tag1888.xml"/><Relationship Id="rId1" Type="http://schemas.openxmlformats.org/officeDocument/2006/relationships/vmlDrawing" Target="../drawings/vmlDrawing66.vml"/><Relationship Id="rId6" Type="http://schemas.openxmlformats.org/officeDocument/2006/relationships/image" Target="../media/image87.emf"/><Relationship Id="rId5" Type="http://schemas.openxmlformats.org/officeDocument/2006/relationships/oleObject" Target="../embeddings/oleObject66.bin"/><Relationship Id="rId10" Type="http://schemas.openxmlformats.org/officeDocument/2006/relationships/hyperlink" Target="https://business.columbia.edu/insights/climate/wind" TargetMode="External"/><Relationship Id="rId4" Type="http://schemas.openxmlformats.org/officeDocument/2006/relationships/notesSlide" Target="../notesSlides/notesSlide55.xml"/><Relationship Id="rId9" Type="http://schemas.openxmlformats.org/officeDocument/2006/relationships/hyperlink" Target="https://business.columbia.edu/insights/climate/cki" TargetMode="Externa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hyperlink" Target="https://business.columbia.edu/insights/climate/cki" TargetMode="External"/><Relationship Id="rId3" Type="http://schemas.openxmlformats.org/officeDocument/2006/relationships/tags" Target="../tags/tag1890.xml"/><Relationship Id="rId7" Type="http://schemas.openxmlformats.org/officeDocument/2006/relationships/notesSlide" Target="../notesSlides/notesSlide56.xml"/><Relationship Id="rId12" Type="http://schemas.openxmlformats.org/officeDocument/2006/relationships/hyperlink" Target="https://business.columbia.edu/faculty/people/gernot-wagner" TargetMode="External"/><Relationship Id="rId2" Type="http://schemas.openxmlformats.org/officeDocument/2006/relationships/tags" Target="../tags/tag1889.xml"/><Relationship Id="rId1" Type="http://schemas.openxmlformats.org/officeDocument/2006/relationships/vmlDrawing" Target="../drawings/vmlDrawing67.vml"/><Relationship Id="rId6" Type="http://schemas.openxmlformats.org/officeDocument/2006/relationships/slideLayout" Target="../slideLayouts/slideLayout1.xml"/><Relationship Id="rId11" Type="http://schemas.openxmlformats.org/officeDocument/2006/relationships/hyperlink" Target="https://knowledge-center.solaredge.com/sites/kc/files/se-bos-cost-comparison-technical-paper-nam.pdf#page=2.99" TargetMode="External"/><Relationship Id="rId5" Type="http://schemas.openxmlformats.org/officeDocument/2006/relationships/tags" Target="../tags/tag1892.xml"/><Relationship Id="rId10" Type="http://schemas.openxmlformats.org/officeDocument/2006/relationships/hyperlink" Target="https://www.nrel.gov/docs/fy23osti/87303.pdf" TargetMode="External"/><Relationship Id="rId4" Type="http://schemas.openxmlformats.org/officeDocument/2006/relationships/tags" Target="../tags/tag1891.xml"/><Relationship Id="rId9" Type="http://schemas.openxmlformats.org/officeDocument/2006/relationships/image" Target="../media/image8.emf"/><Relationship Id="rId14" Type="http://schemas.openxmlformats.org/officeDocument/2006/relationships/hyperlink" Target="https://business.columbia.edu/insights/climate/wind"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894.xml"/><Relationship Id="rId7" Type="http://schemas.openxmlformats.org/officeDocument/2006/relationships/oleObject" Target="../embeddings/oleObject68.bin"/><Relationship Id="rId2" Type="http://schemas.openxmlformats.org/officeDocument/2006/relationships/tags" Target="../tags/tag1893.xml"/><Relationship Id="rId1" Type="http://schemas.openxmlformats.org/officeDocument/2006/relationships/vmlDrawing" Target="../drawings/vmlDrawing68.vml"/><Relationship Id="rId6" Type="http://schemas.openxmlformats.org/officeDocument/2006/relationships/notesSlide" Target="../notesSlides/notesSlide57.xml"/><Relationship Id="rId11" Type="http://schemas.openxmlformats.org/officeDocument/2006/relationships/hyperlink" Target="https://business.columbia.edu/insights/climate/wind" TargetMode="External"/><Relationship Id="rId5" Type="http://schemas.openxmlformats.org/officeDocument/2006/relationships/slideLayout" Target="../slideLayouts/slideLayout1.xml"/><Relationship Id="rId10" Type="http://schemas.openxmlformats.org/officeDocument/2006/relationships/hyperlink" Target="https://business.columbia.edu/insights/climate/cki" TargetMode="External"/><Relationship Id="rId4" Type="http://schemas.openxmlformats.org/officeDocument/2006/relationships/tags" Target="../tags/tag1895.xml"/><Relationship Id="rId9" Type="http://schemas.openxmlformats.org/officeDocument/2006/relationships/hyperlink" Target="https://business.columbia.edu/faculty/people/gernot-wagn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1897.xml"/><Relationship Id="rId7" Type="http://schemas.openxmlformats.org/officeDocument/2006/relationships/image" Target="../media/image88.emf"/><Relationship Id="rId2" Type="http://schemas.openxmlformats.org/officeDocument/2006/relationships/tags" Target="../tags/tag1896.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notesSlide" Target="../notesSlides/notesSlide58.xml"/><Relationship Id="rId10" Type="http://schemas.openxmlformats.org/officeDocument/2006/relationships/hyperlink" Target="https://business.columbia.edu/insights/climate/wind" TargetMode="External"/><Relationship Id="rId4" Type="http://schemas.openxmlformats.org/officeDocument/2006/relationships/slideLayout" Target="../slideLayouts/slideLayout1.xml"/><Relationship Id="rId9" Type="http://schemas.openxmlformats.org/officeDocument/2006/relationships/hyperlink" Target="https://business.columbia.edu/insights/climate/cki" TargetMode="External"/></Relationships>
</file>

<file path=ppt/slides/_rels/slide7.xml.rels><?xml version="1.0" encoding="UTF-8" standalone="yes"?>
<Relationships xmlns="http://schemas.openxmlformats.org/package/2006/relationships"><Relationship Id="rId26" Type="http://schemas.openxmlformats.org/officeDocument/2006/relationships/tags" Target="../tags/tag245.xml"/><Relationship Id="rId21" Type="http://schemas.openxmlformats.org/officeDocument/2006/relationships/tags" Target="../tags/tag240.xml"/><Relationship Id="rId42" Type="http://schemas.openxmlformats.org/officeDocument/2006/relationships/tags" Target="../tags/tag261.xml"/><Relationship Id="rId47" Type="http://schemas.openxmlformats.org/officeDocument/2006/relationships/tags" Target="../tags/tag266.xml"/><Relationship Id="rId63" Type="http://schemas.openxmlformats.org/officeDocument/2006/relationships/tags" Target="../tags/tag282.xml"/><Relationship Id="rId68" Type="http://schemas.openxmlformats.org/officeDocument/2006/relationships/tags" Target="../tags/tag287.xml"/><Relationship Id="rId84" Type="http://schemas.openxmlformats.org/officeDocument/2006/relationships/tags" Target="../tags/tag303.xml"/><Relationship Id="rId89" Type="http://schemas.openxmlformats.org/officeDocument/2006/relationships/tags" Target="../tags/tag308.xml"/><Relationship Id="rId112" Type="http://schemas.openxmlformats.org/officeDocument/2006/relationships/hyperlink" Target="https://business.columbia.edu/faculty/people/gernot-wagner" TargetMode="External"/><Relationship Id="rId16" Type="http://schemas.openxmlformats.org/officeDocument/2006/relationships/tags" Target="../tags/tag235.xml"/><Relationship Id="rId107" Type="http://schemas.openxmlformats.org/officeDocument/2006/relationships/hyperlink" Target="https://www.sciencedirect.com/science/article/pii/S2589004222006496" TargetMode="External"/><Relationship Id="rId11" Type="http://schemas.openxmlformats.org/officeDocument/2006/relationships/tags" Target="../tags/tag230.xml"/><Relationship Id="rId32" Type="http://schemas.openxmlformats.org/officeDocument/2006/relationships/tags" Target="../tags/tag251.xml"/><Relationship Id="rId37" Type="http://schemas.openxmlformats.org/officeDocument/2006/relationships/tags" Target="../tags/tag256.xml"/><Relationship Id="rId53" Type="http://schemas.openxmlformats.org/officeDocument/2006/relationships/tags" Target="../tags/tag272.xml"/><Relationship Id="rId58" Type="http://schemas.openxmlformats.org/officeDocument/2006/relationships/tags" Target="../tags/tag277.xml"/><Relationship Id="rId74" Type="http://schemas.openxmlformats.org/officeDocument/2006/relationships/tags" Target="../tags/tag293.xml"/><Relationship Id="rId79" Type="http://schemas.openxmlformats.org/officeDocument/2006/relationships/tags" Target="../tags/tag298.xml"/><Relationship Id="rId102" Type="http://schemas.openxmlformats.org/officeDocument/2006/relationships/oleObject" Target="../embeddings/oleObject8.bin"/><Relationship Id="rId5" Type="http://schemas.openxmlformats.org/officeDocument/2006/relationships/tags" Target="../tags/tag224.xml"/><Relationship Id="rId90" Type="http://schemas.openxmlformats.org/officeDocument/2006/relationships/tags" Target="../tags/tag309.xml"/><Relationship Id="rId95" Type="http://schemas.openxmlformats.org/officeDocument/2006/relationships/tags" Target="../tags/tag314.xml"/><Relationship Id="rId22" Type="http://schemas.openxmlformats.org/officeDocument/2006/relationships/tags" Target="../tags/tag241.xml"/><Relationship Id="rId27" Type="http://schemas.openxmlformats.org/officeDocument/2006/relationships/tags" Target="../tags/tag246.xml"/><Relationship Id="rId43" Type="http://schemas.openxmlformats.org/officeDocument/2006/relationships/tags" Target="../tags/tag262.xml"/><Relationship Id="rId48" Type="http://schemas.openxmlformats.org/officeDocument/2006/relationships/tags" Target="../tags/tag267.xml"/><Relationship Id="rId64" Type="http://schemas.openxmlformats.org/officeDocument/2006/relationships/tags" Target="../tags/tag283.xml"/><Relationship Id="rId69" Type="http://schemas.openxmlformats.org/officeDocument/2006/relationships/tags" Target="../tags/tag288.xml"/><Relationship Id="rId113" Type="http://schemas.openxmlformats.org/officeDocument/2006/relationships/hyperlink" Target="https://business.columbia.edu/insights/climate/cki" TargetMode="External"/><Relationship Id="rId80" Type="http://schemas.openxmlformats.org/officeDocument/2006/relationships/tags" Target="../tags/tag299.xml"/><Relationship Id="rId85" Type="http://schemas.openxmlformats.org/officeDocument/2006/relationships/tags" Target="../tags/tag304.xml"/><Relationship Id="rId12" Type="http://schemas.openxmlformats.org/officeDocument/2006/relationships/tags" Target="../tags/tag231.xml"/><Relationship Id="rId17" Type="http://schemas.openxmlformats.org/officeDocument/2006/relationships/tags" Target="../tags/tag236.xml"/><Relationship Id="rId33" Type="http://schemas.openxmlformats.org/officeDocument/2006/relationships/tags" Target="../tags/tag252.xml"/><Relationship Id="rId38" Type="http://schemas.openxmlformats.org/officeDocument/2006/relationships/tags" Target="../tags/tag257.xml"/><Relationship Id="rId59" Type="http://schemas.openxmlformats.org/officeDocument/2006/relationships/tags" Target="../tags/tag278.xml"/><Relationship Id="rId103" Type="http://schemas.openxmlformats.org/officeDocument/2006/relationships/image" Target="../media/image8.emf"/><Relationship Id="rId108" Type="http://schemas.openxmlformats.org/officeDocument/2006/relationships/hyperlink" Target="https://ourworldindata.org/grapher/levelized-cost-of-energy?time=2000..latest" TargetMode="External"/><Relationship Id="rId54" Type="http://schemas.openxmlformats.org/officeDocument/2006/relationships/tags" Target="../tags/tag273.xml"/><Relationship Id="rId70" Type="http://schemas.openxmlformats.org/officeDocument/2006/relationships/tags" Target="../tags/tag289.xml"/><Relationship Id="rId75" Type="http://schemas.openxmlformats.org/officeDocument/2006/relationships/tags" Target="../tags/tag294.xml"/><Relationship Id="rId91" Type="http://schemas.openxmlformats.org/officeDocument/2006/relationships/tags" Target="../tags/tag310.xml"/><Relationship Id="rId96" Type="http://schemas.openxmlformats.org/officeDocument/2006/relationships/tags" Target="../tags/tag315.xml"/><Relationship Id="rId1" Type="http://schemas.openxmlformats.org/officeDocument/2006/relationships/vmlDrawing" Target="../drawings/vmlDrawing8.vml"/><Relationship Id="rId6" Type="http://schemas.openxmlformats.org/officeDocument/2006/relationships/tags" Target="../tags/tag225.xml"/><Relationship Id="rId15" Type="http://schemas.openxmlformats.org/officeDocument/2006/relationships/tags" Target="../tags/tag234.xml"/><Relationship Id="rId23" Type="http://schemas.openxmlformats.org/officeDocument/2006/relationships/tags" Target="../tags/tag242.xml"/><Relationship Id="rId28" Type="http://schemas.openxmlformats.org/officeDocument/2006/relationships/tags" Target="../tags/tag247.xml"/><Relationship Id="rId36" Type="http://schemas.openxmlformats.org/officeDocument/2006/relationships/tags" Target="../tags/tag255.xml"/><Relationship Id="rId49" Type="http://schemas.openxmlformats.org/officeDocument/2006/relationships/tags" Target="../tags/tag268.xml"/><Relationship Id="rId57" Type="http://schemas.openxmlformats.org/officeDocument/2006/relationships/tags" Target="../tags/tag276.xml"/><Relationship Id="rId106" Type="http://schemas.openxmlformats.org/officeDocument/2006/relationships/hyperlink" Target="https://www.irena.org/Publications/2024/Sep/Renewable-Power-Generation-Costs-in-2023" TargetMode="External"/><Relationship Id="rId114" Type="http://schemas.openxmlformats.org/officeDocument/2006/relationships/hyperlink" Target="https://business.columbia.edu/insights/climate/wind" TargetMode="External"/><Relationship Id="rId10" Type="http://schemas.openxmlformats.org/officeDocument/2006/relationships/tags" Target="../tags/tag229.xml"/><Relationship Id="rId31" Type="http://schemas.openxmlformats.org/officeDocument/2006/relationships/tags" Target="../tags/tag250.xml"/><Relationship Id="rId44" Type="http://schemas.openxmlformats.org/officeDocument/2006/relationships/tags" Target="../tags/tag263.xml"/><Relationship Id="rId52" Type="http://schemas.openxmlformats.org/officeDocument/2006/relationships/tags" Target="../tags/tag271.xml"/><Relationship Id="rId60" Type="http://schemas.openxmlformats.org/officeDocument/2006/relationships/tags" Target="../tags/tag279.xml"/><Relationship Id="rId65" Type="http://schemas.openxmlformats.org/officeDocument/2006/relationships/tags" Target="../tags/tag284.xml"/><Relationship Id="rId73" Type="http://schemas.openxmlformats.org/officeDocument/2006/relationships/tags" Target="../tags/tag292.xml"/><Relationship Id="rId78" Type="http://schemas.openxmlformats.org/officeDocument/2006/relationships/tags" Target="../tags/tag297.xml"/><Relationship Id="rId81" Type="http://schemas.openxmlformats.org/officeDocument/2006/relationships/tags" Target="../tags/tag300.xml"/><Relationship Id="rId86" Type="http://schemas.openxmlformats.org/officeDocument/2006/relationships/tags" Target="../tags/tag305.xml"/><Relationship Id="rId94" Type="http://schemas.openxmlformats.org/officeDocument/2006/relationships/tags" Target="../tags/tag313.xml"/><Relationship Id="rId99" Type="http://schemas.openxmlformats.org/officeDocument/2006/relationships/tags" Target="../tags/tag318.xml"/><Relationship Id="rId101" Type="http://schemas.openxmlformats.org/officeDocument/2006/relationships/notesSlide" Target="../notesSlides/notesSlide7.xml"/><Relationship Id="rId4" Type="http://schemas.openxmlformats.org/officeDocument/2006/relationships/tags" Target="../tags/tag223.xml"/><Relationship Id="rId9" Type="http://schemas.openxmlformats.org/officeDocument/2006/relationships/tags" Target="../tags/tag228.xml"/><Relationship Id="rId13" Type="http://schemas.openxmlformats.org/officeDocument/2006/relationships/tags" Target="../tags/tag232.xml"/><Relationship Id="rId18" Type="http://schemas.openxmlformats.org/officeDocument/2006/relationships/tags" Target="../tags/tag237.xml"/><Relationship Id="rId39" Type="http://schemas.openxmlformats.org/officeDocument/2006/relationships/tags" Target="../tags/tag258.xml"/><Relationship Id="rId109" Type="http://schemas.openxmlformats.org/officeDocument/2006/relationships/hyperlink" Target="https://www.nrel.gov/docs/fy01osti/29436.pdf" TargetMode="External"/><Relationship Id="rId34" Type="http://schemas.openxmlformats.org/officeDocument/2006/relationships/tags" Target="../tags/tag253.xml"/><Relationship Id="rId50" Type="http://schemas.openxmlformats.org/officeDocument/2006/relationships/tags" Target="../tags/tag269.xml"/><Relationship Id="rId55" Type="http://schemas.openxmlformats.org/officeDocument/2006/relationships/tags" Target="../tags/tag274.xml"/><Relationship Id="rId76" Type="http://schemas.openxmlformats.org/officeDocument/2006/relationships/tags" Target="../tags/tag295.xml"/><Relationship Id="rId97" Type="http://schemas.openxmlformats.org/officeDocument/2006/relationships/tags" Target="../tags/tag316.xml"/><Relationship Id="rId104" Type="http://schemas.openxmlformats.org/officeDocument/2006/relationships/chart" Target="../charts/chart5.xml"/><Relationship Id="rId7" Type="http://schemas.openxmlformats.org/officeDocument/2006/relationships/tags" Target="../tags/tag226.xml"/><Relationship Id="rId71" Type="http://schemas.openxmlformats.org/officeDocument/2006/relationships/tags" Target="../tags/tag290.xml"/><Relationship Id="rId92" Type="http://schemas.openxmlformats.org/officeDocument/2006/relationships/tags" Target="../tags/tag311.xml"/><Relationship Id="rId2" Type="http://schemas.openxmlformats.org/officeDocument/2006/relationships/tags" Target="../tags/tag221.xml"/><Relationship Id="rId29" Type="http://schemas.openxmlformats.org/officeDocument/2006/relationships/tags" Target="../tags/tag248.xml"/><Relationship Id="rId24" Type="http://schemas.openxmlformats.org/officeDocument/2006/relationships/tags" Target="../tags/tag243.xml"/><Relationship Id="rId40" Type="http://schemas.openxmlformats.org/officeDocument/2006/relationships/tags" Target="../tags/tag259.xml"/><Relationship Id="rId45" Type="http://schemas.openxmlformats.org/officeDocument/2006/relationships/tags" Target="../tags/tag264.xml"/><Relationship Id="rId66" Type="http://schemas.openxmlformats.org/officeDocument/2006/relationships/tags" Target="../tags/tag285.xml"/><Relationship Id="rId87" Type="http://schemas.openxmlformats.org/officeDocument/2006/relationships/tags" Target="../tags/tag306.xml"/><Relationship Id="rId110" Type="http://schemas.openxmlformats.org/officeDocument/2006/relationships/hyperlink" Target="https://www.dnv.com/energy-transition-outlook/rise-of-renewables/#:~:text=We%20expect%20the%20average%20LCOE,relative%20to%20today's%20average%20cost." TargetMode="External"/><Relationship Id="rId61" Type="http://schemas.openxmlformats.org/officeDocument/2006/relationships/tags" Target="../tags/tag280.xml"/><Relationship Id="rId82" Type="http://schemas.openxmlformats.org/officeDocument/2006/relationships/tags" Target="../tags/tag301.xml"/><Relationship Id="rId19" Type="http://schemas.openxmlformats.org/officeDocument/2006/relationships/tags" Target="../tags/tag238.xml"/><Relationship Id="rId14" Type="http://schemas.openxmlformats.org/officeDocument/2006/relationships/tags" Target="../tags/tag233.xml"/><Relationship Id="rId30" Type="http://schemas.openxmlformats.org/officeDocument/2006/relationships/tags" Target="../tags/tag249.xml"/><Relationship Id="rId35" Type="http://schemas.openxmlformats.org/officeDocument/2006/relationships/tags" Target="../tags/tag254.xml"/><Relationship Id="rId56" Type="http://schemas.openxmlformats.org/officeDocument/2006/relationships/tags" Target="../tags/tag275.xml"/><Relationship Id="rId77" Type="http://schemas.openxmlformats.org/officeDocument/2006/relationships/tags" Target="../tags/tag296.xml"/><Relationship Id="rId100" Type="http://schemas.openxmlformats.org/officeDocument/2006/relationships/slideLayout" Target="../slideLayouts/slideLayout1.xml"/><Relationship Id="rId105" Type="http://schemas.openxmlformats.org/officeDocument/2006/relationships/hyperlink" Target="https://www.sciencedirect.com/science/article/abs/pii/S0301421502000149" TargetMode="External"/><Relationship Id="rId8" Type="http://schemas.openxmlformats.org/officeDocument/2006/relationships/tags" Target="../tags/tag227.xml"/><Relationship Id="rId51" Type="http://schemas.openxmlformats.org/officeDocument/2006/relationships/tags" Target="../tags/tag270.xml"/><Relationship Id="rId72" Type="http://schemas.openxmlformats.org/officeDocument/2006/relationships/tags" Target="../tags/tag291.xml"/><Relationship Id="rId93" Type="http://schemas.openxmlformats.org/officeDocument/2006/relationships/tags" Target="../tags/tag312.xml"/><Relationship Id="rId98" Type="http://schemas.openxmlformats.org/officeDocument/2006/relationships/tags" Target="../tags/tag317.xml"/><Relationship Id="rId3" Type="http://schemas.openxmlformats.org/officeDocument/2006/relationships/tags" Target="../tags/tag222.xml"/><Relationship Id="rId25" Type="http://schemas.openxmlformats.org/officeDocument/2006/relationships/tags" Target="../tags/tag244.xml"/><Relationship Id="rId46" Type="http://schemas.openxmlformats.org/officeDocument/2006/relationships/tags" Target="../tags/tag265.xml"/><Relationship Id="rId67" Type="http://schemas.openxmlformats.org/officeDocument/2006/relationships/tags" Target="../tags/tag286.xml"/><Relationship Id="rId20" Type="http://schemas.openxmlformats.org/officeDocument/2006/relationships/tags" Target="../tags/tag239.xml"/><Relationship Id="rId41" Type="http://schemas.openxmlformats.org/officeDocument/2006/relationships/tags" Target="../tags/tag260.xml"/><Relationship Id="rId62" Type="http://schemas.openxmlformats.org/officeDocument/2006/relationships/tags" Target="../tags/tag281.xml"/><Relationship Id="rId83" Type="http://schemas.openxmlformats.org/officeDocument/2006/relationships/tags" Target="../tags/tag302.xml"/><Relationship Id="rId88" Type="http://schemas.openxmlformats.org/officeDocument/2006/relationships/tags" Target="../tags/tag307.xml"/><Relationship Id="rId111" Type="http://schemas.openxmlformats.org/officeDocument/2006/relationships/hyperlink" Target="https://www.lazard.com/media/xemfey0k/lazards-lcoeplus-june-2024-_vf.pdf" TargetMode="External"/></Relationships>
</file>

<file path=ppt/slides/_rels/slide8.xml.rels><?xml version="1.0" encoding="UTF-8" standalone="yes"?>
<Relationships xmlns="http://schemas.openxmlformats.org/package/2006/relationships"><Relationship Id="rId13" Type="http://schemas.openxmlformats.org/officeDocument/2006/relationships/tags" Target="../tags/tag330.xml"/><Relationship Id="rId18" Type="http://schemas.openxmlformats.org/officeDocument/2006/relationships/tags" Target="../tags/tag335.xml"/><Relationship Id="rId26" Type="http://schemas.openxmlformats.org/officeDocument/2006/relationships/tags" Target="../tags/tag343.xml"/><Relationship Id="rId39" Type="http://schemas.openxmlformats.org/officeDocument/2006/relationships/tags" Target="../tags/tag356.xml"/><Relationship Id="rId21" Type="http://schemas.openxmlformats.org/officeDocument/2006/relationships/tags" Target="../tags/tag338.xml"/><Relationship Id="rId34" Type="http://schemas.openxmlformats.org/officeDocument/2006/relationships/tags" Target="../tags/tag351.xml"/><Relationship Id="rId42" Type="http://schemas.openxmlformats.org/officeDocument/2006/relationships/oleObject" Target="../embeddings/oleObject9.bin"/><Relationship Id="rId47" Type="http://schemas.openxmlformats.org/officeDocument/2006/relationships/hyperlink" Target="https://www.nrel.gov/docs/fy24osti/88335.pdf" TargetMode="External"/><Relationship Id="rId50" Type="http://schemas.openxmlformats.org/officeDocument/2006/relationships/hyperlink" Target="https://business.columbia.edu/insights/climate/wind" TargetMode="External"/><Relationship Id="rId7" Type="http://schemas.openxmlformats.org/officeDocument/2006/relationships/tags" Target="../tags/tag324.xml"/><Relationship Id="rId2" Type="http://schemas.openxmlformats.org/officeDocument/2006/relationships/tags" Target="../tags/tag319.xml"/><Relationship Id="rId16" Type="http://schemas.openxmlformats.org/officeDocument/2006/relationships/tags" Target="../tags/tag333.xml"/><Relationship Id="rId29" Type="http://schemas.openxmlformats.org/officeDocument/2006/relationships/tags" Target="../tags/tag346.xml"/><Relationship Id="rId11" Type="http://schemas.openxmlformats.org/officeDocument/2006/relationships/tags" Target="../tags/tag328.xml"/><Relationship Id="rId24" Type="http://schemas.openxmlformats.org/officeDocument/2006/relationships/tags" Target="../tags/tag341.xml"/><Relationship Id="rId32" Type="http://schemas.openxmlformats.org/officeDocument/2006/relationships/tags" Target="../tags/tag349.xml"/><Relationship Id="rId37" Type="http://schemas.openxmlformats.org/officeDocument/2006/relationships/tags" Target="../tags/tag354.xml"/><Relationship Id="rId40" Type="http://schemas.openxmlformats.org/officeDocument/2006/relationships/slideLayout" Target="../slideLayouts/slideLayout1.xml"/><Relationship Id="rId45" Type="http://schemas.openxmlformats.org/officeDocument/2006/relationships/hyperlink" Target="https://www.sciencedirect.com/science/article/pii/S2589004222006496?via%3Dihub" TargetMode="External"/><Relationship Id="rId5" Type="http://schemas.openxmlformats.org/officeDocument/2006/relationships/tags" Target="../tags/tag322.xml"/><Relationship Id="rId15" Type="http://schemas.openxmlformats.org/officeDocument/2006/relationships/tags" Target="../tags/tag332.xml"/><Relationship Id="rId23" Type="http://schemas.openxmlformats.org/officeDocument/2006/relationships/tags" Target="../tags/tag340.xml"/><Relationship Id="rId28" Type="http://schemas.openxmlformats.org/officeDocument/2006/relationships/tags" Target="../tags/tag345.xml"/><Relationship Id="rId36" Type="http://schemas.openxmlformats.org/officeDocument/2006/relationships/tags" Target="../tags/tag353.xml"/><Relationship Id="rId49" Type="http://schemas.openxmlformats.org/officeDocument/2006/relationships/hyperlink" Target="https://business.columbia.edu/insights/climate/cki" TargetMode="External"/><Relationship Id="rId10" Type="http://schemas.openxmlformats.org/officeDocument/2006/relationships/tags" Target="../tags/tag327.xml"/><Relationship Id="rId19" Type="http://schemas.openxmlformats.org/officeDocument/2006/relationships/tags" Target="../tags/tag336.xml"/><Relationship Id="rId31" Type="http://schemas.openxmlformats.org/officeDocument/2006/relationships/tags" Target="../tags/tag348.xml"/><Relationship Id="rId44" Type="http://schemas.openxmlformats.org/officeDocument/2006/relationships/chart" Target="../charts/chart6.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tags" Target="../tags/tag331.xml"/><Relationship Id="rId22" Type="http://schemas.openxmlformats.org/officeDocument/2006/relationships/tags" Target="../tags/tag339.xml"/><Relationship Id="rId27" Type="http://schemas.openxmlformats.org/officeDocument/2006/relationships/tags" Target="../tags/tag344.xml"/><Relationship Id="rId30" Type="http://schemas.openxmlformats.org/officeDocument/2006/relationships/tags" Target="../tags/tag347.xml"/><Relationship Id="rId35" Type="http://schemas.openxmlformats.org/officeDocument/2006/relationships/tags" Target="../tags/tag352.xml"/><Relationship Id="rId43" Type="http://schemas.openxmlformats.org/officeDocument/2006/relationships/image" Target="../media/image8.emf"/><Relationship Id="rId48" Type="http://schemas.openxmlformats.org/officeDocument/2006/relationships/hyperlink" Target="https://business.columbia.edu/faculty/people/gernot-wagner" TargetMode="External"/><Relationship Id="rId8" Type="http://schemas.openxmlformats.org/officeDocument/2006/relationships/tags" Target="../tags/tag325.xml"/><Relationship Id="rId51" Type="http://schemas.openxmlformats.org/officeDocument/2006/relationships/chart" Target="../charts/chart7.xml"/><Relationship Id="rId3" Type="http://schemas.openxmlformats.org/officeDocument/2006/relationships/tags" Target="../tags/tag320.xml"/><Relationship Id="rId12" Type="http://schemas.openxmlformats.org/officeDocument/2006/relationships/tags" Target="../tags/tag329.xml"/><Relationship Id="rId17" Type="http://schemas.openxmlformats.org/officeDocument/2006/relationships/tags" Target="../tags/tag334.xml"/><Relationship Id="rId25" Type="http://schemas.openxmlformats.org/officeDocument/2006/relationships/tags" Target="../tags/tag342.xml"/><Relationship Id="rId33" Type="http://schemas.openxmlformats.org/officeDocument/2006/relationships/tags" Target="../tags/tag350.xml"/><Relationship Id="rId38" Type="http://schemas.openxmlformats.org/officeDocument/2006/relationships/tags" Target="../tags/tag355.xml"/><Relationship Id="rId46" Type="http://schemas.openxmlformats.org/officeDocument/2006/relationships/hyperlink" Target="https://www.irena.org/-/media/Files/IRENA/Agency/Publication/2024/Sep/IRENA_Renewable_power_generation_costs_in_2023.pdf" TargetMode="External"/><Relationship Id="rId20" Type="http://schemas.openxmlformats.org/officeDocument/2006/relationships/tags" Target="../tags/tag337.xml"/><Relationship Id="rId41" Type="http://schemas.openxmlformats.org/officeDocument/2006/relationships/notesSlide" Target="../notesSlides/notesSlide8.xml"/><Relationship Id="rId1" Type="http://schemas.openxmlformats.org/officeDocument/2006/relationships/vmlDrawing" Target="../drawings/vmlDrawing9.vml"/><Relationship Id="rId6" Type="http://schemas.openxmlformats.org/officeDocument/2006/relationships/tags" Target="../tags/tag323.xml"/></Relationships>
</file>

<file path=ppt/slides/_rels/slide9.xml.rels><?xml version="1.0" encoding="UTF-8" standalone="yes"?>
<Relationships xmlns="http://schemas.openxmlformats.org/package/2006/relationships"><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tags" Target="../tags/tag381.xml"/><Relationship Id="rId39" Type="http://schemas.openxmlformats.org/officeDocument/2006/relationships/tags" Target="../tags/tag394.xml"/><Relationship Id="rId21" Type="http://schemas.openxmlformats.org/officeDocument/2006/relationships/tags" Target="../tags/tag376.xml"/><Relationship Id="rId34" Type="http://schemas.openxmlformats.org/officeDocument/2006/relationships/tags" Target="../tags/tag389.xml"/><Relationship Id="rId42" Type="http://schemas.openxmlformats.org/officeDocument/2006/relationships/tags" Target="../tags/tag397.xml"/><Relationship Id="rId47" Type="http://schemas.openxmlformats.org/officeDocument/2006/relationships/tags" Target="../tags/tag402.xml"/><Relationship Id="rId50" Type="http://schemas.openxmlformats.org/officeDocument/2006/relationships/tags" Target="../tags/tag405.xml"/><Relationship Id="rId55" Type="http://schemas.openxmlformats.org/officeDocument/2006/relationships/hyperlink" Target="https://www.nature.com/articles/s41560-021-00810-z#MOESM6" TargetMode="External"/><Relationship Id="rId7" Type="http://schemas.openxmlformats.org/officeDocument/2006/relationships/tags" Target="../tags/tag362.xml"/><Relationship Id="rId2" Type="http://schemas.openxmlformats.org/officeDocument/2006/relationships/tags" Target="../tags/tag357.xml"/><Relationship Id="rId16" Type="http://schemas.openxmlformats.org/officeDocument/2006/relationships/tags" Target="../tags/tag371.xml"/><Relationship Id="rId29" Type="http://schemas.openxmlformats.org/officeDocument/2006/relationships/tags" Target="../tags/tag384.xml"/><Relationship Id="rId11" Type="http://schemas.openxmlformats.org/officeDocument/2006/relationships/tags" Target="../tags/tag366.xml"/><Relationship Id="rId24" Type="http://schemas.openxmlformats.org/officeDocument/2006/relationships/tags" Target="../tags/tag379.xml"/><Relationship Id="rId32" Type="http://schemas.openxmlformats.org/officeDocument/2006/relationships/tags" Target="../tags/tag387.xml"/><Relationship Id="rId37" Type="http://schemas.openxmlformats.org/officeDocument/2006/relationships/tags" Target="../tags/tag392.xml"/><Relationship Id="rId40" Type="http://schemas.openxmlformats.org/officeDocument/2006/relationships/tags" Target="../tags/tag395.xml"/><Relationship Id="rId45" Type="http://schemas.openxmlformats.org/officeDocument/2006/relationships/tags" Target="../tags/tag400.xml"/><Relationship Id="rId53" Type="http://schemas.openxmlformats.org/officeDocument/2006/relationships/oleObject" Target="../embeddings/oleObject10.bin"/><Relationship Id="rId58" Type="http://schemas.openxmlformats.org/officeDocument/2006/relationships/hyperlink" Target="https://business.columbia.edu/insights/climate/wind" TargetMode="External"/><Relationship Id="rId5" Type="http://schemas.openxmlformats.org/officeDocument/2006/relationships/tags" Target="../tags/tag360.xml"/><Relationship Id="rId19" Type="http://schemas.openxmlformats.org/officeDocument/2006/relationships/tags" Target="../tags/tag374.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tags" Target="../tags/tag377.xml"/><Relationship Id="rId27" Type="http://schemas.openxmlformats.org/officeDocument/2006/relationships/tags" Target="../tags/tag382.xml"/><Relationship Id="rId30" Type="http://schemas.openxmlformats.org/officeDocument/2006/relationships/tags" Target="../tags/tag385.xml"/><Relationship Id="rId35" Type="http://schemas.openxmlformats.org/officeDocument/2006/relationships/tags" Target="../tags/tag390.xml"/><Relationship Id="rId43" Type="http://schemas.openxmlformats.org/officeDocument/2006/relationships/tags" Target="../tags/tag398.xml"/><Relationship Id="rId48" Type="http://schemas.openxmlformats.org/officeDocument/2006/relationships/tags" Target="../tags/tag403.xml"/><Relationship Id="rId56" Type="http://schemas.openxmlformats.org/officeDocument/2006/relationships/hyperlink" Target="https://business.columbia.edu/faculty/people/gernot-wagner" TargetMode="External"/><Relationship Id="rId8" Type="http://schemas.openxmlformats.org/officeDocument/2006/relationships/tags" Target="../tags/tag363.xml"/><Relationship Id="rId51" Type="http://schemas.openxmlformats.org/officeDocument/2006/relationships/slideLayout" Target="../slideLayouts/slideLayout1.xml"/><Relationship Id="rId3" Type="http://schemas.openxmlformats.org/officeDocument/2006/relationships/tags" Target="../tags/tag358.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tags" Target="../tags/tag380.xml"/><Relationship Id="rId33" Type="http://schemas.openxmlformats.org/officeDocument/2006/relationships/tags" Target="../tags/tag388.xml"/><Relationship Id="rId38" Type="http://schemas.openxmlformats.org/officeDocument/2006/relationships/tags" Target="../tags/tag393.xml"/><Relationship Id="rId46" Type="http://schemas.openxmlformats.org/officeDocument/2006/relationships/tags" Target="../tags/tag401.xml"/><Relationship Id="rId59" Type="http://schemas.openxmlformats.org/officeDocument/2006/relationships/chart" Target="../charts/chart8.xml"/><Relationship Id="rId20" Type="http://schemas.openxmlformats.org/officeDocument/2006/relationships/tags" Target="../tags/tag375.xml"/><Relationship Id="rId41" Type="http://schemas.openxmlformats.org/officeDocument/2006/relationships/tags" Target="../tags/tag396.xml"/><Relationship Id="rId54" Type="http://schemas.openxmlformats.org/officeDocument/2006/relationships/image" Target="../media/image8.emf"/><Relationship Id="rId1" Type="http://schemas.openxmlformats.org/officeDocument/2006/relationships/vmlDrawing" Target="../drawings/vmlDrawing10.vml"/><Relationship Id="rId6" Type="http://schemas.openxmlformats.org/officeDocument/2006/relationships/tags" Target="../tags/tag361.xml"/><Relationship Id="rId15" Type="http://schemas.openxmlformats.org/officeDocument/2006/relationships/tags" Target="../tags/tag370.xml"/><Relationship Id="rId23" Type="http://schemas.openxmlformats.org/officeDocument/2006/relationships/tags" Target="../tags/tag378.xml"/><Relationship Id="rId28" Type="http://schemas.openxmlformats.org/officeDocument/2006/relationships/tags" Target="../tags/tag383.xml"/><Relationship Id="rId36" Type="http://schemas.openxmlformats.org/officeDocument/2006/relationships/tags" Target="../tags/tag391.xml"/><Relationship Id="rId49" Type="http://schemas.openxmlformats.org/officeDocument/2006/relationships/tags" Target="../tags/tag404.xml"/><Relationship Id="rId57" Type="http://schemas.openxmlformats.org/officeDocument/2006/relationships/hyperlink" Target="https://business.columbia.edu/insights/climate/cki" TargetMode="External"/><Relationship Id="rId10" Type="http://schemas.openxmlformats.org/officeDocument/2006/relationships/tags" Target="../tags/tag365.xml"/><Relationship Id="rId31" Type="http://schemas.openxmlformats.org/officeDocument/2006/relationships/tags" Target="../tags/tag386.xml"/><Relationship Id="rId44" Type="http://schemas.openxmlformats.org/officeDocument/2006/relationships/tags" Target="../tags/tag399.xml"/><Relationship Id="rId52" Type="http://schemas.openxmlformats.org/officeDocument/2006/relationships/notesSlide" Target="../notesSlides/notesSlide9.xml"/><Relationship Id="rId60"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noChangeAspect="1"/>
          </p:cNvGraphicFramePr>
          <p:nvPr>
            <p:custDataLst>
              <p:tags r:id="rId3"/>
            </p:custDataLst>
            <p:extLst>
              <p:ext uri="{D42A27DB-BD31-4B8C-83A1-F6EECF244321}">
                <p14:modId xmlns:p14="http://schemas.microsoft.com/office/powerpoint/2010/main" val="2267003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6" imgW="503" imgH="503" progId="TCLayout.ActiveDocument.1">
                  <p:embed/>
                </p:oleObj>
              </mc:Choice>
              <mc:Fallback>
                <p:oleObj name="think-cell Slide" r:id="rId6"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ts val="5000"/>
              </a:lnSpc>
              <a:spcBef>
                <a:spcPts val="600"/>
              </a:spcBef>
            </a:pPr>
            <a:r>
              <a:rPr lang="en-US" sz="4800" dirty="0"/>
              <a:t>Reconsidering Wind</a:t>
            </a:r>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a:bodyPr>
          <a:lstStyle/>
          <a:p>
            <a:r>
              <a:rPr lang="en-US">
                <a:latin typeface="Arial"/>
                <a:cs typeface="Arial"/>
              </a:rPr>
              <a:t>Hyae Ryung Kim, Quint Houwink, Petr Jenicek, Taicheng Jin, Abha Nirula,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r>
              <a:rPr lang="en-US" dirty="0">
                <a:latin typeface="Arial"/>
                <a:cs typeface="Arial"/>
              </a:rPr>
              <a:t>5 March 2025</a:t>
            </a:r>
          </a:p>
        </p:txBody>
      </p:sp>
    </p:spTree>
    <p:custDataLst>
      <p:tags r:id="rId2"/>
    </p:custDataLst>
    <p:extLst>
      <p:ext uri="{BB962C8B-B14F-4D97-AF65-F5344CB8AC3E}">
        <p14:creationId xmlns:p14="http://schemas.microsoft.com/office/powerpoint/2010/main" val="266786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B7875-D09F-C8B6-7BBB-F9D7C36656D6}"/>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C8B3492-C527-7D82-7731-3E028AE7C4BB}"/>
              </a:ext>
            </a:extLst>
          </p:cNvPr>
          <p:cNvGraphicFramePr>
            <a:graphicFrameLocks noChangeAspect="1"/>
          </p:cNvGraphicFramePr>
          <p:nvPr>
            <p:custDataLst>
              <p:tags r:id="rId3"/>
            </p:custDataLst>
            <p:extLst>
              <p:ext uri="{D42A27DB-BD31-4B8C-83A1-F6EECF244321}">
                <p14:modId xmlns:p14="http://schemas.microsoft.com/office/powerpoint/2010/main" val="1116541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9" name="think-cell Slide" r:id="rId100" imgW="592" imgH="591" progId="TCLayout.ActiveDocument.1">
                  <p:embed/>
                </p:oleObj>
              </mc:Choice>
              <mc:Fallback>
                <p:oleObj name="think-cell Slide" r:id="rId100" imgW="592" imgH="591" progId="TCLayout.ActiveDocument.1">
                  <p:embed/>
                  <p:pic>
                    <p:nvPicPr>
                      <p:cNvPr id="10" name="think-cell data - do not delete" hidden="1">
                        <a:extLst>
                          <a:ext uri="{FF2B5EF4-FFF2-40B4-BE49-F238E27FC236}">
                            <a16:creationId xmlns:a16="http://schemas.microsoft.com/office/drawing/2014/main" id="{D5FAE034-0754-5F97-7F83-5C99EF879462}"/>
                          </a:ext>
                        </a:extLst>
                      </p:cNvPr>
                      <p:cNvPicPr/>
                      <p:nvPr/>
                    </p:nvPicPr>
                    <p:blipFill>
                      <a:blip r:embed="rId101"/>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CF7C3254-3195-6D4D-1656-FEE3AB977539}"/>
              </a:ext>
            </a:extLst>
          </p:cNvPr>
          <p:cNvSpPr>
            <a:spLocks noGrp="1"/>
          </p:cNvSpPr>
          <p:nvPr>
            <p:ph type="title"/>
          </p:nvPr>
        </p:nvSpPr>
        <p:spPr/>
        <p:txBody>
          <a:bodyPr vert="horz">
            <a:noAutofit/>
          </a:bodyPr>
          <a:lstStyle/>
          <a:p>
            <a:r>
              <a:rPr lang="en-US" altLang="zh-CN"/>
              <a:t>Ørsted transitioned from fossil fuel to 69% wind power in a decade, reducing gCO</a:t>
            </a:r>
            <a:r>
              <a:rPr lang="en-US" altLang="zh-CN" baseline="-25000"/>
              <a:t>2</a:t>
            </a:r>
            <a:r>
              <a:rPr lang="en-US" altLang="zh-CN"/>
              <a:t>e/kWh by 92%</a:t>
            </a:r>
            <a:endParaRPr lang="zh-CN" altLang="en-US"/>
          </a:p>
        </p:txBody>
      </p:sp>
      <p:sp>
        <p:nvSpPr>
          <p:cNvPr id="18" name="btfpNotesBox440432">
            <a:extLst>
              <a:ext uri="{FF2B5EF4-FFF2-40B4-BE49-F238E27FC236}">
                <a16:creationId xmlns:a16="http://schemas.microsoft.com/office/drawing/2014/main" id="{FE752E31-D2D7-88EE-C384-584A6308D38B}"/>
              </a:ext>
            </a:extLst>
          </p:cNvPr>
          <p:cNvSpPr txBox="1"/>
          <p:nvPr>
            <p:custDataLst>
              <p:tags r:id="rId4"/>
            </p:custDataLst>
          </p:nvPr>
        </p:nvSpPr>
        <p:spPr bwMode="gray">
          <a:xfrm>
            <a:off x="330197" y="6419088"/>
            <a:ext cx="9451977"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a:t>
            </a:r>
            <a:r>
              <a:rPr lang="en-US" sz="800" dirty="0" err="1">
                <a:solidFill>
                  <a:srgbClr val="000000"/>
                </a:solidFill>
              </a:rPr>
              <a:t>Ørsted</a:t>
            </a:r>
            <a:r>
              <a:rPr lang="en-US" sz="800" dirty="0">
                <a:solidFill>
                  <a:srgbClr val="000000"/>
                </a:solidFill>
              </a:rPr>
              <a:t>, </a:t>
            </a:r>
            <a:r>
              <a:rPr lang="en-US" sz="800" dirty="0">
                <a:solidFill>
                  <a:srgbClr val="000000"/>
                </a:solidFill>
                <a:hlinkClick r:id="rId102"/>
              </a:rPr>
              <a:t>Powering the world with green energy</a:t>
            </a:r>
            <a:r>
              <a:rPr lang="en-US" sz="800" dirty="0">
                <a:solidFill>
                  <a:srgbClr val="000000"/>
                </a:solidFill>
              </a:rPr>
              <a:t>; </a:t>
            </a:r>
            <a:r>
              <a:rPr lang="en-US" sz="800" dirty="0" err="1">
                <a:solidFill>
                  <a:srgbClr val="000000"/>
                </a:solidFill>
              </a:rPr>
              <a:t>Ørsted</a:t>
            </a:r>
            <a:r>
              <a:rPr lang="en-US" sz="800" dirty="0">
                <a:solidFill>
                  <a:srgbClr val="000000"/>
                </a:solidFill>
              </a:rPr>
              <a:t>, </a:t>
            </a:r>
            <a:r>
              <a:rPr lang="en-US" sz="800" dirty="0">
                <a:solidFill>
                  <a:srgbClr val="000000"/>
                </a:solidFill>
                <a:hlinkClick r:id="rId103"/>
              </a:rPr>
              <a:t>Annual Reports</a:t>
            </a:r>
            <a:r>
              <a:rPr lang="en-US" sz="800" dirty="0">
                <a:solidFill>
                  <a:srgbClr val="000000"/>
                </a:solidFill>
              </a:rPr>
              <a:t> (2006-2023); Heal, Usher &amp; Wagner, “</a:t>
            </a:r>
            <a:r>
              <a:rPr lang="en-US" sz="800" dirty="0" err="1">
                <a:solidFill>
                  <a:srgbClr val="000000"/>
                </a:solidFill>
                <a:hlinkClick r:id="rId104"/>
              </a:rPr>
              <a:t>Ørsted’s</a:t>
            </a:r>
            <a:r>
              <a:rPr lang="en-US" sz="800" dirty="0">
                <a:solidFill>
                  <a:srgbClr val="000000"/>
                </a:solidFill>
                <a:hlinkClick r:id="rId104"/>
              </a:rPr>
              <a:t> Case for Offshore Wind</a:t>
            </a:r>
            <a:r>
              <a:rPr lang="en-US" sz="800" dirty="0">
                <a:solidFill>
                  <a:srgbClr val="000000"/>
                </a:solidFill>
              </a:rPr>
              <a:t>,” </a:t>
            </a:r>
            <a:r>
              <a:rPr lang="en-US" sz="800" i="1" dirty="0">
                <a:solidFill>
                  <a:srgbClr val="000000"/>
                </a:solidFill>
              </a:rPr>
              <a:t>Columbia CaseWorks</a:t>
            </a:r>
            <a:r>
              <a:rPr lang="en-US" sz="800" dirty="0">
                <a:solidFill>
                  <a:srgbClr val="000000"/>
                </a:solidFill>
              </a:rPr>
              <a:t> (2025).</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t>
            </a:r>
            <a:r>
              <a:rPr lang="en-US" sz="800" dirty="0"/>
              <a:t>and </a:t>
            </a:r>
            <a:r>
              <a:rPr lang="en-US" sz="800" dirty="0">
                <a:solidFill>
                  <a:srgbClr val="000000"/>
                </a:solidFill>
                <a:hlinkClick r:id="rId105"/>
              </a:rPr>
              <a:t>Gernot Wagner</a:t>
            </a:r>
            <a:r>
              <a:rPr lang="en-US" sz="800" dirty="0">
                <a:solidFill>
                  <a:srgbClr val="000000"/>
                </a:solidFill>
              </a:rPr>
              <a:t>. </a:t>
            </a:r>
            <a:r>
              <a:rPr lang="en-US" sz="800" dirty="0">
                <a:solidFill>
                  <a:srgbClr val="000000"/>
                </a:solidFill>
                <a:hlinkClick r:id="rId10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07"/>
              </a:rPr>
              <a:t>Reconsidering Wind</a:t>
            </a:r>
            <a:r>
              <a:rPr lang="en-US" sz="800" dirty="0">
                <a:solidFill>
                  <a:srgbClr val="000000"/>
                </a:solidFill>
              </a:rPr>
              <a:t>” (5 March 2025).</a:t>
            </a:r>
          </a:p>
        </p:txBody>
      </p:sp>
      <p:sp>
        <p:nvSpPr>
          <p:cNvPr id="6" name="TextBox 5">
            <a:extLst>
              <a:ext uri="{FF2B5EF4-FFF2-40B4-BE49-F238E27FC236}">
                <a16:creationId xmlns:a16="http://schemas.microsoft.com/office/drawing/2014/main" id="{97052B12-05C9-BEC2-8EA2-A72B427862D2}"/>
              </a:ext>
            </a:extLst>
          </p:cNvPr>
          <p:cNvSpPr txBox="1"/>
          <p:nvPr/>
        </p:nvSpPr>
        <p:spPr bwMode="gray">
          <a:xfrm>
            <a:off x="0" y="-8862"/>
            <a:ext cx="3383666" cy="318119"/>
          </a:xfrm>
          <a:prstGeom prst="rect">
            <a:avLst/>
          </a:prstGeom>
          <a:solidFill>
            <a:schemeClr val="tx2"/>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t>Case study: Ørsted</a:t>
            </a:r>
            <a:endParaRPr kumimoji="0" lang="en-US" sz="1600" b="1" i="0" u="none" strike="noStrike" kern="1200" cap="none" spc="0" normalizeH="0" baseline="0" noProof="0">
              <a:ln>
                <a:noFill/>
              </a:ln>
              <a:effectLst/>
              <a:uLnTx/>
              <a:uFillTx/>
              <a:latin typeface="+mn-lt"/>
              <a:ea typeface="+mn-ea"/>
              <a:cs typeface="+mn-cs"/>
            </a:endParaRPr>
          </a:p>
        </p:txBody>
      </p:sp>
      <p:sp>
        <p:nvSpPr>
          <p:cNvPr id="23" name="TextBox 8">
            <a:extLst>
              <a:ext uri="{FF2B5EF4-FFF2-40B4-BE49-F238E27FC236}">
                <a16:creationId xmlns:a16="http://schemas.microsoft.com/office/drawing/2014/main" id="{7F5E00BC-4186-6414-CB53-121760F3D81F}"/>
              </a:ext>
            </a:extLst>
          </p:cNvPr>
          <p:cNvSpPr txBox="1"/>
          <p:nvPr/>
        </p:nvSpPr>
        <p:spPr bwMode="gray">
          <a:xfrm>
            <a:off x="8762999" y="1554480"/>
            <a:ext cx="3098801" cy="3285515"/>
          </a:xfrm>
          <a:prstGeom prst="rect">
            <a:avLst/>
          </a:prstGeom>
          <a:solidFill>
            <a:srgbClr val="E3E8EE"/>
          </a:solidFill>
        </p:spPr>
        <p:txBody>
          <a:bodyPr wrap="square" lIns="137160" tIns="137160" rIns="274320" bIns="137160" rtlCol="0">
            <a:spAutoFit/>
          </a:bodyPr>
          <a:lstStyle/>
          <a:p>
            <a:pPr marL="0" indent="0">
              <a:spcAft>
                <a:spcPts val="600"/>
              </a:spcAft>
              <a:buNone/>
            </a:pPr>
            <a:r>
              <a:rPr lang="en-US" sz="1250" b="1" dirty="0"/>
              <a:t>Observations </a:t>
            </a:r>
            <a:endParaRPr lang="en-US" sz="1200" dirty="0"/>
          </a:p>
          <a:p>
            <a:pPr>
              <a:spcBef>
                <a:spcPts val="0"/>
              </a:spcBef>
              <a:spcAft>
                <a:spcPts val="400"/>
              </a:spcAft>
            </a:pPr>
            <a:r>
              <a:rPr lang="en-US" sz="1050" b="1" dirty="0" err="1"/>
              <a:t>Ørsted</a:t>
            </a:r>
            <a:r>
              <a:rPr lang="en-US" sz="1050" b="1" dirty="0"/>
              <a:t> realized in 2008 that it needed to change from fossil fuel to sustainable energy,</a:t>
            </a:r>
            <a:r>
              <a:rPr lang="en-US" sz="1050" dirty="0"/>
              <a:t> after the EU announced in 2007 that 20% of energy should be renewable by 2020.</a:t>
            </a:r>
          </a:p>
          <a:p>
            <a:pPr>
              <a:spcBef>
                <a:spcPts val="0"/>
              </a:spcBef>
              <a:spcAft>
                <a:spcPts val="400"/>
              </a:spcAft>
            </a:pPr>
            <a:r>
              <a:rPr lang="en-US" sz="1050" b="1" dirty="0"/>
              <a:t>The largest investments </a:t>
            </a:r>
            <a:r>
              <a:rPr lang="en-US" sz="1050" b="1" dirty="0" err="1"/>
              <a:t>Ørsted</a:t>
            </a:r>
            <a:r>
              <a:rPr lang="en-US" sz="1050" b="1" dirty="0"/>
              <a:t> made were in offshore wind, building 500 MW of offshore wind in 2009.</a:t>
            </a:r>
          </a:p>
          <a:p>
            <a:pPr>
              <a:spcBef>
                <a:spcPts val="0"/>
              </a:spcBef>
              <a:spcAft>
                <a:spcPts val="400"/>
              </a:spcAft>
            </a:pPr>
            <a:r>
              <a:rPr lang="en-US" sz="1050" dirty="0"/>
              <a:t>In the following decade, the company expanded its offshore wind capacity, and </a:t>
            </a:r>
            <a:r>
              <a:rPr lang="en-US" sz="1050" b="1" dirty="0"/>
              <a:t>in 2018, </a:t>
            </a:r>
            <a:r>
              <a:rPr lang="en-US" sz="1050" b="1" dirty="0" err="1"/>
              <a:t>Ørsted</a:t>
            </a:r>
            <a:r>
              <a:rPr lang="en-US" sz="1050" b="1" dirty="0"/>
              <a:t> purchased Lincoln Clean Energy, a US onshore wind developer.</a:t>
            </a:r>
          </a:p>
          <a:p>
            <a:pPr>
              <a:spcBef>
                <a:spcPts val="0"/>
              </a:spcBef>
              <a:spcAft>
                <a:spcPts val="400"/>
              </a:spcAft>
            </a:pPr>
            <a:r>
              <a:rPr lang="en-US" sz="1050" b="1" dirty="0"/>
              <a:t>Between 2006 and 2023, </a:t>
            </a:r>
            <a:r>
              <a:rPr lang="en-US" sz="1050" b="1" dirty="0" err="1"/>
              <a:t>Ørsted</a:t>
            </a:r>
            <a:r>
              <a:rPr lang="en-US" sz="1050" b="1" dirty="0"/>
              <a:t> reduced its emissions per kWh by 92%, </a:t>
            </a:r>
            <a:r>
              <a:rPr lang="en-US" sz="1050" dirty="0"/>
              <a:t>from 462 gCO</a:t>
            </a:r>
            <a:r>
              <a:rPr lang="en-US" sz="1050" baseline="-25000" dirty="0"/>
              <a:t>2</a:t>
            </a:r>
            <a:r>
              <a:rPr lang="en-US" sz="1050" dirty="0"/>
              <a:t>e to 38 gCO</a:t>
            </a:r>
            <a:r>
              <a:rPr lang="en-US" sz="1050" baseline="-25000" dirty="0"/>
              <a:t>2</a:t>
            </a:r>
            <a:r>
              <a:rPr lang="en-US" sz="1050" dirty="0"/>
              <a:t>e.</a:t>
            </a:r>
          </a:p>
        </p:txBody>
      </p:sp>
      <p:cxnSp>
        <p:nvCxnSpPr>
          <p:cNvPr id="1597" name="Straight Connector 1596">
            <a:extLst>
              <a:ext uri="{FF2B5EF4-FFF2-40B4-BE49-F238E27FC236}">
                <a16:creationId xmlns:a16="http://schemas.microsoft.com/office/drawing/2014/main" id="{C1420EE0-00B4-EC38-D7CE-4B9632EB7FFF}"/>
              </a:ext>
            </a:extLst>
          </p:cNvPr>
          <p:cNvCxnSpPr/>
          <p:nvPr>
            <p:custDataLst>
              <p:tags r:id="rId5"/>
            </p:custDataLst>
          </p:nvPr>
        </p:nvCxnSpPr>
        <p:spPr bwMode="gray">
          <a:xfrm>
            <a:off x="957263" y="2633663"/>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1" name="Straight Connector 1590">
            <a:extLst>
              <a:ext uri="{FF2B5EF4-FFF2-40B4-BE49-F238E27FC236}">
                <a16:creationId xmlns:a16="http://schemas.microsoft.com/office/drawing/2014/main" id="{4F5C1A23-EA59-C0C3-E99D-3AF957B0F2A9}"/>
              </a:ext>
            </a:extLst>
          </p:cNvPr>
          <p:cNvCxnSpPr/>
          <p:nvPr>
            <p:custDataLst>
              <p:tags r:id="rId6"/>
            </p:custDataLst>
          </p:nvPr>
        </p:nvCxnSpPr>
        <p:spPr bwMode="gray">
          <a:xfrm>
            <a:off x="957263" y="4237038"/>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2" name="Straight Connector 1591">
            <a:extLst>
              <a:ext uri="{FF2B5EF4-FFF2-40B4-BE49-F238E27FC236}">
                <a16:creationId xmlns:a16="http://schemas.microsoft.com/office/drawing/2014/main" id="{0C43F7C4-9CDA-2E3A-5CB9-D2A5F020A4F3}"/>
              </a:ext>
            </a:extLst>
          </p:cNvPr>
          <p:cNvCxnSpPr/>
          <p:nvPr>
            <p:custDataLst>
              <p:tags r:id="rId7"/>
            </p:custDataLst>
          </p:nvPr>
        </p:nvCxnSpPr>
        <p:spPr bwMode="gray">
          <a:xfrm>
            <a:off x="957263" y="3970338"/>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3" name="Straight Connector 1592">
            <a:extLst>
              <a:ext uri="{FF2B5EF4-FFF2-40B4-BE49-F238E27FC236}">
                <a16:creationId xmlns:a16="http://schemas.microsoft.com/office/drawing/2014/main" id="{4156C85E-34B9-9803-AE39-D9D1518DCC76}"/>
              </a:ext>
            </a:extLst>
          </p:cNvPr>
          <p:cNvCxnSpPr/>
          <p:nvPr>
            <p:custDataLst>
              <p:tags r:id="rId8"/>
            </p:custDataLst>
          </p:nvPr>
        </p:nvCxnSpPr>
        <p:spPr bwMode="gray">
          <a:xfrm>
            <a:off x="957263" y="3702050"/>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4" name="Straight Connector 1593">
            <a:extLst>
              <a:ext uri="{FF2B5EF4-FFF2-40B4-BE49-F238E27FC236}">
                <a16:creationId xmlns:a16="http://schemas.microsoft.com/office/drawing/2014/main" id="{C08980DB-C73D-FCF5-E1E2-966EBBAB2959}"/>
              </a:ext>
            </a:extLst>
          </p:cNvPr>
          <p:cNvCxnSpPr/>
          <p:nvPr>
            <p:custDataLst>
              <p:tags r:id="rId9"/>
            </p:custDataLst>
          </p:nvPr>
        </p:nvCxnSpPr>
        <p:spPr bwMode="gray">
          <a:xfrm>
            <a:off x="957263" y="3435350"/>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5" name="Straight Connector 1594">
            <a:extLst>
              <a:ext uri="{FF2B5EF4-FFF2-40B4-BE49-F238E27FC236}">
                <a16:creationId xmlns:a16="http://schemas.microsoft.com/office/drawing/2014/main" id="{D2922834-D08F-3A66-91FA-7FBFB7040283}"/>
              </a:ext>
            </a:extLst>
          </p:cNvPr>
          <p:cNvCxnSpPr/>
          <p:nvPr>
            <p:custDataLst>
              <p:tags r:id="rId10"/>
            </p:custDataLst>
          </p:nvPr>
        </p:nvCxnSpPr>
        <p:spPr bwMode="gray">
          <a:xfrm>
            <a:off x="957263" y="3168650"/>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6" name="Straight Connector 1595">
            <a:extLst>
              <a:ext uri="{FF2B5EF4-FFF2-40B4-BE49-F238E27FC236}">
                <a16:creationId xmlns:a16="http://schemas.microsoft.com/office/drawing/2014/main" id="{B6B10E25-A27C-1B76-161C-916B2758BEF6}"/>
              </a:ext>
            </a:extLst>
          </p:cNvPr>
          <p:cNvCxnSpPr/>
          <p:nvPr>
            <p:custDataLst>
              <p:tags r:id="rId11"/>
            </p:custDataLst>
          </p:nvPr>
        </p:nvCxnSpPr>
        <p:spPr bwMode="gray">
          <a:xfrm>
            <a:off x="957263" y="2901950"/>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8" name="Straight Connector 1597">
            <a:extLst>
              <a:ext uri="{FF2B5EF4-FFF2-40B4-BE49-F238E27FC236}">
                <a16:creationId xmlns:a16="http://schemas.microsoft.com/office/drawing/2014/main" id="{5977CEA4-90FC-53B3-F52F-C6461B857CDB}"/>
              </a:ext>
            </a:extLst>
          </p:cNvPr>
          <p:cNvCxnSpPr/>
          <p:nvPr>
            <p:custDataLst>
              <p:tags r:id="rId12"/>
            </p:custDataLst>
          </p:nvPr>
        </p:nvCxnSpPr>
        <p:spPr bwMode="gray">
          <a:xfrm>
            <a:off x="957263" y="2366963"/>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9" name="Straight Connector 1598">
            <a:extLst>
              <a:ext uri="{FF2B5EF4-FFF2-40B4-BE49-F238E27FC236}">
                <a16:creationId xmlns:a16="http://schemas.microsoft.com/office/drawing/2014/main" id="{61C7CE7C-7E2B-0015-2CAF-DAE5924E9010}"/>
              </a:ext>
            </a:extLst>
          </p:cNvPr>
          <p:cNvCxnSpPr/>
          <p:nvPr>
            <p:custDataLst>
              <p:tags r:id="rId13"/>
            </p:custDataLst>
          </p:nvPr>
        </p:nvCxnSpPr>
        <p:spPr bwMode="gray">
          <a:xfrm>
            <a:off x="957263" y="2100263"/>
            <a:ext cx="5522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BD72BD78-05CD-3CE9-7DAD-443483ED46F7}"/>
              </a:ext>
            </a:extLst>
          </p:cNvPr>
          <p:cNvGraphicFramePr/>
          <p:nvPr>
            <p:custDataLst>
              <p:tags r:id="rId14"/>
            </p:custDataLst>
            <p:extLst>
              <p:ext uri="{D42A27DB-BD31-4B8C-83A1-F6EECF244321}">
                <p14:modId xmlns:p14="http://schemas.microsoft.com/office/powerpoint/2010/main" val="1629110865"/>
              </p:ext>
            </p:extLst>
          </p:nvPr>
        </p:nvGraphicFramePr>
        <p:xfrm>
          <a:off x="874713" y="2017713"/>
          <a:ext cx="5688012" cy="2568575"/>
        </p:xfrm>
        <a:graphic>
          <a:graphicData uri="http://schemas.openxmlformats.org/drawingml/2006/chart">
            <c:chart xmlns:c="http://schemas.openxmlformats.org/drawingml/2006/chart" xmlns:r="http://schemas.openxmlformats.org/officeDocument/2006/relationships" r:id="rId108"/>
          </a:graphicData>
        </a:graphic>
      </p:graphicFrame>
      <p:sp>
        <p:nvSpPr>
          <p:cNvPr id="1582"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771525" y="4146551"/>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67736A5-BB61-4ABB-B6C6-0FF393C746D6}" type="datetime'''''''''5'''">
              <a:rPr lang="en-US" altLang="en-US" sz="1200" smtClean="0"/>
              <a:pPr marL="0" lvl="0" indent="0" algn="r">
                <a:spcBef>
                  <a:spcPct val="0"/>
                </a:spcBef>
                <a:spcAft>
                  <a:spcPct val="0"/>
                </a:spcAft>
                <a:buNone/>
              </a:pPr>
              <a:t>5</a:t>
            </a:fld>
            <a:endParaRPr lang="en-US" sz="1200"/>
          </a:p>
        </p:txBody>
      </p:sp>
      <p:sp>
        <p:nvSpPr>
          <p:cNvPr id="1583"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687389" y="38798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2941A3-6531-4716-8D0D-7C82C5253F28}" type="datetime'1''''''''''0'''''''''''''''''''''''''''''''''''''''''">
              <a:rPr lang="en-US" altLang="en-US" sz="1200" smtClean="0"/>
              <a:pPr marL="0" lvl="0" indent="0" algn="r">
                <a:spcBef>
                  <a:spcPct val="0"/>
                </a:spcBef>
                <a:spcAft>
                  <a:spcPct val="0"/>
                </a:spcAft>
                <a:buNone/>
              </a:pPr>
              <a:t>10</a:t>
            </a:fld>
            <a:endParaRPr lang="en-US" sz="1200"/>
          </a:p>
        </p:txBody>
      </p:sp>
      <p:sp>
        <p:nvSpPr>
          <p:cNvPr id="1584"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687389" y="36115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D032DF0-46E3-454F-A3E1-42FE6C437739}" type="datetime'''''''''1''''''''''''5'''''''''">
              <a:rPr lang="en-US" altLang="en-US" sz="1200" smtClean="0"/>
              <a:pPr marL="0" lvl="0" indent="0" algn="r">
                <a:spcBef>
                  <a:spcPct val="0"/>
                </a:spcBef>
                <a:spcAft>
                  <a:spcPct val="0"/>
                </a:spcAft>
                <a:buNone/>
              </a:pPr>
              <a:t>15</a:t>
            </a:fld>
            <a:endParaRPr lang="en-US" sz="1200"/>
          </a:p>
        </p:txBody>
      </p:sp>
      <p:sp>
        <p:nvSpPr>
          <p:cNvPr id="39" name="Text Placeholder 10">
            <a:extLst>
              <a:ext uri="{FF2B5EF4-FFF2-40B4-BE49-F238E27FC236}">
                <a16:creationId xmlns:a16="http://schemas.microsoft.com/office/drawing/2014/main" id="{175D9C80-CC49-F318-9068-1423D2309C63}"/>
              </a:ext>
            </a:extLst>
          </p:cNvPr>
          <p:cNvSpPr>
            <a:spLocks noGrp="1"/>
          </p:cNvSpPr>
          <p:nvPr>
            <p:custDataLst>
              <p:tags r:id="rId18"/>
            </p:custDataLst>
          </p:nvPr>
        </p:nvSpPr>
        <p:spPr bwMode="gray">
          <a:xfrm>
            <a:off x="771525" y="44132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1B0796A-17A4-4B10-B611-B315D7F694EA}" type="datetime'''''''''''''''''0'''''''''''''''''">
              <a:rPr lang="en-US" altLang="en-US" sz="1200" smtClean="0"/>
              <a:pPr marL="0" lvl="0" indent="0" algn="r">
                <a:spcBef>
                  <a:spcPct val="0"/>
                </a:spcBef>
                <a:spcAft>
                  <a:spcPct val="0"/>
                </a:spcAft>
                <a:buNone/>
              </a:pPr>
              <a:t>0</a:t>
            </a:fld>
            <a:endParaRPr lang="en-US" sz="1200"/>
          </a:p>
        </p:txBody>
      </p:sp>
      <p:sp>
        <p:nvSpPr>
          <p:cNvPr id="158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687389" y="30781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32E50F-8437-4F31-9952-470C65D9059D}" type="datetime'''''2''''''''''''''''''''''''''''''5'''''''''">
              <a:rPr lang="en-US" altLang="en-US" sz="1200" smtClean="0"/>
              <a:pPr marL="0" lvl="0" indent="0" algn="r">
                <a:spcBef>
                  <a:spcPct val="0"/>
                </a:spcBef>
                <a:spcAft>
                  <a:spcPct val="0"/>
                </a:spcAft>
                <a:buNone/>
              </a:pPr>
              <a:t>25</a:t>
            </a:fld>
            <a:endParaRPr lang="en-US" sz="1200"/>
          </a:p>
        </p:txBody>
      </p:sp>
      <p:sp>
        <p:nvSpPr>
          <p:cNvPr id="1587"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687389" y="28114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49A5487-D310-4BC7-AECD-1AD659F8CF8C}" type="datetime'''''''''''''3''''''''''''''''0'''''''''">
              <a:rPr lang="en-US" altLang="en-US" sz="1200" smtClean="0"/>
              <a:pPr marL="0" lvl="0" indent="0" algn="r">
                <a:spcBef>
                  <a:spcPct val="0"/>
                </a:spcBef>
                <a:spcAft>
                  <a:spcPct val="0"/>
                </a:spcAft>
                <a:buNone/>
              </a:pPr>
              <a:t>30</a:t>
            </a:fld>
            <a:endParaRPr lang="en-US" sz="1200"/>
          </a:p>
        </p:txBody>
      </p:sp>
      <p:sp>
        <p:nvSpPr>
          <p:cNvPr id="1588"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687389" y="25431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7E4E462-46AA-4ADD-9ABC-4481DA5EB0FB}" type="datetime'''''''''''''3''''''''''''''''''''''''''''''''''''''5'''''">
              <a:rPr lang="en-US" altLang="en-US" sz="1200" smtClean="0"/>
              <a:pPr marL="0" lvl="0" indent="0" algn="r">
                <a:spcBef>
                  <a:spcPct val="0"/>
                </a:spcBef>
                <a:spcAft>
                  <a:spcPct val="0"/>
                </a:spcAft>
                <a:buNone/>
              </a:pPr>
              <a:t>35</a:t>
            </a:fld>
            <a:endParaRPr lang="en-US" sz="1200"/>
          </a:p>
        </p:txBody>
      </p:sp>
      <p:sp>
        <p:nvSpPr>
          <p:cNvPr id="158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687389" y="33448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1956575-DCF0-4613-B8D2-944AB4432890}" type="datetime'''''''''''''''''''''''''2''''''''''''''''''''0'">
              <a:rPr lang="en-US" altLang="en-US" sz="1200" smtClean="0"/>
              <a:pPr marL="0" lvl="0" indent="0" algn="r">
                <a:spcBef>
                  <a:spcPct val="0"/>
                </a:spcBef>
                <a:spcAft>
                  <a:spcPct val="0"/>
                </a:spcAft>
                <a:buNone/>
              </a:pPr>
              <a:t>20</a:t>
            </a:fld>
            <a:endParaRPr lang="en-US" sz="1200"/>
          </a:p>
        </p:txBody>
      </p:sp>
      <p:sp>
        <p:nvSpPr>
          <p:cNvPr id="158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687389" y="22764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1D2C95-A9BA-4388-A69B-9AA5D418BB43}" type="datetime'''''''''''''''''''''''''''40'''''''''">
              <a:rPr lang="en-US" altLang="en-US" sz="1200" smtClean="0"/>
              <a:pPr marL="0" lvl="0" indent="0" algn="r">
                <a:spcBef>
                  <a:spcPct val="0"/>
                </a:spcBef>
                <a:spcAft>
                  <a:spcPct val="0"/>
                </a:spcAft>
                <a:buNone/>
              </a:pPr>
              <a:t>40</a:t>
            </a:fld>
            <a:endParaRPr lang="en-US" sz="1200"/>
          </a:p>
        </p:txBody>
      </p:sp>
      <p:sp>
        <p:nvSpPr>
          <p:cNvPr id="159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687389" y="20097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B264457-7175-4C88-915D-729E7FFF1CDB}" type="datetime'''''''''''''''''''''''''''''''''''''4''''''''5'''''''''">
              <a:rPr lang="en-US" altLang="en-US" sz="1200" smtClean="0"/>
              <a:pPr marL="0" lvl="0" indent="0" algn="r">
                <a:spcBef>
                  <a:spcPct val="0"/>
                </a:spcBef>
                <a:spcAft>
                  <a:spcPct val="0"/>
                </a:spcAft>
                <a:buNone/>
              </a:pPr>
              <a:t>45</a:t>
            </a:fld>
            <a:endParaRPr lang="en-US" sz="1200"/>
          </a:p>
        </p:txBody>
      </p:sp>
      <p:sp>
        <p:nvSpPr>
          <p:cNvPr id="42" name="Text Placeholder 10">
            <a:extLst>
              <a:ext uri="{FF2B5EF4-FFF2-40B4-BE49-F238E27FC236}">
                <a16:creationId xmlns:a16="http://schemas.microsoft.com/office/drawing/2014/main" id="{8B840A29-55CC-8BFD-459F-5902B7564C13}"/>
              </a:ext>
            </a:extLst>
          </p:cNvPr>
          <p:cNvSpPr>
            <a:spLocks noGrp="1"/>
          </p:cNvSpPr>
          <p:nvPr>
            <p:custDataLst>
              <p:tags r:id="rId25"/>
            </p:custDataLst>
          </p:nvPr>
        </p:nvSpPr>
        <p:spPr bwMode="auto">
          <a:xfrm>
            <a:off x="1033463"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FC29F5-802A-41F7-9747-6C1B8D304CC8}" type="datetime'''''2''0''''''''''''''''''''''''''''''''0''''''''''''6'''">
              <a:rPr lang="en-US" altLang="en-US" sz="1200" smtClean="0"/>
              <a:pPr marL="0" lvl="0" indent="0" algn="ctr">
                <a:spcBef>
                  <a:spcPct val="0"/>
                </a:spcBef>
                <a:spcAft>
                  <a:spcPct val="0"/>
                </a:spcAft>
                <a:buNone/>
              </a:pPr>
              <a:t>2006</a:t>
            </a:fld>
            <a:endParaRPr lang="en-US" sz="1200"/>
          </a:p>
        </p:txBody>
      </p:sp>
      <p:sp>
        <p:nvSpPr>
          <p:cNvPr id="1638"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1577975" y="2776539"/>
            <a:ext cx="263525"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6DC3B4-FB36-49B6-9FAB-60107B5B307E}" type="datetime'''''''''''''''''5''''''''%'''''''''''''''''''''''''''">
              <a:rPr lang="en-US" altLang="en-US" sz="1200" smtClean="0">
                <a:solidFill>
                  <a:schemeClr val="bg1"/>
                </a:solidFill>
                <a:effectLst/>
              </a:rPr>
              <a:pPr marL="0" lvl="0" indent="0" algn="ctr">
                <a:spcBef>
                  <a:spcPct val="0"/>
                </a:spcBef>
                <a:spcAft>
                  <a:spcPct val="0"/>
                </a:spcAft>
                <a:buNone/>
              </a:pPr>
              <a:t>5%</a:t>
            </a:fld>
            <a:endParaRPr lang="en-US" sz="1200">
              <a:solidFill>
                <a:schemeClr val="bg1"/>
              </a:solidFill>
            </a:endParaRPr>
          </a:p>
        </p:txBody>
      </p:sp>
      <p:sp>
        <p:nvSpPr>
          <p:cNvPr id="43" name="Text Placeholder 10">
            <a:extLst>
              <a:ext uri="{FF2B5EF4-FFF2-40B4-BE49-F238E27FC236}">
                <a16:creationId xmlns:a16="http://schemas.microsoft.com/office/drawing/2014/main" id="{760AC0DC-05B3-78AF-7E01-81CB51D7F180}"/>
              </a:ext>
            </a:extLst>
          </p:cNvPr>
          <p:cNvSpPr>
            <a:spLocks noGrp="1"/>
          </p:cNvSpPr>
          <p:nvPr>
            <p:custDataLst>
              <p:tags r:id="rId27"/>
            </p:custDataLst>
          </p:nvPr>
        </p:nvSpPr>
        <p:spPr bwMode="auto">
          <a:xfrm>
            <a:off x="1535113"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A0A3EF9-A8B7-4D6F-A132-6E38848F15BE}" type="datetime'''''''2''''''''0''''''''''''''''''''''0''''8'''''''''''''''''">
              <a:rPr lang="en-US" altLang="en-US" sz="1200" smtClean="0"/>
              <a:pPr marL="0" lvl="0" indent="0" algn="ctr">
                <a:spcBef>
                  <a:spcPct val="0"/>
                </a:spcBef>
                <a:spcAft>
                  <a:spcPct val="0"/>
                </a:spcAft>
                <a:buNone/>
              </a:pPr>
              <a:t>2008</a:t>
            </a:fld>
            <a:endParaRPr lang="en-US" sz="1200"/>
          </a:p>
        </p:txBody>
      </p:sp>
      <p:sp>
        <p:nvSpPr>
          <p:cNvPr id="1639"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081213" y="2628901"/>
            <a:ext cx="2635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8CD660E-3D70-4294-9802-12B477048FA5}" type="datetime'''''9''''''''''''''''''''''''''''''''%'''''''''''''''''''">
              <a:rPr lang="en-US" altLang="en-US" sz="1200" smtClean="0">
                <a:solidFill>
                  <a:schemeClr val="bg1"/>
                </a:solidFill>
              </a:rPr>
              <a:pPr marL="0" lvl="0" indent="0" algn="ctr">
                <a:spcBef>
                  <a:spcPct val="0"/>
                </a:spcBef>
                <a:spcAft>
                  <a:spcPct val="0"/>
                </a:spcAft>
                <a:buNone/>
              </a:pPr>
              <a:t>9%</a:t>
            </a:fld>
            <a:endParaRPr lang="en-US" sz="1200">
              <a:solidFill>
                <a:schemeClr val="bg1"/>
              </a:solidFill>
            </a:endParaRPr>
          </a:p>
        </p:txBody>
      </p:sp>
      <p:sp>
        <p:nvSpPr>
          <p:cNvPr id="44" name="Text Placeholder 10">
            <a:extLst>
              <a:ext uri="{FF2B5EF4-FFF2-40B4-BE49-F238E27FC236}">
                <a16:creationId xmlns:a16="http://schemas.microsoft.com/office/drawing/2014/main" id="{93C175BD-84B1-16D1-6030-1639807C0E18}"/>
              </a:ext>
            </a:extLst>
          </p:cNvPr>
          <p:cNvSpPr>
            <a:spLocks noGrp="1"/>
          </p:cNvSpPr>
          <p:nvPr>
            <p:custDataLst>
              <p:tags r:id="rId29"/>
            </p:custDataLst>
          </p:nvPr>
        </p:nvSpPr>
        <p:spPr bwMode="auto">
          <a:xfrm>
            <a:off x="2038350"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819CF2C-0A69-4E40-A955-DF5C0AAA921C}" type="datetime'''''''''''''''''''''''''''2''''''''''''''0''10'''''''''">
              <a:rPr lang="en-US" altLang="en-US" sz="1200" smtClean="0"/>
              <a:pPr marL="0" lvl="0" indent="0" algn="ctr">
                <a:spcBef>
                  <a:spcPct val="0"/>
                </a:spcBef>
                <a:spcAft>
                  <a:spcPct val="0"/>
                </a:spcAft>
                <a:buNone/>
              </a:pPr>
              <a:t>2010</a:t>
            </a:fld>
            <a:endParaRPr lang="en-US" sz="1200"/>
          </a:p>
        </p:txBody>
      </p:sp>
      <p:sp>
        <p:nvSpPr>
          <p:cNvPr id="1640"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541588" y="3011489"/>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35634BD-996C-4108-88F9-7F0F83E3DC36}" type="datetime'''''''''''1''''''3''%'''''''''''''''''''''''''''''''">
              <a:rPr lang="en-US" altLang="en-US" sz="1200" smtClean="0">
                <a:solidFill>
                  <a:schemeClr val="bg1"/>
                </a:solidFill>
              </a:rPr>
              <a:pPr marL="0" lvl="0" indent="0" algn="ctr">
                <a:spcBef>
                  <a:spcPct val="0"/>
                </a:spcBef>
                <a:spcAft>
                  <a:spcPct val="0"/>
                </a:spcAft>
                <a:buNone/>
              </a:pPr>
              <a:t>13%</a:t>
            </a:fld>
            <a:endParaRPr lang="en-US" sz="1200">
              <a:solidFill>
                <a:schemeClr val="bg1"/>
              </a:solidFill>
            </a:endParaRPr>
          </a:p>
        </p:txBody>
      </p:sp>
      <p:sp>
        <p:nvSpPr>
          <p:cNvPr id="45" name="Text Placeholder 10">
            <a:extLst>
              <a:ext uri="{FF2B5EF4-FFF2-40B4-BE49-F238E27FC236}">
                <a16:creationId xmlns:a16="http://schemas.microsoft.com/office/drawing/2014/main" id="{AB94A272-50F1-E7B3-6AE9-9D4DDC39AE10}"/>
              </a:ext>
            </a:extLst>
          </p:cNvPr>
          <p:cNvSpPr>
            <a:spLocks noGrp="1"/>
          </p:cNvSpPr>
          <p:nvPr>
            <p:custDataLst>
              <p:tags r:id="rId31"/>
            </p:custDataLst>
          </p:nvPr>
        </p:nvSpPr>
        <p:spPr bwMode="auto">
          <a:xfrm>
            <a:off x="2540000"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78774D-A9DA-4F0F-99F1-E242BE966DFD}" type="datetime'''''2''''''0''''''''''''''''''''''''''''''''1''2'''">
              <a:rPr lang="en-US" altLang="en-US" sz="1200" smtClean="0"/>
              <a:pPr marL="0" lvl="0" indent="0" algn="ctr">
                <a:spcBef>
                  <a:spcPct val="0"/>
                </a:spcBef>
                <a:spcAft>
                  <a:spcPct val="0"/>
                </a:spcAft>
                <a:buNone/>
              </a:pPr>
              <a:t>2012</a:t>
            </a:fld>
            <a:endParaRPr lang="en-US" sz="1200"/>
          </a:p>
        </p:txBody>
      </p:sp>
      <p:sp>
        <p:nvSpPr>
          <p:cNvPr id="1641"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3043238" y="3341689"/>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0FD505-1D7F-4F8F-9273-E40FB488384C}" type="datetime'''''''''2''''''''''''''''''''''''''''1''''''''''''''''%'''''''">
              <a:rPr lang="en-US" altLang="en-US" sz="1200" smtClean="0">
                <a:solidFill>
                  <a:schemeClr val="bg1"/>
                </a:solidFill>
              </a:rPr>
              <a:pPr marL="0" lvl="0" indent="0" algn="ctr">
                <a:spcBef>
                  <a:spcPct val="0"/>
                </a:spcBef>
                <a:spcAft>
                  <a:spcPct val="0"/>
                </a:spcAft>
                <a:buNone/>
              </a:pPr>
              <a:t>21%</a:t>
            </a:fld>
            <a:endParaRPr lang="en-US" sz="1200">
              <a:solidFill>
                <a:schemeClr val="bg1"/>
              </a:solidFill>
            </a:endParaRPr>
          </a:p>
        </p:txBody>
      </p:sp>
      <p:sp>
        <p:nvSpPr>
          <p:cNvPr id="46" name="Text Placeholder 10">
            <a:extLst>
              <a:ext uri="{FF2B5EF4-FFF2-40B4-BE49-F238E27FC236}">
                <a16:creationId xmlns:a16="http://schemas.microsoft.com/office/drawing/2014/main" id="{BEDD9915-6DE1-2F2F-0F4E-4251BC647B07}"/>
              </a:ext>
            </a:extLst>
          </p:cNvPr>
          <p:cNvSpPr>
            <a:spLocks noGrp="1"/>
          </p:cNvSpPr>
          <p:nvPr>
            <p:custDataLst>
              <p:tags r:id="rId33"/>
            </p:custDataLst>
          </p:nvPr>
        </p:nvSpPr>
        <p:spPr bwMode="auto">
          <a:xfrm>
            <a:off x="3041650"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60DD3A-25CE-4389-927F-F737A8F00801}" type="datetime'2''''''''''''0''''''''1''''''''''''''''4'''''''''''''''''''''">
              <a:rPr lang="en-US" altLang="en-US" sz="1200" smtClean="0"/>
              <a:pPr marL="0" lvl="0" indent="0" algn="ctr">
                <a:spcBef>
                  <a:spcPct val="0"/>
                </a:spcBef>
                <a:spcAft>
                  <a:spcPct val="0"/>
                </a:spcAft>
                <a:buNone/>
              </a:pPr>
              <a:t>2014</a:t>
            </a:fld>
            <a:endParaRPr lang="en-US" sz="1200"/>
          </a:p>
        </p:txBody>
      </p:sp>
      <p:sp>
        <p:nvSpPr>
          <p:cNvPr id="1642"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3544888" y="3316289"/>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986CB2-DE83-4F76-BBA4-F49859D24603}" type="datetime'''''''2''''''''''''''''''''''''''''''''''''''''6''''%'''''''">
              <a:rPr lang="en-US" altLang="en-US" sz="1200" smtClean="0">
                <a:solidFill>
                  <a:schemeClr val="bg1"/>
                </a:solidFill>
              </a:rPr>
              <a:pPr marL="0" lvl="0" indent="0" algn="ctr">
                <a:spcBef>
                  <a:spcPct val="0"/>
                </a:spcBef>
                <a:spcAft>
                  <a:spcPct val="0"/>
                </a:spcAft>
                <a:buNone/>
              </a:pPr>
              <a:t>26%</a:t>
            </a:fld>
            <a:endParaRPr lang="en-US" sz="1200">
              <a:solidFill>
                <a:schemeClr val="bg1"/>
              </a:solidFill>
            </a:endParaRPr>
          </a:p>
        </p:txBody>
      </p:sp>
      <p:sp>
        <p:nvSpPr>
          <p:cNvPr id="47" name="Text Placeholder 10">
            <a:extLst>
              <a:ext uri="{FF2B5EF4-FFF2-40B4-BE49-F238E27FC236}">
                <a16:creationId xmlns:a16="http://schemas.microsoft.com/office/drawing/2014/main" id="{F2AB08FC-BB92-51DF-9900-C5A55EC460BA}"/>
              </a:ext>
            </a:extLst>
          </p:cNvPr>
          <p:cNvSpPr>
            <a:spLocks noGrp="1"/>
          </p:cNvSpPr>
          <p:nvPr>
            <p:custDataLst>
              <p:tags r:id="rId35"/>
            </p:custDataLst>
          </p:nvPr>
        </p:nvSpPr>
        <p:spPr bwMode="auto">
          <a:xfrm>
            <a:off x="3543300"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5E64D7C-621C-4878-AEBD-86A138B2C501}" type="datetime'''''''2''''0''''''''1''''6'''''''''''''''''''''''''''">
              <a:rPr lang="en-US" altLang="en-US" sz="1200" smtClean="0"/>
              <a:pPr marL="0" lvl="0" indent="0" algn="ctr">
                <a:spcBef>
                  <a:spcPct val="0"/>
                </a:spcBef>
                <a:spcAft>
                  <a:spcPct val="0"/>
                </a:spcAft>
                <a:buNone/>
              </a:pPr>
              <a:t>2016</a:t>
            </a:fld>
            <a:endParaRPr lang="en-US" sz="1200"/>
          </a:p>
        </p:txBody>
      </p:sp>
      <p:sp>
        <p:nvSpPr>
          <p:cNvPr id="1643"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4048125" y="3294064"/>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5E14AA1-76AE-4AF0-B42B-DD906CA3336F}" type="datetime'''3''''''''''''''''''''''''''''9''''%'''">
              <a:rPr lang="en-US" altLang="en-US" sz="1200" smtClean="0">
                <a:solidFill>
                  <a:schemeClr val="bg1"/>
                </a:solidFill>
                <a:effectLst/>
              </a:rPr>
              <a:pPr marL="0" lvl="0" indent="0" algn="ctr">
                <a:spcBef>
                  <a:spcPct val="0"/>
                </a:spcBef>
                <a:spcAft>
                  <a:spcPct val="0"/>
                </a:spcAft>
                <a:buNone/>
              </a:pPr>
              <a:t>39%</a:t>
            </a:fld>
            <a:endParaRPr lang="en-US" sz="1200">
              <a:solidFill>
                <a:schemeClr val="bg1"/>
              </a:solidFill>
            </a:endParaRPr>
          </a:p>
        </p:txBody>
      </p:sp>
      <p:sp>
        <p:nvSpPr>
          <p:cNvPr id="1653" name="Text Placeholder 10">
            <a:extLst>
              <a:ext uri="{FF2B5EF4-FFF2-40B4-BE49-F238E27FC236}">
                <a16:creationId xmlns:a16="http://schemas.microsoft.com/office/drawing/2014/main" id="{4D7D05F3-E0F2-F224-6311-999142A6E8D9}"/>
              </a:ext>
            </a:extLst>
          </p:cNvPr>
          <p:cNvSpPr>
            <a:spLocks noGrp="1"/>
          </p:cNvSpPr>
          <p:nvPr>
            <p:custDataLst>
              <p:tags r:id="rId37"/>
            </p:custDataLst>
          </p:nvPr>
        </p:nvSpPr>
        <p:spPr bwMode="gray">
          <a:xfrm>
            <a:off x="4089400" y="3579813"/>
            <a:ext cx="263525"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B17386-55BD-4DBB-92EC-42CEA755DC17}" type="datetime'''''''''''''''''''''''2''''%'''''''''''''''''">
              <a:rPr lang="en-US" altLang="en-US" sz="1200" smtClean="0">
                <a:solidFill>
                  <a:schemeClr val="bg1"/>
                </a:solidFill>
                <a:effectLst/>
              </a:rPr>
              <a:pPr marL="0" lvl="0" indent="0" algn="ctr">
                <a:spcBef>
                  <a:spcPct val="0"/>
                </a:spcBef>
                <a:spcAft>
                  <a:spcPct val="0"/>
                </a:spcAft>
                <a:buNone/>
              </a:pPr>
              <a:t>2%</a:t>
            </a:fld>
            <a:endParaRPr lang="en-US" sz="1200">
              <a:solidFill>
                <a:schemeClr val="bg1"/>
              </a:solidFill>
            </a:endParaRPr>
          </a:p>
        </p:txBody>
      </p:sp>
      <p:sp>
        <p:nvSpPr>
          <p:cNvPr id="1046" name="Text Placeholder 10">
            <a:extLst>
              <a:ext uri="{FF2B5EF4-FFF2-40B4-BE49-F238E27FC236}">
                <a16:creationId xmlns:a16="http://schemas.microsoft.com/office/drawing/2014/main" id="{1CAB5787-F6B4-86FD-9A82-A9C1889CAC48}"/>
              </a:ext>
            </a:extLst>
          </p:cNvPr>
          <p:cNvSpPr>
            <a:spLocks noGrp="1"/>
          </p:cNvSpPr>
          <p:nvPr>
            <p:custDataLst>
              <p:tags r:id="rId38"/>
            </p:custDataLst>
          </p:nvPr>
        </p:nvSpPr>
        <p:spPr bwMode="auto">
          <a:xfrm>
            <a:off x="4046538"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41D6049-2906-4413-B749-466AA097007C}" type="datetime'''2''0''''''''1''''''''8'''''''''''''''''''''''''''''''">
              <a:rPr lang="en-US" altLang="en-US" sz="1200" smtClean="0"/>
              <a:pPr marL="0" lvl="0" indent="0" algn="ctr">
                <a:spcBef>
                  <a:spcPct val="0"/>
                </a:spcBef>
                <a:spcAft>
                  <a:spcPct val="0"/>
                </a:spcAft>
                <a:buNone/>
              </a:pPr>
              <a:t>2018</a:t>
            </a:fld>
            <a:endParaRPr lang="en-US" sz="1200"/>
          </a:p>
        </p:txBody>
      </p:sp>
      <p:sp>
        <p:nvSpPr>
          <p:cNvPr id="164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4549775" y="3109914"/>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5557101-045B-40AF-98BA-4B962E6F00EB}" type="datetime'4''8''''''''''''''%'''''''''''''''''''''''''''''''''''''''">
              <a:rPr lang="en-US" altLang="en-US" sz="1200" smtClean="0">
                <a:solidFill>
                  <a:schemeClr val="bg1"/>
                </a:solidFill>
                <a:effectLst/>
              </a:rPr>
              <a:pPr marL="0" lvl="0" indent="0" algn="ctr">
                <a:spcBef>
                  <a:spcPct val="0"/>
                </a:spcBef>
                <a:spcAft>
                  <a:spcPct val="0"/>
                </a:spcAft>
                <a:buNone/>
              </a:pPr>
              <a:t>48%</a:t>
            </a:fld>
            <a:endParaRPr lang="en-US" sz="1200">
              <a:solidFill>
                <a:schemeClr val="bg1"/>
              </a:solidFill>
            </a:endParaRPr>
          </a:p>
        </p:txBody>
      </p:sp>
      <p:sp>
        <p:nvSpPr>
          <p:cNvPr id="1654" name="Text Placeholder 10">
            <a:extLst>
              <a:ext uri="{FF2B5EF4-FFF2-40B4-BE49-F238E27FC236}">
                <a16:creationId xmlns:a16="http://schemas.microsoft.com/office/drawing/2014/main" id="{0D90C7D1-91B8-6D00-A6F3-B3416362B87A}"/>
              </a:ext>
            </a:extLst>
          </p:cNvPr>
          <p:cNvSpPr>
            <a:spLocks noGrp="1"/>
          </p:cNvSpPr>
          <p:nvPr>
            <p:custDataLst>
              <p:tags r:id="rId40"/>
            </p:custDataLst>
          </p:nvPr>
        </p:nvSpPr>
        <p:spPr bwMode="gray">
          <a:xfrm>
            <a:off x="4549775" y="3675063"/>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B587A8-209C-41F1-9CE8-9AB0905F9E1F}" type="datetime'''''''''''1''''8''''''''''''''''''%'''''''''''''''''''''''''">
              <a:rPr lang="en-US" altLang="en-US" sz="1200" smtClean="0">
                <a:solidFill>
                  <a:schemeClr val="bg1"/>
                </a:solidFill>
                <a:effectLst/>
              </a:rPr>
              <a:pPr marL="0" lvl="0" indent="0" algn="ctr">
                <a:spcBef>
                  <a:spcPct val="0"/>
                </a:spcBef>
                <a:spcAft>
                  <a:spcPct val="0"/>
                </a:spcAft>
                <a:buNone/>
              </a:pPr>
              <a:t>18%</a:t>
            </a:fld>
            <a:endParaRPr lang="en-US" sz="1200">
              <a:solidFill>
                <a:schemeClr val="bg1"/>
              </a:solidFill>
            </a:endParaRPr>
          </a:p>
        </p:txBody>
      </p:sp>
      <p:sp>
        <p:nvSpPr>
          <p:cNvPr id="1047" name="Text Placeholder 10">
            <a:extLst>
              <a:ext uri="{FF2B5EF4-FFF2-40B4-BE49-F238E27FC236}">
                <a16:creationId xmlns:a16="http://schemas.microsoft.com/office/drawing/2014/main" id="{0F54EB6F-BE6A-3773-9E30-8F969CE3BC43}"/>
              </a:ext>
            </a:extLst>
          </p:cNvPr>
          <p:cNvSpPr>
            <a:spLocks noGrp="1"/>
          </p:cNvSpPr>
          <p:nvPr>
            <p:custDataLst>
              <p:tags r:id="rId41"/>
            </p:custDataLst>
          </p:nvPr>
        </p:nvSpPr>
        <p:spPr bwMode="auto">
          <a:xfrm>
            <a:off x="4548188"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0BF34CC-24FC-4D04-9306-BC627E924E2D}" type="datetime'''''''''''''2''''''0''''2''''''''''''''''''0'''''''''''''">
              <a:rPr lang="en-US" altLang="en-US" sz="1200" smtClean="0"/>
              <a:pPr marL="0" lvl="0" indent="0" algn="ctr">
                <a:spcBef>
                  <a:spcPct val="0"/>
                </a:spcBef>
                <a:spcAft>
                  <a:spcPct val="0"/>
                </a:spcAft>
                <a:buNone/>
              </a:pPr>
              <a:t>2020</a:t>
            </a:fld>
            <a:endParaRPr lang="en-US" sz="1200"/>
          </a:p>
        </p:txBody>
      </p:sp>
      <p:sp>
        <p:nvSpPr>
          <p:cNvPr id="1645"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5051425" y="2805114"/>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65397B-273E-44BE-848F-203F285FC46F}" type="datetime'''3''''''''''''''''''''''''''''''''''''''''''''7%'''''''''">
              <a:rPr lang="en-US" altLang="en-US" sz="1200" smtClean="0">
                <a:solidFill>
                  <a:schemeClr val="bg1"/>
                </a:solidFill>
                <a:effectLst/>
              </a:rPr>
              <a:pPr marL="0" lvl="0" indent="0" algn="ctr">
                <a:spcBef>
                  <a:spcPct val="0"/>
                </a:spcBef>
                <a:spcAft>
                  <a:spcPct val="0"/>
                </a:spcAft>
                <a:buNone/>
              </a:pPr>
              <a:t>37%</a:t>
            </a:fld>
            <a:endParaRPr lang="en-US" sz="1200">
              <a:solidFill>
                <a:schemeClr val="bg1"/>
              </a:solidFill>
            </a:endParaRPr>
          </a:p>
        </p:txBody>
      </p:sp>
      <p:sp>
        <p:nvSpPr>
          <p:cNvPr id="1655" name="Text Placeholder 10">
            <a:extLst>
              <a:ext uri="{FF2B5EF4-FFF2-40B4-BE49-F238E27FC236}">
                <a16:creationId xmlns:a16="http://schemas.microsoft.com/office/drawing/2014/main" id="{73EEC96D-C96D-9745-D0EE-F0BB48ACAD33}"/>
              </a:ext>
            </a:extLst>
          </p:cNvPr>
          <p:cNvSpPr>
            <a:spLocks noGrp="1"/>
          </p:cNvSpPr>
          <p:nvPr>
            <p:custDataLst>
              <p:tags r:id="rId43"/>
            </p:custDataLst>
          </p:nvPr>
        </p:nvSpPr>
        <p:spPr bwMode="gray">
          <a:xfrm>
            <a:off x="5051425" y="3367088"/>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D6DBA2-EF26-41C7-9A7C-A78DD290813D}" type="datetime'''''''''''''''''''''2''''''0''''''%'''''''''''''''''''''''">
              <a:rPr lang="en-US" altLang="en-US" sz="1200" smtClean="0">
                <a:solidFill>
                  <a:schemeClr val="bg1"/>
                </a:solidFill>
                <a:effectLst/>
              </a:rPr>
              <a:pPr marL="0" lvl="0" indent="0" algn="ctr">
                <a:spcBef>
                  <a:spcPct val="0"/>
                </a:spcBef>
                <a:spcAft>
                  <a:spcPct val="0"/>
                </a:spcAft>
                <a:buNone/>
              </a:pPr>
              <a:t>20%</a:t>
            </a:fld>
            <a:endParaRPr lang="en-US" sz="1200">
              <a:solidFill>
                <a:schemeClr val="bg1"/>
              </a:solidFill>
            </a:endParaRPr>
          </a:p>
        </p:txBody>
      </p:sp>
      <p:sp>
        <p:nvSpPr>
          <p:cNvPr id="1050" name="Text Placeholder 10">
            <a:extLst>
              <a:ext uri="{FF2B5EF4-FFF2-40B4-BE49-F238E27FC236}">
                <a16:creationId xmlns:a16="http://schemas.microsoft.com/office/drawing/2014/main" id="{371F2089-0729-89E6-78BC-422F71437547}"/>
              </a:ext>
            </a:extLst>
          </p:cNvPr>
          <p:cNvSpPr>
            <a:spLocks noGrp="1"/>
          </p:cNvSpPr>
          <p:nvPr>
            <p:custDataLst>
              <p:tags r:id="rId44"/>
            </p:custDataLst>
          </p:nvPr>
        </p:nvSpPr>
        <p:spPr bwMode="auto">
          <a:xfrm>
            <a:off x="5049838"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CDB8EA-895C-4848-98B6-FC43F38BE13F}" type="datetime'''''''''''''''2''''''''0''''''2''1'''">
              <a:rPr lang="en-US" altLang="en-US" sz="1200" smtClean="0"/>
              <a:pPr marL="0" lvl="0" indent="0" algn="ctr">
                <a:spcBef>
                  <a:spcPct val="0"/>
                </a:spcBef>
                <a:spcAft>
                  <a:spcPct val="0"/>
                </a:spcAft>
                <a:buNone/>
              </a:pPr>
              <a:t>2021</a:t>
            </a:fld>
            <a:endParaRPr lang="en-US" sz="1200"/>
          </a:p>
        </p:txBody>
      </p:sp>
      <p:sp>
        <p:nvSpPr>
          <p:cNvPr id="1646"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gray">
          <a:xfrm>
            <a:off x="5553075" y="2606676"/>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60B8683-C30D-442E-A3B2-7EF74E06D065}" type="datetime'''''''''''''''''''''''''''3''''''''''''''''''9''%'''''''''''''">
              <a:rPr lang="en-US" altLang="en-US" sz="1200" smtClean="0">
                <a:solidFill>
                  <a:schemeClr val="bg1"/>
                </a:solidFill>
                <a:effectLst/>
              </a:rPr>
              <a:pPr marL="0" lvl="0" indent="0" algn="ctr">
                <a:spcBef>
                  <a:spcPct val="0"/>
                </a:spcBef>
                <a:spcAft>
                  <a:spcPct val="0"/>
                </a:spcAft>
                <a:buNone/>
              </a:pPr>
              <a:t>39%</a:t>
            </a:fld>
            <a:endParaRPr lang="en-US" sz="1200">
              <a:solidFill>
                <a:schemeClr val="bg1"/>
              </a:solidFill>
            </a:endParaRPr>
          </a:p>
        </p:txBody>
      </p:sp>
      <p:sp>
        <p:nvSpPr>
          <p:cNvPr id="1656" name="Text Placeholder 10">
            <a:extLst>
              <a:ext uri="{FF2B5EF4-FFF2-40B4-BE49-F238E27FC236}">
                <a16:creationId xmlns:a16="http://schemas.microsoft.com/office/drawing/2014/main" id="{23EA9992-2E52-3209-39D5-C7769E0AA548}"/>
              </a:ext>
            </a:extLst>
          </p:cNvPr>
          <p:cNvSpPr>
            <a:spLocks noGrp="1"/>
          </p:cNvSpPr>
          <p:nvPr>
            <p:custDataLst>
              <p:tags r:id="rId46"/>
            </p:custDataLst>
          </p:nvPr>
        </p:nvSpPr>
        <p:spPr bwMode="gray">
          <a:xfrm>
            <a:off x="5553075" y="3346450"/>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17014D5-580B-4385-9642-3A12077AF34E}" type="datetime'''''''''''''''''''''''''2''''7''''''''''''''''''''''''%'''">
              <a:rPr lang="en-US" altLang="en-US" sz="1200" smtClean="0">
                <a:solidFill>
                  <a:schemeClr val="bg1"/>
                </a:solidFill>
                <a:effectLst/>
              </a:rPr>
              <a:pPr marL="0" lvl="0" indent="0" algn="ctr">
                <a:spcBef>
                  <a:spcPct val="0"/>
                </a:spcBef>
                <a:spcAft>
                  <a:spcPct val="0"/>
                </a:spcAft>
                <a:buNone/>
              </a:pPr>
              <a:t>27%</a:t>
            </a:fld>
            <a:endParaRPr lang="en-US" sz="1200">
              <a:solidFill>
                <a:schemeClr val="bg1"/>
              </a:solidFill>
            </a:endParaRPr>
          </a:p>
        </p:txBody>
      </p:sp>
      <p:sp>
        <p:nvSpPr>
          <p:cNvPr id="1053" name="Text Placeholder 10">
            <a:extLst>
              <a:ext uri="{FF2B5EF4-FFF2-40B4-BE49-F238E27FC236}">
                <a16:creationId xmlns:a16="http://schemas.microsoft.com/office/drawing/2014/main" id="{20DD2C3C-7E41-1501-BE92-776D541453E8}"/>
              </a:ext>
            </a:extLst>
          </p:cNvPr>
          <p:cNvSpPr>
            <a:spLocks noGrp="1"/>
          </p:cNvSpPr>
          <p:nvPr>
            <p:custDataLst>
              <p:tags r:id="rId47"/>
            </p:custDataLst>
          </p:nvPr>
        </p:nvSpPr>
        <p:spPr bwMode="auto">
          <a:xfrm>
            <a:off x="5551488"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0E51D5-8482-4C4A-8A4F-AE8BE27C350B}" type="datetime'''''''''''''''''2''''''''''''''0''''2''''''''''2'">
              <a:rPr lang="en-US" altLang="en-US" sz="1200" smtClean="0"/>
              <a:pPr marL="0" lvl="0" indent="0" algn="ctr">
                <a:spcBef>
                  <a:spcPct val="0"/>
                </a:spcBef>
                <a:spcAft>
                  <a:spcPct val="0"/>
                </a:spcAft>
                <a:buNone/>
              </a:pPr>
              <a:t>2022</a:t>
            </a:fld>
            <a:endParaRPr lang="en-US" sz="1200"/>
          </a:p>
        </p:txBody>
      </p:sp>
      <p:sp>
        <p:nvSpPr>
          <p:cNvPr id="1637"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1076325" y="3471864"/>
            <a:ext cx="263525"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6404F59-9EBD-4678-A212-EBB1D4F0B48D}" type="datetime'''''''''''''''''''''''''''''''''''''''4''''%'">
              <a:rPr lang="en-US" altLang="en-US" sz="1200" smtClean="0">
                <a:solidFill>
                  <a:schemeClr val="bg1"/>
                </a:solidFill>
                <a:effectLst/>
              </a:rPr>
              <a:pPr marL="0" lvl="0" indent="0" algn="ctr">
                <a:spcBef>
                  <a:spcPct val="0"/>
                </a:spcBef>
                <a:spcAft>
                  <a:spcPct val="0"/>
                </a:spcAft>
                <a:buNone/>
              </a:pPr>
              <a:t>4%</a:t>
            </a:fld>
            <a:endParaRPr lang="en-US" sz="1200">
              <a:solidFill>
                <a:schemeClr val="bg1"/>
              </a:solidFill>
            </a:endParaRPr>
          </a:p>
        </p:txBody>
      </p:sp>
      <p:sp>
        <p:nvSpPr>
          <p:cNvPr id="1657" name="Text Placeholder 10">
            <a:extLst>
              <a:ext uri="{FF2B5EF4-FFF2-40B4-BE49-F238E27FC236}">
                <a16:creationId xmlns:a16="http://schemas.microsoft.com/office/drawing/2014/main" id="{1F3124B4-64DD-0C1E-1605-67B9145A3766}"/>
              </a:ext>
            </a:extLst>
          </p:cNvPr>
          <p:cNvSpPr>
            <a:spLocks noGrp="1"/>
          </p:cNvSpPr>
          <p:nvPr>
            <p:custDataLst>
              <p:tags r:id="rId49"/>
            </p:custDataLst>
          </p:nvPr>
        </p:nvSpPr>
        <p:spPr bwMode="gray">
          <a:xfrm>
            <a:off x="6056313" y="3409950"/>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1187FF-16E8-48E8-AD32-ABC7CF4D7724}" type="datetime'''''''''''''''''''2''''''''''''''''7''''''''''''''''''''''%'''">
              <a:rPr lang="en-US" altLang="en-US" sz="1200" smtClean="0">
                <a:solidFill>
                  <a:schemeClr val="bg1"/>
                </a:solidFill>
                <a:effectLst/>
              </a:rPr>
              <a:pPr marL="0" lvl="0" indent="0" algn="ctr">
                <a:spcBef>
                  <a:spcPct val="0"/>
                </a:spcBef>
                <a:spcAft>
                  <a:spcPct val="0"/>
                </a:spcAft>
                <a:buNone/>
              </a:pPr>
              <a:t>27%</a:t>
            </a:fld>
            <a:endParaRPr lang="en-US" sz="1200">
              <a:solidFill>
                <a:schemeClr val="bg1"/>
              </a:solidFill>
            </a:endParaRPr>
          </a:p>
        </p:txBody>
      </p:sp>
      <p:sp>
        <p:nvSpPr>
          <p:cNvPr id="1054" name="Text Placeholder 10">
            <a:extLst>
              <a:ext uri="{FF2B5EF4-FFF2-40B4-BE49-F238E27FC236}">
                <a16:creationId xmlns:a16="http://schemas.microsoft.com/office/drawing/2014/main" id="{B0C19AB2-2747-05E6-5F82-9A83B4126D34}"/>
              </a:ext>
            </a:extLst>
          </p:cNvPr>
          <p:cNvSpPr>
            <a:spLocks noGrp="1"/>
          </p:cNvSpPr>
          <p:nvPr>
            <p:custDataLst>
              <p:tags r:id="rId50"/>
            </p:custDataLst>
          </p:nvPr>
        </p:nvSpPr>
        <p:spPr bwMode="auto">
          <a:xfrm>
            <a:off x="6054725" y="4554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69E979-0617-4533-865B-FA7A21290F69}" type="datetime'''''''''''''''''2''''0''''''2''''''''3'''''''''''''''''">
              <a:rPr lang="en-US" altLang="en-US" sz="1200" smtClean="0"/>
              <a:pPr marL="0" lvl="0" indent="0" algn="ctr">
                <a:spcBef>
                  <a:spcPct val="0"/>
                </a:spcBef>
                <a:spcAft>
                  <a:spcPct val="0"/>
                </a:spcAft>
                <a:buNone/>
              </a:pPr>
              <a:t>2023</a:t>
            </a:fld>
            <a:endParaRPr lang="en-US" sz="1200"/>
          </a:p>
        </p:txBody>
      </p:sp>
      <p:sp useBgFill="1">
        <p:nvSpPr>
          <p:cNvPr id="161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1038225" y="3289300"/>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9CFCC1-F5ED-43C3-B788-DBD0D6647F12}" type="datetime'''''''''''''''''''''''''''''1''8.''''''''''''''''''''''0'''''">
              <a:rPr lang="en-US" altLang="en-US" sz="1200" smtClean="0">
                <a:effectLst/>
              </a:rPr>
              <a:pPr marL="0" lvl="0" indent="0" algn="ctr">
                <a:spcBef>
                  <a:spcPct val="0"/>
                </a:spcBef>
                <a:spcAft>
                  <a:spcPct val="0"/>
                </a:spcAft>
                <a:buNone/>
              </a:pPr>
              <a:t>18.0</a:t>
            </a:fld>
            <a:endParaRPr lang="en-US" sz="1200"/>
          </a:p>
        </p:txBody>
      </p:sp>
      <p:sp useBgFill="1">
        <p:nvSpPr>
          <p:cNvPr id="1619"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gray">
          <a:xfrm>
            <a:off x="1539875" y="2593975"/>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41DA2D-3D90-4473-B6AF-13A5DC63590C}" type="datetime'3''''''''''''''''''1.4'''''''''''''">
              <a:rPr lang="en-US" altLang="en-US" sz="1200" smtClean="0"/>
              <a:pPr marL="0" lvl="0" indent="0" algn="ctr">
                <a:spcBef>
                  <a:spcPct val="0"/>
                </a:spcBef>
                <a:spcAft>
                  <a:spcPct val="0"/>
                </a:spcAft>
                <a:buNone/>
              </a:pPr>
              <a:t>31.4</a:t>
            </a:fld>
            <a:endParaRPr lang="en-US" sz="1200"/>
          </a:p>
        </p:txBody>
      </p:sp>
      <p:sp>
        <p:nvSpPr>
          <p:cNvPr id="1620"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2043113" y="2427289"/>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CC78F5-895B-4F1A-8E3C-68D1EF0CA720}" type="datetime'''3''''''''''5''''''''''''.''''''''''''''''''0'''''''''">
              <a:rPr lang="en-US" altLang="en-US" sz="1200" smtClean="0"/>
              <a:pPr marL="0" lvl="0" indent="0" algn="ctr">
                <a:spcBef>
                  <a:spcPct val="0"/>
                </a:spcBef>
                <a:spcAft>
                  <a:spcPct val="0"/>
                </a:spcAft>
                <a:buNone/>
              </a:pPr>
              <a:t>35.0</a:t>
            </a:fld>
            <a:endParaRPr lang="en-US" sz="1200"/>
          </a:p>
        </p:txBody>
      </p:sp>
      <p:sp useBgFill="1">
        <p:nvSpPr>
          <p:cNvPr id="1621"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gray">
          <a:xfrm>
            <a:off x="2544763" y="2797176"/>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2321E2-5715-49B5-A11A-CA4396D8E952}" type="datetime'''''''''''''''''''2''''''''''''''8''.''''''''''0'''''''''">
              <a:rPr lang="en-US" altLang="en-US" sz="1200" smtClean="0">
                <a:effectLst/>
              </a:rPr>
              <a:pPr marL="0" lvl="0" indent="0" algn="ctr">
                <a:spcBef>
                  <a:spcPct val="0"/>
                </a:spcBef>
                <a:spcAft>
                  <a:spcPct val="0"/>
                </a:spcAft>
                <a:buNone/>
              </a:pPr>
              <a:t>28.0</a:t>
            </a:fld>
            <a:endParaRPr lang="en-US" sz="1200"/>
          </a:p>
        </p:txBody>
      </p:sp>
      <p:sp>
        <p:nvSpPr>
          <p:cNvPr id="1647"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gray">
          <a:xfrm>
            <a:off x="6056313" y="2633664"/>
            <a:ext cx="347663" cy="182563"/>
          </a:xfrm>
          <a:prstGeom prst="rect">
            <a:avLst/>
          </a:prstGeom>
          <a:solidFill>
            <a:schemeClr val="hlink"/>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023863-557F-4F0A-95DC-2DE973C82776}" type="datetime'''''4''2''''''''''''''''''''%'''''''''''''''''''''''''">
              <a:rPr lang="en-US" altLang="en-US" sz="1200" smtClean="0">
                <a:solidFill>
                  <a:schemeClr val="bg1"/>
                </a:solidFill>
                <a:effectLst/>
              </a:rPr>
              <a:pPr marL="0" lvl="0" indent="0" algn="ctr">
                <a:spcBef>
                  <a:spcPct val="0"/>
                </a:spcBef>
                <a:spcAft>
                  <a:spcPct val="0"/>
                </a:spcAft>
                <a:buNone/>
              </a:pPr>
              <a:t>42%</a:t>
            </a:fld>
            <a:endParaRPr lang="en-US" sz="1200">
              <a:solidFill>
                <a:schemeClr val="bg1"/>
              </a:solidFill>
            </a:endParaRPr>
          </a:p>
        </p:txBody>
      </p:sp>
      <p:sp useBgFill="1">
        <p:nvSpPr>
          <p:cNvPr id="1623"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gray">
          <a:xfrm>
            <a:off x="3548063" y="3035301"/>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0F02DE-E36A-483D-AA09-3EF3C74D4D22}" type="datetime'''''''''''''''''''''''''''''''''''''''''2''''3''''''.''6'">
              <a:rPr lang="en-US" altLang="en-US" sz="1200" smtClean="0">
                <a:effectLst/>
              </a:rPr>
              <a:pPr marL="0" lvl="0" indent="0" algn="ctr">
                <a:spcBef>
                  <a:spcPct val="0"/>
                </a:spcBef>
                <a:spcAft>
                  <a:spcPct val="0"/>
                </a:spcAft>
                <a:buNone/>
              </a:pPr>
              <a:t>23.6</a:t>
            </a:fld>
            <a:endParaRPr lang="en-US" sz="1200"/>
          </a:p>
        </p:txBody>
      </p:sp>
      <p:sp>
        <p:nvSpPr>
          <p:cNvPr id="1624"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gray">
          <a:xfrm>
            <a:off x="4051300" y="2906714"/>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4892EFC-5B63-493D-9A85-EFE9ED69E11A}" type="datetime'''''''''2''''''''''6''''''''.''''''''''0'''''''">
              <a:rPr lang="en-US" altLang="en-US" sz="1200" smtClean="0"/>
              <a:pPr marL="0" lvl="0" indent="0" algn="ctr">
                <a:spcBef>
                  <a:spcPct val="0"/>
                </a:spcBef>
                <a:spcAft>
                  <a:spcPct val="0"/>
                </a:spcAft>
                <a:buNone/>
              </a:pPr>
              <a:t>26.0</a:t>
            </a:fld>
            <a:endParaRPr lang="en-US" sz="1200"/>
          </a:p>
        </p:txBody>
      </p:sp>
      <p:sp useBgFill="1">
        <p:nvSpPr>
          <p:cNvPr id="1625"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gray">
          <a:xfrm>
            <a:off x="4552950" y="2581276"/>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BBE610-303A-45A9-83E3-C34003573829}" type="datetime'''''''''3''''''2''''''''''''''''''''''''.''1'''''''''''">
              <a:rPr lang="en-US" altLang="en-US" sz="1200" smtClean="0">
                <a:effectLst/>
              </a:rPr>
              <a:pPr marL="0" lvl="0" indent="0" algn="ctr">
                <a:spcBef>
                  <a:spcPct val="0"/>
                </a:spcBef>
                <a:spcAft>
                  <a:spcPct val="0"/>
                </a:spcAft>
                <a:buNone/>
              </a:pPr>
              <a:t>32.1</a:t>
            </a:fld>
            <a:endParaRPr lang="en-US" sz="1200"/>
          </a:p>
        </p:txBody>
      </p:sp>
      <p:sp useBgFill="1">
        <p:nvSpPr>
          <p:cNvPr id="1626"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gray">
          <a:xfrm>
            <a:off x="5054600" y="2322514"/>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694D6B4-C42F-4D89-8412-4932D87C307B}" type="datetime'''''''''''''''''''''''''''''37''''.''''0'''">
              <a:rPr lang="en-US" altLang="en-US" sz="1200" smtClean="0">
                <a:effectLst/>
              </a:rPr>
              <a:pPr marL="0" lvl="0" indent="0" algn="ctr">
                <a:spcBef>
                  <a:spcPct val="0"/>
                </a:spcBef>
                <a:spcAft>
                  <a:spcPct val="0"/>
                </a:spcAft>
                <a:buNone/>
              </a:pPr>
              <a:t>37.0</a:t>
            </a:fld>
            <a:endParaRPr lang="en-US" sz="1200"/>
          </a:p>
        </p:txBody>
      </p:sp>
      <p:sp useBgFill="1">
        <p:nvSpPr>
          <p:cNvPr id="1627"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gray">
          <a:xfrm>
            <a:off x="5556250" y="2052639"/>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80713AB-56BE-4C42-9C8D-804704A9327F}" type="datetime'42''''''''''''''''.0'''''''''''''''''''''''''''''''">
              <a:rPr lang="en-US" altLang="en-US" sz="1200" smtClean="0">
                <a:effectLst/>
              </a:rPr>
              <a:pPr marL="0" lvl="0" indent="0" algn="ctr">
                <a:spcBef>
                  <a:spcPct val="0"/>
                </a:spcBef>
                <a:spcAft>
                  <a:spcPct val="0"/>
                </a:spcAft>
                <a:buNone/>
              </a:pPr>
              <a:t>42.0</a:t>
            </a:fld>
            <a:endParaRPr lang="en-US" sz="1200"/>
          </a:p>
        </p:txBody>
      </p:sp>
      <p:sp useBgFill="1">
        <p:nvSpPr>
          <p:cNvPr id="1628"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gray">
          <a:xfrm>
            <a:off x="6059488" y="2044701"/>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1F0C86-4586-4FB1-8F47-3669F139604A}" type="datetime'4''2''''''''.''''''''''''''''''''2'''''''''''''''">
              <a:rPr lang="en-US" altLang="en-US" sz="1200" smtClean="0">
                <a:effectLst/>
              </a:rPr>
              <a:pPr marL="0" lvl="0" indent="0" algn="ctr">
                <a:spcBef>
                  <a:spcPct val="0"/>
                </a:spcBef>
                <a:spcAft>
                  <a:spcPct val="0"/>
                </a:spcAft>
                <a:buNone/>
              </a:pPr>
              <a:t>42.2</a:t>
            </a:fld>
            <a:endParaRPr lang="en-US" sz="1200"/>
          </a:p>
        </p:txBody>
      </p:sp>
      <p:sp useBgFill="1">
        <p:nvSpPr>
          <p:cNvPr id="1622"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gray">
          <a:xfrm>
            <a:off x="3046413" y="3098801"/>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8D6D065-0985-46BF-AD16-B59D042B828C}" type="datetime'''''2''''''2''.''''''''''''''''''''4'''''''''''''">
              <a:rPr lang="en-US" altLang="en-US" sz="1200" smtClean="0">
                <a:effectLst/>
              </a:rPr>
              <a:pPr marL="0" lvl="0" indent="0" algn="ctr">
                <a:spcBef>
                  <a:spcPct val="0"/>
                </a:spcBef>
                <a:spcAft>
                  <a:spcPct val="0"/>
                </a:spcAft>
                <a:buNone/>
              </a:pPr>
              <a:t>22.4</a:t>
            </a:fld>
            <a:endParaRPr lang="en-US" sz="1200"/>
          </a:p>
        </p:txBody>
      </p:sp>
      <p:grpSp>
        <p:nvGrpSpPr>
          <p:cNvPr id="1031" name="btfpColumnHeaderBox223027">
            <a:extLst>
              <a:ext uri="{FF2B5EF4-FFF2-40B4-BE49-F238E27FC236}">
                <a16:creationId xmlns:a16="http://schemas.microsoft.com/office/drawing/2014/main" id="{5C46335A-43E7-EC9F-8F6B-D32DF98E735C}"/>
              </a:ext>
            </a:extLst>
          </p:cNvPr>
          <p:cNvGrpSpPr/>
          <p:nvPr>
            <p:custDataLst>
              <p:tags r:id="rId63"/>
            </p:custDataLst>
          </p:nvPr>
        </p:nvGrpSpPr>
        <p:grpSpPr>
          <a:xfrm>
            <a:off x="329184" y="1560800"/>
            <a:ext cx="7807325" cy="291303"/>
            <a:chOff x="6366272" y="1538450"/>
            <a:chExt cx="2477492" cy="291303"/>
          </a:xfrm>
        </p:grpSpPr>
        <p:sp>
          <p:nvSpPr>
            <p:cNvPr id="1032" name="btfpColumnHeaderBoxText223027">
              <a:extLst>
                <a:ext uri="{FF2B5EF4-FFF2-40B4-BE49-F238E27FC236}">
                  <a16:creationId xmlns:a16="http://schemas.microsoft.com/office/drawing/2014/main" id="{65CE3F95-1B45-8B6D-1E83-C5123701C343}"/>
                </a:ext>
              </a:extLst>
            </p:cNvPr>
            <p:cNvSpPr txBox="1"/>
            <p:nvPr/>
          </p:nvSpPr>
          <p:spPr bwMode="gray">
            <a:xfrm>
              <a:off x="6366272" y="1538450"/>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err="1">
                  <a:solidFill>
                    <a:srgbClr val="000000"/>
                  </a:solidFill>
                </a:rPr>
                <a:t>Ørsted</a:t>
              </a:r>
              <a:r>
                <a:rPr lang="en-US" sz="1400" b="1" dirty="0">
                  <a:solidFill>
                    <a:srgbClr val="000000"/>
                  </a:solidFill>
                </a:rPr>
                <a:t> heat and power production by source</a:t>
              </a:r>
              <a:r>
                <a:rPr lang="en-US" sz="1400" i="1" dirty="0">
                  <a:solidFill>
                    <a:srgbClr val="000000"/>
                  </a:solidFill>
                </a:rPr>
                <a:t> , 2006-23</a:t>
              </a:r>
              <a:r>
                <a:rPr lang="en-US" sz="1400" b="1" i="1" dirty="0">
                  <a:solidFill>
                    <a:srgbClr val="000000"/>
                  </a:solidFill>
                </a:rPr>
                <a:t>,</a:t>
              </a:r>
              <a:r>
                <a:rPr lang="en-US" sz="1400" b="1" dirty="0">
                  <a:solidFill>
                    <a:srgbClr val="000000"/>
                  </a:solidFill>
                </a:rPr>
                <a:t> </a:t>
              </a:r>
              <a:r>
                <a:rPr lang="en-US" sz="1400" i="1" dirty="0">
                  <a:solidFill>
                    <a:srgbClr val="000000"/>
                  </a:solidFill>
                </a:rPr>
                <a:t>TWh</a:t>
              </a:r>
            </a:p>
          </p:txBody>
        </p:sp>
        <p:cxnSp>
          <p:nvCxnSpPr>
            <p:cNvPr id="1033" name="btfpColumnHeaderBoxLine223027">
              <a:extLst>
                <a:ext uri="{FF2B5EF4-FFF2-40B4-BE49-F238E27FC236}">
                  <a16:creationId xmlns:a16="http://schemas.microsoft.com/office/drawing/2014/main" id="{E27145D4-1B11-21DB-2399-3B97A1517A7F}"/>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95" name="Rectangle 1394">
            <a:extLst>
              <a:ext uri="{FF2B5EF4-FFF2-40B4-BE49-F238E27FC236}">
                <a16:creationId xmlns:a16="http://schemas.microsoft.com/office/drawing/2014/main" id="{8547C074-F3DC-52F2-AA88-D785E68383FE}"/>
              </a:ext>
            </a:extLst>
          </p:cNvPr>
          <p:cNvSpPr/>
          <p:nvPr>
            <p:custDataLst>
              <p:tags r:id="rId64"/>
            </p:custDataLst>
          </p:nvPr>
        </p:nvSpPr>
        <p:spPr bwMode="auto">
          <a:xfrm>
            <a:off x="6553200" y="2100263"/>
            <a:ext cx="1584325" cy="21701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86" name="Rectangle 1385">
            <a:extLst>
              <a:ext uri="{FF2B5EF4-FFF2-40B4-BE49-F238E27FC236}">
                <a16:creationId xmlns:a16="http://schemas.microsoft.com/office/drawing/2014/main" id="{B6EEC85A-0F5D-AD9A-E911-4A91D0FB9370}"/>
              </a:ext>
            </a:extLst>
          </p:cNvPr>
          <p:cNvSpPr/>
          <p:nvPr>
            <p:custDataLst>
              <p:tags r:id="rId65"/>
            </p:custDataLst>
          </p:nvPr>
        </p:nvSpPr>
        <p:spPr bwMode="auto">
          <a:xfrm>
            <a:off x="6613525" y="2165349"/>
            <a:ext cx="214313" cy="160338"/>
          </a:xfrm>
          <a:prstGeom prst="rect">
            <a:avLst/>
          </a:prstGeom>
          <a:solidFill>
            <a:schemeClr val="hlink"/>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87" name="Rectangle 1386">
            <a:extLst>
              <a:ext uri="{FF2B5EF4-FFF2-40B4-BE49-F238E27FC236}">
                <a16:creationId xmlns:a16="http://schemas.microsoft.com/office/drawing/2014/main" id="{0F422C80-624B-95A7-8C60-86880623DA48}"/>
              </a:ext>
            </a:extLst>
          </p:cNvPr>
          <p:cNvSpPr/>
          <p:nvPr>
            <p:custDataLst>
              <p:tags r:id="rId66"/>
            </p:custDataLst>
          </p:nvPr>
        </p:nvSpPr>
        <p:spPr bwMode="auto">
          <a:xfrm>
            <a:off x="6613525" y="239871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88" name="Rectangle 1387">
            <a:extLst>
              <a:ext uri="{FF2B5EF4-FFF2-40B4-BE49-F238E27FC236}">
                <a16:creationId xmlns:a16="http://schemas.microsoft.com/office/drawing/2014/main" id="{ABF06F2B-8A95-61CC-30E0-8DC31B3F5722}"/>
              </a:ext>
            </a:extLst>
          </p:cNvPr>
          <p:cNvSpPr/>
          <p:nvPr>
            <p:custDataLst>
              <p:tags r:id="rId67"/>
            </p:custDataLst>
          </p:nvPr>
        </p:nvSpPr>
        <p:spPr bwMode="auto">
          <a:xfrm>
            <a:off x="6613525" y="2632074"/>
            <a:ext cx="214313" cy="160338"/>
          </a:xfrm>
          <a:prstGeom prst="rect">
            <a:avLst/>
          </a:prstGeom>
          <a:solidFill>
            <a:srgbClr val="DEC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89" name="Rectangle 1388">
            <a:extLst>
              <a:ext uri="{FF2B5EF4-FFF2-40B4-BE49-F238E27FC236}">
                <a16:creationId xmlns:a16="http://schemas.microsoft.com/office/drawing/2014/main" id="{44D6E8BC-440D-33C7-49FB-158836ACC7E9}"/>
              </a:ext>
            </a:extLst>
          </p:cNvPr>
          <p:cNvSpPr/>
          <p:nvPr>
            <p:custDataLst>
              <p:tags r:id="rId68"/>
            </p:custDataLst>
          </p:nvPr>
        </p:nvSpPr>
        <p:spPr bwMode="auto">
          <a:xfrm>
            <a:off x="6613525" y="2865438"/>
            <a:ext cx="214313" cy="160338"/>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0" name="Rectangle 1389">
            <a:extLst>
              <a:ext uri="{FF2B5EF4-FFF2-40B4-BE49-F238E27FC236}">
                <a16:creationId xmlns:a16="http://schemas.microsoft.com/office/drawing/2014/main" id="{B0E30C09-AFFC-F468-0D30-27CBAFF5D317}"/>
              </a:ext>
            </a:extLst>
          </p:cNvPr>
          <p:cNvSpPr/>
          <p:nvPr>
            <p:custDataLst>
              <p:tags r:id="rId69"/>
            </p:custDataLst>
          </p:nvPr>
        </p:nvSpPr>
        <p:spPr bwMode="auto">
          <a:xfrm>
            <a:off x="6613525" y="3098799"/>
            <a:ext cx="214313" cy="160338"/>
          </a:xfrm>
          <a:prstGeom prst="rect">
            <a:avLst/>
          </a:prstGeom>
          <a:solidFill>
            <a:srgbClr val="6BCCF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1" name="Rectangle 1390">
            <a:extLst>
              <a:ext uri="{FF2B5EF4-FFF2-40B4-BE49-F238E27FC236}">
                <a16:creationId xmlns:a16="http://schemas.microsoft.com/office/drawing/2014/main" id="{20FE0F1E-B31D-2943-0046-0C6C93C06452}"/>
              </a:ext>
            </a:extLst>
          </p:cNvPr>
          <p:cNvSpPr/>
          <p:nvPr>
            <p:custDataLst>
              <p:tags r:id="rId70"/>
            </p:custDataLst>
          </p:nvPr>
        </p:nvSpPr>
        <p:spPr bwMode="auto">
          <a:xfrm>
            <a:off x="6613525" y="3332163"/>
            <a:ext cx="214313" cy="160338"/>
          </a:xfrm>
          <a:prstGeom prst="rect">
            <a:avLst/>
          </a:prstGeom>
          <a:solidFill>
            <a:srgbClr val="C30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2" name="Rectangle 1391">
            <a:extLst>
              <a:ext uri="{FF2B5EF4-FFF2-40B4-BE49-F238E27FC236}">
                <a16:creationId xmlns:a16="http://schemas.microsoft.com/office/drawing/2014/main" id="{CA43FB0D-9765-FB09-4382-63ECF975B221}"/>
              </a:ext>
            </a:extLst>
          </p:cNvPr>
          <p:cNvSpPr/>
          <p:nvPr>
            <p:custDataLst>
              <p:tags r:id="rId71"/>
            </p:custDataLst>
          </p:nvPr>
        </p:nvSpPr>
        <p:spPr bwMode="auto">
          <a:xfrm>
            <a:off x="6613525" y="3565524"/>
            <a:ext cx="214313" cy="160338"/>
          </a:xfrm>
          <a:prstGeom prst="rect">
            <a:avLst/>
          </a:prstGeom>
          <a:solidFill>
            <a:srgbClr val="000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3" name="Rectangle 1392">
            <a:extLst>
              <a:ext uri="{FF2B5EF4-FFF2-40B4-BE49-F238E27FC236}">
                <a16:creationId xmlns:a16="http://schemas.microsoft.com/office/drawing/2014/main" id="{AEF4CBCA-85C7-4C5C-3C16-165028137DB8}"/>
              </a:ext>
            </a:extLst>
          </p:cNvPr>
          <p:cNvSpPr/>
          <p:nvPr>
            <p:custDataLst>
              <p:tags r:id="rId72"/>
            </p:custDataLst>
          </p:nvPr>
        </p:nvSpPr>
        <p:spPr bwMode="auto">
          <a:xfrm>
            <a:off x="6613525" y="3798888"/>
            <a:ext cx="214313" cy="160338"/>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4" name="Rectangle 1393">
            <a:extLst>
              <a:ext uri="{FF2B5EF4-FFF2-40B4-BE49-F238E27FC236}">
                <a16:creationId xmlns:a16="http://schemas.microsoft.com/office/drawing/2014/main" id="{7807E3B2-6B11-6058-F359-DB5496F24ECD}"/>
              </a:ext>
            </a:extLst>
          </p:cNvPr>
          <p:cNvSpPr/>
          <p:nvPr>
            <p:custDataLst>
              <p:tags r:id="rId73"/>
            </p:custDataLst>
          </p:nvPr>
        </p:nvSpPr>
        <p:spPr bwMode="auto">
          <a:xfrm>
            <a:off x="6613525" y="4032249"/>
            <a:ext cx="214313" cy="160338"/>
          </a:xfrm>
          <a:prstGeom prst="rect">
            <a:avLst/>
          </a:prstGeom>
          <a:solidFill>
            <a:srgbClr val="C0C0C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75" name="Text Placeholder 10">
            <a:extLst>
              <a:ext uri="{FF2B5EF4-FFF2-40B4-BE49-F238E27FC236}">
                <a16:creationId xmlns:a16="http://schemas.microsoft.com/office/drawing/2014/main" id="{115DFB91-512B-3844-A114-92FBEDCA92F2}"/>
              </a:ext>
            </a:extLst>
          </p:cNvPr>
          <p:cNvSpPr>
            <a:spLocks noGrp="1"/>
          </p:cNvSpPr>
          <p:nvPr>
            <p:custDataLst>
              <p:tags r:id="rId74"/>
            </p:custDataLst>
          </p:nvPr>
        </p:nvSpPr>
        <p:spPr bwMode="auto">
          <a:xfrm>
            <a:off x="6878638" y="2160588"/>
            <a:ext cx="10366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EEA1B8-35CD-4D94-9EA0-084F0A6C24EF}" type="datetime'''''''W''i''''''''nd (''''''of''''fs''h''o''r''''''e'')'''''">
              <a:rPr lang="en-US" altLang="en-US" sz="1200" smtClean="0"/>
              <a:pPr marL="0" lvl="0" indent="0">
                <a:spcBef>
                  <a:spcPct val="0"/>
                </a:spcBef>
                <a:spcAft>
                  <a:spcPct val="0"/>
                </a:spcAft>
                <a:buNone/>
              </a:pPr>
              <a:t>Wind (offshore)</a:t>
            </a:fld>
            <a:endParaRPr lang="en-US" sz="1200"/>
          </a:p>
        </p:txBody>
      </p:sp>
      <p:sp>
        <p:nvSpPr>
          <p:cNvPr id="1381" name="Text Placeholder 10">
            <a:extLst>
              <a:ext uri="{FF2B5EF4-FFF2-40B4-BE49-F238E27FC236}">
                <a16:creationId xmlns:a16="http://schemas.microsoft.com/office/drawing/2014/main" id="{115DFB91-512B-3844-A114-92FBEDCA92F2}"/>
              </a:ext>
            </a:extLst>
          </p:cNvPr>
          <p:cNvSpPr>
            <a:spLocks noGrp="1"/>
          </p:cNvSpPr>
          <p:nvPr>
            <p:custDataLst>
              <p:tags r:id="rId75"/>
            </p:custDataLst>
          </p:nvPr>
        </p:nvSpPr>
        <p:spPr bwMode="auto">
          <a:xfrm>
            <a:off x="6878638" y="2393950"/>
            <a:ext cx="10382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07A0AFB-FBFF-4EC5-ACCC-559E3349E083}" type="datetime'W''''''i''nd'''''' ''(''on''''''sh''''o''r''''e'')'''''">
              <a:rPr lang="en-US" altLang="en-US" sz="1200" smtClean="0"/>
              <a:pPr marL="0" lvl="0" indent="0">
                <a:spcBef>
                  <a:spcPct val="0"/>
                </a:spcBef>
                <a:spcAft>
                  <a:spcPct val="0"/>
                </a:spcAft>
                <a:buNone/>
              </a:pPr>
              <a:t>Wind (onshore)</a:t>
            </a:fld>
            <a:endParaRPr lang="en-US" sz="1200"/>
          </a:p>
        </p:txBody>
      </p:sp>
      <p:sp>
        <p:nvSpPr>
          <p:cNvPr id="1378" name="Text Placeholder 10">
            <a:extLst>
              <a:ext uri="{FF2B5EF4-FFF2-40B4-BE49-F238E27FC236}">
                <a16:creationId xmlns:a16="http://schemas.microsoft.com/office/drawing/2014/main" id="{115DFB91-512B-3844-A114-92FBEDCA92F2}"/>
              </a:ext>
            </a:extLst>
          </p:cNvPr>
          <p:cNvSpPr>
            <a:spLocks noGrp="1"/>
          </p:cNvSpPr>
          <p:nvPr>
            <p:custDataLst>
              <p:tags r:id="rId76"/>
            </p:custDataLst>
          </p:nvPr>
        </p:nvSpPr>
        <p:spPr bwMode="auto">
          <a:xfrm>
            <a:off x="6878638" y="2627313"/>
            <a:ext cx="600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A1A5021-D294-4389-96B5-48005ABBBB97}" type="datetime'''S''''o''''''''''l''''''''a''''r ''''P''''''''''V'''''''''''">
              <a:rPr lang="en-US" altLang="en-US" sz="1200" smtClean="0"/>
              <a:pPr marL="0" lvl="0" indent="0">
                <a:spcBef>
                  <a:spcPct val="0"/>
                </a:spcBef>
                <a:spcAft>
                  <a:spcPct val="0"/>
                </a:spcAft>
                <a:buNone/>
              </a:pPr>
              <a:t>Solar PV</a:t>
            </a:fld>
            <a:endParaRPr lang="en-US" sz="1200"/>
          </a:p>
        </p:txBody>
      </p:sp>
      <p:sp>
        <p:nvSpPr>
          <p:cNvPr id="1377" name="Text Placeholder 10">
            <a:extLst>
              <a:ext uri="{FF2B5EF4-FFF2-40B4-BE49-F238E27FC236}">
                <a16:creationId xmlns:a16="http://schemas.microsoft.com/office/drawing/2014/main" id="{115DFB91-512B-3844-A114-92FBEDCA92F2}"/>
              </a:ext>
            </a:extLst>
          </p:cNvPr>
          <p:cNvSpPr>
            <a:spLocks noGrp="1"/>
          </p:cNvSpPr>
          <p:nvPr>
            <p:custDataLst>
              <p:tags r:id="rId77"/>
            </p:custDataLst>
          </p:nvPr>
        </p:nvSpPr>
        <p:spPr bwMode="auto">
          <a:xfrm>
            <a:off x="6878638" y="2860675"/>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41A4BB4-6842-4CCC-98CE-0175ADCA310E}" type="datetime'''B''''''''''''''''''i''o''''m''''a''''s''''''''''s'">
              <a:rPr lang="en-US" altLang="en-US" sz="1200" smtClean="0"/>
              <a:pPr marL="0" lvl="0" indent="0">
                <a:spcBef>
                  <a:spcPct val="0"/>
                </a:spcBef>
                <a:spcAft>
                  <a:spcPct val="0"/>
                </a:spcAft>
                <a:buNone/>
              </a:pPr>
              <a:t>Biomass</a:t>
            </a:fld>
            <a:endParaRPr lang="en-US" sz="1200"/>
          </a:p>
        </p:txBody>
      </p:sp>
      <p:sp>
        <p:nvSpPr>
          <p:cNvPr id="1380" name="Text Placeholder 10">
            <a:extLst>
              <a:ext uri="{FF2B5EF4-FFF2-40B4-BE49-F238E27FC236}">
                <a16:creationId xmlns:a16="http://schemas.microsoft.com/office/drawing/2014/main" id="{115DFB91-512B-3844-A114-92FBEDCA92F2}"/>
              </a:ext>
            </a:extLst>
          </p:cNvPr>
          <p:cNvSpPr>
            <a:spLocks noGrp="1"/>
          </p:cNvSpPr>
          <p:nvPr>
            <p:custDataLst>
              <p:tags r:id="rId78"/>
            </p:custDataLst>
          </p:nvPr>
        </p:nvSpPr>
        <p:spPr bwMode="auto">
          <a:xfrm>
            <a:off x="6878638" y="3094038"/>
            <a:ext cx="404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CB07747-56B2-46DB-A4B0-C76168CBE0DD}" type="datetime'''''''H''''yd''''''''r''''o'''''''''''''''''''''''''''''''''">
              <a:rPr lang="en-US" altLang="en-US" sz="1200" smtClean="0"/>
              <a:pPr marL="0" lvl="0" indent="0">
                <a:spcBef>
                  <a:spcPct val="0"/>
                </a:spcBef>
                <a:spcAft>
                  <a:spcPct val="0"/>
                </a:spcAft>
                <a:buNone/>
              </a:pPr>
              <a:t>Hydro</a:t>
            </a:fld>
            <a:endParaRPr lang="en-US" sz="1200"/>
          </a:p>
        </p:txBody>
      </p:sp>
      <p:sp>
        <p:nvSpPr>
          <p:cNvPr id="1382" name="Text Placeholder 10">
            <a:extLst>
              <a:ext uri="{FF2B5EF4-FFF2-40B4-BE49-F238E27FC236}">
                <a16:creationId xmlns:a16="http://schemas.microsoft.com/office/drawing/2014/main" id="{115DFB91-512B-3844-A114-92FBEDCA92F2}"/>
              </a:ext>
            </a:extLst>
          </p:cNvPr>
          <p:cNvSpPr>
            <a:spLocks noGrp="1"/>
          </p:cNvSpPr>
          <p:nvPr>
            <p:custDataLst>
              <p:tags r:id="rId79"/>
            </p:custDataLst>
          </p:nvPr>
        </p:nvSpPr>
        <p:spPr bwMode="auto">
          <a:xfrm>
            <a:off x="6878638" y="3327400"/>
            <a:ext cx="11985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4B588D4-E409-4550-A064-5984623FEDD7}" type="datetime'O''t''''''''''''''''her ''re''new''''''''a''''ble''''''s'''">
              <a:rPr lang="en-US" altLang="en-US" sz="1200" smtClean="0"/>
              <a:pPr marL="0" lvl="0" indent="0">
                <a:spcBef>
                  <a:spcPct val="0"/>
                </a:spcBef>
                <a:spcAft>
                  <a:spcPct val="0"/>
                </a:spcAft>
                <a:buNone/>
              </a:pPr>
              <a:t>Other renewables</a:t>
            </a:fld>
            <a:endParaRPr lang="en-US" sz="1200"/>
          </a:p>
        </p:txBody>
      </p:sp>
      <p:sp>
        <p:nvSpPr>
          <p:cNvPr id="1379"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6878638" y="3560763"/>
            <a:ext cx="311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6DF9989-1900-41C3-AE7D-95AD86D3BF57}" type="datetime'''''''''''Co''''''a''''''''''''l'''''''''''''''">
              <a:rPr lang="en-US" altLang="en-US" sz="1200" smtClean="0"/>
              <a:pPr marL="0" lvl="0" indent="0">
                <a:spcBef>
                  <a:spcPct val="0"/>
                </a:spcBef>
                <a:spcAft>
                  <a:spcPct val="0"/>
                </a:spcAft>
                <a:buNone/>
              </a:pPr>
              <a:t>Coal</a:t>
            </a:fld>
            <a:endParaRPr lang="en-US" sz="1200"/>
          </a:p>
        </p:txBody>
      </p:sp>
      <p:sp>
        <p:nvSpPr>
          <p:cNvPr id="1383"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6878638" y="3794125"/>
            <a:ext cx="279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49987D9-FA8B-469B-B678-110CA70E6795}" type="datetime'''''''''''''''''''''''G''''''''a''''''''''''s'''''''''">
              <a:rPr lang="en-US" altLang="en-US" sz="1200" smtClean="0"/>
              <a:pPr marL="0" lvl="0" indent="0">
                <a:spcBef>
                  <a:spcPct val="0"/>
                </a:spcBef>
                <a:spcAft>
                  <a:spcPct val="0"/>
                </a:spcAft>
                <a:buNone/>
              </a:pPr>
              <a:t>Gas</a:t>
            </a:fld>
            <a:endParaRPr lang="en-US" sz="1200"/>
          </a:p>
        </p:txBody>
      </p:sp>
      <p:sp>
        <p:nvSpPr>
          <p:cNvPr id="1384" name="Text Placeholder 10">
            <a:extLst>
              <a:ext uri="{FF2B5EF4-FFF2-40B4-BE49-F238E27FC236}">
                <a16:creationId xmlns:a16="http://schemas.microsoft.com/office/drawing/2014/main" id="{115DFB91-512B-3844-A114-92FBEDCA92F2}"/>
              </a:ext>
            </a:extLst>
          </p:cNvPr>
          <p:cNvSpPr>
            <a:spLocks noGrp="1"/>
          </p:cNvSpPr>
          <p:nvPr>
            <p:custDataLst>
              <p:tags r:id="rId82"/>
            </p:custDataLst>
          </p:nvPr>
        </p:nvSpPr>
        <p:spPr bwMode="auto">
          <a:xfrm>
            <a:off x="6878638" y="4027488"/>
            <a:ext cx="769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D036DE8-1B4D-49CF-82DA-CBFF2B9DF476}" type="datetime'''''''''O''''t''''her ''f''''o''''''''s''s''''''i''l'''''''">
              <a:rPr lang="en-US" altLang="en-US" sz="1200" smtClean="0"/>
              <a:pPr marL="0" lvl="0" indent="0">
                <a:spcBef>
                  <a:spcPct val="0"/>
                </a:spcBef>
                <a:spcAft>
                  <a:spcPct val="0"/>
                </a:spcAft>
                <a:buNone/>
              </a:pPr>
              <a:t>Other fossil</a:t>
            </a:fld>
            <a:endParaRPr lang="en-US" sz="1200"/>
          </a:p>
        </p:txBody>
      </p:sp>
      <p:cxnSp>
        <p:nvCxnSpPr>
          <p:cNvPr id="1537" name="Straight Connector 1536">
            <a:extLst>
              <a:ext uri="{FF2B5EF4-FFF2-40B4-BE49-F238E27FC236}">
                <a16:creationId xmlns:a16="http://schemas.microsoft.com/office/drawing/2014/main" id="{C94653AD-77D7-149C-6DAE-81C46DA5B5BF}"/>
              </a:ext>
            </a:extLst>
          </p:cNvPr>
          <p:cNvCxnSpPr/>
          <p:nvPr>
            <p:custDataLst>
              <p:tags r:id="rId83"/>
            </p:custDataLst>
          </p:nvPr>
        </p:nvCxnSpPr>
        <p:spPr bwMode="gray">
          <a:xfrm>
            <a:off x="957263" y="5735638"/>
            <a:ext cx="5522912"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38" name="Straight Connector 1537">
            <a:extLst>
              <a:ext uri="{FF2B5EF4-FFF2-40B4-BE49-F238E27FC236}">
                <a16:creationId xmlns:a16="http://schemas.microsoft.com/office/drawing/2014/main" id="{E84B59B2-33AC-65A0-8C28-3F80C3CFB424}"/>
              </a:ext>
            </a:extLst>
          </p:cNvPr>
          <p:cNvCxnSpPr/>
          <p:nvPr>
            <p:custDataLst>
              <p:tags r:id="rId84"/>
            </p:custDataLst>
          </p:nvPr>
        </p:nvCxnSpPr>
        <p:spPr bwMode="gray">
          <a:xfrm>
            <a:off x="957263" y="5499100"/>
            <a:ext cx="5522912"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39" name="Straight Connector 1538">
            <a:extLst>
              <a:ext uri="{FF2B5EF4-FFF2-40B4-BE49-F238E27FC236}">
                <a16:creationId xmlns:a16="http://schemas.microsoft.com/office/drawing/2014/main" id="{D092EFBE-9D22-1B33-6AE6-79887C6FD41B}"/>
              </a:ext>
            </a:extLst>
          </p:cNvPr>
          <p:cNvCxnSpPr/>
          <p:nvPr>
            <p:custDataLst>
              <p:tags r:id="rId85"/>
            </p:custDataLst>
          </p:nvPr>
        </p:nvCxnSpPr>
        <p:spPr bwMode="gray">
          <a:xfrm>
            <a:off x="957263" y="5264150"/>
            <a:ext cx="5522912"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F55FFE88-BF27-6D25-120E-FD42932D0C31}"/>
              </a:ext>
            </a:extLst>
          </p:cNvPr>
          <p:cNvGraphicFramePr/>
          <p:nvPr>
            <p:custDataLst>
              <p:tags r:id="rId86"/>
            </p:custDataLst>
            <p:extLst>
              <p:ext uri="{D42A27DB-BD31-4B8C-83A1-F6EECF244321}">
                <p14:modId xmlns:p14="http://schemas.microsoft.com/office/powerpoint/2010/main" val="3564927333"/>
              </p:ext>
            </p:extLst>
          </p:nvPr>
        </p:nvGraphicFramePr>
        <p:xfrm>
          <a:off x="515938" y="5108575"/>
          <a:ext cx="6046787" cy="1017588"/>
        </p:xfrm>
        <a:graphic>
          <a:graphicData uri="http://schemas.openxmlformats.org/drawingml/2006/chart">
            <c:chart xmlns:c="http://schemas.openxmlformats.org/drawingml/2006/chart" xmlns:r="http://schemas.openxmlformats.org/officeDocument/2006/relationships" r:id="rId109"/>
          </a:graphicData>
        </a:graphic>
      </p:graphicFrame>
      <p:sp>
        <p:nvSpPr>
          <p:cNvPr id="1513" name="Text Placeholder 10">
            <a:extLst>
              <a:ext uri="{FF2B5EF4-FFF2-40B4-BE49-F238E27FC236}">
                <a16:creationId xmlns:a16="http://schemas.microsoft.com/office/drawing/2014/main" id="{115DFB91-512B-3844-A114-92FBEDCA92F2}"/>
              </a:ext>
            </a:extLst>
          </p:cNvPr>
          <p:cNvSpPr>
            <a:spLocks noGrp="1"/>
          </p:cNvSpPr>
          <p:nvPr>
            <p:custDataLst>
              <p:tags r:id="rId87"/>
            </p:custDataLst>
          </p:nvPr>
        </p:nvSpPr>
        <p:spPr bwMode="gray">
          <a:xfrm>
            <a:off x="817563"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ED8CECF-F75B-4DD1-876B-E44C14D07160}" type="datetime'''''''2''0''''''''''''''''''''''''''06'''''''''''">
              <a:rPr lang="en-US" altLang="en-US" sz="1000" smtClean="0">
                <a:effectLst/>
              </a:rPr>
              <a:pPr marL="0" lvl="0" indent="0" algn="ctr">
                <a:spcBef>
                  <a:spcPct val="0"/>
                </a:spcBef>
                <a:spcAft>
                  <a:spcPct val="0"/>
                </a:spcAft>
                <a:buNone/>
              </a:pPr>
              <a:t>2006</a:t>
            </a:fld>
            <a:endParaRPr lang="en-US" sz="1000"/>
          </a:p>
        </p:txBody>
      </p:sp>
      <p:sp>
        <p:nvSpPr>
          <p:cNvPr id="1514" name="Text Placeholder 10">
            <a:extLst>
              <a:ext uri="{FF2B5EF4-FFF2-40B4-BE49-F238E27FC236}">
                <a16:creationId xmlns:a16="http://schemas.microsoft.com/office/drawing/2014/main" id="{115DFB91-512B-3844-A114-92FBEDCA92F2}"/>
              </a:ext>
            </a:extLst>
          </p:cNvPr>
          <p:cNvSpPr>
            <a:spLocks noGrp="1"/>
          </p:cNvSpPr>
          <p:nvPr>
            <p:custDataLst>
              <p:tags r:id="rId88"/>
            </p:custDataLst>
          </p:nvPr>
        </p:nvSpPr>
        <p:spPr bwMode="gray">
          <a:xfrm>
            <a:off x="1466850"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6FBB955-E6FA-4EA5-89BF-4B5DAEB4573E}" type="datetime'''''''''''''''''''''''''20''''''''''''''''''''0''''''''''8'''">
              <a:rPr lang="en-US" altLang="en-US" sz="1000" smtClean="0">
                <a:effectLst/>
              </a:rPr>
              <a:pPr marL="0" lvl="0" indent="0" algn="ctr">
                <a:spcBef>
                  <a:spcPct val="0"/>
                </a:spcBef>
                <a:spcAft>
                  <a:spcPct val="0"/>
                </a:spcAft>
                <a:buNone/>
              </a:pPr>
              <a:t>2008</a:t>
            </a:fld>
            <a:endParaRPr lang="en-US" sz="1000"/>
          </a:p>
        </p:txBody>
      </p:sp>
      <p:sp>
        <p:nvSpPr>
          <p:cNvPr id="1515" name="Text Placeholder 10">
            <a:extLst>
              <a:ext uri="{FF2B5EF4-FFF2-40B4-BE49-F238E27FC236}">
                <a16:creationId xmlns:a16="http://schemas.microsoft.com/office/drawing/2014/main" id="{115DFB91-512B-3844-A114-92FBEDCA92F2}"/>
              </a:ext>
            </a:extLst>
          </p:cNvPr>
          <p:cNvSpPr>
            <a:spLocks noGrp="1"/>
          </p:cNvSpPr>
          <p:nvPr>
            <p:custDataLst>
              <p:tags r:id="rId89"/>
            </p:custDataLst>
          </p:nvPr>
        </p:nvSpPr>
        <p:spPr bwMode="gray">
          <a:xfrm>
            <a:off x="2117725"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B476D0-3103-46AC-A9CD-A1BC90635508}" type="datetime'''''''''''''''''''''''2''''0''''1''''''''''''''''''0'''''">
              <a:rPr lang="en-US" altLang="en-US" sz="1000" smtClean="0">
                <a:effectLst/>
              </a:rPr>
              <a:pPr marL="0" lvl="0" indent="0" algn="ctr">
                <a:spcBef>
                  <a:spcPct val="0"/>
                </a:spcBef>
                <a:spcAft>
                  <a:spcPct val="0"/>
                </a:spcAft>
                <a:buNone/>
              </a:pPr>
              <a:t>2010</a:t>
            </a:fld>
            <a:endParaRPr lang="en-US" sz="1000"/>
          </a:p>
        </p:txBody>
      </p:sp>
      <p:sp>
        <p:nvSpPr>
          <p:cNvPr id="1517" name="Text Placeholder 10">
            <a:extLst>
              <a:ext uri="{FF2B5EF4-FFF2-40B4-BE49-F238E27FC236}">
                <a16:creationId xmlns:a16="http://schemas.microsoft.com/office/drawing/2014/main" id="{115DFB91-512B-3844-A114-92FBEDCA92F2}"/>
              </a:ext>
            </a:extLst>
          </p:cNvPr>
          <p:cNvSpPr>
            <a:spLocks noGrp="1"/>
          </p:cNvSpPr>
          <p:nvPr>
            <p:custDataLst>
              <p:tags r:id="rId90"/>
            </p:custDataLst>
          </p:nvPr>
        </p:nvSpPr>
        <p:spPr bwMode="gray">
          <a:xfrm>
            <a:off x="2767013"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EF07A2-8C83-4590-8059-4CFB5CA0DD5A}" type="datetime'''''''''''''''''''2''''''''''''''''''''0''''''''''''12'">
              <a:rPr lang="en-US" altLang="en-US" sz="1000" smtClean="0">
                <a:effectLst/>
              </a:rPr>
              <a:pPr marL="0" lvl="0" indent="0" algn="ctr">
                <a:spcBef>
                  <a:spcPct val="0"/>
                </a:spcBef>
                <a:spcAft>
                  <a:spcPct val="0"/>
                </a:spcAft>
                <a:buNone/>
              </a:pPr>
              <a:t>2012</a:t>
            </a:fld>
            <a:endParaRPr lang="en-US" sz="1000"/>
          </a:p>
        </p:txBody>
      </p:sp>
      <p:sp>
        <p:nvSpPr>
          <p:cNvPr id="1519" name="Text Placeholder 10">
            <a:extLst>
              <a:ext uri="{FF2B5EF4-FFF2-40B4-BE49-F238E27FC236}">
                <a16:creationId xmlns:a16="http://schemas.microsoft.com/office/drawing/2014/main" id="{115DFB91-512B-3844-A114-92FBEDCA92F2}"/>
              </a:ext>
            </a:extLst>
          </p:cNvPr>
          <p:cNvSpPr>
            <a:spLocks noGrp="1"/>
          </p:cNvSpPr>
          <p:nvPr>
            <p:custDataLst>
              <p:tags r:id="rId91"/>
            </p:custDataLst>
          </p:nvPr>
        </p:nvSpPr>
        <p:spPr bwMode="gray">
          <a:xfrm>
            <a:off x="3416300"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2DB98FC-2A03-4F2D-99CC-74EFAF44169F}" type="datetime'''''''''''''''''''''''''''2''0''''''''''1''4'''">
              <a:rPr lang="en-US" altLang="en-US" sz="1000" smtClean="0">
                <a:effectLst/>
              </a:rPr>
              <a:pPr marL="0" lvl="0" indent="0" algn="ctr">
                <a:spcBef>
                  <a:spcPct val="0"/>
                </a:spcBef>
                <a:spcAft>
                  <a:spcPct val="0"/>
                </a:spcAft>
                <a:buNone/>
              </a:pPr>
              <a:t>2014</a:t>
            </a:fld>
            <a:endParaRPr lang="en-US" sz="1000"/>
          </a:p>
        </p:txBody>
      </p:sp>
      <p:sp>
        <p:nvSpPr>
          <p:cNvPr id="1521" name="Text Placeholder 10">
            <a:extLst>
              <a:ext uri="{FF2B5EF4-FFF2-40B4-BE49-F238E27FC236}">
                <a16:creationId xmlns:a16="http://schemas.microsoft.com/office/drawing/2014/main" id="{115DFB91-512B-3844-A114-92FBEDCA92F2}"/>
              </a:ext>
            </a:extLst>
          </p:cNvPr>
          <p:cNvSpPr>
            <a:spLocks noGrp="1"/>
          </p:cNvSpPr>
          <p:nvPr>
            <p:custDataLst>
              <p:tags r:id="rId92"/>
            </p:custDataLst>
          </p:nvPr>
        </p:nvSpPr>
        <p:spPr bwMode="gray">
          <a:xfrm>
            <a:off x="4065588"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68BED69-CA90-4E03-B5E6-4FF1269C944E}" type="datetime'''''''''2''''''01''''''''''6'''''''''''''''''''''''">
              <a:rPr lang="en-US" altLang="en-US" sz="1000" smtClean="0">
                <a:effectLst/>
              </a:rPr>
              <a:pPr marL="0" lvl="0" indent="0" algn="ctr">
                <a:spcBef>
                  <a:spcPct val="0"/>
                </a:spcBef>
                <a:spcAft>
                  <a:spcPct val="0"/>
                </a:spcAft>
                <a:buNone/>
              </a:pPr>
              <a:t>2016</a:t>
            </a:fld>
            <a:endParaRPr lang="en-US" sz="1000"/>
          </a:p>
        </p:txBody>
      </p:sp>
      <p:sp>
        <p:nvSpPr>
          <p:cNvPr id="1523" name="Text Placeholder 10">
            <a:extLst>
              <a:ext uri="{FF2B5EF4-FFF2-40B4-BE49-F238E27FC236}">
                <a16:creationId xmlns:a16="http://schemas.microsoft.com/office/drawing/2014/main" id="{115DFB91-512B-3844-A114-92FBEDCA92F2}"/>
              </a:ext>
            </a:extLst>
          </p:cNvPr>
          <p:cNvSpPr>
            <a:spLocks noGrp="1"/>
          </p:cNvSpPr>
          <p:nvPr>
            <p:custDataLst>
              <p:tags r:id="rId93"/>
            </p:custDataLst>
          </p:nvPr>
        </p:nvSpPr>
        <p:spPr bwMode="gray">
          <a:xfrm>
            <a:off x="4716463"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2C535D-BBF5-4A67-A9DA-B078B4A64EA1}" type="datetime'''''''''2''''''''''''0''''''''''''''1''8'''">
              <a:rPr lang="en-US" altLang="en-US" sz="1000" smtClean="0">
                <a:effectLst/>
              </a:rPr>
              <a:pPr marL="0" lvl="0" indent="0" algn="ctr">
                <a:spcBef>
                  <a:spcPct val="0"/>
                </a:spcBef>
                <a:spcAft>
                  <a:spcPct val="0"/>
                </a:spcAft>
                <a:buNone/>
              </a:pPr>
              <a:t>2018</a:t>
            </a:fld>
            <a:endParaRPr lang="en-US" sz="1000"/>
          </a:p>
        </p:txBody>
      </p:sp>
      <p:sp>
        <p:nvSpPr>
          <p:cNvPr id="1525" name="Text Placeholder 10">
            <a:extLst>
              <a:ext uri="{FF2B5EF4-FFF2-40B4-BE49-F238E27FC236}">
                <a16:creationId xmlns:a16="http://schemas.microsoft.com/office/drawing/2014/main" id="{115DFB91-512B-3844-A114-92FBEDCA92F2}"/>
              </a:ext>
            </a:extLst>
          </p:cNvPr>
          <p:cNvSpPr>
            <a:spLocks noGrp="1"/>
          </p:cNvSpPr>
          <p:nvPr>
            <p:custDataLst>
              <p:tags r:id="rId94"/>
            </p:custDataLst>
          </p:nvPr>
        </p:nvSpPr>
        <p:spPr bwMode="gray">
          <a:xfrm>
            <a:off x="5365750"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F90732-E2F4-4149-8D48-36A8C2C8C9D5}" type="datetime'''''''''''''''''''''''''''''''''2''0''''2''''''''''''''0'''">
              <a:rPr lang="en-US" altLang="en-US" sz="1000" smtClean="0">
                <a:effectLst/>
              </a:rPr>
              <a:pPr marL="0" lvl="0" indent="0" algn="ctr">
                <a:spcBef>
                  <a:spcPct val="0"/>
                </a:spcBef>
                <a:spcAft>
                  <a:spcPct val="0"/>
                </a:spcAft>
                <a:buNone/>
              </a:pPr>
              <a:t>2020</a:t>
            </a:fld>
            <a:endParaRPr lang="en-US" sz="1000"/>
          </a:p>
        </p:txBody>
      </p:sp>
      <p:sp>
        <p:nvSpPr>
          <p:cNvPr id="1527" name="Text Placeholder 10">
            <a:extLst>
              <a:ext uri="{FF2B5EF4-FFF2-40B4-BE49-F238E27FC236}">
                <a16:creationId xmlns:a16="http://schemas.microsoft.com/office/drawing/2014/main" id="{115DFB91-512B-3844-A114-92FBEDCA92F2}"/>
              </a:ext>
            </a:extLst>
          </p:cNvPr>
          <p:cNvSpPr>
            <a:spLocks noGrp="1"/>
          </p:cNvSpPr>
          <p:nvPr>
            <p:custDataLst>
              <p:tags r:id="rId95"/>
            </p:custDataLst>
          </p:nvPr>
        </p:nvSpPr>
        <p:spPr bwMode="gray">
          <a:xfrm>
            <a:off x="6015038"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DCBBFE-0EB1-45C7-8691-33DBA8786C59}" type="datetime'''''''''''''''20''2''''''''''''''2'''''''">
              <a:rPr lang="en-US" altLang="en-US" sz="1000" smtClean="0">
                <a:effectLst/>
              </a:rPr>
              <a:pPr marL="0" lvl="0" indent="0" algn="ctr">
                <a:spcBef>
                  <a:spcPct val="0"/>
                </a:spcBef>
                <a:spcAft>
                  <a:spcPct val="0"/>
                </a:spcAft>
                <a:buNone/>
              </a:pPr>
              <a:t>2022</a:t>
            </a:fld>
            <a:endParaRPr lang="en-US" sz="1000"/>
          </a:p>
        </p:txBody>
      </p:sp>
      <p:sp>
        <p:nvSpPr>
          <p:cNvPr id="1528" name="Text Placeholder 10">
            <a:extLst>
              <a:ext uri="{FF2B5EF4-FFF2-40B4-BE49-F238E27FC236}">
                <a16:creationId xmlns:a16="http://schemas.microsoft.com/office/drawing/2014/main" id="{115DFB91-512B-3844-A114-92FBEDCA92F2}"/>
              </a:ext>
            </a:extLst>
          </p:cNvPr>
          <p:cNvSpPr>
            <a:spLocks noGrp="1"/>
          </p:cNvSpPr>
          <p:nvPr>
            <p:custDataLst>
              <p:tags r:id="rId96"/>
            </p:custDataLst>
          </p:nvPr>
        </p:nvSpPr>
        <p:spPr bwMode="gray">
          <a:xfrm>
            <a:off x="6340475" y="60563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2A3F5A-B8FC-4C96-9263-255359397BE4}" type="datetime'''''''2''''02''''''''3'''''''''">
              <a:rPr lang="en-US" altLang="en-US" sz="1000" smtClean="0">
                <a:effectLst/>
              </a:rPr>
              <a:pPr marL="0" lvl="0" indent="0" algn="ctr">
                <a:spcBef>
                  <a:spcPct val="0"/>
                </a:spcBef>
                <a:spcAft>
                  <a:spcPct val="0"/>
                </a:spcAft>
                <a:buNone/>
              </a:pPr>
              <a:t>2023</a:t>
            </a:fld>
            <a:endParaRPr lang="en-US" sz="1000"/>
          </a:p>
        </p:txBody>
      </p:sp>
      <p:grpSp>
        <p:nvGrpSpPr>
          <p:cNvPr id="1479" name="btfpColumnHeaderBox223027">
            <a:extLst>
              <a:ext uri="{FF2B5EF4-FFF2-40B4-BE49-F238E27FC236}">
                <a16:creationId xmlns:a16="http://schemas.microsoft.com/office/drawing/2014/main" id="{360C5D8D-7B63-C3E4-A93E-100D6ED30E48}"/>
              </a:ext>
            </a:extLst>
          </p:cNvPr>
          <p:cNvGrpSpPr/>
          <p:nvPr>
            <p:custDataLst>
              <p:tags r:id="rId97"/>
            </p:custDataLst>
          </p:nvPr>
        </p:nvGrpSpPr>
        <p:grpSpPr>
          <a:xfrm>
            <a:off x="329184" y="4791861"/>
            <a:ext cx="7807325" cy="291303"/>
            <a:chOff x="6366272" y="1538450"/>
            <a:chExt cx="2477492" cy="291303"/>
          </a:xfrm>
        </p:grpSpPr>
        <p:sp>
          <p:nvSpPr>
            <p:cNvPr id="1480" name="btfpColumnHeaderBoxText223027">
              <a:extLst>
                <a:ext uri="{FF2B5EF4-FFF2-40B4-BE49-F238E27FC236}">
                  <a16:creationId xmlns:a16="http://schemas.microsoft.com/office/drawing/2014/main" id="{9DE5D48D-3E00-F1F0-BA67-33E22D50C683}"/>
                </a:ext>
              </a:extLst>
            </p:cNvPr>
            <p:cNvSpPr txBox="1"/>
            <p:nvPr/>
          </p:nvSpPr>
          <p:spPr bwMode="gray">
            <a:xfrm>
              <a:off x="6366272" y="1538450"/>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Emissions from electricity production, </a:t>
              </a:r>
              <a:r>
                <a:rPr lang="en-US" sz="1400" i="1" dirty="0">
                  <a:solidFill>
                    <a:srgbClr val="000000"/>
                  </a:solidFill>
                </a:rPr>
                <a:t>2006-23, gCO</a:t>
              </a:r>
              <a:r>
                <a:rPr lang="en-US" sz="1400" i="1" baseline="-25000" dirty="0">
                  <a:solidFill>
                    <a:srgbClr val="000000"/>
                  </a:solidFill>
                </a:rPr>
                <a:t>2</a:t>
              </a:r>
              <a:r>
                <a:rPr lang="en-US" sz="1400" i="1" dirty="0">
                  <a:solidFill>
                    <a:srgbClr val="000000"/>
                  </a:solidFill>
                </a:rPr>
                <a:t>e/kWh</a:t>
              </a:r>
              <a:endParaRPr lang="en-US" sz="1400" b="1" i="1" dirty="0">
                <a:solidFill>
                  <a:srgbClr val="000000"/>
                </a:solidFill>
              </a:endParaRPr>
            </a:p>
          </p:txBody>
        </p:sp>
        <p:cxnSp>
          <p:nvCxnSpPr>
            <p:cNvPr id="1481" name="btfpColumnHeaderBoxLine223027">
              <a:extLst>
                <a:ext uri="{FF2B5EF4-FFF2-40B4-BE49-F238E27FC236}">
                  <a16:creationId xmlns:a16="http://schemas.microsoft.com/office/drawing/2014/main" id="{BE9F4177-A2D2-B7A9-C431-1BD4EFEB20A6}"/>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2"/>
    </p:custDataLst>
    <p:extLst>
      <p:ext uri="{BB962C8B-B14F-4D97-AF65-F5344CB8AC3E}">
        <p14:creationId xmlns:p14="http://schemas.microsoft.com/office/powerpoint/2010/main" val="313308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3"/>
            </p:custDataLst>
            <p:extLst>
              <p:ext uri="{D42A27DB-BD31-4B8C-83A1-F6EECF244321}">
                <p14:modId xmlns:p14="http://schemas.microsoft.com/office/powerpoint/2010/main" val="3585930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3"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171B7764-582A-AD90-974D-C77F03CA3F92}"/>
              </a:ext>
            </a:extLst>
          </p:cNvPr>
          <p:cNvSpPr>
            <a:spLocks noGrp="1"/>
          </p:cNvSpPr>
          <p:nvPr>
            <p:ph type="title"/>
          </p:nvPr>
        </p:nvSpPr>
        <p:spPr/>
        <p:txBody>
          <a:bodyPr vert="horz">
            <a:normAutofit/>
          </a:bodyPr>
          <a:lstStyle/>
          <a:p>
            <a:r>
              <a:rPr lang="en-US">
                <a:effectLst>
                  <a:outerShdw blurRad="50800" dist="38100" dir="8100000" algn="tr" rotWithShape="0">
                    <a:prstClr val="black">
                      <a:alpha val="40000"/>
                    </a:prstClr>
                  </a:outerShdw>
                </a:effectLst>
                <a:cs typeface="Arial"/>
              </a:rPr>
              <a:t>Emerging Trends:</a:t>
            </a:r>
            <a:br>
              <a:rPr lang="en-US">
                <a:effectLst>
                  <a:outerShdw blurRad="50800" dist="38100" dir="8100000" algn="tr" rotWithShape="0">
                    <a:prstClr val="black">
                      <a:alpha val="40000"/>
                    </a:prstClr>
                  </a:outerShdw>
                </a:effectLst>
                <a:cs typeface="Arial"/>
              </a:rPr>
            </a:br>
            <a:r>
              <a:rPr lang="en-US">
                <a:effectLst>
                  <a:outerShdw blurRad="50800" dist="38100" dir="8100000" algn="tr" rotWithShape="0">
                    <a:prstClr val="black">
                      <a:alpha val="40000"/>
                    </a:prstClr>
                  </a:outerShdw>
                </a:effectLst>
                <a:cs typeface="Arial"/>
              </a:rPr>
              <a:t>The Wind Challenge</a:t>
            </a:r>
            <a:endParaRPr lang="en-US"/>
          </a:p>
        </p:txBody>
      </p:sp>
    </p:spTree>
    <p:custDataLst>
      <p:tags r:id="rId2"/>
    </p:custDataLst>
    <p:extLst>
      <p:ext uri="{BB962C8B-B14F-4D97-AF65-F5344CB8AC3E}">
        <p14:creationId xmlns:p14="http://schemas.microsoft.com/office/powerpoint/2010/main" val="1312967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extLst>
              <p:ext uri="{D42A27DB-BD31-4B8C-83A1-F6EECF244321}">
                <p14:modId xmlns:p14="http://schemas.microsoft.com/office/powerpoint/2010/main" val="1430856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7" name="think-cell Slide" r:id="rId13" imgW="592" imgH="591" progId="TCLayout.ActiveDocument.1">
                  <p:embed/>
                </p:oleObj>
              </mc:Choice>
              <mc:Fallback>
                <p:oleObj name="think-cell Slide" r:id="rId13"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F2DD12C8-7DBC-8F34-3878-A0347848B9D3}"/>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523540" y="701891"/>
            <a:ext cx="3413630" cy="5454217"/>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29184"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cs typeface="Arial"/>
            </a:endParaRPr>
          </a:p>
          <a:p>
            <a:pPr marL="0" indent="0">
              <a:spcBef>
                <a:spcPts val="0"/>
              </a:spcBef>
              <a:buNone/>
            </a:pPr>
            <a:r>
              <a:rPr lang="en-US" sz="800" dirty="0">
                <a:solidFill>
                  <a:srgbClr val="000000"/>
                </a:solidFill>
                <a:cs typeface="Arial"/>
              </a:rPr>
              <a:t>Image: </a:t>
            </a:r>
            <a:r>
              <a:rPr lang="en-US" sz="800" b="0" i="0" dirty="0">
                <a:solidFill>
                  <a:srgbClr val="333333"/>
                </a:solidFill>
                <a:effectLst/>
                <a:latin typeface="Arial (body)"/>
              </a:rPr>
              <a:t>Jan </a:t>
            </a:r>
            <a:r>
              <a:rPr lang="en-US" sz="800" b="0" i="0" dirty="0" err="1">
                <a:solidFill>
                  <a:srgbClr val="333333"/>
                </a:solidFill>
                <a:effectLst/>
                <a:latin typeface="Arial (body)"/>
              </a:rPr>
              <a:t>Oelker</a:t>
            </a:r>
            <a:r>
              <a:rPr lang="en-US" sz="800" b="0" i="0" dirty="0">
                <a:solidFill>
                  <a:srgbClr val="333333"/>
                </a:solidFill>
                <a:effectLst/>
                <a:latin typeface="Arial (body)"/>
              </a:rPr>
              <a:t>, </a:t>
            </a:r>
            <a:r>
              <a:rPr lang="en-US" sz="800" b="0" i="0" u="sng" dirty="0">
                <a:solidFill>
                  <a:srgbClr val="0000CC"/>
                </a:solidFill>
                <a:effectLst/>
                <a:latin typeface="Arial (body)"/>
                <a:hlinkClick r:id="rId16"/>
              </a:rPr>
              <a:t>62M152</a:t>
            </a:r>
            <a:r>
              <a:rPr lang="en-US" sz="800" b="0" i="0" dirty="0">
                <a:solidFill>
                  <a:srgbClr val="333333"/>
                </a:solidFill>
                <a:effectLst/>
                <a:latin typeface="Arial (body)"/>
              </a:rPr>
              <a:t>, </a:t>
            </a:r>
            <a:r>
              <a:rPr lang="en-US" sz="800" b="0" i="0" u="sng" dirty="0">
                <a:solidFill>
                  <a:srgbClr val="0000CC"/>
                </a:solidFill>
                <a:effectLst/>
                <a:latin typeface="Arial (body)"/>
                <a:hlinkClick r:id="rId17"/>
              </a:rPr>
              <a:t>CC BY-SA 4.0</a:t>
            </a:r>
            <a:r>
              <a:rPr lang="en-US" sz="800" b="0" i="0" u="sng" dirty="0">
                <a:solidFill>
                  <a:srgbClr val="0000CC"/>
                </a:solidFill>
                <a:effectLst/>
                <a:latin typeface="Arial (body)"/>
              </a:rPr>
              <a:t>.</a:t>
            </a:r>
            <a:endParaRPr lang="en-US" sz="800" dirty="0">
              <a:solidFill>
                <a:srgbClr val="000000"/>
              </a:solidFill>
              <a:latin typeface="Arial (body)"/>
              <a:cs typeface="Arial"/>
            </a:endParaRPr>
          </a:p>
          <a:p>
            <a:pPr marL="0" indent="0">
              <a:spcBef>
                <a:spcPts val="0"/>
              </a:spcBef>
              <a:buNone/>
            </a:pPr>
            <a:r>
              <a:rPr lang="en-US" sz="800" dirty="0">
                <a:solidFill>
                  <a:srgbClr val="000000"/>
                </a:solidFill>
              </a:rPr>
              <a:t>Credit: Abha </a:t>
            </a:r>
            <a:r>
              <a:rPr lang="en-US" sz="800" dirty="0" err="1">
                <a:solidFill>
                  <a:srgbClr val="000000"/>
                </a:solidFill>
              </a:rPr>
              <a:t>Nirula</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8"/>
              </a:rPr>
              <a:t>Gernot Wagner</a:t>
            </a:r>
            <a:r>
              <a:rPr lang="en-US" sz="800" dirty="0">
                <a:solidFill>
                  <a:srgbClr val="000000"/>
                </a:solidFill>
              </a:rPr>
              <a:t>. </a:t>
            </a:r>
            <a:r>
              <a:rPr lang="en-US" sz="800" dirty="0">
                <a:solidFill>
                  <a:srgbClr val="000000"/>
                </a:solidFill>
                <a:hlinkClick r:id="rId1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0"/>
              </a:rPr>
              <a:t>Reconsidering Wind</a:t>
            </a:r>
            <a:r>
              <a:rPr lang="en-US" sz="800" dirty="0">
                <a:solidFill>
                  <a:srgbClr val="000000"/>
                </a:solidFill>
              </a:rPr>
              <a:t>” (5 March 2025).</a:t>
            </a:r>
          </a:p>
        </p:txBody>
      </p:sp>
      <p:grpSp>
        <p:nvGrpSpPr>
          <p:cNvPr id="17" name="Group 16">
            <a:extLst>
              <a:ext uri="{FF2B5EF4-FFF2-40B4-BE49-F238E27FC236}">
                <a16:creationId xmlns:a16="http://schemas.microsoft.com/office/drawing/2014/main" id="{92A384ED-B264-6B35-F6D7-07D6DCEDF8FB}"/>
              </a:ext>
            </a:extLst>
          </p:cNvPr>
          <p:cNvGrpSpPr/>
          <p:nvPr/>
        </p:nvGrpSpPr>
        <p:grpSpPr>
          <a:xfrm>
            <a:off x="4183567" y="913982"/>
            <a:ext cx="7630908" cy="5030035"/>
            <a:chOff x="4183567" y="693807"/>
            <a:chExt cx="7630908" cy="5030035"/>
          </a:xfrm>
        </p:grpSpPr>
        <p:cxnSp>
          <p:nvCxnSpPr>
            <p:cNvPr id="4" name="Straight Connector 3">
              <a:extLst>
                <a:ext uri="{FF2B5EF4-FFF2-40B4-BE49-F238E27FC236}">
                  <a16:creationId xmlns:a16="http://schemas.microsoft.com/office/drawing/2014/main" id="{AC952B8D-F8DE-E60B-4CF7-CA818E277751}"/>
                </a:ext>
              </a:extLst>
            </p:cNvPr>
            <p:cNvCxnSpPr>
              <a:cxnSpLocks/>
            </p:cNvCxnSpPr>
            <p:nvPr/>
          </p:nvCxnSpPr>
          <p:spPr bwMode="gray">
            <a:xfrm>
              <a:off x="4188030" y="161830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5" name="btfpBulletedList771181">
              <a:extLst>
                <a:ext uri="{FF2B5EF4-FFF2-40B4-BE49-F238E27FC236}">
                  <a16:creationId xmlns:a16="http://schemas.microsoft.com/office/drawing/2014/main" id="{86720048-D22E-451E-D59E-A0CA4B78DACA}"/>
                </a:ext>
              </a:extLst>
            </p:cNvPr>
            <p:cNvSpPr txBox="1"/>
            <p:nvPr>
              <p:custDataLst>
                <p:tags r:id="rId5"/>
              </p:custDataLst>
            </p:nvPr>
          </p:nvSpPr>
          <p:spPr bwMode="gray">
            <a:xfrm>
              <a:off x="4183567" y="693807"/>
              <a:ext cx="7507288" cy="888311"/>
            </a:xfrm>
            <a:prstGeom prst="rect">
              <a:avLst/>
            </a:prstGeom>
            <a:noFill/>
          </p:spPr>
          <p:txBody>
            <a:bodyPr vert="horz" wrap="square" lIns="36000" tIns="36000" rIns="36000" bIns="36000" rtlCol="0" anchor="t">
              <a:spAutoFit/>
            </a:bodyPr>
            <a:lstStyle/>
            <a:p>
              <a:pPr marL="0" indent="0">
                <a:spcBef>
                  <a:spcPts val="1800"/>
                </a:spcBef>
                <a:buNone/>
              </a:pPr>
              <a:r>
                <a:rPr lang="en-US" sz="1200" b="1" dirty="0"/>
                <a:t>Growth in investments in new wind energy projects slowed from 12% CAGR between 2013 and 2020 to 4% CAGR in the past three years, most significantly in onshore wind.</a:t>
              </a:r>
            </a:p>
            <a:p>
              <a:pPr lvl="1">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Also </a:t>
              </a:r>
              <a:r>
                <a:rPr lang="en-US" sz="1200" dirty="0">
                  <a:solidFill>
                    <a:srgbClr val="000000"/>
                  </a:solidFill>
                  <a:latin typeface="Arial"/>
                </a:rPr>
                <a:t>reflected in</a:t>
              </a:r>
              <a:r>
                <a:rPr kumimoji="0" lang="en-US" sz="1200" b="0" i="0" u="none" strike="noStrike" kern="1200" cap="none" spc="0" normalizeH="0" baseline="0" noProof="0" dirty="0">
                  <a:ln>
                    <a:noFill/>
                  </a:ln>
                  <a:solidFill>
                    <a:srgbClr val="000000"/>
                  </a:solidFill>
                  <a:effectLst/>
                  <a:uLnTx/>
                  <a:uFillTx/>
                  <a:latin typeface="Arial"/>
                  <a:ea typeface="+mn-ea"/>
                  <a:cs typeface="+mn-cs"/>
                </a:rPr>
                <a:t> slowing of M&amp;A transactions outside of China, specifically in onshore, where the transactions dropped 10% from 2022 to 2023.</a:t>
              </a:r>
            </a:p>
          </p:txBody>
        </p:sp>
        <p:cxnSp>
          <p:nvCxnSpPr>
            <p:cNvPr id="22" name="Straight Connector 21">
              <a:extLst>
                <a:ext uri="{FF2B5EF4-FFF2-40B4-BE49-F238E27FC236}">
                  <a16:creationId xmlns:a16="http://schemas.microsoft.com/office/drawing/2014/main" id="{8AA9705E-3A37-4A47-E45C-B8B07E92A472}"/>
                </a:ext>
              </a:extLst>
            </p:cNvPr>
            <p:cNvCxnSpPr>
              <a:cxnSpLocks/>
            </p:cNvCxnSpPr>
            <p:nvPr/>
          </p:nvCxnSpPr>
          <p:spPr bwMode="gray">
            <a:xfrm>
              <a:off x="4188030" y="4915872"/>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 name="btfpBulletedList771181">
              <a:extLst>
                <a:ext uri="{FF2B5EF4-FFF2-40B4-BE49-F238E27FC236}">
                  <a16:creationId xmlns:a16="http://schemas.microsoft.com/office/drawing/2014/main" id="{F8EBCA51-3832-50F1-9EEB-E031100165B2}"/>
                </a:ext>
              </a:extLst>
            </p:cNvPr>
            <p:cNvSpPr txBox="1"/>
            <p:nvPr>
              <p:custDataLst>
                <p:tags r:id="rId6"/>
              </p:custDataLst>
            </p:nvPr>
          </p:nvSpPr>
          <p:spPr bwMode="gray">
            <a:xfrm>
              <a:off x="4183567" y="2430519"/>
              <a:ext cx="7507288" cy="1411531"/>
            </a:xfrm>
            <a:prstGeom prst="rect">
              <a:avLst/>
            </a:prstGeom>
            <a:noFill/>
          </p:spPr>
          <p:txBody>
            <a:bodyPr vert="horz" wrap="square" lIns="36000" tIns="36000" rIns="36000" bIns="36000" rtlCol="0" anchor="t">
              <a:spAutoFit/>
            </a:bodyPr>
            <a:lstStyle/>
            <a:p>
              <a:pPr marL="0" indent="0">
                <a:spcBef>
                  <a:spcPts val="0"/>
                </a:spcBef>
                <a:buNone/>
                <a:defRPr/>
              </a:pPr>
              <a:r>
                <a:rPr lang="en-US" sz="1200" b="1"/>
                <a:t>Average power purchase agreement prices have declined from $83/MWh to $26/MWh since 2009, but higher commercial electricity prices since 2022 indicate a PPA increase is to be expected.</a:t>
              </a:r>
            </a:p>
            <a:p>
              <a:pPr marL="355600" marR="0" lvl="1" indent="-177800" algn="l" defTabSz="711200" rtl="0" eaLnBrk="1" fontAlgn="auto" latinLnBrk="0" hangingPunct="1">
                <a:lnSpc>
                  <a:spcPct val="100000"/>
                </a:lnSpc>
                <a:spcAft>
                  <a:spcPts val="0"/>
                </a:spcAft>
                <a:buClrTx/>
                <a:buSzTx/>
                <a:buFontTx/>
                <a:buChar char="–"/>
                <a:tabLst/>
                <a:defRPr/>
              </a:pPr>
              <a:r>
                <a:rPr lang="en-US" sz="1200"/>
                <a:t>Gas prices have also decreased in recent years, becoming competitive with wind once again.</a:t>
              </a:r>
              <a:endParaRPr lang="en-US" sz="1200" b="1"/>
            </a:p>
            <a:p>
              <a:pPr marL="355600" marR="0" lvl="1" indent="-177800" algn="l" defTabSz="711200" rtl="0" eaLnBrk="1" fontAlgn="auto" latinLnBrk="0" hangingPunct="1">
                <a:lnSpc>
                  <a:spcPct val="100000"/>
                </a:lnSpc>
                <a:spcAft>
                  <a:spcPts val="0"/>
                </a:spcAft>
                <a:buClrTx/>
                <a:buSzTx/>
                <a:buFontTx/>
                <a:buChar char="–"/>
                <a:tabLst/>
                <a:defRPr/>
              </a:pPr>
              <a:r>
                <a:rPr lang="en-US" sz="1200"/>
                <a:t>PPA prices vary widely among regions – e.g., prices are higher in California and New York.</a:t>
              </a:r>
            </a:p>
            <a:p>
              <a:pPr marL="355600" marR="0" lvl="1" indent="-177800" algn="l" defTabSz="711200" rtl="0" eaLnBrk="1" fontAlgn="auto" latinLnBrk="0" hangingPunct="1">
                <a:lnSpc>
                  <a:spcPct val="100000"/>
                </a:lnSpc>
                <a:spcAft>
                  <a:spcPts val="0"/>
                </a:spcAft>
                <a:buClrTx/>
                <a:buSzTx/>
                <a:buFontTx/>
                <a:buChar char="–"/>
                <a:tabLst/>
                <a:defRPr/>
              </a:pPr>
              <a:r>
                <a:rPr lang="en-US" sz="1200"/>
                <a:t>Offshore wind projects rely on government support and higher electricity prices in coastal regions for PPA prices above the market average to compensate for higher LCOE.</a:t>
              </a:r>
            </a:p>
          </p:txBody>
        </p:sp>
        <p:cxnSp>
          <p:nvCxnSpPr>
            <p:cNvPr id="8" name="Straight Connector 7">
              <a:extLst>
                <a:ext uri="{FF2B5EF4-FFF2-40B4-BE49-F238E27FC236}">
                  <a16:creationId xmlns:a16="http://schemas.microsoft.com/office/drawing/2014/main" id="{A543BAA8-5E63-F9C6-77BB-55DDE7FE9FB5}"/>
                </a:ext>
              </a:extLst>
            </p:cNvPr>
            <p:cNvCxnSpPr>
              <a:cxnSpLocks/>
            </p:cNvCxnSpPr>
            <p:nvPr/>
          </p:nvCxnSpPr>
          <p:spPr bwMode="gray">
            <a:xfrm>
              <a:off x="4188030" y="239433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 name="btfpBulletedList771181">
              <a:extLst>
                <a:ext uri="{FF2B5EF4-FFF2-40B4-BE49-F238E27FC236}">
                  <a16:creationId xmlns:a16="http://schemas.microsoft.com/office/drawing/2014/main" id="{58314F2C-296A-35CD-E50E-9A909C0DB160}"/>
                </a:ext>
              </a:extLst>
            </p:cNvPr>
            <p:cNvSpPr txBox="1"/>
            <p:nvPr>
              <p:custDataLst>
                <p:tags r:id="rId7"/>
              </p:custDataLst>
            </p:nvPr>
          </p:nvSpPr>
          <p:spPr bwMode="gray">
            <a:xfrm>
              <a:off x="4183567" y="1654496"/>
              <a:ext cx="7630908" cy="703645"/>
            </a:xfrm>
            <a:prstGeom prst="rect">
              <a:avLst/>
            </a:prstGeom>
            <a:noFill/>
          </p:spPr>
          <p:txBody>
            <a:bodyPr vert="horz" wrap="square" lIns="36000" tIns="36000" rIns="36000" bIns="36000" rtlCol="0" anchor="t">
              <a:spAutoFit/>
            </a:bodyPr>
            <a:lstStyle/>
            <a:p>
              <a:pPr marL="0" indent="0">
                <a:spcBef>
                  <a:spcPts val="0"/>
                </a:spcBef>
                <a:buNone/>
                <a:defRPr/>
              </a:pPr>
              <a:r>
                <a:rPr lang="en-US" sz="1200" b="1" dirty="0"/>
                <a:t>The power and renewables sector has seen the steepest increase in cost of debt, </a:t>
              </a:r>
              <a:r>
                <a:rPr lang="en-US" sz="1200" dirty="0"/>
                <a:t>from 1% to 4% WACC.</a:t>
              </a:r>
            </a:p>
            <a:p>
              <a:pPr marL="355600" marR="0" lvl="1" indent="-177800" algn="l" defTabSz="711200" rtl="0" eaLnBrk="1" fontAlgn="auto" latinLnBrk="0" hangingPunct="1">
                <a:lnSpc>
                  <a:spcPct val="100000"/>
                </a:lnSpc>
                <a:spcAft>
                  <a:spcPts val="0"/>
                </a:spcAft>
                <a:buClrTx/>
                <a:buSzTx/>
                <a:buFontTx/>
                <a:buChar char="–"/>
                <a:tabLst/>
                <a:defRPr/>
              </a:pPr>
              <a:r>
                <a:rPr lang="en-US" sz="1200" dirty="0"/>
                <a:t>Renewables are especially vulnerable to interest rate increases, experiencing a 15% to 20% LCOE increase for a 2 percentage point interest rate increase.</a:t>
              </a:r>
            </a:p>
          </p:txBody>
        </p:sp>
        <p:cxnSp>
          <p:nvCxnSpPr>
            <p:cNvPr id="11" name="Straight Connector 10">
              <a:extLst>
                <a:ext uri="{FF2B5EF4-FFF2-40B4-BE49-F238E27FC236}">
                  <a16:creationId xmlns:a16="http://schemas.microsoft.com/office/drawing/2014/main" id="{4FB06FE4-9173-DA54-2DFE-5BA115F7EDE2}"/>
                </a:ext>
              </a:extLst>
            </p:cNvPr>
            <p:cNvCxnSpPr>
              <a:cxnSpLocks/>
            </p:cNvCxnSpPr>
            <p:nvPr/>
          </p:nvCxnSpPr>
          <p:spPr bwMode="gray">
            <a:xfrm>
              <a:off x="4188030" y="387823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2" name="btfpBulletedList771181">
              <a:extLst>
                <a:ext uri="{FF2B5EF4-FFF2-40B4-BE49-F238E27FC236}">
                  <a16:creationId xmlns:a16="http://schemas.microsoft.com/office/drawing/2014/main" id="{48F64D5D-F581-5911-DC5F-4F9060084ED8}"/>
                </a:ext>
              </a:extLst>
            </p:cNvPr>
            <p:cNvSpPr txBox="1"/>
            <p:nvPr>
              <p:custDataLst>
                <p:tags r:id="rId8"/>
              </p:custDataLst>
            </p:nvPr>
          </p:nvSpPr>
          <p:spPr bwMode="gray">
            <a:xfrm>
              <a:off x="4183567" y="3914428"/>
              <a:ext cx="7507288" cy="965255"/>
            </a:xfrm>
            <a:prstGeom prst="rect">
              <a:avLst/>
            </a:prstGeom>
            <a:noFill/>
          </p:spPr>
          <p:txBody>
            <a:bodyPr vert="horz" wrap="square" lIns="36000" tIns="36000" rIns="36000" bIns="36000" rtlCol="0" anchor="t">
              <a:spAutoFit/>
            </a:bodyPr>
            <a:lstStyle/>
            <a:p>
              <a:pPr marL="0" indent="0">
                <a:spcBef>
                  <a:spcPts val="0"/>
                </a:spcBef>
                <a:buNone/>
                <a:defRPr/>
              </a:pPr>
              <a:r>
                <a:rPr lang="en-US" sz="1200" b="1"/>
                <a:t>Permitting delays and interconnection queues are creating practical obstacles for wind. In some states, onshore or offshore wind projects represent 50% to 70% of the interconnection queue.</a:t>
              </a:r>
              <a:endParaRPr lang="en-US" sz="1200"/>
            </a:p>
            <a:p>
              <a:pPr marL="355600" marR="0" lvl="1" indent="-177800" algn="l" defTabSz="711200" rtl="0" eaLnBrk="1" fontAlgn="auto" latinLnBrk="0" hangingPunct="1">
                <a:lnSpc>
                  <a:spcPct val="100000"/>
                </a:lnSpc>
                <a:spcAft>
                  <a:spcPts val="0"/>
                </a:spcAft>
                <a:buClrTx/>
                <a:buSzTx/>
                <a:buFontTx/>
                <a:buChar char="–"/>
                <a:tabLst/>
                <a:defRPr/>
              </a:pPr>
              <a:r>
                <a:rPr lang="en-US" sz="1200"/>
                <a:t>40% of all wind projects in the pipeline are held up in the permitting phase.</a:t>
              </a:r>
            </a:p>
            <a:p>
              <a:pPr marL="355600" marR="0" lvl="1" indent="-177800" algn="l" defTabSz="711200" rtl="0" eaLnBrk="1" fontAlgn="auto" latinLnBrk="0" hangingPunct="1">
                <a:lnSpc>
                  <a:spcPct val="100000"/>
                </a:lnSpc>
                <a:spcAft>
                  <a:spcPts val="0"/>
                </a:spcAft>
                <a:buClrTx/>
                <a:buSzTx/>
                <a:buFontTx/>
                <a:buChar char="–"/>
                <a:tabLst/>
                <a:defRPr/>
              </a:pPr>
              <a:r>
                <a:rPr lang="en-US" sz="1200"/>
                <a:t>A total of 246 GW of wind projects is in the queue for transmission connections.</a:t>
              </a:r>
            </a:p>
          </p:txBody>
        </p:sp>
        <p:sp>
          <p:nvSpPr>
            <p:cNvPr id="16" name="btfpBulletedList771181">
              <a:extLst>
                <a:ext uri="{FF2B5EF4-FFF2-40B4-BE49-F238E27FC236}">
                  <a16:creationId xmlns:a16="http://schemas.microsoft.com/office/drawing/2014/main" id="{175E7DB5-490B-F562-4DF2-EF1EDDD71980}"/>
                </a:ext>
              </a:extLst>
            </p:cNvPr>
            <p:cNvSpPr txBox="1"/>
            <p:nvPr>
              <p:custDataLst>
                <p:tags r:id="rId9"/>
              </p:custDataLst>
            </p:nvPr>
          </p:nvSpPr>
          <p:spPr bwMode="gray">
            <a:xfrm>
              <a:off x="4183567" y="4952061"/>
              <a:ext cx="7507288" cy="442035"/>
            </a:xfrm>
            <a:prstGeom prst="rect">
              <a:avLst/>
            </a:prstGeom>
            <a:noFill/>
          </p:spPr>
          <p:txBody>
            <a:bodyPr vert="horz" wrap="square" lIns="36000" tIns="36000" rIns="36000" bIns="36000" rtlCol="0" anchor="t">
              <a:spAutoFit/>
            </a:bodyPr>
            <a:lstStyle/>
            <a:p>
              <a:pPr marL="0" indent="0">
                <a:spcBef>
                  <a:spcPts val="1800"/>
                </a:spcBef>
                <a:buNone/>
              </a:pPr>
              <a:r>
                <a:rPr lang="en-US" sz="1200" b="1"/>
                <a:t>30 GW of planned offshore wind capacity in the US is at risk with the new Trump presidency,</a:t>
              </a:r>
              <a:r>
                <a:rPr lang="en-US" sz="1200"/>
                <a:t> which has indicated a halt on new land leases for offshore wind farms.</a:t>
              </a:r>
            </a:p>
          </p:txBody>
        </p:sp>
        <p:cxnSp>
          <p:nvCxnSpPr>
            <p:cNvPr id="3" name="Straight Connector 2">
              <a:extLst>
                <a:ext uri="{FF2B5EF4-FFF2-40B4-BE49-F238E27FC236}">
                  <a16:creationId xmlns:a16="http://schemas.microsoft.com/office/drawing/2014/main" id="{770B6FE2-B9BF-DAAA-BBC4-F869CC37D286}"/>
                </a:ext>
              </a:extLst>
            </p:cNvPr>
            <p:cNvCxnSpPr>
              <a:cxnSpLocks/>
            </p:cNvCxnSpPr>
            <p:nvPr/>
          </p:nvCxnSpPr>
          <p:spPr bwMode="gray">
            <a:xfrm>
              <a:off x="4188030" y="543028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 name="btfpBulletedList771181">
              <a:extLst>
                <a:ext uri="{FF2B5EF4-FFF2-40B4-BE49-F238E27FC236}">
                  <a16:creationId xmlns:a16="http://schemas.microsoft.com/office/drawing/2014/main" id="{B75B894D-0D58-2020-2EE6-6AA838BFB9B2}"/>
                </a:ext>
              </a:extLst>
            </p:cNvPr>
            <p:cNvSpPr txBox="1"/>
            <p:nvPr>
              <p:custDataLst>
                <p:tags r:id="rId10"/>
              </p:custDataLst>
            </p:nvPr>
          </p:nvSpPr>
          <p:spPr bwMode="gray">
            <a:xfrm>
              <a:off x="4183567" y="5466473"/>
              <a:ext cx="7507288" cy="257369"/>
            </a:xfrm>
            <a:prstGeom prst="rect">
              <a:avLst/>
            </a:prstGeom>
            <a:noFill/>
          </p:spPr>
          <p:txBody>
            <a:bodyPr vert="horz" wrap="square" lIns="36000" tIns="36000" rIns="36000" bIns="36000" rtlCol="0" anchor="t">
              <a:spAutoFit/>
            </a:bodyPr>
            <a:lstStyle/>
            <a:p>
              <a:pPr marL="0" indent="0">
                <a:spcBef>
                  <a:spcPts val="1800"/>
                </a:spcBef>
                <a:buNone/>
              </a:pPr>
              <a:r>
                <a:rPr lang="en-US" sz="1200" b="1" dirty="0"/>
                <a:t>There is an expected gap of 125,000 workers in wind by 2030</a:t>
              </a:r>
              <a:r>
                <a:rPr lang="en-US" sz="1200" dirty="0"/>
                <a:t>, especially wind development.</a:t>
              </a:r>
            </a:p>
          </p:txBody>
        </p:sp>
      </p:grpSp>
      <p:sp>
        <p:nvSpPr>
          <p:cNvPr id="19" name="Title 2">
            <a:extLst>
              <a:ext uri="{FF2B5EF4-FFF2-40B4-BE49-F238E27FC236}">
                <a16:creationId xmlns:a16="http://schemas.microsoft.com/office/drawing/2014/main" id="{360AB3BC-5A13-1AF0-BA4D-D333B3A78B56}"/>
              </a:ext>
            </a:extLst>
          </p:cNvPr>
          <p:cNvSpPr txBox="1">
            <a:spLocks/>
          </p:cNvSpPr>
          <p:nvPr/>
        </p:nvSpPr>
        <p:spPr>
          <a:xfrm>
            <a:off x="647362" y="96572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defRPr/>
            </a:pPr>
            <a:r>
              <a:rPr lang="en-US" sz="2400" dirty="0">
                <a:solidFill>
                  <a:srgbClr val="FFFFFF"/>
                </a:solidFill>
              </a:rPr>
              <a:t>Key messages</a:t>
            </a:r>
            <a:br>
              <a:rPr lang="en-US" sz="2400" dirty="0">
                <a:solidFill>
                  <a:srgbClr val="FFFFFF"/>
                </a:solidFill>
              </a:rPr>
            </a:br>
            <a:r>
              <a:rPr lang="en-US" sz="2400" b="0" dirty="0">
                <a:solidFill>
                  <a:schemeClr val="bg1"/>
                </a:solidFill>
              </a:rPr>
              <a:t>The Wind Challenge</a:t>
            </a:r>
            <a:endParaRPr lang="en-US" sz="2400" dirty="0">
              <a:solidFill>
                <a:schemeClr val="bg1"/>
              </a:solidFill>
            </a:endParaRPr>
          </a:p>
        </p:txBody>
      </p:sp>
    </p:spTree>
    <p:custDataLst>
      <p:tags r:id="rId2"/>
    </p:custDataLst>
    <p:extLst>
      <p:ext uri="{BB962C8B-B14F-4D97-AF65-F5344CB8AC3E}">
        <p14:creationId xmlns:p14="http://schemas.microsoft.com/office/powerpoint/2010/main" val="384473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1" name="think-cell Slide" r:id="rId40" imgW="360" imgH="360" progId="TCLayout.ActiveDocument.1">
                  <p:embed/>
                </p:oleObj>
              </mc:Choice>
              <mc:Fallback>
                <p:oleObj name="think-cell Slide" r:id="rId40" imgW="360" imgH="360" progId="TCLayout.ActiveDocument.1">
                  <p:embed/>
                  <p:pic>
                    <p:nvPicPr>
                      <p:cNvPr id="7" name="think-cell data - do not delete" hidden="1"/>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794307"/>
          </a:xfrm>
        </p:spPr>
        <p:txBody>
          <a:bodyPr vert="horz">
            <a:noAutofit/>
          </a:bodyPr>
          <a:lstStyle/>
          <a:p>
            <a:r>
              <a:rPr lang="en-US">
                <a:cs typeface="Arial"/>
              </a:rPr>
              <a:t>Investments in wind energy have plateaued since 2020-2023, was historically bad for onshore and good for offshore</a:t>
            </a:r>
          </a:p>
        </p:txBody>
      </p:sp>
      <p:sp>
        <p:nvSpPr>
          <p:cNvPr id="69" name="btfpNotesBox902288"/>
          <p:cNvSpPr txBox="1"/>
          <p:nvPr>
            <p:custDataLst>
              <p:tags r:id="rId4"/>
            </p:custDataLst>
          </p:nvPr>
        </p:nvSpPr>
        <p:spPr bwMode="gray">
          <a:xfrm>
            <a:off x="329183" y="6419088"/>
            <a:ext cx="9281541"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Peak Wind,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2"/>
              </a:rPr>
              <a:t>Global Renewable Energy M&amp;A Report</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(2023);</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IRENA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3"/>
              </a:rPr>
              <a:t>Investment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IEA,</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4"/>
              </a:rPr>
              <a:t>World Energy Investment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BNEF,</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Offshore Wind Investment Hit All-Time High in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BNEF,</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6"/>
              </a:rPr>
              <a:t>Renewable Energy Investment Hits Record-Breaking $358 Billion in 1H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7"/>
              </a:rPr>
              <a:t>Gernot Wagner</a:t>
            </a:r>
            <a:r>
              <a:rPr lang="en-US" sz="800" dirty="0">
                <a:solidFill>
                  <a:srgbClr val="000000"/>
                </a:solidFill>
                <a:latin typeface="Arial"/>
              </a:rPr>
              <a:t>. </a:t>
            </a:r>
            <a:r>
              <a:rPr lang="en-US" sz="800" dirty="0">
                <a:solidFill>
                  <a:srgbClr val="000000"/>
                </a:solidFill>
                <a:hlinkClick r:id="rId4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9"/>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133F0BBE-C95B-30E4-4161-001547C63D80}"/>
              </a:ext>
            </a:extLst>
          </p:cNvPr>
          <p:cNvSpPr/>
          <p:nvPr/>
        </p:nvSpPr>
        <p:spPr bwMode="gray">
          <a:xfrm>
            <a:off x="8129589" y="1554480"/>
            <a:ext cx="3732212" cy="427935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Arial"/>
              </a:rPr>
              <a:t>Observations</a:t>
            </a:r>
          </a:p>
          <a:p>
            <a:pPr>
              <a:spcBef>
                <a:spcPts val="0"/>
              </a:spcBef>
              <a:spcAft>
                <a:spcPts val="400"/>
              </a:spcAft>
              <a:defRPr/>
            </a:pPr>
            <a:r>
              <a:rPr lang="en-US" sz="1050" dirty="0">
                <a:solidFill>
                  <a:srgbClr val="333333"/>
                </a:solidFill>
                <a:ea typeface="+mn-lt"/>
                <a:cs typeface="+mn-lt"/>
              </a:rPr>
              <a:t>During 2013-2022, onshore wind accounted for 80% of total investment in wind technologies.</a:t>
            </a:r>
            <a:endParaRPr lang="en-US" sz="1050" b="1" dirty="0">
              <a:solidFill>
                <a:srgbClr val="333333"/>
              </a:solidFill>
              <a:latin typeface="Arial"/>
              <a:ea typeface="+mn-lt"/>
              <a:cs typeface="Arial"/>
            </a:endParaRPr>
          </a:p>
          <a:p>
            <a:pPr lvl="1">
              <a:spcBef>
                <a:spcPts val="0"/>
              </a:spcBef>
              <a:spcAft>
                <a:spcPts val="400"/>
              </a:spcAft>
              <a:defRPr/>
            </a:pPr>
            <a:r>
              <a:rPr lang="en-US" sz="850" dirty="0">
                <a:solidFill>
                  <a:srgbClr val="333333"/>
                </a:solidFill>
                <a:ea typeface="+mn-lt"/>
                <a:cs typeface="+mn-lt"/>
              </a:rPr>
              <a:t>In 2019, onshore wind investment witnessed an increase of 32% from 2018 to reach USD $133 billion before declining 9% in 2020.</a:t>
            </a:r>
          </a:p>
          <a:p>
            <a:pPr lvl="1">
              <a:spcBef>
                <a:spcPts val="0"/>
              </a:spcBef>
              <a:spcAft>
                <a:spcPts val="400"/>
              </a:spcAft>
              <a:defRPr/>
            </a:pPr>
            <a:r>
              <a:rPr lang="en-US" sz="850" dirty="0">
                <a:solidFill>
                  <a:srgbClr val="333333"/>
                </a:solidFill>
                <a:ea typeface="+mn-lt"/>
                <a:cs typeface="+mn-lt"/>
              </a:rPr>
              <a:t>Offshore wind investment reached USD $40 billion in 2020, nearly doubling the 2019 total.</a:t>
            </a:r>
            <a:endParaRPr lang="en-US" sz="850" dirty="0">
              <a:solidFill>
                <a:srgbClr val="333333"/>
              </a:solidFill>
              <a:latin typeface="Arial"/>
              <a:ea typeface="+mn-lt"/>
              <a:cs typeface="Arial"/>
            </a:endParaRPr>
          </a:p>
          <a:p>
            <a:pPr marL="177800" marR="0" lvl="0" indent="-177800" algn="l" defTabSz="711200">
              <a:lnSpc>
                <a:spcPct val="100000"/>
              </a:lnSpc>
              <a:spcBef>
                <a:spcPts val="0"/>
              </a:spcBef>
              <a:spcAft>
                <a:spcPts val="400"/>
              </a:spcAft>
              <a:buClrTx/>
              <a:buSzTx/>
              <a:buFontTx/>
              <a:buChar char="•"/>
              <a:tabLst/>
              <a:defRPr/>
            </a:pPr>
            <a:r>
              <a:rPr kumimoji="0" lang="en-US" sz="1050" b="1" i="0" u="none" strike="noStrike" kern="1200" cap="none" spc="0" normalizeH="0" baseline="0" noProof="0" dirty="0">
                <a:ln>
                  <a:noFill/>
                </a:ln>
                <a:solidFill>
                  <a:srgbClr val="333333"/>
                </a:solidFill>
                <a:effectLst/>
                <a:uLnTx/>
                <a:uFillTx/>
                <a:latin typeface="Arial"/>
                <a:ea typeface="+mn-lt"/>
                <a:cs typeface="Arial"/>
              </a:rPr>
              <a:t>The bulk of annual wind power investment goes to the installation of new onshore wind power capacities</a:t>
            </a:r>
            <a:r>
              <a:rPr kumimoji="0" lang="en-US" sz="1050" b="0" i="0" u="none" strike="noStrike" kern="1200" cap="none" spc="0" normalizeH="0" baseline="0" noProof="0" dirty="0">
                <a:ln>
                  <a:noFill/>
                </a:ln>
                <a:solidFill>
                  <a:srgbClr val="333333"/>
                </a:solidFill>
                <a:effectLst/>
                <a:uLnTx/>
                <a:uFillTx/>
                <a:latin typeface="Arial"/>
                <a:ea typeface="+mn-lt"/>
                <a:cs typeface="Arial"/>
              </a:rPr>
              <a:t>, despite disappointing results in recent years.</a:t>
            </a:r>
            <a:endParaRPr lang="en-US" dirty="0">
              <a:cs typeface="Arial"/>
            </a:endParaRPr>
          </a:p>
          <a:p>
            <a:pPr marL="177800" marR="0" lvl="0" indent="-177800" algn="l" defTabSz="711200" rtl="0" eaLnBrk="1" fontAlgn="auto" latinLnBrk="0" hangingPunct="1">
              <a:lnSpc>
                <a:spcPct val="100000"/>
              </a:lnSpc>
              <a:spcBef>
                <a:spcPts val="0"/>
              </a:spcBef>
              <a:spcAft>
                <a:spcPts val="400"/>
              </a:spcAft>
              <a:buClrTx/>
              <a:buSzTx/>
              <a:buFontTx/>
              <a:buChar char="•"/>
              <a:tabLst/>
              <a:defRPr/>
            </a:pPr>
            <a:r>
              <a:rPr kumimoji="0" lang="en-US" sz="1050" b="1" i="0" u="none" strike="noStrike" kern="1200" cap="none" spc="0" normalizeH="0" baseline="0" noProof="0" dirty="0">
                <a:ln>
                  <a:noFill/>
                </a:ln>
                <a:solidFill>
                  <a:srgbClr val="333333"/>
                </a:solidFill>
                <a:effectLst/>
                <a:uLnTx/>
                <a:uFillTx/>
                <a:latin typeface="Arial"/>
                <a:ea typeface="+mn-lt"/>
                <a:cs typeface="Arial"/>
              </a:rPr>
              <a:t>Offshore wind has offset some of the investment decrease in onshore</a:t>
            </a:r>
            <a:r>
              <a:rPr kumimoji="0" lang="en-US" sz="1050" b="0" i="0" u="none" strike="noStrike" kern="1200" cap="none" spc="0" normalizeH="0" baseline="0" noProof="0" dirty="0">
                <a:ln>
                  <a:noFill/>
                </a:ln>
                <a:solidFill>
                  <a:srgbClr val="333333"/>
                </a:solidFill>
                <a:effectLst/>
                <a:uLnTx/>
                <a:uFillTx/>
                <a:latin typeface="Arial"/>
                <a:ea typeface="+mn-lt"/>
                <a:cs typeface="Arial"/>
              </a:rPr>
              <a:t> but was unable to demonstrate significant growth for the sector as a whole.</a:t>
            </a:r>
          </a:p>
          <a:p>
            <a:pPr marL="177800" marR="0" lvl="0" indent="-177800" algn="l" defTabSz="711200" rtl="0" eaLnBrk="1" fontAlgn="auto" latinLnBrk="0" hangingPunct="1">
              <a:lnSpc>
                <a:spcPct val="100000"/>
              </a:lnSpc>
              <a:spcBef>
                <a:spcPts val="0"/>
              </a:spcBef>
              <a:spcAft>
                <a:spcPts val="400"/>
              </a:spcAft>
              <a:buClrTx/>
              <a:buSzTx/>
              <a:buFontTx/>
              <a:buChar char="•"/>
              <a:tabLst/>
              <a:defRPr/>
            </a:pPr>
            <a:r>
              <a:rPr kumimoji="0" lang="en-US" sz="1050" b="1" i="0" u="none" strike="noStrike" kern="1200" cap="none" spc="0" normalizeH="0" baseline="0" noProof="0" dirty="0">
                <a:ln>
                  <a:noFill/>
                </a:ln>
                <a:solidFill>
                  <a:srgbClr val="333333"/>
                </a:solidFill>
                <a:effectLst/>
                <a:uLnTx/>
                <a:uFillTx/>
                <a:latin typeface="Arial"/>
                <a:ea typeface="+mn-lt"/>
                <a:cs typeface="Arial"/>
              </a:rPr>
              <a:t>Total CAGR decreased from 12% p.a. between 2013 and 2020 to 4% p.a. from 2020 until 2023.</a:t>
            </a:r>
          </a:p>
          <a:p>
            <a:pPr marL="177800" marR="0" lvl="0" indent="-177800" algn="l" defTabSz="711200" rtl="0" eaLnBrk="1" fontAlgn="auto" latinLnBrk="0" hangingPunct="1">
              <a:lnSpc>
                <a:spcPct val="100000"/>
              </a:lnSpc>
              <a:spcBef>
                <a:spcPts val="0"/>
              </a:spcBef>
              <a:spcAft>
                <a:spcPts val="400"/>
              </a:spcAft>
              <a:buClrTx/>
              <a:buSzTx/>
              <a:buFontTx/>
              <a:buChar char="•"/>
              <a:tabLst/>
              <a:defRPr/>
            </a:pPr>
            <a:r>
              <a:rPr kumimoji="0" lang="en-US" sz="1050" b="0" i="0" u="none" strike="noStrike" kern="1200" cap="none" spc="0" normalizeH="0" baseline="0" noProof="0" dirty="0">
                <a:ln>
                  <a:noFill/>
                </a:ln>
                <a:solidFill>
                  <a:srgbClr val="333333"/>
                </a:solidFill>
                <a:effectLst/>
                <a:uLnTx/>
                <a:uFillTx/>
                <a:latin typeface="Arial"/>
                <a:ea typeface="+mn-lt"/>
                <a:cs typeface="Arial"/>
              </a:rPr>
              <a:t>Future investments are projected to expand from $181 billion in 2023 to an impressive $260.8 billion by 2034</a:t>
            </a:r>
            <a:r>
              <a:rPr lang="en-US" sz="1050" dirty="0">
                <a:solidFill>
                  <a:srgbClr val="333333"/>
                </a:solidFill>
                <a:latin typeface="Arial"/>
                <a:ea typeface="+mn-lt"/>
                <a:cs typeface="Arial"/>
              </a:rPr>
              <a:t>. T</a:t>
            </a:r>
            <a:r>
              <a:rPr kumimoji="0" lang="en-US" sz="1050" b="0" i="0" u="none" strike="noStrike" kern="1200" cap="none" spc="0" normalizeH="0" baseline="0" noProof="0" dirty="0">
                <a:ln>
                  <a:noFill/>
                </a:ln>
                <a:solidFill>
                  <a:srgbClr val="333333"/>
                </a:solidFill>
                <a:effectLst/>
                <a:uLnTx/>
                <a:uFillTx/>
                <a:latin typeface="Arial"/>
                <a:ea typeface="+mn-lt"/>
                <a:cs typeface="Arial"/>
              </a:rPr>
              <a:t>he market is anticipated to grow at a CAGR of 10.2% over the next decade.</a:t>
            </a:r>
          </a:p>
        </p:txBody>
      </p:sp>
      <p:cxnSp>
        <p:nvCxnSpPr>
          <p:cNvPr id="9" name="btfpColumnHeaderBoxLine273947">
            <a:extLst>
              <a:ext uri="{FF2B5EF4-FFF2-40B4-BE49-F238E27FC236}">
                <a16:creationId xmlns:a16="http://schemas.microsoft.com/office/drawing/2014/main" id="{C84EA52A-4599-9307-307D-95B6BDF6F4A1}"/>
              </a:ext>
            </a:extLst>
          </p:cNvPr>
          <p:cNvCxnSpPr/>
          <p:nvPr/>
        </p:nvCxnSpPr>
        <p:spPr bwMode="gray">
          <a:xfrm flipV="1">
            <a:off x="312361" y="1819613"/>
            <a:ext cx="7261978" cy="552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4E5A82-B9D8-C68D-81A3-BEB533048BA6}"/>
              </a:ext>
            </a:extLst>
          </p:cNvPr>
          <p:cNvSpPr txBox="1"/>
          <p:nvPr/>
        </p:nvSpPr>
        <p:spPr bwMode="gray">
          <a:xfrm>
            <a:off x="329184" y="1554480"/>
            <a:ext cx="6904496" cy="288147"/>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Investment trends in wind </a:t>
            </a:r>
            <a:r>
              <a:rPr lang="en-US" sz="1400" b="1" dirty="0">
                <a:solidFill>
                  <a:srgbClr val="000000"/>
                </a:solidFill>
                <a:latin typeface="Arial"/>
                <a:cs typeface="Arial"/>
              </a:rPr>
              <a:t>e</a:t>
            </a:r>
            <a:r>
              <a:rPr kumimoji="0" lang="en-US" sz="1400" b="1" i="0" u="none" strike="noStrike" kern="1200" cap="none" spc="0" normalizeH="0" baseline="0" noProof="0" dirty="0" err="1">
                <a:ln>
                  <a:noFill/>
                </a:ln>
                <a:solidFill>
                  <a:srgbClr val="000000"/>
                </a:solidFill>
                <a:effectLst/>
                <a:uLnTx/>
                <a:uFillTx/>
                <a:latin typeface="Arial"/>
                <a:ea typeface="+mn-ea"/>
                <a:cs typeface="Arial"/>
              </a:rPr>
              <a:t>nergy</a:t>
            </a:r>
            <a:r>
              <a:rPr kumimoji="0" lang="en-US" sz="1400" i="1" u="none" strike="noStrike" kern="1200" cap="none" spc="0" normalizeH="0" baseline="0" noProof="0" dirty="0">
                <a:ln>
                  <a:noFill/>
                </a:ln>
                <a:solidFill>
                  <a:srgbClr val="000000"/>
                </a:solidFill>
                <a:effectLst/>
                <a:uLnTx/>
                <a:uFillTx/>
                <a:latin typeface="Arial"/>
                <a:ea typeface="+mn-ea"/>
                <a:cs typeface="Arial"/>
              </a:rPr>
              <a:t>, $ billions</a:t>
            </a:r>
            <a:endParaRPr kumimoji="0" lang="en-US" sz="1400" b="1"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20" name="Chart 19">
            <a:extLst>
              <a:ext uri="{FF2B5EF4-FFF2-40B4-BE49-F238E27FC236}">
                <a16:creationId xmlns:a16="http://schemas.microsoft.com/office/drawing/2014/main" id="{B98ECA0E-77F0-8323-4862-B2541416CEA0}"/>
              </a:ext>
            </a:extLst>
          </p:cNvPr>
          <p:cNvGraphicFramePr/>
          <p:nvPr>
            <p:custDataLst>
              <p:tags r:id="rId5"/>
            </p:custDataLst>
          </p:nvPr>
        </p:nvGraphicFramePr>
        <p:xfrm>
          <a:off x="409575" y="2586038"/>
          <a:ext cx="7366000" cy="3633787"/>
        </p:xfrm>
        <a:graphic>
          <a:graphicData uri="http://schemas.openxmlformats.org/drawingml/2006/chart">
            <c:chart xmlns:c="http://schemas.openxmlformats.org/drawingml/2006/chart" xmlns:r="http://schemas.openxmlformats.org/officeDocument/2006/relationships" r:id="rId50"/>
          </a:graphicData>
        </a:graphic>
      </p:graphicFrame>
      <p:cxnSp>
        <p:nvCxnSpPr>
          <p:cNvPr id="138" name="Straight Connector 137">
            <a:extLst>
              <a:ext uri="{FF2B5EF4-FFF2-40B4-BE49-F238E27FC236}">
                <a16:creationId xmlns:a16="http://schemas.microsoft.com/office/drawing/2014/main" id="{F731B894-D48E-04D4-1DF5-C7D4306C7314}"/>
              </a:ext>
            </a:extLst>
          </p:cNvPr>
          <p:cNvCxnSpPr/>
          <p:nvPr>
            <p:custDataLst>
              <p:tags r:id="rId6"/>
            </p:custDataLst>
          </p:nvPr>
        </p:nvCxnSpPr>
        <p:spPr bwMode="auto">
          <a:xfrm flipV="1">
            <a:off x="817563" y="2262188"/>
            <a:ext cx="4583112" cy="15240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56" name="Straight Connector 155">
            <a:extLst>
              <a:ext uri="{FF2B5EF4-FFF2-40B4-BE49-F238E27FC236}">
                <a16:creationId xmlns:a16="http://schemas.microsoft.com/office/drawing/2014/main" id="{AAC8C3B8-41CF-670E-CB7D-E234CBA4D6DF}"/>
              </a:ext>
            </a:extLst>
          </p:cNvPr>
          <p:cNvCxnSpPr/>
          <p:nvPr>
            <p:custDataLst>
              <p:tags r:id="rId7"/>
            </p:custDataLst>
          </p:nvPr>
        </p:nvCxnSpPr>
        <p:spPr bwMode="auto">
          <a:xfrm flipV="1">
            <a:off x="5400675" y="1919288"/>
            <a:ext cx="1963738" cy="342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66957896-AEFF-0E4E-3403-B4D97CDAEA07}"/>
              </a:ext>
            </a:extLst>
          </p:cNvPr>
          <p:cNvSpPr txBox="1">
            <a:spLocks/>
          </p:cNvSpPr>
          <p:nvPr>
            <p:custDataLst>
              <p:tags r:id="rId8"/>
            </p:custDataLst>
          </p:nvPr>
        </p:nvSpPr>
        <p:spPr bwMode="auto">
          <a:xfrm>
            <a:off x="1952625"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97182F-A0FC-40F9-9FB9-AF9F6269ED05}"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7" name="Text Placeholder 10">
            <a:extLst>
              <a:ext uri="{FF2B5EF4-FFF2-40B4-BE49-F238E27FC236}">
                <a16:creationId xmlns:a16="http://schemas.microsoft.com/office/drawing/2014/main" id="{17A71AF0-F53C-F666-DF82-C8A7CF2145A5}"/>
              </a:ext>
            </a:extLst>
          </p:cNvPr>
          <p:cNvSpPr txBox="1">
            <a:spLocks/>
          </p:cNvSpPr>
          <p:nvPr>
            <p:custDataLst>
              <p:tags r:id="rId9"/>
            </p:custDataLst>
          </p:nvPr>
        </p:nvSpPr>
        <p:spPr bwMode="auto">
          <a:xfrm>
            <a:off x="2606675"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1B412B9-11EA-4F60-904B-77DDD62EACF8}"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8" name="Text Placeholder 10">
            <a:extLst>
              <a:ext uri="{FF2B5EF4-FFF2-40B4-BE49-F238E27FC236}">
                <a16:creationId xmlns:a16="http://schemas.microsoft.com/office/drawing/2014/main" id="{354C7FCE-99E2-35BF-BE83-BE7474A3DFED}"/>
              </a:ext>
            </a:extLst>
          </p:cNvPr>
          <p:cNvSpPr txBox="1">
            <a:spLocks/>
          </p:cNvSpPr>
          <p:nvPr>
            <p:custDataLst>
              <p:tags r:id="rId10"/>
            </p:custDataLst>
          </p:nvPr>
        </p:nvSpPr>
        <p:spPr bwMode="auto">
          <a:xfrm>
            <a:off x="3262313"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9AEB899-599E-4AF5-A5D6-DF80F9C6CFA4}"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 Placeholder 10">
            <a:extLst>
              <a:ext uri="{FF2B5EF4-FFF2-40B4-BE49-F238E27FC236}">
                <a16:creationId xmlns:a16="http://schemas.microsoft.com/office/drawing/2014/main" id="{6F7C686E-1A25-E2A8-4F24-3BFC82983AEF}"/>
              </a:ext>
            </a:extLst>
          </p:cNvPr>
          <p:cNvSpPr txBox="1">
            <a:spLocks/>
          </p:cNvSpPr>
          <p:nvPr>
            <p:custDataLst>
              <p:tags r:id="rId11"/>
            </p:custDataLst>
          </p:nvPr>
        </p:nvSpPr>
        <p:spPr bwMode="auto">
          <a:xfrm>
            <a:off x="3916363"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CD214D3-3A52-4B24-B8E2-FFEAE686C511}"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6FBFFD0E-2489-A402-771E-4EF4AA73AA10}"/>
              </a:ext>
            </a:extLst>
          </p:cNvPr>
          <p:cNvSpPr txBox="1">
            <a:spLocks/>
          </p:cNvSpPr>
          <p:nvPr>
            <p:custDataLst>
              <p:tags r:id="rId12"/>
            </p:custDataLst>
          </p:nvPr>
        </p:nvSpPr>
        <p:spPr bwMode="auto">
          <a:xfrm>
            <a:off x="4572000"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3D7631-7DB8-4ABE-872A-330084D6109B}"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4" name="Text Placeholder 10">
            <a:extLst>
              <a:ext uri="{FF2B5EF4-FFF2-40B4-BE49-F238E27FC236}">
                <a16:creationId xmlns:a16="http://schemas.microsoft.com/office/drawing/2014/main" id="{042B0977-494E-2963-BD64-425ED6499867}"/>
              </a:ext>
            </a:extLst>
          </p:cNvPr>
          <p:cNvSpPr txBox="1">
            <a:spLocks/>
          </p:cNvSpPr>
          <p:nvPr>
            <p:custDataLst>
              <p:tags r:id="rId13"/>
            </p:custDataLst>
          </p:nvPr>
        </p:nvSpPr>
        <p:spPr bwMode="auto">
          <a:xfrm>
            <a:off x="5226050"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CDD9D8A-4204-41BD-89AB-470FF2CE7C68}"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1" name="Text Placeholder 10">
            <a:extLst>
              <a:ext uri="{FF2B5EF4-FFF2-40B4-BE49-F238E27FC236}">
                <a16:creationId xmlns:a16="http://schemas.microsoft.com/office/drawing/2014/main" id="{A1859588-5BAB-D3FA-0F4C-B00E166A5E46}"/>
              </a:ext>
            </a:extLst>
          </p:cNvPr>
          <p:cNvSpPr txBox="1">
            <a:spLocks/>
          </p:cNvSpPr>
          <p:nvPr>
            <p:custDataLst>
              <p:tags r:id="rId14"/>
            </p:custDataLst>
          </p:nvPr>
        </p:nvSpPr>
        <p:spPr bwMode="auto">
          <a:xfrm>
            <a:off x="5880100"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F2C319-45B9-4A8D-8A92-F1B8EA0982EB}"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D0356D38-BDD4-13EC-3617-04DB5B693ECE}"/>
              </a:ext>
            </a:extLst>
          </p:cNvPr>
          <p:cNvSpPr txBox="1">
            <a:spLocks/>
          </p:cNvSpPr>
          <p:nvPr>
            <p:custDataLst>
              <p:tags r:id="rId15"/>
            </p:custDataLst>
          </p:nvPr>
        </p:nvSpPr>
        <p:spPr bwMode="auto">
          <a:xfrm>
            <a:off x="6535738"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876BE9-1EB8-4F07-8F7D-AC132732F79D}"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9" name="Text Placeholder 10">
            <a:extLst>
              <a:ext uri="{FF2B5EF4-FFF2-40B4-BE49-F238E27FC236}">
                <a16:creationId xmlns:a16="http://schemas.microsoft.com/office/drawing/2014/main" id="{C7CB7BE4-8C52-506D-DF4F-8DED3D371C1F}"/>
              </a:ext>
            </a:extLst>
          </p:cNvPr>
          <p:cNvSpPr txBox="1">
            <a:spLocks/>
          </p:cNvSpPr>
          <p:nvPr>
            <p:custDataLst>
              <p:tags r:id="rId16"/>
            </p:custDataLst>
          </p:nvPr>
        </p:nvSpPr>
        <p:spPr bwMode="auto">
          <a:xfrm>
            <a:off x="7189788"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E5FDC4F-E095-4808-9342-B760E91C67DE}" type="datetime'''''''''''''''''''2''''0''''''''''''2''''''''''3'''''''">
              <a:rPr lang="en-US" altLang="en-US" sz="1200" smtClean="0">
                <a:solidFill>
                  <a:srgbClr val="000000"/>
                </a:solidFill>
              </a:rPr>
              <a:pPr marL="0" lvl="0" indent="0" algn="ctr">
                <a:spcBef>
                  <a:spcPct val="0"/>
                </a:spcBef>
                <a:spcAft>
                  <a:spcPct val="0"/>
                </a:spcAft>
                <a:buNone/>
                <a:defRPr/>
              </a:pPr>
              <a:t>2023</a:t>
            </a:fld>
            <a:endParaRPr kumimoji="0" lang="en-US" sz="1200" b="0" i="0" strike="noStrike" kern="1200" cap="none" spc="0" normalizeH="0" baseline="0" noProof="0">
              <a:ln>
                <a:noFill/>
              </a:ln>
              <a:solidFill>
                <a:srgbClr val="000000"/>
              </a:solidFill>
              <a:effectLst/>
              <a:uLnTx/>
              <a:uFillTx/>
            </a:endParaRPr>
          </a:p>
        </p:txBody>
      </p:sp>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7216775" y="26447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591DB8D-E590-4D0A-9551-B579B0921418}" type="datetime'''''''''''''''1''8''''''''''''''''''''''''''''''''''''1'">
              <a:rPr lang="en-US" altLang="en-US" sz="1200" smtClean="0">
                <a:solidFill>
                  <a:srgbClr val="000000"/>
                </a:solidFill>
              </a:rPr>
              <a:pPr marL="0" lvl="0" indent="0" algn="ctr">
                <a:spcBef>
                  <a:spcPct val="0"/>
                </a:spcBef>
                <a:spcAft>
                  <a:spcPct val="0"/>
                </a:spcAft>
                <a:buNone/>
              </a:pPr>
              <a:t>181</a:t>
            </a:fld>
            <a:endParaRPr lang="en-US" sz="1200">
              <a:solidFill>
                <a:srgbClr val="000000"/>
              </a:solidFill>
            </a:endParaRPr>
          </a:p>
        </p:txBody>
      </p:sp>
      <p:sp>
        <p:nvSpPr>
          <p:cNvPr id="4" name="Text Placeholder 10">
            <a:extLst>
              <a:ext uri="{FF2B5EF4-FFF2-40B4-BE49-F238E27FC236}">
                <a16:creationId xmlns:a16="http://schemas.microsoft.com/office/drawing/2014/main" id="{5E2016AC-C9ED-A798-5FD6-12EA8850193B}"/>
              </a:ext>
            </a:extLst>
          </p:cNvPr>
          <p:cNvSpPr txBox="1">
            <a:spLocks/>
          </p:cNvSpPr>
          <p:nvPr>
            <p:custDataLst>
              <p:tags r:id="rId18"/>
            </p:custDataLst>
          </p:nvPr>
        </p:nvSpPr>
        <p:spPr bwMode="auto">
          <a:xfrm>
            <a:off x="1298575"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3FDEDAA-1AB4-44B8-ACDC-01114B9E947A}" type="datetime'''2''''''0''''''''''''''''''''''''''''''''''''''''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754063" y="4689476"/>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D0A01E5-D26B-4A12-95ED-DD73BBC3C5F7}" type="datetime'''''''''''''''''''''''''''''''''''7'">
              <a:rPr lang="en-US" altLang="en-US" sz="1200" smtClean="0">
                <a:solidFill>
                  <a:srgbClr val="FFFFFF"/>
                </a:solidFill>
                <a:effectLst/>
              </a:rPr>
              <a:pPr marL="0" lvl="0" indent="0" algn="ctr">
                <a:spcBef>
                  <a:spcPct val="0"/>
                </a:spcBef>
                <a:spcAft>
                  <a:spcPct val="0"/>
                </a:spcAft>
                <a:buNone/>
              </a:pPr>
              <a:t>7</a:t>
            </a:fld>
            <a:endParaRPr lang="en-US" sz="1200">
              <a:solidFill>
                <a:srgbClr val="FFFFFF"/>
              </a:solidFill>
            </a:endParaRPr>
          </a:p>
        </p:txBody>
      </p:sp>
      <p:sp>
        <p:nvSpPr>
          <p:cNvPr id="3" name="Text Placeholder 10">
            <a:extLst>
              <a:ext uri="{FF2B5EF4-FFF2-40B4-BE49-F238E27FC236}">
                <a16:creationId xmlns:a16="http://schemas.microsoft.com/office/drawing/2014/main" id="{D43FB7BA-02C1-67DA-5C56-B71E06DD25CB}"/>
              </a:ext>
            </a:extLst>
          </p:cNvPr>
          <p:cNvSpPr txBox="1">
            <a:spLocks/>
          </p:cNvSpPr>
          <p:nvPr>
            <p:custDataLst>
              <p:tags r:id="rId20"/>
            </p:custDataLst>
          </p:nvPr>
        </p:nvSpPr>
        <p:spPr bwMode="auto">
          <a:xfrm>
            <a:off x="642938" y="6003925"/>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D60BAB1-C856-4B1D-9559-D08584B6A61B}" type="datetime'''''''''''''''2''''0''''''''''''''''''''1''''''''''''''''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9" name="Text Placeholder 10">
            <a:extLst>
              <a:ext uri="{FF2B5EF4-FFF2-40B4-BE49-F238E27FC236}">
                <a16:creationId xmlns:a16="http://schemas.microsoft.com/office/drawing/2014/main" id="{99E06805-FB86-E75D-8E1F-1DA4832A4FC2}"/>
              </a:ext>
            </a:extLst>
          </p:cNvPr>
          <p:cNvSpPr txBox="1">
            <a:spLocks/>
          </p:cNvSpPr>
          <p:nvPr>
            <p:custDataLst>
              <p:tags r:id="rId21"/>
            </p:custDataLst>
          </p:nvPr>
        </p:nvSpPr>
        <p:spPr bwMode="gray">
          <a:xfrm>
            <a:off x="711200" y="4506913"/>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7208455-EB94-4F8B-976B-65CBDC1DA192}" type="datetime'''''''''''''''''''''''''''''''''''''''''''''''''''''7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0" name="Text Placeholder 10">
            <a:extLst>
              <a:ext uri="{FF2B5EF4-FFF2-40B4-BE49-F238E27FC236}">
                <a16:creationId xmlns:a16="http://schemas.microsoft.com/office/drawing/2014/main" id="{18B2347C-C63B-D5EB-2B4C-9946D57A30CA}"/>
              </a:ext>
            </a:extLst>
          </p:cNvPr>
          <p:cNvSpPr txBox="1">
            <a:spLocks/>
          </p:cNvSpPr>
          <p:nvPr>
            <p:custDataLst>
              <p:tags r:id="rId22"/>
            </p:custDataLst>
          </p:nvPr>
        </p:nvSpPr>
        <p:spPr bwMode="gray">
          <a:xfrm>
            <a:off x="1366838" y="4186238"/>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003EA3C-F21C-4C0F-9DBE-E8AAF909B910}" type="datetime'''''''9''''''''''''''''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2" name="Text Placeholder 10">
            <a:extLst>
              <a:ext uri="{FF2B5EF4-FFF2-40B4-BE49-F238E27FC236}">
                <a16:creationId xmlns:a16="http://schemas.microsoft.com/office/drawing/2014/main" id="{ECDE2100-068E-99D7-D460-04205CA2DD03}"/>
              </a:ext>
            </a:extLst>
          </p:cNvPr>
          <p:cNvSpPr txBox="1">
            <a:spLocks/>
          </p:cNvSpPr>
          <p:nvPr>
            <p:custDataLst>
              <p:tags r:id="rId23"/>
            </p:custDataLst>
          </p:nvPr>
        </p:nvSpPr>
        <p:spPr bwMode="gray">
          <a:xfrm>
            <a:off x="1979613" y="3502025"/>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4F3C5EF-5BAF-49F7-B607-7666A4541CE0}" type="datetime'''''1''3''''''''''''''''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3" name="Text Placeholder 10">
            <a:extLst>
              <a:ext uri="{FF2B5EF4-FFF2-40B4-BE49-F238E27FC236}">
                <a16:creationId xmlns:a16="http://schemas.microsoft.com/office/drawing/2014/main" id="{1AF8D8C9-B42C-829B-9213-AE7BE9C600D8}"/>
              </a:ext>
            </a:extLst>
          </p:cNvPr>
          <p:cNvSpPr txBox="1">
            <a:spLocks/>
          </p:cNvSpPr>
          <p:nvPr>
            <p:custDataLst>
              <p:tags r:id="rId24"/>
            </p:custDataLst>
          </p:nvPr>
        </p:nvSpPr>
        <p:spPr bwMode="gray">
          <a:xfrm>
            <a:off x="2633663" y="391160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C3500DF-D8DA-4244-B0BC-58F9B100A427}" type="datetime'''''''''''''''''''''''''''1''''''''''''0''''''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5" name="Text Placeholder 10">
            <a:extLst>
              <a:ext uri="{FF2B5EF4-FFF2-40B4-BE49-F238E27FC236}">
                <a16:creationId xmlns:a16="http://schemas.microsoft.com/office/drawing/2014/main" id="{9AC24D02-D609-D2D3-1EB9-46FB89849439}"/>
              </a:ext>
            </a:extLst>
          </p:cNvPr>
          <p:cNvSpPr txBox="1">
            <a:spLocks/>
          </p:cNvSpPr>
          <p:nvPr>
            <p:custDataLst>
              <p:tags r:id="rId25"/>
            </p:custDataLst>
          </p:nvPr>
        </p:nvSpPr>
        <p:spPr bwMode="gray">
          <a:xfrm>
            <a:off x="3289300" y="360362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9E7B780-B110-4C78-94C9-A7B4CBF26A09}" type="datetime'''''1''''''''''''''''''''''''''''''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7" name="Text Placeholder 10">
            <a:extLst>
              <a:ext uri="{FF2B5EF4-FFF2-40B4-BE49-F238E27FC236}">
                <a16:creationId xmlns:a16="http://schemas.microsoft.com/office/drawing/2014/main" id="{70970F6B-9917-1D2D-A1DB-A8502EFFE216}"/>
              </a:ext>
            </a:extLst>
          </p:cNvPr>
          <p:cNvSpPr txBox="1">
            <a:spLocks/>
          </p:cNvSpPr>
          <p:nvPr>
            <p:custDataLst>
              <p:tags r:id="rId26"/>
            </p:custDataLst>
          </p:nvPr>
        </p:nvSpPr>
        <p:spPr bwMode="gray">
          <a:xfrm>
            <a:off x="3943350" y="363855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39BE3FD-117C-4610-84D6-3360540A2B0A}" type="datetime'''''''''''''''''''1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9" name="Text Placeholder 10">
            <a:extLst>
              <a:ext uri="{FF2B5EF4-FFF2-40B4-BE49-F238E27FC236}">
                <a16:creationId xmlns:a16="http://schemas.microsoft.com/office/drawing/2014/main" id="{C6E5E395-9F40-72D0-B936-5705EBA40C79}"/>
              </a:ext>
            </a:extLst>
          </p:cNvPr>
          <p:cNvSpPr txBox="1">
            <a:spLocks/>
          </p:cNvSpPr>
          <p:nvPr>
            <p:custDataLst>
              <p:tags r:id="rId27"/>
            </p:custDataLst>
          </p:nvPr>
        </p:nvSpPr>
        <p:spPr bwMode="gray">
          <a:xfrm>
            <a:off x="4598988" y="309086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AB92720-B55D-4D3F-B759-C794E470CD0E}" type="datetime'''''''''15''''''''''''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155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1" name="Text Placeholder 10">
            <a:extLst>
              <a:ext uri="{FF2B5EF4-FFF2-40B4-BE49-F238E27FC236}">
                <a16:creationId xmlns:a16="http://schemas.microsoft.com/office/drawing/2014/main" id="{40258176-B934-9991-058B-C2A852B4CDC9}"/>
              </a:ext>
            </a:extLst>
          </p:cNvPr>
          <p:cNvSpPr txBox="1">
            <a:spLocks/>
          </p:cNvSpPr>
          <p:nvPr>
            <p:custDataLst>
              <p:tags r:id="rId28"/>
            </p:custDataLst>
          </p:nvPr>
        </p:nvSpPr>
        <p:spPr bwMode="gray">
          <a:xfrm>
            <a:off x="5253038" y="29876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2424C1-29C5-457B-9752-78D75C2CFE33}" type="datetime'''1''''''''''''''''''''''''''''''''6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3" name="Text Placeholder 10">
            <a:extLst>
              <a:ext uri="{FF2B5EF4-FFF2-40B4-BE49-F238E27FC236}">
                <a16:creationId xmlns:a16="http://schemas.microsoft.com/office/drawing/2014/main" id="{706855E4-1C90-7BBF-28A3-C90F46A25D15}"/>
              </a:ext>
            </a:extLst>
          </p:cNvPr>
          <p:cNvSpPr txBox="1">
            <a:spLocks/>
          </p:cNvSpPr>
          <p:nvPr>
            <p:custDataLst>
              <p:tags r:id="rId29"/>
            </p:custDataLst>
          </p:nvPr>
        </p:nvSpPr>
        <p:spPr bwMode="gray">
          <a:xfrm>
            <a:off x="5907088" y="26955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EA7BF34-C39C-4A28-8178-5324B4D10957}" type="datetime'''''''''''''''''''''''''''''''''''''''17''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5" name="Text Placeholder 10">
            <a:extLst>
              <a:ext uri="{FF2B5EF4-FFF2-40B4-BE49-F238E27FC236}">
                <a16:creationId xmlns:a16="http://schemas.microsoft.com/office/drawing/2014/main" id="{B61A5DBE-3A15-B267-DC27-677DB0F778B9}"/>
              </a:ext>
            </a:extLst>
          </p:cNvPr>
          <p:cNvSpPr txBox="1">
            <a:spLocks/>
          </p:cNvSpPr>
          <p:nvPr>
            <p:custDataLst>
              <p:tags r:id="rId30"/>
            </p:custDataLst>
          </p:nvPr>
        </p:nvSpPr>
        <p:spPr bwMode="gray">
          <a:xfrm>
            <a:off x="6562725" y="274796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327FED-DAE9-4337-8B5A-8365BCFE1ABF}" type="datetime'''''''''''''''''1''''''''''''''''''''''''''''''7''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2830513" y="2895600"/>
            <a:ext cx="555625"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2CF59E-31D2-4532-8DAD-AEA20124362E}" type="datetime'''''''''+''''''''''''''1''''''''''2''''''''''''''''''''%'">
              <a:rPr lang="en-US" altLang="en-US" sz="1200" b="1" smtClean="0">
                <a:effectLst/>
              </a:rPr>
              <a:pPr marL="0" lvl="0" indent="0" algn="ctr">
                <a:spcBef>
                  <a:spcPct val="0"/>
                </a:spcBef>
                <a:spcAft>
                  <a:spcPct val="0"/>
                </a:spcAft>
                <a:buNone/>
              </a:pPr>
              <a:t>+12%</a:t>
            </a:fld>
            <a:endParaRPr lang="en-US" sz="1200" b="1"/>
          </a:p>
        </p:txBody>
      </p:sp>
      <p:sp>
        <p:nvSpPr>
          <p:cNvPr id="152"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6164263" y="1962151"/>
            <a:ext cx="436563"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CB6FC55-8348-49DF-99CD-9589958F4903}" type="datetime'''+''''4''''''''''''''''''''''''%'''''''''">
              <a:rPr lang="en-US" altLang="en-US" sz="1200" b="1" smtClean="0">
                <a:effectLst/>
              </a:rPr>
              <a:pPr marL="0" lvl="0" indent="0" algn="ctr">
                <a:spcBef>
                  <a:spcPct val="0"/>
                </a:spcBef>
                <a:spcAft>
                  <a:spcPct val="0"/>
                </a:spcAft>
                <a:buNone/>
              </a:pPr>
              <a:t>+4%</a:t>
            </a:fld>
            <a:endParaRPr lang="en-US" sz="1200" b="1"/>
          </a:p>
        </p:txBody>
      </p:sp>
      <p:sp>
        <p:nvSpPr>
          <p:cNvPr id="35" name="Rectangle 34">
            <a:extLst>
              <a:ext uri="{FF2B5EF4-FFF2-40B4-BE49-F238E27FC236}">
                <a16:creationId xmlns:a16="http://schemas.microsoft.com/office/drawing/2014/main" id="{A2874E2A-D220-5C60-09C4-B393A045D1AF}"/>
              </a:ext>
            </a:extLst>
          </p:cNvPr>
          <p:cNvSpPr/>
          <p:nvPr>
            <p:custDataLst>
              <p:tags r:id="rId33"/>
            </p:custDataLst>
          </p:nvPr>
        </p:nvSpPr>
        <p:spPr bwMode="auto">
          <a:xfrm>
            <a:off x="563563" y="1928813"/>
            <a:ext cx="968375"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4" name="Rectangle 153">
            <a:extLst>
              <a:ext uri="{FF2B5EF4-FFF2-40B4-BE49-F238E27FC236}">
                <a16:creationId xmlns:a16="http://schemas.microsoft.com/office/drawing/2014/main" id="{F678DBB0-E251-F02D-32F0-2AF07669E65A}"/>
              </a:ext>
            </a:extLst>
          </p:cNvPr>
          <p:cNvSpPr/>
          <p:nvPr>
            <p:custDataLst>
              <p:tags r:id="rId34"/>
            </p:custDataLst>
          </p:nvPr>
        </p:nvSpPr>
        <p:spPr bwMode="auto">
          <a:xfrm>
            <a:off x="623888" y="1993900"/>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5" name="Rectangle 154">
            <a:extLst>
              <a:ext uri="{FF2B5EF4-FFF2-40B4-BE49-F238E27FC236}">
                <a16:creationId xmlns:a16="http://schemas.microsoft.com/office/drawing/2014/main" id="{29A620C5-FDB6-D341-114E-336312240233}"/>
              </a:ext>
            </a:extLst>
          </p:cNvPr>
          <p:cNvSpPr/>
          <p:nvPr>
            <p:custDataLst>
              <p:tags r:id="rId35"/>
            </p:custDataLst>
          </p:nvPr>
        </p:nvSpPr>
        <p:spPr bwMode="auto">
          <a:xfrm>
            <a:off x="623888" y="2227263"/>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Placeholder 10">
            <a:extLst>
              <a:ext uri="{FF2B5EF4-FFF2-40B4-BE49-F238E27FC236}">
                <a16:creationId xmlns:a16="http://schemas.microsoft.com/office/drawing/2014/main" id="{7A5AA8AD-51F7-7E47-80C7-94C26994660A}"/>
              </a:ext>
            </a:extLst>
          </p:cNvPr>
          <p:cNvSpPr txBox="1">
            <a:spLocks/>
          </p:cNvSpPr>
          <p:nvPr>
            <p:custDataLst>
              <p:tags r:id="rId36"/>
            </p:custDataLst>
          </p:nvPr>
        </p:nvSpPr>
        <p:spPr bwMode="auto">
          <a:xfrm>
            <a:off x="889000" y="1989138"/>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E6E1733-0930-4FF7-A55D-6A9707166036}" type="datetime'''''O''''''''n''s''''h''''''''''''''''o''''''''re'''">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Onshore</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Placeholder 10">
            <a:extLst>
              <a:ext uri="{FF2B5EF4-FFF2-40B4-BE49-F238E27FC236}">
                <a16:creationId xmlns:a16="http://schemas.microsoft.com/office/drawing/2014/main" id="{5C712DFD-2A1F-90E5-0211-D903DEBA1F55}"/>
              </a:ext>
            </a:extLst>
          </p:cNvPr>
          <p:cNvSpPr txBox="1">
            <a:spLocks/>
          </p:cNvSpPr>
          <p:nvPr>
            <p:custDataLst>
              <p:tags r:id="rId37"/>
            </p:custDataLst>
          </p:nvPr>
        </p:nvSpPr>
        <p:spPr bwMode="auto">
          <a:xfrm>
            <a:off x="889000" y="2222500"/>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2D283173-D28A-4858-B839-4C698E033B7D}" type="datetime'Off''''''''''''s''''''''h''''or''''''''''''''''''e'''''''''''">
              <a:rPr lang="en-US" altLang="en-US" sz="1200" smtClean="0">
                <a:solidFill>
                  <a:srgbClr val="000000"/>
                </a:solidFill>
              </a:rPr>
              <a:pPr marL="0" lvl="0" indent="0">
                <a:spcBef>
                  <a:spcPct val="0"/>
                </a:spcBef>
                <a:spcAft>
                  <a:spcPct val="0"/>
                </a:spcAft>
                <a:buNone/>
                <a:defRPr/>
              </a:pPr>
              <a:t>Offshore</a:t>
            </a:fld>
            <a:endParaRPr kumimoji="0" lang="en-US" sz="1200" b="0" i="0" strike="noStrike" kern="1200" cap="none" spc="0" normalizeH="0" baseline="0" noProof="0">
              <a:ln>
                <a:noFill/>
              </a:ln>
              <a:solidFill>
                <a:srgbClr val="000000"/>
              </a:solidFill>
              <a:effectLst/>
              <a:uLnTx/>
              <a:uFillTx/>
            </a:endParaRPr>
          </a:p>
        </p:txBody>
      </p:sp>
      <p:sp>
        <p:nvSpPr>
          <p:cNvPr id="16" name="Rectangular Callout 15">
            <a:extLst>
              <a:ext uri="{FF2B5EF4-FFF2-40B4-BE49-F238E27FC236}">
                <a16:creationId xmlns:a16="http://schemas.microsoft.com/office/drawing/2014/main" id="{15213B9B-10F5-17F6-13A1-693FB5A3CEFA}"/>
              </a:ext>
            </a:extLst>
          </p:cNvPr>
          <p:cNvSpPr/>
          <p:nvPr/>
        </p:nvSpPr>
        <p:spPr bwMode="gray">
          <a:xfrm>
            <a:off x="2721657" y="1910806"/>
            <a:ext cx="2149475" cy="705937"/>
          </a:xfrm>
          <a:prstGeom prst="wedgeRectCallout">
            <a:avLst>
              <a:gd name="adj1" fmla="val 94525"/>
              <a:gd name="adj2" fmla="val 86141"/>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a:solidFill>
                  <a:schemeClr val="bg1"/>
                </a:solidFill>
              </a:rPr>
              <a:t>The recent investments driven by China policies; as developers accelerated investments to meet FiT deadline in 2021.</a:t>
            </a:r>
          </a:p>
        </p:txBody>
      </p:sp>
    </p:spTree>
    <p:custDataLst>
      <p:tags r:id="rId2"/>
    </p:custDataLst>
    <p:extLst>
      <p:ext uri="{BB962C8B-B14F-4D97-AF65-F5344CB8AC3E}">
        <p14:creationId xmlns:p14="http://schemas.microsoft.com/office/powerpoint/2010/main" val="294874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715995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5" name="think-cell Slide" r:id="rId16" imgW="360" imgH="360" progId="TCLayout.ActiveDocument.1">
                  <p:embed/>
                </p:oleObj>
              </mc:Choice>
              <mc:Fallback>
                <p:oleObj name="think-cell Slide" r:id="rId16" imgW="360" imgH="360"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9" name="Rectangle 48">
            <a:extLst>
              <a:ext uri="{FF2B5EF4-FFF2-40B4-BE49-F238E27FC236}">
                <a16:creationId xmlns:a16="http://schemas.microsoft.com/office/drawing/2014/main" id="{44ADE6CC-F8CE-D28D-50E9-72A135B1EF25}"/>
              </a:ext>
            </a:extLst>
          </p:cNvPr>
          <p:cNvSpPr/>
          <p:nvPr/>
        </p:nvSpPr>
        <p:spPr bwMode="gray">
          <a:xfrm>
            <a:off x="6926579" y="1554480"/>
            <a:ext cx="1971729" cy="4846312"/>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Title 5"/>
          <p:cNvSpPr>
            <a:spLocks noGrp="1"/>
          </p:cNvSpPr>
          <p:nvPr>
            <p:ph type="title"/>
          </p:nvPr>
        </p:nvSpPr>
        <p:spPr/>
        <p:txBody>
          <a:bodyPr vert="horz">
            <a:noAutofit/>
          </a:bodyPr>
          <a:lstStyle/>
          <a:p>
            <a:r>
              <a:rPr lang="en-US" dirty="0">
                <a:cs typeface="Arial"/>
              </a:rPr>
              <a:t>In 2023, M&amp;A transactions outside China recorded a decline due to economic uncertainty, but offshore and China did see growth</a:t>
            </a:r>
            <a:br>
              <a:rPr lang="en-US" dirty="0">
                <a:cs typeface="Arial"/>
              </a:rPr>
            </a:br>
            <a:endParaRPr lang="en-US" dirty="0">
              <a:cs typeface="Arial"/>
            </a:endParaRPr>
          </a:p>
        </p:txBody>
      </p:sp>
      <p:sp>
        <p:nvSpPr>
          <p:cNvPr id="69" name="btfpNotesBox902288"/>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indent="0">
              <a:spcBef>
                <a:spcPts val="0"/>
              </a:spcBef>
              <a:buNone/>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a:solidFill>
                  <a:srgbClr val="000000"/>
                </a:solidFill>
                <a:latin typeface="Arial"/>
              </a:rPr>
              <a:t>Peak Wind, </a:t>
            </a:r>
            <a:r>
              <a:rPr lang="en-US" sz="800" dirty="0">
                <a:solidFill>
                  <a:srgbClr val="000000"/>
                </a:solidFill>
                <a:latin typeface="Arial"/>
                <a:hlinkClick r:id="rId18"/>
              </a:rPr>
              <a:t>Global Renewable Energy M&amp;A Report</a:t>
            </a:r>
            <a:r>
              <a:rPr lang="en-US" sz="800" dirty="0">
                <a:solidFill>
                  <a:srgbClr val="000000"/>
                </a:solidFill>
                <a:latin typeface="Arial"/>
              </a:rPr>
              <a:t> (2023); PWC, </a:t>
            </a:r>
            <a:r>
              <a:rPr lang="en-US" sz="800" dirty="0">
                <a:solidFill>
                  <a:srgbClr val="000000"/>
                </a:solidFill>
                <a:latin typeface="Arial"/>
                <a:hlinkClick r:id="rId19"/>
              </a:rPr>
              <a:t>Retrospective and Outlook of M&amp;A in China’s New Energy Industry</a:t>
            </a:r>
            <a:r>
              <a:rPr lang="en-US" sz="800" dirty="0">
                <a:solidFill>
                  <a:srgbClr val="000000"/>
                </a:solidFill>
                <a:latin typeface="Arial"/>
              </a:rPr>
              <a:t> (2023).</a:t>
            </a:r>
            <a:endParaRPr lang="en-US" sz="800" b="0" i="0" u="none" strike="noStrike" kern="1200" cap="none" spc="0" normalizeH="0" baseline="0" noProof="0" dirty="0">
              <a:ln>
                <a:noFill/>
              </a:ln>
              <a:solidFill>
                <a:srgbClr val="000000"/>
              </a:solidFill>
              <a:effectLst/>
              <a:uLnTx/>
              <a:uFillTx/>
              <a:latin typeface="Arial"/>
              <a:cs typeface="Arial"/>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lang="en-US" sz="800" dirty="0">
                <a:solidFill>
                  <a:srgbClr val="000000"/>
                </a:solidFill>
                <a:latin typeface="Arial"/>
              </a:rPr>
              <a:t>Abha </a:t>
            </a:r>
            <a:r>
              <a:rPr lang="en-US" sz="800" dirty="0" err="1">
                <a:solidFill>
                  <a:srgbClr val="000000"/>
                </a:solidFill>
                <a:latin typeface="Arial"/>
              </a:rPr>
              <a:t>Nirula</a:t>
            </a:r>
            <a:r>
              <a:rPr lang="en-US" sz="800" dirty="0">
                <a:solidFill>
                  <a:srgbClr val="000000"/>
                </a:solidFill>
                <a:latin typeface="Arial"/>
              </a:rPr>
              <a:t>, </a:t>
            </a:r>
            <a:r>
              <a:rPr lang="en-US" sz="800" dirty="0" err="1">
                <a:solidFill>
                  <a:srgbClr val="000000"/>
                </a:solidFill>
                <a:latin typeface="Arial"/>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0"/>
              </a:rPr>
              <a:t>Gernot Wagner</a:t>
            </a:r>
            <a:r>
              <a:rPr lang="en-US" sz="800" dirty="0">
                <a:solidFill>
                  <a:srgbClr val="000000"/>
                </a:solidFill>
                <a:latin typeface="Arial"/>
              </a:rPr>
              <a:t>. </a:t>
            </a:r>
            <a:r>
              <a:rPr lang="en-US" sz="800" dirty="0">
                <a:solidFill>
                  <a:srgbClr val="000000"/>
                </a:solidFill>
                <a:hlinkClick r:id="rId2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2"/>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68D0BE48-C37B-7904-F0F8-D5F427546190}"/>
              </a:ext>
            </a:extLst>
          </p:cNvPr>
          <p:cNvGraphicFramePr>
            <a:graphicFrameLocks noGrp="1"/>
          </p:cNvGraphicFramePr>
          <p:nvPr>
            <p:extLst>
              <p:ext uri="{D42A27DB-BD31-4B8C-83A1-F6EECF244321}">
                <p14:modId xmlns:p14="http://schemas.microsoft.com/office/powerpoint/2010/main" val="1385639480"/>
              </p:ext>
            </p:extLst>
          </p:nvPr>
        </p:nvGraphicFramePr>
        <p:xfrm>
          <a:off x="449264" y="1946276"/>
          <a:ext cx="6138863" cy="2760742"/>
        </p:xfrm>
        <a:graphic>
          <a:graphicData uri="http://schemas.openxmlformats.org/drawingml/2006/table">
            <a:tbl>
              <a:tblPr firstRow="1" bandRow="1">
                <a:tableStyleId>{2D5ABB26-0587-4C30-8999-92F81FD0307C}</a:tableStyleId>
              </a:tblPr>
              <a:tblGrid>
                <a:gridCol w="1750075">
                  <a:extLst>
                    <a:ext uri="{9D8B030D-6E8A-4147-A177-3AD203B41FA5}">
                      <a16:colId xmlns:a16="http://schemas.microsoft.com/office/drawing/2014/main" val="3535352859"/>
                    </a:ext>
                  </a:extLst>
                </a:gridCol>
                <a:gridCol w="1097197">
                  <a:extLst>
                    <a:ext uri="{9D8B030D-6E8A-4147-A177-3AD203B41FA5}">
                      <a16:colId xmlns:a16="http://schemas.microsoft.com/office/drawing/2014/main" val="1821292063"/>
                    </a:ext>
                  </a:extLst>
                </a:gridCol>
                <a:gridCol w="1097197">
                  <a:extLst>
                    <a:ext uri="{9D8B030D-6E8A-4147-A177-3AD203B41FA5}">
                      <a16:colId xmlns:a16="http://schemas.microsoft.com/office/drawing/2014/main" val="2465358863"/>
                    </a:ext>
                  </a:extLst>
                </a:gridCol>
                <a:gridCol w="1097197">
                  <a:extLst>
                    <a:ext uri="{9D8B030D-6E8A-4147-A177-3AD203B41FA5}">
                      <a16:colId xmlns:a16="http://schemas.microsoft.com/office/drawing/2014/main" val="1541312154"/>
                    </a:ext>
                  </a:extLst>
                </a:gridCol>
                <a:gridCol w="1097197">
                  <a:extLst>
                    <a:ext uri="{9D8B030D-6E8A-4147-A177-3AD203B41FA5}">
                      <a16:colId xmlns:a16="http://schemas.microsoft.com/office/drawing/2014/main" val="3763569800"/>
                    </a:ext>
                  </a:extLst>
                </a:gridCol>
              </a:tblGrid>
              <a:tr h="299960">
                <a:tc>
                  <a:txBody>
                    <a:bodyPr/>
                    <a:lstStyle/>
                    <a:p>
                      <a:pPr marL="0" lvl="0" indent="0">
                        <a:buNone/>
                      </a:pPr>
                      <a:endParaRPr lang="en-US" sz="1100"/>
                    </a:p>
                  </a:txBody>
                  <a:tcPr/>
                </a:tc>
                <a:tc gridSpan="2">
                  <a:txBody>
                    <a:bodyPr/>
                    <a:lstStyle/>
                    <a:p>
                      <a:pPr marL="0" lvl="0" indent="0" algn="ctr">
                        <a:buNone/>
                      </a:pPr>
                      <a:r>
                        <a:rPr lang="en-US" sz="1100" b="1" kern="1200">
                          <a:solidFill>
                            <a:schemeClr val="bg1"/>
                          </a:solidFill>
                          <a:latin typeface="+mn-lt"/>
                          <a:ea typeface="+mn-ea"/>
                          <a:cs typeface="+mn-cs"/>
                        </a:rPr>
                        <a:t>Onshore</a:t>
                      </a:r>
                    </a:p>
                  </a:txBody>
                  <a:tcPr>
                    <a:solidFill>
                      <a:srgbClr val="009BDA"/>
                    </a:solidFill>
                  </a:tcPr>
                </a:tc>
                <a:tc hMerge="1">
                  <a:txBody>
                    <a:bodyPr/>
                    <a:lstStyle/>
                    <a:p>
                      <a:endParaRPr lang="en-US"/>
                    </a:p>
                  </a:txBody>
                  <a:tcPr>
                    <a:solidFill>
                      <a:srgbClr val="009BDA"/>
                    </a:solidFill>
                  </a:tcPr>
                </a:tc>
                <a:tc gridSpan="2">
                  <a:txBody>
                    <a:bodyPr/>
                    <a:lstStyle/>
                    <a:p>
                      <a:pPr lvl="0" algn="ctr">
                        <a:buNone/>
                      </a:pPr>
                      <a:r>
                        <a:rPr lang="en-US" sz="1100" b="1" i="0" u="none" strike="noStrike" kern="1200" noProof="0">
                          <a:solidFill>
                            <a:schemeClr val="bg1"/>
                          </a:solidFill>
                          <a:latin typeface="Arial"/>
                        </a:rPr>
                        <a:t>Offshore</a:t>
                      </a:r>
                    </a:p>
                  </a:txBody>
                  <a:tcPr>
                    <a:solidFill>
                      <a:srgbClr val="009BDA"/>
                    </a:solidFill>
                  </a:tcPr>
                </a:tc>
                <a:tc hMerge="1">
                  <a:txBody>
                    <a:bodyPr/>
                    <a:lstStyle/>
                    <a:p>
                      <a:endParaRPr lang="en-US"/>
                    </a:p>
                  </a:txBody>
                  <a:tcPr>
                    <a:solidFill>
                      <a:srgbClr val="009BDA"/>
                    </a:solidFill>
                  </a:tcPr>
                </a:tc>
                <a:extLst>
                  <a:ext uri="{0D108BD9-81ED-4DB2-BD59-A6C34878D82A}">
                    <a16:rowId xmlns:a16="http://schemas.microsoft.com/office/drawing/2014/main" val="2180023923"/>
                  </a:ext>
                </a:extLst>
              </a:tr>
              <a:tr h="353391">
                <a:tc>
                  <a:txBody>
                    <a:bodyPr/>
                    <a:lstStyle/>
                    <a:p>
                      <a:endParaRPr lang="en-US" sz="1100"/>
                    </a:p>
                  </a:txBody>
                  <a:tcPr/>
                </a:tc>
                <a:tc>
                  <a:txBody>
                    <a:bodyPr/>
                    <a:lstStyle/>
                    <a:p>
                      <a:pPr marL="0" indent="0" algn="ctr">
                        <a:buNone/>
                      </a:pPr>
                      <a:r>
                        <a:rPr lang="en-US" sz="1100" b="1" kern="1200">
                          <a:solidFill>
                            <a:schemeClr val="bg1"/>
                          </a:solidFill>
                          <a:latin typeface="+mn-lt"/>
                          <a:ea typeface="+mn-ea"/>
                          <a:cs typeface="+mn-cs"/>
                        </a:rPr>
                        <a:t>2022</a:t>
                      </a:r>
                    </a:p>
                  </a:txBody>
                  <a:tcPr>
                    <a:solidFill>
                      <a:srgbClr val="009BDA"/>
                    </a:solidFill>
                  </a:tcPr>
                </a:tc>
                <a:tc>
                  <a:txBody>
                    <a:bodyPr/>
                    <a:lstStyle/>
                    <a:p>
                      <a:pPr marL="0" indent="0" algn="ctr">
                        <a:buNone/>
                      </a:pPr>
                      <a:r>
                        <a:rPr lang="en-US" sz="1100" b="1" kern="1200">
                          <a:solidFill>
                            <a:schemeClr val="bg1"/>
                          </a:solidFill>
                          <a:latin typeface="+mn-lt"/>
                          <a:ea typeface="+mn-ea"/>
                          <a:cs typeface="+mn-cs"/>
                        </a:rPr>
                        <a:t>2023</a:t>
                      </a:r>
                    </a:p>
                  </a:txBody>
                  <a:tcPr>
                    <a:solidFill>
                      <a:srgbClr val="009BDA"/>
                    </a:solidFill>
                  </a:tcPr>
                </a:tc>
                <a:tc>
                  <a:txBody>
                    <a:bodyPr/>
                    <a:lstStyle/>
                    <a:p>
                      <a:pPr lvl="0" algn="ctr">
                        <a:buNone/>
                      </a:pPr>
                      <a:r>
                        <a:rPr lang="en-US" sz="1100" b="1" i="0" u="none" strike="noStrike" kern="1200" noProof="0">
                          <a:solidFill>
                            <a:schemeClr val="bg1"/>
                          </a:solidFill>
                          <a:latin typeface="Arial"/>
                        </a:rPr>
                        <a:t>2022</a:t>
                      </a:r>
                    </a:p>
                  </a:txBody>
                  <a:tcPr>
                    <a:solidFill>
                      <a:srgbClr val="009BDA"/>
                    </a:solidFill>
                  </a:tcPr>
                </a:tc>
                <a:tc>
                  <a:txBody>
                    <a:bodyPr/>
                    <a:lstStyle/>
                    <a:p>
                      <a:pPr lvl="0" algn="ctr">
                        <a:buNone/>
                      </a:pPr>
                      <a:r>
                        <a:rPr lang="en-US" sz="1100" b="1" kern="1200">
                          <a:solidFill>
                            <a:schemeClr val="bg1"/>
                          </a:solidFill>
                          <a:latin typeface="+mn-lt"/>
                          <a:ea typeface="+mn-ea"/>
                          <a:cs typeface="+mn-cs"/>
                        </a:rPr>
                        <a:t>2023</a:t>
                      </a:r>
                    </a:p>
                  </a:txBody>
                  <a:tcPr>
                    <a:solidFill>
                      <a:srgbClr val="009BDA"/>
                    </a:solidFill>
                  </a:tcPr>
                </a:tc>
                <a:extLst>
                  <a:ext uri="{0D108BD9-81ED-4DB2-BD59-A6C34878D82A}">
                    <a16:rowId xmlns:a16="http://schemas.microsoft.com/office/drawing/2014/main" val="352656391"/>
                  </a:ext>
                </a:extLst>
              </a:tr>
              <a:tr h="426700">
                <a:tc>
                  <a:txBody>
                    <a:bodyPr/>
                    <a:lstStyle/>
                    <a:p>
                      <a:pPr marL="0" indent="0">
                        <a:buNone/>
                      </a:pPr>
                      <a:r>
                        <a:rPr lang="en-US" sz="1100" b="1"/>
                        <a:t>Deal count </a:t>
                      </a:r>
                      <a:br>
                        <a:rPr lang="en-US" sz="1100" b="1"/>
                      </a:br>
                      <a:r>
                        <a:rPr lang="en-US" sz="1100" b="1"/>
                        <a:t>(excl. China)</a:t>
                      </a:r>
                    </a:p>
                  </a:txBody>
                  <a:tcPr>
                    <a:lnB w="12700">
                      <a:solidFill>
                        <a:schemeClr val="tx1"/>
                      </a:solidFill>
                    </a:lnB>
                  </a:tcPr>
                </a:tc>
                <a:tc>
                  <a:txBody>
                    <a:bodyPr/>
                    <a:lstStyle/>
                    <a:p>
                      <a:pPr marL="0" indent="0" algn="ctr">
                        <a:buNone/>
                      </a:pPr>
                      <a:r>
                        <a:rPr lang="en-US" sz="1100"/>
                        <a:t>134</a:t>
                      </a:r>
                    </a:p>
                  </a:txBody>
                  <a:tcPr anchor="ctr">
                    <a:lnB w="12700">
                      <a:solidFill>
                        <a:schemeClr val="tx1"/>
                      </a:solidFill>
                    </a:lnB>
                  </a:tcPr>
                </a:tc>
                <a:tc>
                  <a:txBody>
                    <a:bodyPr/>
                    <a:lstStyle/>
                    <a:p>
                      <a:pPr lvl="0" algn="ctr">
                        <a:buNone/>
                      </a:pPr>
                      <a:r>
                        <a:rPr lang="en-US" sz="1100"/>
                        <a:t>125</a:t>
                      </a:r>
                    </a:p>
                  </a:txBody>
                  <a:tcPr anchor="ctr">
                    <a:lnB w="12700">
                      <a:solidFill>
                        <a:schemeClr val="tx1"/>
                      </a:solidFill>
                    </a:lnB>
                  </a:tcPr>
                </a:tc>
                <a:tc>
                  <a:txBody>
                    <a:bodyPr/>
                    <a:lstStyle/>
                    <a:p>
                      <a:pPr lvl="0" algn="ctr">
                        <a:buNone/>
                      </a:pPr>
                      <a:r>
                        <a:rPr lang="en-US" sz="1100"/>
                        <a:t>32</a:t>
                      </a:r>
                    </a:p>
                  </a:txBody>
                  <a:tcPr anchor="ctr">
                    <a:lnB w="12700">
                      <a:solidFill>
                        <a:schemeClr val="tx1"/>
                      </a:solidFill>
                    </a:lnB>
                  </a:tcPr>
                </a:tc>
                <a:tc>
                  <a:txBody>
                    <a:bodyPr/>
                    <a:lstStyle/>
                    <a:p>
                      <a:pPr lvl="0" algn="ctr">
                        <a:buNone/>
                      </a:pPr>
                      <a:r>
                        <a:rPr lang="en-US" sz="1100"/>
                        <a:t>33</a:t>
                      </a:r>
                    </a:p>
                  </a:txBody>
                  <a:tcPr anchor="ctr">
                    <a:lnB w="12700">
                      <a:solidFill>
                        <a:schemeClr val="tx1"/>
                      </a:solidFill>
                    </a:lnB>
                  </a:tcPr>
                </a:tc>
                <a:extLst>
                  <a:ext uri="{0D108BD9-81ED-4DB2-BD59-A6C34878D82A}">
                    <a16:rowId xmlns:a16="http://schemas.microsoft.com/office/drawing/2014/main" val="3232167214"/>
                  </a:ext>
                </a:extLst>
              </a:tr>
              <a:tr h="426700">
                <a:tc>
                  <a:txBody>
                    <a:bodyPr/>
                    <a:lstStyle/>
                    <a:p>
                      <a:pPr marL="0" indent="0">
                        <a:buNone/>
                      </a:pPr>
                      <a:r>
                        <a:rPr lang="en-US" sz="1100" b="1"/>
                        <a:t>Transacted capacity (excl. China)</a:t>
                      </a:r>
                      <a:endParaRPr lang="en-US" sz="1100"/>
                    </a:p>
                  </a:txBody>
                  <a:tcPr>
                    <a:lnT w="12700">
                      <a:solidFill>
                        <a:schemeClr val="tx1"/>
                      </a:solidFill>
                    </a:lnT>
                    <a:lnB w="12700">
                      <a:solidFill>
                        <a:schemeClr val="tx1"/>
                      </a:solidFill>
                    </a:lnB>
                  </a:tcPr>
                </a:tc>
                <a:tc>
                  <a:txBody>
                    <a:bodyPr/>
                    <a:lstStyle/>
                    <a:p>
                      <a:pPr marL="0" indent="0" algn="ctr">
                        <a:buNone/>
                      </a:pPr>
                      <a:r>
                        <a:rPr lang="en-US" sz="1100"/>
                        <a:t>41</a:t>
                      </a:r>
                    </a:p>
                  </a:txBody>
                  <a:tcPr anchor="ctr">
                    <a:lnT w="12700">
                      <a:solidFill>
                        <a:schemeClr val="tx1"/>
                      </a:solidFill>
                    </a:lnT>
                    <a:lnB w="12700">
                      <a:solidFill>
                        <a:schemeClr val="tx1"/>
                      </a:solidFill>
                    </a:lnB>
                  </a:tcPr>
                </a:tc>
                <a:tc>
                  <a:txBody>
                    <a:bodyPr/>
                    <a:lstStyle/>
                    <a:p>
                      <a:pPr lvl="0" algn="ctr">
                        <a:buNone/>
                      </a:pPr>
                      <a:r>
                        <a:rPr lang="en-US" sz="1100"/>
                        <a:t>27.6</a:t>
                      </a:r>
                    </a:p>
                  </a:txBody>
                  <a:tcPr anchor="ctr">
                    <a:lnT w="12700">
                      <a:solidFill>
                        <a:schemeClr val="tx1"/>
                      </a:solidFill>
                    </a:lnT>
                    <a:lnB w="12700">
                      <a:solidFill>
                        <a:schemeClr val="tx1"/>
                      </a:solidFill>
                    </a:lnB>
                  </a:tcPr>
                </a:tc>
                <a:tc>
                  <a:txBody>
                    <a:bodyPr/>
                    <a:lstStyle/>
                    <a:p>
                      <a:pPr lvl="0" algn="ctr">
                        <a:buNone/>
                      </a:pPr>
                      <a:r>
                        <a:rPr lang="en-US" sz="1100"/>
                        <a:t>12</a:t>
                      </a:r>
                    </a:p>
                  </a:txBody>
                  <a:tcPr anchor="ctr">
                    <a:lnT w="12700">
                      <a:solidFill>
                        <a:schemeClr val="tx1"/>
                      </a:solidFill>
                    </a:lnT>
                    <a:lnB w="12700">
                      <a:solidFill>
                        <a:schemeClr val="tx1"/>
                      </a:solidFill>
                    </a:lnB>
                  </a:tcPr>
                </a:tc>
                <a:tc>
                  <a:txBody>
                    <a:bodyPr/>
                    <a:lstStyle/>
                    <a:p>
                      <a:pPr lvl="0" algn="ctr">
                        <a:buNone/>
                      </a:pPr>
                      <a:r>
                        <a:rPr lang="en-US" sz="1100"/>
                        <a:t>24.8</a:t>
                      </a:r>
                    </a:p>
                  </a:txBody>
                  <a:tcPr anchor="ctr">
                    <a:lnT w="12700">
                      <a:solidFill>
                        <a:schemeClr val="tx1"/>
                      </a:solidFill>
                    </a:lnT>
                    <a:lnB w="12700">
                      <a:solidFill>
                        <a:schemeClr val="tx1"/>
                      </a:solidFill>
                    </a:lnB>
                  </a:tcPr>
                </a:tc>
                <a:extLst>
                  <a:ext uri="{0D108BD9-81ED-4DB2-BD59-A6C34878D82A}">
                    <a16:rowId xmlns:a16="http://schemas.microsoft.com/office/drawing/2014/main" val="3762765221"/>
                  </a:ext>
                </a:extLst>
              </a:tr>
              <a:tr h="426700">
                <a:tc>
                  <a:txBody>
                    <a:bodyPr/>
                    <a:lstStyle/>
                    <a:p>
                      <a:pPr marL="0" indent="0">
                        <a:buNone/>
                      </a:pPr>
                      <a:r>
                        <a:rPr lang="en-US" sz="1100" b="1"/>
                        <a:t>Average deal size </a:t>
                      </a:r>
                      <a:br>
                        <a:rPr lang="en-US" sz="1100" b="1"/>
                      </a:br>
                      <a:r>
                        <a:rPr lang="en-US" sz="1100" b="1"/>
                        <a:t>(excl. China)</a:t>
                      </a:r>
                    </a:p>
                  </a:txBody>
                  <a:tcPr>
                    <a:lnT w="12700">
                      <a:solidFill>
                        <a:schemeClr val="tx1"/>
                      </a:solidFill>
                    </a:lnT>
                    <a:lnB w="12700">
                      <a:solidFill>
                        <a:schemeClr val="tx1"/>
                      </a:solidFill>
                    </a:lnB>
                  </a:tcPr>
                </a:tc>
                <a:tc>
                  <a:txBody>
                    <a:bodyPr/>
                    <a:lstStyle/>
                    <a:p>
                      <a:pPr marL="0" indent="0" algn="ctr">
                        <a:buNone/>
                      </a:pPr>
                      <a:r>
                        <a:rPr lang="en-US" sz="1100" b="0"/>
                        <a:t>307 GW</a:t>
                      </a:r>
                    </a:p>
                  </a:txBody>
                  <a:tcPr anchor="ctr">
                    <a:lnT w="12700">
                      <a:solidFill>
                        <a:schemeClr val="tx1"/>
                      </a:solidFill>
                    </a:lnT>
                    <a:lnB w="12700">
                      <a:solidFill>
                        <a:schemeClr val="tx1"/>
                      </a:solidFill>
                    </a:lnB>
                  </a:tcPr>
                </a:tc>
                <a:tc>
                  <a:txBody>
                    <a:bodyPr/>
                    <a:lstStyle/>
                    <a:p>
                      <a:pPr lvl="0" algn="ctr">
                        <a:buNone/>
                      </a:pPr>
                      <a:r>
                        <a:rPr lang="en-US" sz="1100"/>
                        <a:t>221 GW</a:t>
                      </a:r>
                    </a:p>
                  </a:txBody>
                  <a:tcPr anchor="ctr">
                    <a:lnT w="12700">
                      <a:solidFill>
                        <a:schemeClr val="tx1"/>
                      </a:solidFill>
                    </a:lnT>
                    <a:lnB w="12700">
                      <a:solidFill>
                        <a:schemeClr val="tx1"/>
                      </a:solidFill>
                    </a:lnB>
                  </a:tcPr>
                </a:tc>
                <a:tc>
                  <a:txBody>
                    <a:bodyPr/>
                    <a:lstStyle/>
                    <a:p>
                      <a:pPr lvl="0" algn="ctr">
                        <a:buNone/>
                      </a:pPr>
                      <a:r>
                        <a:rPr lang="en-US" sz="1100"/>
                        <a:t>371</a:t>
                      </a:r>
                    </a:p>
                  </a:txBody>
                  <a:tcPr anchor="ctr">
                    <a:lnT w="12700">
                      <a:solidFill>
                        <a:schemeClr val="tx1"/>
                      </a:solidFill>
                    </a:lnT>
                    <a:lnB w="12700">
                      <a:solidFill>
                        <a:schemeClr val="tx1"/>
                      </a:solidFill>
                    </a:lnB>
                  </a:tcPr>
                </a:tc>
                <a:tc>
                  <a:txBody>
                    <a:bodyPr/>
                    <a:lstStyle/>
                    <a:p>
                      <a:pPr lvl="0" algn="ctr">
                        <a:buNone/>
                      </a:pPr>
                      <a:r>
                        <a:rPr lang="en-US" sz="1100"/>
                        <a:t>721 GW</a:t>
                      </a:r>
                    </a:p>
                  </a:txBody>
                  <a:tcPr anchor="ctr">
                    <a:lnT w="12700">
                      <a:solidFill>
                        <a:schemeClr val="tx1"/>
                      </a:solidFill>
                    </a:lnT>
                    <a:lnB w="12700">
                      <a:solidFill>
                        <a:schemeClr val="tx1"/>
                      </a:solidFill>
                    </a:lnB>
                  </a:tcPr>
                </a:tc>
                <a:extLst>
                  <a:ext uri="{0D108BD9-81ED-4DB2-BD59-A6C34878D82A}">
                    <a16:rowId xmlns:a16="http://schemas.microsoft.com/office/drawing/2014/main" val="1637914754"/>
                  </a:ext>
                </a:extLst>
              </a:tr>
              <a:tr h="426700">
                <a:tc>
                  <a:txBody>
                    <a:bodyPr/>
                    <a:lstStyle/>
                    <a:p>
                      <a:pPr marL="0" indent="0">
                        <a:buNone/>
                      </a:pPr>
                      <a:r>
                        <a:rPr lang="en-US" sz="1100" b="1"/>
                        <a:t>Average deal multiple (excl. China)</a:t>
                      </a:r>
                    </a:p>
                  </a:txBody>
                  <a:tcP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endParaRPr lang="en-US" sz="1100" b="0" i="0" u="none" strike="noStrike" noProof="0">
                        <a:latin typeface="Arial"/>
                      </a:endParaRPr>
                    </a:p>
                  </a:txBody>
                  <a:tcPr anchor="ct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200" b="0" i="0" u="none" strike="noStrike" noProof="0">
                          <a:solidFill>
                            <a:srgbClr val="000000"/>
                          </a:solidFill>
                          <a:latin typeface="Arial"/>
                        </a:rPr>
                        <a:t>€</a:t>
                      </a:r>
                      <a:r>
                        <a:rPr lang="en-US" sz="1100" b="0" i="0" u="none" strike="noStrike" noProof="0">
                          <a:latin typeface="Arial"/>
                        </a:rPr>
                        <a:t>1.3M/MW</a:t>
                      </a:r>
                      <a:endParaRPr lang="en-US" sz="1100" b="0"/>
                    </a:p>
                  </a:txBody>
                  <a:tcPr anchor="ct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200" b="0" i="0" u="none" strike="noStrike" noProof="0">
                          <a:solidFill>
                            <a:srgbClr val="000000"/>
                          </a:solidFill>
                          <a:latin typeface="Arial"/>
                        </a:rPr>
                        <a:t>€</a:t>
                      </a:r>
                      <a:r>
                        <a:rPr lang="en-US" sz="1100" b="0" i="0" u="none" strike="noStrike" noProof="0">
                          <a:solidFill>
                            <a:srgbClr val="000000"/>
                          </a:solidFill>
                        </a:rPr>
                        <a:t>3.3M/MW</a:t>
                      </a:r>
                      <a:endParaRPr lang="en-US" sz="1100"/>
                    </a:p>
                  </a:txBody>
                  <a:tcPr anchor="ct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200" b="0" i="0" u="none" strike="noStrike" noProof="0">
                          <a:solidFill>
                            <a:srgbClr val="000000"/>
                          </a:solidFill>
                          <a:latin typeface="Arial"/>
                        </a:rPr>
                        <a:t>€</a:t>
                      </a:r>
                      <a:r>
                        <a:rPr lang="en-US" sz="1100" b="0" i="0" u="none" strike="noStrike" noProof="0">
                          <a:solidFill>
                            <a:srgbClr val="000000"/>
                          </a:solidFill>
                          <a:latin typeface="Arial"/>
                        </a:rPr>
                        <a:t>2.5M/MW</a:t>
                      </a:r>
                      <a:endParaRPr lang="en-US" sz="1100"/>
                    </a:p>
                  </a:txBody>
                  <a:tcPr anchor="ct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5141862"/>
                  </a:ext>
                </a:extLst>
              </a:tr>
              <a:tr h="400511">
                <a:tc>
                  <a:txBody>
                    <a:bodyPr/>
                    <a:lstStyle/>
                    <a:p>
                      <a:pPr marL="0" indent="0">
                        <a:buNone/>
                      </a:pPr>
                      <a:r>
                        <a:rPr lang="en-US" sz="1100" b="1"/>
                        <a:t>Deal count (China)</a:t>
                      </a:r>
                    </a:p>
                  </a:txBody>
                  <a:tcPr>
                    <a:lnT w="12700">
                      <a:solidFill>
                        <a:schemeClr val="tx1"/>
                      </a:solidFill>
                    </a:lnT>
                    <a:lnB w="12700">
                      <a:solidFill>
                        <a:schemeClr val="tx1"/>
                      </a:solidFill>
                    </a:lnB>
                    <a:solidFill>
                      <a:srgbClr val="FFC5C5"/>
                    </a:solidFill>
                  </a:tcPr>
                </a:tc>
                <a:tc>
                  <a:txBody>
                    <a:bodyPr/>
                    <a:lstStyle/>
                    <a:p>
                      <a:pPr lvl="0" algn="ctr">
                        <a:buNone/>
                      </a:pPr>
                      <a:r>
                        <a:rPr lang="en-US" sz="1100" b="0" i="0" u="none" strike="noStrike" noProof="0">
                          <a:latin typeface="Arial"/>
                        </a:rPr>
                        <a:t>71</a:t>
                      </a:r>
                    </a:p>
                  </a:txBody>
                  <a:tcPr anchor="ctr">
                    <a:lnT w="12700">
                      <a:solidFill>
                        <a:schemeClr val="tx1"/>
                      </a:solidFill>
                    </a:lnT>
                    <a:lnB w="12700">
                      <a:solidFill>
                        <a:schemeClr val="tx1"/>
                      </a:solidFill>
                    </a:lnB>
                    <a:solidFill>
                      <a:srgbClr val="FFC5C5"/>
                    </a:solidFill>
                  </a:tcPr>
                </a:tc>
                <a:tc>
                  <a:txBody>
                    <a:bodyPr/>
                    <a:lstStyle/>
                    <a:p>
                      <a:pPr lvl="0" algn="ctr">
                        <a:buNone/>
                      </a:pPr>
                      <a:r>
                        <a:rPr lang="en-US" sz="1100" b="0"/>
                        <a:t>113</a:t>
                      </a:r>
                    </a:p>
                  </a:txBody>
                  <a:tcPr anchor="ctr">
                    <a:lnT w="12700">
                      <a:solidFill>
                        <a:schemeClr val="tx1"/>
                      </a:solidFill>
                    </a:lnT>
                    <a:lnB w="12700">
                      <a:solidFill>
                        <a:schemeClr val="tx1"/>
                      </a:solidFill>
                    </a:lnB>
                    <a:solidFill>
                      <a:srgbClr val="FFC5C5"/>
                    </a:solidFill>
                  </a:tcPr>
                </a:tc>
                <a:tc>
                  <a:txBody>
                    <a:bodyPr/>
                    <a:lstStyle/>
                    <a:p>
                      <a:pPr lvl="0" algn="ctr">
                        <a:buNone/>
                      </a:pPr>
                      <a:endParaRPr lang="en-US" sz="1100"/>
                    </a:p>
                  </a:txBody>
                  <a:tcPr anchor="ctr">
                    <a:lnT w="12700">
                      <a:solidFill>
                        <a:schemeClr val="tx1"/>
                      </a:solidFill>
                    </a:lnT>
                    <a:lnB w="12700">
                      <a:solidFill>
                        <a:schemeClr val="tx1"/>
                      </a:solidFill>
                    </a:lnB>
                    <a:solidFill>
                      <a:srgbClr val="FFC5C5"/>
                    </a:solidFill>
                  </a:tcPr>
                </a:tc>
                <a:tc>
                  <a:txBody>
                    <a:bodyPr/>
                    <a:lstStyle/>
                    <a:p>
                      <a:pPr lvl="0" algn="ctr">
                        <a:buNone/>
                      </a:pPr>
                      <a:endParaRPr lang="en-US" sz="1100"/>
                    </a:p>
                  </a:txBody>
                  <a:tcPr anchor="ctr">
                    <a:lnT w="12700">
                      <a:solidFill>
                        <a:schemeClr val="tx1"/>
                      </a:solidFill>
                    </a:lnT>
                    <a:lnB w="12700">
                      <a:solidFill>
                        <a:schemeClr val="tx1"/>
                      </a:solidFill>
                    </a:lnB>
                    <a:solidFill>
                      <a:srgbClr val="FFC5C5"/>
                    </a:solidFill>
                  </a:tcPr>
                </a:tc>
                <a:extLst>
                  <a:ext uri="{0D108BD9-81ED-4DB2-BD59-A6C34878D82A}">
                    <a16:rowId xmlns:a16="http://schemas.microsoft.com/office/drawing/2014/main" val="1815612348"/>
                  </a:ext>
                </a:extLst>
              </a:tr>
            </a:tbl>
          </a:graphicData>
        </a:graphic>
      </p:graphicFrame>
      <p:cxnSp>
        <p:nvCxnSpPr>
          <p:cNvPr id="8" name="btfpColumnHeaderBoxLine273947">
            <a:extLst>
              <a:ext uri="{FF2B5EF4-FFF2-40B4-BE49-F238E27FC236}">
                <a16:creationId xmlns:a16="http://schemas.microsoft.com/office/drawing/2014/main" id="{DC10D5B1-379F-C23A-C9F5-F339AEA11379}"/>
              </a:ext>
            </a:extLst>
          </p:cNvPr>
          <p:cNvCxnSpPr>
            <a:cxnSpLocks/>
          </p:cNvCxnSpPr>
          <p:nvPr/>
        </p:nvCxnSpPr>
        <p:spPr bwMode="gray">
          <a:xfrm>
            <a:off x="300301" y="1838257"/>
            <a:ext cx="628782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B10144-9B60-5056-13AE-476086DF7FD1}"/>
              </a:ext>
            </a:extLst>
          </p:cNvPr>
          <p:cNvSpPr txBox="1"/>
          <p:nvPr/>
        </p:nvSpPr>
        <p:spPr bwMode="gray">
          <a:xfrm>
            <a:off x="330199" y="1550110"/>
            <a:ext cx="6157905" cy="288147"/>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defRPr/>
            </a:pPr>
            <a:r>
              <a:rPr lang="en-US" sz="1400" b="1" dirty="0">
                <a:solidFill>
                  <a:srgbClr val="000000"/>
                </a:solidFill>
                <a:latin typeface="Arial"/>
                <a:cs typeface="Arial"/>
              </a:rPr>
              <a:t>Summary of key findings from asset transactions 2023</a:t>
            </a:r>
            <a:endParaRPr lang="en-US" sz="1400" b="1" i="0" u="none" strike="noStrike" kern="1200" cap="none" spc="0" normalizeH="0" baseline="0" noProof="0" dirty="0">
              <a:ln>
                <a:noFill/>
              </a:ln>
              <a:solidFill>
                <a:srgbClr val="000000"/>
              </a:solidFill>
              <a:effectLst/>
              <a:uLnTx/>
              <a:uFillTx/>
              <a:latin typeface="Arial"/>
              <a:cs typeface="Arial"/>
            </a:endParaRPr>
          </a:p>
        </p:txBody>
      </p:sp>
      <p:cxnSp>
        <p:nvCxnSpPr>
          <p:cNvPr id="11" name="Straight Arrow Connector 10">
            <a:extLst>
              <a:ext uri="{FF2B5EF4-FFF2-40B4-BE49-F238E27FC236}">
                <a16:creationId xmlns:a16="http://schemas.microsoft.com/office/drawing/2014/main" id="{57222CA2-66A8-9877-C79A-72EF11E23EC9}"/>
              </a:ext>
            </a:extLst>
          </p:cNvPr>
          <p:cNvCxnSpPr/>
          <p:nvPr/>
        </p:nvCxnSpPr>
        <p:spPr bwMode="gray">
          <a:xfrm>
            <a:off x="3241675" y="2722563"/>
            <a:ext cx="0" cy="238125"/>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4E7F62-A84D-C4E0-DDE8-C2E3AB754706}"/>
              </a:ext>
            </a:extLst>
          </p:cNvPr>
          <p:cNvCxnSpPr>
            <a:cxnSpLocks/>
          </p:cNvCxnSpPr>
          <p:nvPr/>
        </p:nvCxnSpPr>
        <p:spPr bwMode="gray">
          <a:xfrm>
            <a:off x="3235325" y="3094038"/>
            <a:ext cx="0" cy="238125"/>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E6BB3D-E3B1-4582-9DB5-E25B48FBA09A}"/>
              </a:ext>
            </a:extLst>
          </p:cNvPr>
          <p:cNvCxnSpPr>
            <a:cxnSpLocks/>
          </p:cNvCxnSpPr>
          <p:nvPr/>
        </p:nvCxnSpPr>
        <p:spPr bwMode="gray">
          <a:xfrm flipH="1" flipV="1">
            <a:off x="5656263" y="3073400"/>
            <a:ext cx="0" cy="333375"/>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CC3E7C-EB24-540D-7161-1AC97BBE3973}"/>
              </a:ext>
            </a:extLst>
          </p:cNvPr>
          <p:cNvCxnSpPr>
            <a:cxnSpLocks/>
          </p:cNvCxnSpPr>
          <p:nvPr/>
        </p:nvCxnSpPr>
        <p:spPr bwMode="gray">
          <a:xfrm flipV="1">
            <a:off x="5667375" y="3514725"/>
            <a:ext cx="0" cy="295275"/>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EA3CAF-58AA-D109-5711-F86367CF344B}"/>
              </a:ext>
            </a:extLst>
          </p:cNvPr>
          <p:cNvCxnSpPr>
            <a:cxnSpLocks/>
          </p:cNvCxnSpPr>
          <p:nvPr/>
        </p:nvCxnSpPr>
        <p:spPr bwMode="gray">
          <a:xfrm>
            <a:off x="3235325" y="3524250"/>
            <a:ext cx="0" cy="238125"/>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DBA7386-0055-F304-9BE9-CEF2C8BED34E}"/>
              </a:ext>
            </a:extLst>
          </p:cNvPr>
          <p:cNvSpPr/>
          <p:nvPr/>
        </p:nvSpPr>
        <p:spPr bwMode="gray">
          <a:xfrm>
            <a:off x="9124314" y="1554480"/>
            <a:ext cx="2734587" cy="406292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Aft>
                <a:spcPts val="600"/>
              </a:spcAft>
              <a:buNone/>
              <a:defRPr/>
            </a:pPr>
            <a:r>
              <a:rPr lang="en-US" sz="1250" b="1" dirty="0">
                <a:solidFill>
                  <a:srgbClr val="000000"/>
                </a:solidFill>
                <a:latin typeface="Arial"/>
                <a:cs typeface="Arial"/>
              </a:rPr>
              <a:t>Observations</a:t>
            </a:r>
            <a:endParaRPr lang="en-US" sz="1250" b="1" i="0" u="none" strike="noStrike" kern="1200" cap="none" spc="0" normalizeH="0" baseline="0" noProof="0" dirty="0">
              <a:ln>
                <a:noFill/>
              </a:ln>
              <a:solidFill>
                <a:srgbClr val="000000"/>
              </a:solidFill>
              <a:effectLst/>
              <a:uLnTx/>
              <a:uFillTx/>
              <a:latin typeface="Arial"/>
              <a:cs typeface="Arial"/>
            </a:endParaRPr>
          </a:p>
          <a:p>
            <a:pPr>
              <a:spcBef>
                <a:spcPts val="0"/>
              </a:spcBef>
              <a:spcAft>
                <a:spcPts val="400"/>
              </a:spcAft>
              <a:defRPr/>
            </a:pPr>
            <a:r>
              <a:rPr lang="en-US" sz="1050" dirty="0">
                <a:solidFill>
                  <a:schemeClr val="tx1"/>
                </a:solidFill>
                <a:latin typeface="Arial"/>
                <a:ea typeface="+mn-lt"/>
                <a:cs typeface="Arial"/>
              </a:rPr>
              <a:t>While the transactions for offshore wind remained stable, deals for onshore wind declined by 7% from 2022 to 2023.</a:t>
            </a:r>
          </a:p>
          <a:p>
            <a:pPr>
              <a:spcBef>
                <a:spcPts val="0"/>
              </a:spcBef>
              <a:spcAft>
                <a:spcPts val="400"/>
              </a:spcAft>
              <a:defRPr/>
            </a:pPr>
            <a:r>
              <a:rPr lang="en-US" sz="1050" dirty="0">
                <a:solidFill>
                  <a:schemeClr val="tx1"/>
                </a:solidFill>
                <a:latin typeface="Arial"/>
                <a:ea typeface="+mn-lt"/>
                <a:cs typeface="Arial"/>
              </a:rPr>
              <a:t>However, the acquisition percentage of offshore wind was 41%, which can be due to higher capital expenditure, operational challenges, and lack of maturity for such projects. </a:t>
            </a:r>
          </a:p>
          <a:p>
            <a:pPr>
              <a:spcBef>
                <a:spcPts val="0"/>
              </a:spcBef>
              <a:spcAft>
                <a:spcPts val="400"/>
              </a:spcAft>
              <a:defRPr/>
            </a:pPr>
            <a:r>
              <a:rPr lang="en-US" sz="1050" dirty="0">
                <a:solidFill>
                  <a:schemeClr val="tx1"/>
                </a:solidFill>
                <a:latin typeface="Arial"/>
                <a:ea typeface="+mn-lt"/>
                <a:cs typeface="Arial"/>
              </a:rPr>
              <a:t>In 2023, nearly 40% of offshore wind deals involved development projects, while for onshore wind, 62% of the deals were for operational projects, as they allow stable long-term returns. </a:t>
            </a:r>
          </a:p>
          <a:p>
            <a:pPr>
              <a:spcBef>
                <a:spcPts val="0"/>
              </a:spcBef>
              <a:spcAft>
                <a:spcPts val="400"/>
              </a:spcAft>
              <a:defRPr/>
            </a:pPr>
            <a:r>
              <a:rPr lang="en-US" sz="1050" dirty="0">
                <a:solidFill>
                  <a:schemeClr val="tx1"/>
                </a:solidFill>
                <a:latin typeface="Arial"/>
                <a:ea typeface="+mn-lt"/>
                <a:cs typeface="Arial"/>
              </a:rPr>
              <a:t>Developers of off-shore wind are selling part of their stake prior to completion to manage risks and improve their finances.</a:t>
            </a:r>
            <a:endParaRPr lang="en-US" sz="1050" dirty="0">
              <a:solidFill>
                <a:schemeClr val="tx1"/>
              </a:solidFill>
              <a:latin typeface="Arial"/>
              <a:cs typeface="Arial"/>
            </a:endParaRPr>
          </a:p>
        </p:txBody>
      </p:sp>
      <p:sp>
        <p:nvSpPr>
          <p:cNvPr id="9" name="TextBox 8">
            <a:extLst>
              <a:ext uri="{FF2B5EF4-FFF2-40B4-BE49-F238E27FC236}">
                <a16:creationId xmlns:a16="http://schemas.microsoft.com/office/drawing/2014/main" id="{8E222F2D-6C95-6EC2-D03F-08D8C9E2DB71}"/>
              </a:ext>
            </a:extLst>
          </p:cNvPr>
          <p:cNvSpPr txBox="1"/>
          <p:nvPr/>
        </p:nvSpPr>
        <p:spPr bwMode="gray">
          <a:xfrm>
            <a:off x="446087" y="4900613"/>
            <a:ext cx="5557838" cy="25717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defRPr/>
            </a:pPr>
            <a:r>
              <a:rPr lang="en-US" sz="1200" b="1">
                <a:solidFill>
                  <a:srgbClr val="000000"/>
                </a:solidFill>
                <a:latin typeface="Arial"/>
                <a:cs typeface="Arial"/>
              </a:rPr>
              <a:t>Regional deal composition for wind projects, </a:t>
            </a:r>
            <a:r>
              <a:rPr lang="en-US" sz="1200">
                <a:solidFill>
                  <a:srgbClr val="000000"/>
                </a:solidFill>
                <a:latin typeface="Arial"/>
                <a:cs typeface="Arial"/>
              </a:rPr>
              <a:t>number of deals, 2023</a:t>
            </a:r>
            <a:endParaRPr lang="en-US" sz="1200" b="1" i="0" u="none" strike="noStrike" kern="1200" cap="none" spc="0" normalizeH="0" baseline="0" noProof="0">
              <a:ln>
                <a:noFill/>
              </a:ln>
              <a:solidFill>
                <a:srgbClr val="000000"/>
              </a:solidFill>
              <a:effectLst/>
              <a:uLnTx/>
              <a:uFillTx/>
              <a:latin typeface="Arial"/>
              <a:cs typeface="Arial"/>
            </a:endParaRPr>
          </a:p>
        </p:txBody>
      </p:sp>
      <p:graphicFrame>
        <p:nvGraphicFramePr>
          <p:cNvPr id="5" name="Table 4">
            <a:extLst>
              <a:ext uri="{FF2B5EF4-FFF2-40B4-BE49-F238E27FC236}">
                <a16:creationId xmlns:a16="http://schemas.microsoft.com/office/drawing/2014/main" id="{E265A374-3C68-CA31-1CC5-5117D3CEF901}"/>
              </a:ext>
            </a:extLst>
          </p:cNvPr>
          <p:cNvGraphicFramePr>
            <a:graphicFrameLocks noGrp="1"/>
          </p:cNvGraphicFramePr>
          <p:nvPr>
            <p:extLst>
              <p:ext uri="{D42A27DB-BD31-4B8C-83A1-F6EECF244321}">
                <p14:modId xmlns:p14="http://schemas.microsoft.com/office/powerpoint/2010/main" val="3308676843"/>
              </p:ext>
            </p:extLst>
          </p:nvPr>
        </p:nvGraphicFramePr>
        <p:xfrm>
          <a:off x="6992485" y="1964572"/>
          <a:ext cx="1807520" cy="2100467"/>
        </p:xfrm>
        <a:graphic>
          <a:graphicData uri="http://schemas.openxmlformats.org/drawingml/2006/table">
            <a:tbl>
              <a:tblPr firstRow="1" bandRow="1">
                <a:tableStyleId>{2D5ABB26-0587-4C30-8999-92F81FD0307C}</a:tableStyleId>
              </a:tblPr>
              <a:tblGrid>
                <a:gridCol w="903760">
                  <a:extLst>
                    <a:ext uri="{9D8B030D-6E8A-4147-A177-3AD203B41FA5}">
                      <a16:colId xmlns:a16="http://schemas.microsoft.com/office/drawing/2014/main" val="1295251093"/>
                    </a:ext>
                  </a:extLst>
                </a:gridCol>
                <a:gridCol w="903760">
                  <a:extLst>
                    <a:ext uri="{9D8B030D-6E8A-4147-A177-3AD203B41FA5}">
                      <a16:colId xmlns:a16="http://schemas.microsoft.com/office/drawing/2014/main" val="947728031"/>
                    </a:ext>
                  </a:extLst>
                </a:gridCol>
              </a:tblGrid>
              <a:tr h="463826">
                <a:tc gridSpan="2">
                  <a:txBody>
                    <a:bodyPr/>
                    <a:lstStyle/>
                    <a:p>
                      <a:pPr marL="0" indent="0" algn="r">
                        <a:buNone/>
                      </a:pPr>
                      <a:r>
                        <a:rPr lang="en-US" sz="1200" b="1" kern="1200" dirty="0">
                          <a:solidFill>
                            <a:srgbClr val="000000"/>
                          </a:solidFill>
                          <a:latin typeface="Arial"/>
                          <a:ea typeface="+mn-ea"/>
                          <a:cs typeface="Arial"/>
                        </a:rPr>
                        <a:t>Onshore wind</a:t>
                      </a:r>
                    </a:p>
                    <a:p>
                      <a:pPr lvl="0" algn="r">
                        <a:buNone/>
                      </a:pPr>
                      <a:r>
                        <a:rPr lang="en-US" sz="1200" b="1" kern="1200" dirty="0">
                          <a:solidFill>
                            <a:srgbClr val="000000"/>
                          </a:solidFill>
                          <a:latin typeface="Arial"/>
                          <a:ea typeface="+mn-ea"/>
                          <a:cs typeface="Arial"/>
                        </a:rPr>
                        <a:t>1.04 GW (100%)</a:t>
                      </a:r>
                    </a:p>
                  </a:txBody>
                  <a:tcPr>
                    <a:lnB w="12700">
                      <a:solidFill>
                        <a:schemeClr val="tx1"/>
                      </a:solidFill>
                    </a:lnB>
                  </a:tcPr>
                </a:tc>
                <a:tc hMerge="1">
                  <a:txBody>
                    <a:bodyPr/>
                    <a:lstStyle/>
                    <a:p>
                      <a:endParaRPr lang="en-US"/>
                    </a:p>
                  </a:txBody>
                  <a:tcPr>
                    <a:lnB w="12700">
                      <a:solidFill>
                        <a:schemeClr val="tx1"/>
                      </a:solidFill>
                    </a:lnB>
                  </a:tcPr>
                </a:tc>
                <a:extLst>
                  <a:ext uri="{0D108BD9-81ED-4DB2-BD59-A6C34878D82A}">
                    <a16:rowId xmlns:a16="http://schemas.microsoft.com/office/drawing/2014/main" val="791225446"/>
                  </a:ext>
                </a:extLst>
              </a:tr>
              <a:tr h="938695">
                <a:tc>
                  <a:txBody>
                    <a:bodyPr/>
                    <a:lstStyle/>
                    <a:p>
                      <a:endParaRPr lang="en-US"/>
                    </a:p>
                    <a:p>
                      <a:pPr lvl="0">
                        <a:buNone/>
                      </a:pPr>
                      <a:endParaRPr lang="en-US"/>
                    </a:p>
                  </a:txBody>
                  <a:tcPr>
                    <a:lnT w="12700">
                      <a:solidFill>
                        <a:schemeClr val="tx1"/>
                      </a:solidFill>
                    </a:lnT>
                    <a:lnB w="12700">
                      <a:solidFill>
                        <a:schemeClr val="tx1"/>
                      </a:solidFill>
                    </a:lnB>
                  </a:tcPr>
                </a:tc>
                <a:tc>
                  <a:txBody>
                    <a:bodyPr/>
                    <a:lstStyle/>
                    <a:p>
                      <a:endParaRPr lang="en-US" dirty="0"/>
                    </a:p>
                  </a:txBody>
                  <a:tcPr>
                    <a:lnT w="12700">
                      <a:solidFill>
                        <a:schemeClr val="tx1"/>
                      </a:solidFill>
                    </a:lnT>
                    <a:lnB w="12700">
                      <a:solidFill>
                        <a:schemeClr val="tx1"/>
                      </a:solidFill>
                    </a:lnB>
                  </a:tcPr>
                </a:tc>
                <a:extLst>
                  <a:ext uri="{0D108BD9-81ED-4DB2-BD59-A6C34878D82A}">
                    <a16:rowId xmlns:a16="http://schemas.microsoft.com/office/drawing/2014/main" val="3159484877"/>
                  </a:ext>
                </a:extLst>
              </a:tr>
              <a:tr h="276086">
                <a:tc gridSpan="2">
                  <a:txBody>
                    <a:bodyPr/>
                    <a:lstStyle/>
                    <a:p>
                      <a:pPr lvl="0">
                        <a:buNone/>
                      </a:pPr>
                      <a:r>
                        <a:rPr lang="en-US" sz="1200" b="0" i="0" u="none" strike="noStrike" noProof="0">
                          <a:latin typeface="Arial"/>
                        </a:rPr>
                        <a:t>Deal value: </a:t>
                      </a:r>
                      <a:r>
                        <a:rPr lang="en-US" sz="1200" b="0" i="0" u="none" strike="noStrike" noProof="0"/>
                        <a:t>€</a:t>
                      </a:r>
                      <a:r>
                        <a:rPr lang="en-US" sz="1200" b="0" i="0" u="none" strike="noStrike" noProof="0">
                          <a:latin typeface="Arial"/>
                        </a:rPr>
                        <a:t>1.49B  </a:t>
                      </a:r>
                    </a:p>
                  </a:txBody>
                  <a:tcPr>
                    <a:lnT w="12700">
                      <a:solidFill>
                        <a:schemeClr val="tx1"/>
                      </a:solidFill>
                    </a:lnT>
                    <a:lnB w="12700">
                      <a:solidFill>
                        <a:schemeClr val="tx1"/>
                      </a:solidFill>
                    </a:lnB>
                  </a:tcPr>
                </a:tc>
                <a:tc hMerge="1">
                  <a:txBody>
                    <a:bodyPr/>
                    <a:lstStyle/>
                    <a:p>
                      <a:endParaRPr lang="en-US"/>
                    </a:p>
                  </a:txBody>
                  <a:tcPr/>
                </a:tc>
                <a:extLst>
                  <a:ext uri="{0D108BD9-81ED-4DB2-BD59-A6C34878D82A}">
                    <a16:rowId xmlns:a16="http://schemas.microsoft.com/office/drawing/2014/main" val="3642155047"/>
                  </a:ext>
                </a:extLst>
              </a:tr>
              <a:tr h="276086">
                <a:tc gridSpan="2">
                  <a:txBody>
                    <a:bodyPr/>
                    <a:lstStyle/>
                    <a:p>
                      <a:pPr lvl="0">
                        <a:buNone/>
                      </a:pPr>
                      <a:r>
                        <a:rPr lang="en-US" sz="1200" b="0" i="0" u="none" strike="noStrike" noProof="0" dirty="0">
                          <a:solidFill>
                            <a:srgbClr val="000000"/>
                          </a:solidFill>
                          <a:latin typeface="Arial"/>
                        </a:rPr>
                        <a:t>Deal multiple: €1.44M</a:t>
                      </a:r>
                    </a:p>
                  </a:txBody>
                  <a:tcPr>
                    <a:lnT w="12700">
                      <a:solidFill>
                        <a:schemeClr val="tx1"/>
                      </a:solidFill>
                    </a:lnT>
                    <a:lnB w="12700">
                      <a:solidFill>
                        <a:schemeClr val="tx1"/>
                      </a:solidFill>
                    </a:lnB>
                  </a:tcPr>
                </a:tc>
                <a:tc hMerge="1">
                  <a:txBody>
                    <a:bodyPr/>
                    <a:lstStyle/>
                    <a:p>
                      <a:endParaRPr lang="en-US"/>
                    </a:p>
                  </a:txBody>
                  <a:tcPr/>
                </a:tc>
                <a:extLst>
                  <a:ext uri="{0D108BD9-81ED-4DB2-BD59-A6C34878D82A}">
                    <a16:rowId xmlns:a16="http://schemas.microsoft.com/office/drawing/2014/main" val="863173063"/>
                  </a:ext>
                </a:extLst>
              </a:tr>
            </a:tbl>
          </a:graphicData>
        </a:graphic>
      </p:graphicFrame>
      <p:sp>
        <p:nvSpPr>
          <p:cNvPr id="17" name="TextBox 16">
            <a:extLst>
              <a:ext uri="{FF2B5EF4-FFF2-40B4-BE49-F238E27FC236}">
                <a16:creationId xmlns:a16="http://schemas.microsoft.com/office/drawing/2014/main" id="{AE09AAC5-CD3F-EC96-0D71-81C1984E9281}"/>
              </a:ext>
            </a:extLst>
          </p:cNvPr>
          <p:cNvSpPr txBox="1"/>
          <p:nvPr/>
        </p:nvSpPr>
        <p:spPr bwMode="gray">
          <a:xfrm>
            <a:off x="7389627" y="1635518"/>
            <a:ext cx="1056146" cy="257369"/>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defRPr/>
            </a:pPr>
            <a:r>
              <a:rPr lang="en-US" sz="1200" b="1" dirty="0">
                <a:solidFill>
                  <a:srgbClr val="000000"/>
                </a:solidFill>
                <a:latin typeface="Arial"/>
                <a:cs typeface="Arial"/>
              </a:rPr>
              <a:t>Key deals</a:t>
            </a:r>
            <a:endParaRPr lang="en-US" sz="1200" b="1" i="0" u="none" strike="noStrike" kern="1200" cap="none" spc="0" normalizeH="0" baseline="0" noProof="0" dirty="0">
              <a:ln>
                <a:noFill/>
              </a:ln>
              <a:solidFill>
                <a:srgbClr val="000000"/>
              </a:solidFill>
              <a:effectLst/>
              <a:uLnTx/>
              <a:uFillTx/>
              <a:latin typeface="Arial"/>
              <a:cs typeface="Arial"/>
            </a:endParaRPr>
          </a:p>
        </p:txBody>
      </p:sp>
      <p:pic>
        <p:nvPicPr>
          <p:cNvPr id="23" name="Picture 22" descr="Infinity Power - Ammonia Energy Association">
            <a:extLst>
              <a:ext uri="{FF2B5EF4-FFF2-40B4-BE49-F238E27FC236}">
                <a16:creationId xmlns:a16="http://schemas.microsoft.com/office/drawing/2014/main" id="{CDFFC45F-B845-D7F1-6BAB-A07CF871558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019281" y="2685301"/>
            <a:ext cx="733423" cy="323715"/>
          </a:xfrm>
          <a:prstGeom prst="rect">
            <a:avLst/>
          </a:prstGeom>
        </p:spPr>
      </p:pic>
      <p:pic>
        <p:nvPicPr>
          <p:cNvPr id="25" name="Picture 24" descr="Actis Capital - Wikipedia">
            <a:extLst>
              <a:ext uri="{FF2B5EF4-FFF2-40B4-BE49-F238E27FC236}">
                <a16:creationId xmlns:a16="http://schemas.microsoft.com/office/drawing/2014/main" id="{0907F319-879A-8ACC-DA28-B9D62D9BA887}"/>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85830" y="2641080"/>
            <a:ext cx="733424" cy="243009"/>
          </a:xfrm>
          <a:prstGeom prst="rect">
            <a:avLst/>
          </a:prstGeom>
        </p:spPr>
      </p:pic>
      <p:pic>
        <p:nvPicPr>
          <p:cNvPr id="30" name="Picture 29" descr="Careers at Mainstream - Mainstream Renewable Power">
            <a:extLst>
              <a:ext uri="{FF2B5EF4-FFF2-40B4-BE49-F238E27FC236}">
                <a16:creationId xmlns:a16="http://schemas.microsoft.com/office/drawing/2014/main" id="{70E563A6-FDC5-0BEF-5DDA-26AC4E38F6A1}"/>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019155" y="3011941"/>
            <a:ext cx="1000125" cy="270510"/>
          </a:xfrm>
          <a:prstGeom prst="rect">
            <a:avLst/>
          </a:prstGeom>
        </p:spPr>
      </p:pic>
      <p:pic>
        <p:nvPicPr>
          <p:cNvPr id="32" name="Picture 31" descr="South Africa flag icon - Country flags">
            <a:extLst>
              <a:ext uri="{FF2B5EF4-FFF2-40B4-BE49-F238E27FC236}">
                <a16:creationId xmlns:a16="http://schemas.microsoft.com/office/drawing/2014/main" id="{1D169749-2E01-6403-0693-424EC44DE755}"/>
              </a:ext>
            </a:extLst>
          </p:cNvPr>
          <p:cNvPicPr>
            <a:picLocks noChangeAspect="1"/>
          </p:cNvPicPr>
          <p:nvPr/>
        </p:nvPicPr>
        <p:blipFill>
          <a:blip r:embed="rId26"/>
          <a:stretch>
            <a:fillRect/>
          </a:stretch>
        </p:blipFill>
        <p:spPr>
          <a:xfrm>
            <a:off x="7044995" y="1991653"/>
            <a:ext cx="405520" cy="348936"/>
          </a:xfrm>
          <a:prstGeom prst="rect">
            <a:avLst/>
          </a:prstGeom>
        </p:spPr>
      </p:pic>
      <p:graphicFrame>
        <p:nvGraphicFramePr>
          <p:cNvPr id="33" name="Table 32">
            <a:extLst>
              <a:ext uri="{FF2B5EF4-FFF2-40B4-BE49-F238E27FC236}">
                <a16:creationId xmlns:a16="http://schemas.microsoft.com/office/drawing/2014/main" id="{32E92600-C183-4A1B-7128-C5655BE3C9ED}"/>
              </a:ext>
            </a:extLst>
          </p:cNvPr>
          <p:cNvGraphicFramePr>
            <a:graphicFrameLocks noGrp="1"/>
          </p:cNvGraphicFramePr>
          <p:nvPr>
            <p:extLst>
              <p:ext uri="{D42A27DB-BD31-4B8C-83A1-F6EECF244321}">
                <p14:modId xmlns:p14="http://schemas.microsoft.com/office/powerpoint/2010/main" val="517544508"/>
              </p:ext>
            </p:extLst>
          </p:nvPr>
        </p:nvGraphicFramePr>
        <p:xfrm>
          <a:off x="6981443" y="4199000"/>
          <a:ext cx="1818562" cy="2082531"/>
        </p:xfrm>
        <a:graphic>
          <a:graphicData uri="http://schemas.openxmlformats.org/drawingml/2006/table">
            <a:tbl>
              <a:tblPr firstRow="1" bandRow="1">
                <a:tableStyleId>{2D5ABB26-0587-4C30-8999-92F81FD0307C}</a:tableStyleId>
              </a:tblPr>
              <a:tblGrid>
                <a:gridCol w="909281">
                  <a:extLst>
                    <a:ext uri="{9D8B030D-6E8A-4147-A177-3AD203B41FA5}">
                      <a16:colId xmlns:a16="http://schemas.microsoft.com/office/drawing/2014/main" val="1295251093"/>
                    </a:ext>
                  </a:extLst>
                </a:gridCol>
                <a:gridCol w="909281">
                  <a:extLst>
                    <a:ext uri="{9D8B030D-6E8A-4147-A177-3AD203B41FA5}">
                      <a16:colId xmlns:a16="http://schemas.microsoft.com/office/drawing/2014/main" val="947728031"/>
                    </a:ext>
                  </a:extLst>
                </a:gridCol>
              </a:tblGrid>
              <a:tr h="565367">
                <a:tc gridSpan="2">
                  <a:txBody>
                    <a:bodyPr/>
                    <a:lstStyle/>
                    <a:p>
                      <a:pPr marL="0" indent="0" algn="r">
                        <a:buNone/>
                      </a:pPr>
                      <a:r>
                        <a:rPr lang="en-US" sz="1200" b="1" kern="1200">
                          <a:solidFill>
                            <a:srgbClr val="000000"/>
                          </a:solidFill>
                          <a:latin typeface="Arial"/>
                          <a:ea typeface="+mn-ea"/>
                          <a:cs typeface="Arial"/>
                        </a:rPr>
                        <a:t>Offshore wind</a:t>
                      </a:r>
                    </a:p>
                    <a:p>
                      <a:pPr lvl="0" algn="r">
                        <a:buNone/>
                      </a:pPr>
                      <a:r>
                        <a:rPr lang="en-US" sz="1200" b="1" kern="1200">
                          <a:solidFill>
                            <a:srgbClr val="000000"/>
                          </a:solidFill>
                          <a:latin typeface="Arial"/>
                          <a:ea typeface="+mn-ea"/>
                          <a:cs typeface="Arial"/>
                        </a:rPr>
                        <a:t>4.2 GW (100%)</a:t>
                      </a:r>
                    </a:p>
                  </a:txBody>
                  <a:tcPr>
                    <a:lnB w="12700">
                      <a:solidFill>
                        <a:schemeClr val="tx1"/>
                      </a:solidFill>
                    </a:lnB>
                  </a:tcPr>
                </a:tc>
                <a:tc hMerge="1">
                  <a:txBody>
                    <a:bodyPr/>
                    <a:lstStyle/>
                    <a:p>
                      <a:endParaRPr lang="en-US"/>
                    </a:p>
                  </a:txBody>
                  <a:tcPr>
                    <a:lnB w="12700">
                      <a:solidFill>
                        <a:schemeClr val="tx1"/>
                      </a:solidFill>
                    </a:lnB>
                  </a:tcPr>
                </a:tc>
                <a:extLst>
                  <a:ext uri="{0D108BD9-81ED-4DB2-BD59-A6C34878D82A}">
                    <a16:rowId xmlns:a16="http://schemas.microsoft.com/office/drawing/2014/main" val="791225446"/>
                  </a:ext>
                </a:extLst>
              </a:tr>
              <a:tr h="788539">
                <a:tc>
                  <a:txBody>
                    <a:bodyPr/>
                    <a:lstStyle/>
                    <a:p>
                      <a:endParaRPr lang="en-US"/>
                    </a:p>
                    <a:p>
                      <a:pPr lvl="0">
                        <a:buNone/>
                      </a:pPr>
                      <a:endParaRPr lang="en-US"/>
                    </a:p>
                  </a:txBody>
                  <a:tcPr>
                    <a:lnT w="12700">
                      <a:solidFill>
                        <a:schemeClr val="tx1"/>
                      </a:solidFill>
                    </a:lnT>
                    <a:lnB w="12700">
                      <a:solidFill>
                        <a:schemeClr val="tx1"/>
                      </a:solidFill>
                    </a:lnB>
                  </a:tcPr>
                </a:tc>
                <a:tc>
                  <a:txBody>
                    <a:bodyPr/>
                    <a:lstStyle/>
                    <a:p>
                      <a:endParaRPr lang="en-US"/>
                    </a:p>
                  </a:txBody>
                  <a:tcPr>
                    <a:lnT w="12700">
                      <a:solidFill>
                        <a:schemeClr val="tx1"/>
                      </a:solidFill>
                    </a:lnT>
                    <a:lnB w="12700">
                      <a:solidFill>
                        <a:schemeClr val="tx1"/>
                      </a:solidFill>
                    </a:lnB>
                  </a:tcPr>
                </a:tc>
                <a:extLst>
                  <a:ext uri="{0D108BD9-81ED-4DB2-BD59-A6C34878D82A}">
                    <a16:rowId xmlns:a16="http://schemas.microsoft.com/office/drawing/2014/main" val="3159484877"/>
                  </a:ext>
                </a:extLst>
              </a:tr>
              <a:tr h="342196">
                <a:tc gridSpan="2">
                  <a:txBody>
                    <a:bodyPr/>
                    <a:lstStyle/>
                    <a:p>
                      <a:pPr lvl="0">
                        <a:buNone/>
                      </a:pPr>
                      <a:r>
                        <a:rPr lang="en-US" sz="1200" b="0" i="0" u="none" strike="noStrike" noProof="0">
                          <a:latin typeface="Arial"/>
                        </a:rPr>
                        <a:t>Deal value: </a:t>
                      </a:r>
                      <a:r>
                        <a:rPr lang="en-US" sz="1200" b="0" i="0" u="none" strike="noStrike" noProof="0"/>
                        <a:t>€</a:t>
                      </a:r>
                      <a:r>
                        <a:rPr lang="en-US" sz="1200" b="0" i="0" u="none" strike="noStrike" noProof="0">
                          <a:latin typeface="Arial"/>
                        </a:rPr>
                        <a:t>1.1B</a:t>
                      </a:r>
                    </a:p>
                  </a:txBody>
                  <a:tcPr>
                    <a:lnT w="12700">
                      <a:solidFill>
                        <a:schemeClr val="tx1"/>
                      </a:solidFill>
                    </a:lnT>
                    <a:lnB w="12700">
                      <a:solidFill>
                        <a:schemeClr val="tx1"/>
                      </a:solidFill>
                    </a:lnB>
                  </a:tcPr>
                </a:tc>
                <a:tc hMerge="1">
                  <a:txBody>
                    <a:bodyPr/>
                    <a:lstStyle/>
                    <a:p>
                      <a:endParaRPr lang="en-US"/>
                    </a:p>
                  </a:txBody>
                  <a:tcPr/>
                </a:tc>
                <a:extLst>
                  <a:ext uri="{0D108BD9-81ED-4DB2-BD59-A6C34878D82A}">
                    <a16:rowId xmlns:a16="http://schemas.microsoft.com/office/drawing/2014/main" val="3642155047"/>
                  </a:ext>
                </a:extLst>
              </a:tr>
              <a:tr h="342196">
                <a:tc gridSpan="2">
                  <a:txBody>
                    <a:bodyPr/>
                    <a:lstStyle/>
                    <a:p>
                      <a:pPr lvl="0">
                        <a:buNone/>
                      </a:pPr>
                      <a:r>
                        <a:rPr lang="en-US" sz="1200" b="0" i="0" u="none" strike="noStrike" noProof="0">
                          <a:solidFill>
                            <a:srgbClr val="000000"/>
                          </a:solidFill>
                          <a:latin typeface="Arial"/>
                        </a:rPr>
                        <a:t>Deal multiple: € 0.2M</a:t>
                      </a:r>
                    </a:p>
                  </a:txBody>
                  <a:tcPr>
                    <a:lnT w="12700">
                      <a:solidFill>
                        <a:schemeClr val="tx1"/>
                      </a:solidFill>
                    </a:lnT>
                    <a:lnB w="12700">
                      <a:solidFill>
                        <a:schemeClr val="tx1"/>
                      </a:solidFill>
                    </a:lnB>
                  </a:tcPr>
                </a:tc>
                <a:tc hMerge="1">
                  <a:txBody>
                    <a:bodyPr/>
                    <a:lstStyle/>
                    <a:p>
                      <a:endParaRPr lang="en-US"/>
                    </a:p>
                  </a:txBody>
                  <a:tcPr/>
                </a:tc>
                <a:extLst>
                  <a:ext uri="{0D108BD9-81ED-4DB2-BD59-A6C34878D82A}">
                    <a16:rowId xmlns:a16="http://schemas.microsoft.com/office/drawing/2014/main" val="863173063"/>
                  </a:ext>
                </a:extLst>
              </a:tr>
            </a:tbl>
          </a:graphicData>
        </a:graphic>
      </p:graphicFrame>
      <p:pic>
        <p:nvPicPr>
          <p:cNvPr id="39" name="Picture 38" descr="RWE brand resources: accessing high-guality vector logo SVG, brand colors,  and more.">
            <a:extLst>
              <a:ext uri="{FF2B5EF4-FFF2-40B4-BE49-F238E27FC236}">
                <a16:creationId xmlns:a16="http://schemas.microsoft.com/office/drawing/2014/main" id="{E1FB14AD-87CB-403A-8522-8973A0CF8226}"/>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l="18003" t="5064" r="13172" b="33441"/>
          <a:stretch/>
        </p:blipFill>
        <p:spPr>
          <a:xfrm>
            <a:off x="8112454" y="4930542"/>
            <a:ext cx="595608" cy="379795"/>
          </a:xfrm>
          <a:prstGeom prst="rect">
            <a:avLst/>
          </a:prstGeom>
        </p:spPr>
      </p:pic>
      <p:pic>
        <p:nvPicPr>
          <p:cNvPr id="40" name="Picture 39" descr="Vattenfall Unlock Our Future Fund | Foundation Scotland">
            <a:extLst>
              <a:ext uri="{FF2B5EF4-FFF2-40B4-BE49-F238E27FC236}">
                <a16:creationId xmlns:a16="http://schemas.microsoft.com/office/drawing/2014/main" id="{DE6BE275-DF56-53F9-3821-61CA070FAE28}"/>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008761" y="4894505"/>
            <a:ext cx="876300" cy="579196"/>
          </a:xfrm>
          <a:prstGeom prst="rect">
            <a:avLst/>
          </a:prstGeom>
        </p:spPr>
      </p:pic>
      <p:pic>
        <p:nvPicPr>
          <p:cNvPr id="3" name="Picture 2" descr="Scotland Circle Flag PNG Transparent Images Free Download | Vector Files |  Pngtree">
            <a:extLst>
              <a:ext uri="{FF2B5EF4-FFF2-40B4-BE49-F238E27FC236}">
                <a16:creationId xmlns:a16="http://schemas.microsoft.com/office/drawing/2014/main" id="{66954277-1B9B-5E62-3A7A-153A2000DF90}"/>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7099457" y="4300375"/>
            <a:ext cx="433812" cy="367797"/>
          </a:xfrm>
          <a:prstGeom prst="rect">
            <a:avLst/>
          </a:prstGeom>
        </p:spPr>
      </p:pic>
      <p:cxnSp>
        <p:nvCxnSpPr>
          <p:cNvPr id="27" name="btfpColumnHeaderBoxLine273947">
            <a:extLst>
              <a:ext uri="{FF2B5EF4-FFF2-40B4-BE49-F238E27FC236}">
                <a16:creationId xmlns:a16="http://schemas.microsoft.com/office/drawing/2014/main" id="{6DEE3AEE-F171-22F4-6A19-AC0F95900573}"/>
              </a:ext>
            </a:extLst>
          </p:cNvPr>
          <p:cNvCxnSpPr/>
          <p:nvPr/>
        </p:nvCxnSpPr>
        <p:spPr bwMode="gray">
          <a:xfrm>
            <a:off x="7075535" y="1902691"/>
            <a:ext cx="1644659" cy="571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16F2BE8D-F18A-55E5-E4AF-6620A5933332}"/>
              </a:ext>
            </a:extLst>
          </p:cNvPr>
          <p:cNvGraphicFramePr/>
          <p:nvPr>
            <p:custDataLst>
              <p:tags r:id="rId5"/>
            </p:custDataLst>
            <p:extLst>
              <p:ext uri="{D42A27DB-BD31-4B8C-83A1-F6EECF244321}">
                <p14:modId xmlns:p14="http://schemas.microsoft.com/office/powerpoint/2010/main" val="1318055924"/>
              </p:ext>
            </p:extLst>
          </p:nvPr>
        </p:nvGraphicFramePr>
        <p:xfrm>
          <a:off x="1131888" y="5040313"/>
          <a:ext cx="5557837" cy="1508125"/>
        </p:xfrm>
        <a:graphic>
          <a:graphicData uri="http://schemas.openxmlformats.org/drawingml/2006/chart">
            <c:chart xmlns:c="http://schemas.openxmlformats.org/drawingml/2006/chart" xmlns:r="http://schemas.openxmlformats.org/officeDocument/2006/relationships" r:id="rId30"/>
          </a:graphicData>
        </a:graphic>
      </p:graphicFrame>
      <p:cxnSp>
        <p:nvCxnSpPr>
          <p:cNvPr id="19" name="Straight Connector 18">
            <a:extLst>
              <a:ext uri="{FF2B5EF4-FFF2-40B4-BE49-F238E27FC236}">
                <a16:creationId xmlns:a16="http://schemas.microsoft.com/office/drawing/2014/main" id="{D1690F15-B355-8A57-BCD6-B5FED07281C8}"/>
              </a:ext>
            </a:extLst>
          </p:cNvPr>
          <p:cNvCxnSpPr/>
          <p:nvPr>
            <p:custDataLst>
              <p:tags r:id="rId6"/>
            </p:custDataLst>
          </p:nvPr>
        </p:nvCxnSpPr>
        <p:spPr bwMode="auto">
          <a:xfrm flipH="1">
            <a:off x="1739900" y="5794375"/>
            <a:ext cx="476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9" name="Text Placeholder 10">
            <a:extLst>
              <a:ext uri="{FF2B5EF4-FFF2-40B4-BE49-F238E27FC236}">
                <a16:creationId xmlns:a16="http://schemas.microsoft.com/office/drawing/2014/main" id="{D87E9390-893B-328A-704F-A7F9A601BD98}"/>
              </a:ext>
            </a:extLst>
          </p:cNvPr>
          <p:cNvSpPr txBox="1">
            <a:spLocks/>
          </p:cNvSpPr>
          <p:nvPr>
            <p:custDataLst>
              <p:tags r:id="rId7"/>
            </p:custDataLst>
          </p:nvPr>
        </p:nvSpPr>
        <p:spPr bwMode="auto">
          <a:xfrm>
            <a:off x="623888" y="5378450"/>
            <a:ext cx="488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D7911F2-D9BC-4DF6-913C-111C4B6CC6F2}" type="datetime'''''''Eur''''o''''p''''''''''''''''''''''e'''''''''''">
              <a:rPr lang="en-US" altLang="en-US" sz="1200" smtClean="0"/>
              <a:pPr marL="0" indent="0" algn="r">
                <a:spcBef>
                  <a:spcPct val="0"/>
                </a:spcBef>
                <a:spcAft>
                  <a:spcPct val="0"/>
                </a:spcAft>
                <a:buNone/>
              </a:pPr>
              <a:t>Europe</a:t>
            </a:fld>
            <a:endParaRPr lang="en-US" sz="1200"/>
          </a:p>
        </p:txBody>
      </p:sp>
      <p:sp>
        <p:nvSpPr>
          <p:cNvPr id="81" name="Text Placeholder 10">
            <a:extLst>
              <a:ext uri="{FF2B5EF4-FFF2-40B4-BE49-F238E27FC236}">
                <a16:creationId xmlns:a16="http://schemas.microsoft.com/office/drawing/2014/main" id="{AE8D93E5-FE2A-BBD8-3C88-BCAB73B08220}"/>
              </a:ext>
            </a:extLst>
          </p:cNvPr>
          <p:cNvSpPr txBox="1">
            <a:spLocks/>
          </p:cNvSpPr>
          <p:nvPr>
            <p:custDataLst>
              <p:tags r:id="rId8"/>
            </p:custDataLst>
          </p:nvPr>
        </p:nvSpPr>
        <p:spPr bwMode="auto">
          <a:xfrm>
            <a:off x="709613" y="5703888"/>
            <a:ext cx="4032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200"/>
              <a:t>APAC</a:t>
            </a:r>
            <a:endParaRPr lang="en-US" sz="1200"/>
          </a:p>
        </p:txBody>
      </p:sp>
      <p:sp>
        <p:nvSpPr>
          <p:cNvPr id="82" name="Text Placeholder 10">
            <a:extLst>
              <a:ext uri="{FF2B5EF4-FFF2-40B4-BE49-F238E27FC236}">
                <a16:creationId xmlns:a16="http://schemas.microsoft.com/office/drawing/2014/main" id="{B6F4B5FD-94A0-7C4D-3952-4975C3B159F3}"/>
              </a:ext>
            </a:extLst>
          </p:cNvPr>
          <p:cNvSpPr txBox="1">
            <a:spLocks/>
          </p:cNvSpPr>
          <p:nvPr>
            <p:custDataLst>
              <p:tags r:id="rId9"/>
            </p:custDataLst>
          </p:nvPr>
        </p:nvSpPr>
        <p:spPr bwMode="auto">
          <a:xfrm>
            <a:off x="479425" y="6027738"/>
            <a:ext cx="633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D478A35-E5A7-4F74-9125-3FDE6C234FF7}" type="datetime'''''A''''''m''''''''e''r''''''''ic''''''a''s'''''''''''">
              <a:rPr lang="en-US" altLang="en-US" sz="1200" smtClean="0"/>
              <a:pPr marL="0" indent="0" algn="r">
                <a:spcBef>
                  <a:spcPct val="0"/>
                </a:spcBef>
                <a:spcAft>
                  <a:spcPct val="0"/>
                </a:spcAft>
                <a:buNone/>
              </a:pPr>
              <a:t>Americas</a:t>
            </a:fld>
            <a:endParaRPr lang="en-US" sz="1200"/>
          </a:p>
        </p:txBody>
      </p:sp>
      <p:sp>
        <p:nvSpPr>
          <p:cNvPr id="15" name="Rectangle 14">
            <a:extLst>
              <a:ext uri="{FF2B5EF4-FFF2-40B4-BE49-F238E27FC236}">
                <a16:creationId xmlns:a16="http://schemas.microsoft.com/office/drawing/2014/main" id="{321859CE-30A1-38C3-85AB-B5B0EB649C9A}"/>
              </a:ext>
            </a:extLst>
          </p:cNvPr>
          <p:cNvSpPr/>
          <p:nvPr>
            <p:custDataLst>
              <p:tags r:id="rId10"/>
            </p:custDataLst>
          </p:nvPr>
        </p:nvSpPr>
        <p:spPr bwMode="auto">
          <a:xfrm>
            <a:off x="5849938" y="5810250"/>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Rectangle 15">
            <a:extLst>
              <a:ext uri="{FF2B5EF4-FFF2-40B4-BE49-F238E27FC236}">
                <a16:creationId xmlns:a16="http://schemas.microsoft.com/office/drawing/2014/main" id="{B7D7C090-B7CA-DA94-2FCB-0E7A003337F7}"/>
              </a:ext>
            </a:extLst>
          </p:cNvPr>
          <p:cNvSpPr/>
          <p:nvPr>
            <p:custDataLst>
              <p:tags r:id="rId11"/>
            </p:custDataLst>
          </p:nvPr>
        </p:nvSpPr>
        <p:spPr bwMode="auto">
          <a:xfrm>
            <a:off x="5849938" y="6043613"/>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5" name="Text Placeholder 10">
            <a:extLst>
              <a:ext uri="{FF2B5EF4-FFF2-40B4-BE49-F238E27FC236}">
                <a16:creationId xmlns:a16="http://schemas.microsoft.com/office/drawing/2014/main" id="{172C07F0-2964-05AF-D62E-77638204E710}"/>
              </a:ext>
            </a:extLst>
          </p:cNvPr>
          <p:cNvSpPr txBox="1">
            <a:spLocks/>
          </p:cNvSpPr>
          <p:nvPr>
            <p:custDataLst>
              <p:tags r:id="rId12"/>
            </p:custDataLst>
          </p:nvPr>
        </p:nvSpPr>
        <p:spPr bwMode="auto">
          <a:xfrm>
            <a:off x="6115050" y="5805488"/>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BE475C3-B9FF-4F54-86DD-86A7D9086DB5}" type="datetime'''''''''Ons''''''h''''''''o''''r''''''''''''''''''''''e'''''''">
              <a:rPr lang="en-US" altLang="en-US" sz="1200" smtClean="0"/>
              <a:pPr marL="0" indent="0">
                <a:spcBef>
                  <a:spcPct val="0"/>
                </a:spcBef>
                <a:spcAft>
                  <a:spcPct val="0"/>
                </a:spcAft>
                <a:buNone/>
              </a:pPr>
              <a:t>Onshore</a:t>
            </a:fld>
            <a:endParaRPr lang="en-US" sz="1200"/>
          </a:p>
        </p:txBody>
      </p:sp>
      <p:sp>
        <p:nvSpPr>
          <p:cNvPr id="84" name="Text Placeholder 10">
            <a:extLst>
              <a:ext uri="{FF2B5EF4-FFF2-40B4-BE49-F238E27FC236}">
                <a16:creationId xmlns:a16="http://schemas.microsoft.com/office/drawing/2014/main" id="{37F72E45-D9A4-B670-B3E8-D876982A9EE8}"/>
              </a:ext>
            </a:extLst>
          </p:cNvPr>
          <p:cNvSpPr txBox="1">
            <a:spLocks/>
          </p:cNvSpPr>
          <p:nvPr>
            <p:custDataLst>
              <p:tags r:id="rId13"/>
            </p:custDataLst>
          </p:nvPr>
        </p:nvSpPr>
        <p:spPr bwMode="auto">
          <a:xfrm>
            <a:off x="6115050" y="6038850"/>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59C41EB-50EC-4207-B6F5-4DEC96ACC439}" type="datetime'''''''''''''''O''''''''f''''''f''''s''''''''''''hore'''">
              <a:rPr lang="en-US" altLang="en-US" sz="1200" smtClean="0"/>
              <a:pPr marL="0" indent="0">
                <a:spcBef>
                  <a:spcPct val="0"/>
                </a:spcBef>
                <a:spcAft>
                  <a:spcPct val="0"/>
                </a:spcAft>
                <a:buNone/>
              </a:pPr>
              <a:t>Offshore</a:t>
            </a:fld>
            <a:endParaRPr lang="en-US" sz="1200"/>
          </a:p>
        </p:txBody>
      </p:sp>
      <p:cxnSp>
        <p:nvCxnSpPr>
          <p:cNvPr id="26" name="Straight Arrow Connector 25">
            <a:extLst>
              <a:ext uri="{FF2B5EF4-FFF2-40B4-BE49-F238E27FC236}">
                <a16:creationId xmlns:a16="http://schemas.microsoft.com/office/drawing/2014/main" id="{3DC84AED-1853-6052-FB2C-064E8440B0CF}"/>
              </a:ext>
            </a:extLst>
          </p:cNvPr>
          <p:cNvCxnSpPr>
            <a:cxnSpLocks/>
          </p:cNvCxnSpPr>
          <p:nvPr/>
        </p:nvCxnSpPr>
        <p:spPr bwMode="gray">
          <a:xfrm flipV="1">
            <a:off x="3235325" y="4387850"/>
            <a:ext cx="0" cy="295275"/>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 name="btfpColumnHeaderBoxLine273947">
            <a:extLst>
              <a:ext uri="{FF2B5EF4-FFF2-40B4-BE49-F238E27FC236}">
                <a16:creationId xmlns:a16="http://schemas.microsoft.com/office/drawing/2014/main" id="{00C6FF35-E705-E015-23B3-3474BE8B0B86}"/>
              </a:ext>
            </a:extLst>
          </p:cNvPr>
          <p:cNvCxnSpPr>
            <a:cxnSpLocks/>
          </p:cNvCxnSpPr>
          <p:nvPr/>
        </p:nvCxnSpPr>
        <p:spPr bwMode="gray">
          <a:xfrm>
            <a:off x="449262" y="5167313"/>
            <a:ext cx="61610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70679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26607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9" name="think-cell Slide" r:id="rId36" imgW="592" imgH="591" progId="TCLayout.ActiveDocument.1">
                  <p:embed/>
                </p:oleObj>
              </mc:Choice>
              <mc:Fallback>
                <p:oleObj name="think-cell Slide" r:id="rId36" imgW="592" imgH="591" progId="TCLayout.ActiveDocument.1">
                  <p:embed/>
                  <p:pic>
                    <p:nvPicPr>
                      <p:cNvPr id="7" name="think-cell data - do not delete"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latin typeface="+mn-lt"/>
                <a:cs typeface="Arial"/>
              </a:rPr>
              <a:t>High interest rates are driving up the cost of capital for renewables and the power sector, affecting wind in particular</a:t>
            </a:r>
          </a:p>
        </p:txBody>
      </p:sp>
      <p:sp>
        <p:nvSpPr>
          <p:cNvPr id="32" name="btfpNotesBox368131">
            <a:hlinkClick r:id="rId38"/>
          </p:cNvPr>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indent="0">
              <a:spcBef>
                <a:spcPts val="0"/>
              </a:spcBef>
              <a:buNone/>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lang="en-US" sz="800" dirty="0">
                <a:solidFill>
                  <a:srgbClr val="000000"/>
                </a:solidFill>
                <a:latin typeface="Arial"/>
              </a:rPr>
              <a:t>Wood Mackenzie, </a:t>
            </a:r>
            <a:r>
              <a:rPr lang="en-US" sz="800" dirty="0">
                <a:solidFill>
                  <a:srgbClr val="000000"/>
                </a:solidFill>
                <a:latin typeface="Arial"/>
                <a:hlinkClick r:id="rId39"/>
              </a:rPr>
              <a:t>The cost of investing in the energy transition in a high interest-rate era</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endParaRPr lang="en-US" sz="800" dirty="0">
              <a:solidFill>
                <a:srgbClr val="000000"/>
              </a:solidFill>
              <a:latin typeface="Arial"/>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a:t>
            </a:r>
            <a:r>
              <a:rPr lang="en-US" sz="800" dirty="0">
                <a:solidFill>
                  <a:srgbClr val="000000"/>
                </a:solidFill>
                <a:latin typeface="Arial"/>
              </a:rPr>
              <a:t> Abha </a:t>
            </a:r>
            <a:r>
              <a:rPr lang="en-US" sz="800" dirty="0" err="1">
                <a:solidFill>
                  <a:srgbClr val="000000"/>
                </a:solidFill>
                <a:latin typeface="Arial"/>
              </a:rPr>
              <a:t>Nirula</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0"/>
              </a:rPr>
              <a:t>Gernot Wagner</a:t>
            </a:r>
            <a:r>
              <a:rPr lang="en-US" sz="800" dirty="0">
                <a:solidFill>
                  <a:srgbClr val="000000"/>
                </a:solidFill>
                <a:latin typeface="Arial"/>
              </a:rPr>
              <a:t>. </a:t>
            </a:r>
            <a:r>
              <a:rPr lang="en-US" sz="800" dirty="0">
                <a:solidFill>
                  <a:srgbClr val="000000"/>
                </a:solidFill>
                <a:hlinkClick r:id="rId4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2"/>
              </a:rPr>
              <a:t>Reconsidering Wind</a:t>
            </a:r>
            <a:r>
              <a:rPr lang="en-US" sz="800" dirty="0">
                <a:solidFill>
                  <a:srgbClr val="000000"/>
                </a:solidFill>
              </a:rPr>
              <a:t>” (5 March 2025).</a:t>
            </a:r>
            <a:endParaRPr lang="en-US" sz="800" dirty="0">
              <a:cs typeface="Arial"/>
            </a:endParaRPr>
          </a:p>
        </p:txBody>
      </p:sp>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29184" y="1554480"/>
            <a:ext cx="4213227" cy="288219"/>
          </a:xfrm>
          <a:prstGeom prst="rect">
            <a:avLst/>
          </a:prstGeom>
          <a:noFill/>
        </p:spPr>
        <p:txBody>
          <a:bodyPr vert="horz" wrap="square" lIns="36036" tIns="36036" rIns="36036" bIns="36036" rtlCol="0" anchor="b">
            <a:spAutoFit/>
          </a:bodyPr>
          <a:lstStyle/>
          <a:p>
            <a:pPr marL="0" indent="0">
              <a:spcBef>
                <a:spcPts val="0"/>
              </a:spcBef>
              <a:buNone/>
              <a:defRPr/>
            </a:pPr>
            <a:r>
              <a:rPr lang="en-IN" sz="1400" b="1" i="0" dirty="0">
                <a:effectLst/>
                <a:highlight>
                  <a:srgbClr val="FFFFFF"/>
                </a:highlight>
                <a:latin typeface="Arial" panose="020B0604020202020204" pitchFamily="34" charset="0"/>
                <a:cs typeface="Arial" panose="020B0604020202020204" pitchFamily="34" charset="0"/>
              </a:rPr>
              <a:t>Weighted average cost of deb</a:t>
            </a:r>
            <a:r>
              <a:rPr lang="en-IN" sz="1400" b="1" dirty="0">
                <a:highlight>
                  <a:srgbClr val="FFFFFF"/>
                </a:highlight>
                <a:latin typeface="Arial" panose="020B0604020202020204" pitchFamily="34" charset="0"/>
                <a:cs typeface="Arial" panose="020B0604020202020204" pitchFamily="34" charset="0"/>
              </a:rPr>
              <a:t>t</a:t>
            </a:r>
            <a:r>
              <a:rPr lang="en-IN" sz="1400" dirty="0">
                <a:highlight>
                  <a:srgbClr val="FFFFFF"/>
                </a:highlight>
                <a:latin typeface="Arial" panose="020B0604020202020204" pitchFamily="34" charset="0"/>
                <a:cs typeface="Arial" panose="020B0604020202020204" pitchFamily="34" charset="0"/>
              </a:rPr>
              <a:t>,</a:t>
            </a:r>
            <a:r>
              <a:rPr lang="en-IN" sz="1400" b="1" dirty="0">
                <a:highlight>
                  <a:srgbClr val="FFFFFF"/>
                </a:highlight>
                <a:latin typeface="Arial" panose="020B0604020202020204" pitchFamily="34" charset="0"/>
                <a:cs typeface="Arial" panose="020B0604020202020204" pitchFamily="34" charset="0"/>
              </a:rPr>
              <a:t> </a:t>
            </a:r>
            <a:r>
              <a:rPr lang="en-IN" sz="1400" i="1" dirty="0">
                <a:highlight>
                  <a:srgbClr val="FFFFFF"/>
                </a:highlight>
                <a:latin typeface="Arial" panose="020B0604020202020204" pitchFamily="34" charset="0"/>
                <a:cs typeface="Arial" panose="020B0604020202020204" pitchFamily="34" charset="0"/>
              </a:rPr>
              <a:t>2013-24, %</a:t>
            </a:r>
            <a:endParaRPr lang="en-IN" sz="1400" b="1" i="1" dirty="0">
              <a:effectLst/>
              <a:highlight>
                <a:srgbClr val="FFFFFF"/>
              </a:highlight>
              <a:latin typeface="Arial" panose="020B0604020202020204" pitchFamily="34" charset="0"/>
              <a:cs typeface="Arial" panose="020B0604020202020204" pitchFamily="34" charset="0"/>
            </a:endParaRPr>
          </a:p>
        </p:txBody>
      </p:sp>
      <p:cxnSp>
        <p:nvCxnSpPr>
          <p:cNvPr id="83" name="btfpColumnHeaderBoxLine273947">
            <a:extLst>
              <a:ext uri="{FF2B5EF4-FFF2-40B4-BE49-F238E27FC236}">
                <a16:creationId xmlns:a16="http://schemas.microsoft.com/office/drawing/2014/main" id="{FF2D742C-C69A-445D-5BC6-A7DA83355D6F}"/>
              </a:ext>
            </a:extLst>
          </p:cNvPr>
          <p:cNvCxnSpPr>
            <a:cxnSpLocks/>
          </p:cNvCxnSpPr>
          <p:nvPr/>
        </p:nvCxnSpPr>
        <p:spPr bwMode="gray">
          <a:xfrm>
            <a:off x="330201" y="1853025"/>
            <a:ext cx="458787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06FF6196-8BF5-FFDE-5EA1-40D2820322EA}"/>
              </a:ext>
            </a:extLst>
          </p:cNvPr>
          <p:cNvGraphicFramePr/>
          <p:nvPr>
            <p:custDataLst>
              <p:tags r:id="rId5"/>
            </p:custDataLst>
            <p:extLst>
              <p:ext uri="{D42A27DB-BD31-4B8C-83A1-F6EECF244321}">
                <p14:modId xmlns:p14="http://schemas.microsoft.com/office/powerpoint/2010/main" val="1137440883"/>
              </p:ext>
            </p:extLst>
          </p:nvPr>
        </p:nvGraphicFramePr>
        <p:xfrm>
          <a:off x="295275" y="1830388"/>
          <a:ext cx="4572000" cy="4379912"/>
        </p:xfrm>
        <a:graphic>
          <a:graphicData uri="http://schemas.openxmlformats.org/drawingml/2006/chart">
            <c:chart xmlns:c="http://schemas.openxmlformats.org/drawingml/2006/chart" xmlns:r="http://schemas.openxmlformats.org/officeDocument/2006/relationships" r:id="rId43"/>
          </a:graphicData>
        </a:graphic>
      </p:graphicFrame>
      <p:sp>
        <p:nvSpPr>
          <p:cNvPr id="17" name="Text Placeholder 10">
            <a:extLst>
              <a:ext uri="{FF2B5EF4-FFF2-40B4-BE49-F238E27FC236}">
                <a16:creationId xmlns:a16="http://schemas.microsoft.com/office/drawing/2014/main" id="{6E0264B0-AFF3-AAAB-DD4E-688AB5B3F23E}"/>
              </a:ext>
            </a:extLst>
          </p:cNvPr>
          <p:cNvSpPr txBox="1">
            <a:spLocks/>
          </p:cNvSpPr>
          <p:nvPr>
            <p:custDataLst>
              <p:tags r:id="rId6"/>
            </p:custDataLst>
          </p:nvPr>
        </p:nvSpPr>
        <p:spPr bwMode="auto">
          <a:xfrm>
            <a:off x="549275"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07C750-E5BD-4580-8CC7-A7EF6485E255}" type="datetime'''''''''H''''1''-''''''''''''''''''''''''1''''3'''">
              <a:rPr lang="en-US" altLang="en-US" sz="800" smtClean="0"/>
              <a:pPr marL="0" indent="0" algn="ctr">
                <a:spcBef>
                  <a:spcPct val="0"/>
                </a:spcBef>
                <a:spcAft>
                  <a:spcPct val="0"/>
                </a:spcAft>
                <a:buNone/>
              </a:pPr>
              <a:t>H1-13</a:t>
            </a:fld>
            <a:endParaRPr lang="en-US" sz="800"/>
          </a:p>
        </p:txBody>
      </p:sp>
      <p:sp>
        <p:nvSpPr>
          <p:cNvPr id="18" name="Text Placeholder 10">
            <a:extLst>
              <a:ext uri="{FF2B5EF4-FFF2-40B4-BE49-F238E27FC236}">
                <a16:creationId xmlns:a16="http://schemas.microsoft.com/office/drawing/2014/main" id="{107E5B08-6BAA-0286-1D97-E7881B4EECFB}"/>
              </a:ext>
            </a:extLst>
          </p:cNvPr>
          <p:cNvSpPr txBox="1">
            <a:spLocks/>
          </p:cNvSpPr>
          <p:nvPr>
            <p:custDataLst>
              <p:tags r:id="rId7"/>
            </p:custDataLst>
          </p:nvPr>
        </p:nvSpPr>
        <p:spPr bwMode="auto">
          <a:xfrm>
            <a:off x="74771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A56EBA-9E88-40A2-A67C-ECF8BBB9E92F}" type="datetime'H''''''''''''''''''''''2''''''''''''-''''1''''3'">
              <a:rPr lang="en-US" altLang="en-US" sz="800" smtClean="0"/>
              <a:pPr marL="0" indent="0" algn="ctr">
                <a:spcBef>
                  <a:spcPct val="0"/>
                </a:spcBef>
                <a:spcAft>
                  <a:spcPct val="0"/>
                </a:spcAft>
                <a:buNone/>
              </a:pPr>
              <a:t>H2-13</a:t>
            </a:fld>
            <a:endParaRPr lang="en-US" sz="800"/>
          </a:p>
        </p:txBody>
      </p:sp>
      <p:sp>
        <p:nvSpPr>
          <p:cNvPr id="19" name="Text Placeholder 10">
            <a:extLst>
              <a:ext uri="{FF2B5EF4-FFF2-40B4-BE49-F238E27FC236}">
                <a16:creationId xmlns:a16="http://schemas.microsoft.com/office/drawing/2014/main" id="{99F3289A-FE15-7E83-AB83-DC221568C97F}"/>
              </a:ext>
            </a:extLst>
          </p:cNvPr>
          <p:cNvSpPr txBox="1">
            <a:spLocks/>
          </p:cNvSpPr>
          <p:nvPr>
            <p:custDataLst>
              <p:tags r:id="rId8"/>
            </p:custDataLst>
          </p:nvPr>
        </p:nvSpPr>
        <p:spPr bwMode="auto">
          <a:xfrm>
            <a:off x="94456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6BAB3B-3677-48D3-9B81-F0F97039E904}" type="datetime'''''''''''''''''''''''H''''1''''''-''''''''''''''''1''4'''''">
              <a:rPr lang="en-US" altLang="en-US" sz="800" smtClean="0"/>
              <a:pPr marL="0" indent="0" algn="ctr">
                <a:spcBef>
                  <a:spcPct val="0"/>
                </a:spcBef>
                <a:spcAft>
                  <a:spcPct val="0"/>
                </a:spcAft>
                <a:buNone/>
              </a:pPr>
              <a:t>H1-14</a:t>
            </a:fld>
            <a:endParaRPr lang="en-US" sz="800"/>
          </a:p>
        </p:txBody>
      </p:sp>
      <p:sp>
        <p:nvSpPr>
          <p:cNvPr id="20" name="Text Placeholder 10">
            <a:extLst>
              <a:ext uri="{FF2B5EF4-FFF2-40B4-BE49-F238E27FC236}">
                <a16:creationId xmlns:a16="http://schemas.microsoft.com/office/drawing/2014/main" id="{A5C9DF66-6E3C-7B3F-856E-C87323B9791D}"/>
              </a:ext>
            </a:extLst>
          </p:cNvPr>
          <p:cNvSpPr txBox="1">
            <a:spLocks/>
          </p:cNvSpPr>
          <p:nvPr>
            <p:custDataLst>
              <p:tags r:id="rId9"/>
            </p:custDataLst>
          </p:nvPr>
        </p:nvSpPr>
        <p:spPr bwMode="auto">
          <a:xfrm>
            <a:off x="1143000"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80FAC6-6FC2-4C44-8B92-F4C5E2698337}" type="datetime'''''''''''''H''2-''1''''''''''''''''''''''''''4'''''''''">
              <a:rPr lang="en-US" altLang="en-US" sz="800" smtClean="0"/>
              <a:pPr marL="0" indent="0" algn="ctr">
                <a:spcBef>
                  <a:spcPct val="0"/>
                </a:spcBef>
                <a:spcAft>
                  <a:spcPct val="0"/>
                </a:spcAft>
                <a:buNone/>
              </a:pPr>
              <a:t>H2-14</a:t>
            </a:fld>
            <a:endParaRPr lang="en-US" sz="800"/>
          </a:p>
        </p:txBody>
      </p:sp>
      <p:sp>
        <p:nvSpPr>
          <p:cNvPr id="21" name="Text Placeholder 10">
            <a:extLst>
              <a:ext uri="{FF2B5EF4-FFF2-40B4-BE49-F238E27FC236}">
                <a16:creationId xmlns:a16="http://schemas.microsoft.com/office/drawing/2014/main" id="{9E4C609D-78CC-8D58-0B8E-DA102EE886B1}"/>
              </a:ext>
            </a:extLst>
          </p:cNvPr>
          <p:cNvSpPr txBox="1">
            <a:spLocks/>
          </p:cNvSpPr>
          <p:nvPr>
            <p:custDataLst>
              <p:tags r:id="rId10"/>
            </p:custDataLst>
          </p:nvPr>
        </p:nvSpPr>
        <p:spPr bwMode="auto">
          <a:xfrm>
            <a:off x="134143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4F7331-C173-4564-9115-6B9529CDF3BB}" type="datetime'''''H1''''''''''''-''''''1''''''''''''''''''5'">
              <a:rPr lang="en-US" altLang="en-US" sz="800" smtClean="0"/>
              <a:pPr marL="0" indent="0" algn="ctr">
                <a:spcBef>
                  <a:spcPct val="0"/>
                </a:spcBef>
                <a:spcAft>
                  <a:spcPct val="0"/>
                </a:spcAft>
                <a:buNone/>
              </a:pPr>
              <a:t>H1-15</a:t>
            </a:fld>
            <a:endParaRPr lang="en-US" sz="800"/>
          </a:p>
        </p:txBody>
      </p:sp>
      <p:sp>
        <p:nvSpPr>
          <p:cNvPr id="22" name="Text Placeholder 10">
            <a:extLst>
              <a:ext uri="{FF2B5EF4-FFF2-40B4-BE49-F238E27FC236}">
                <a16:creationId xmlns:a16="http://schemas.microsoft.com/office/drawing/2014/main" id="{7B7DE2F3-9D70-A7C4-264B-975FC7783496}"/>
              </a:ext>
            </a:extLst>
          </p:cNvPr>
          <p:cNvSpPr txBox="1">
            <a:spLocks/>
          </p:cNvSpPr>
          <p:nvPr>
            <p:custDataLst>
              <p:tags r:id="rId11"/>
            </p:custDataLst>
          </p:nvPr>
        </p:nvSpPr>
        <p:spPr bwMode="auto">
          <a:xfrm>
            <a:off x="153828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FB57773-B69A-44FD-9ACA-FE9D28B06FB7}" type="datetime'''''H''''''''''''''''2''''''''''''''''''-''''''''1''''5'''">
              <a:rPr lang="en-US" altLang="en-US" sz="800" smtClean="0"/>
              <a:pPr marL="0" indent="0" algn="ctr">
                <a:spcBef>
                  <a:spcPct val="0"/>
                </a:spcBef>
                <a:spcAft>
                  <a:spcPct val="0"/>
                </a:spcAft>
                <a:buNone/>
              </a:pPr>
              <a:t>H2-15</a:t>
            </a:fld>
            <a:endParaRPr lang="en-US" sz="800"/>
          </a:p>
        </p:txBody>
      </p:sp>
      <p:sp>
        <p:nvSpPr>
          <p:cNvPr id="23" name="Text Placeholder 10">
            <a:extLst>
              <a:ext uri="{FF2B5EF4-FFF2-40B4-BE49-F238E27FC236}">
                <a16:creationId xmlns:a16="http://schemas.microsoft.com/office/drawing/2014/main" id="{6B6C7BE4-74A1-BC29-0AD6-A994C8524B41}"/>
              </a:ext>
            </a:extLst>
          </p:cNvPr>
          <p:cNvSpPr txBox="1">
            <a:spLocks/>
          </p:cNvSpPr>
          <p:nvPr>
            <p:custDataLst>
              <p:tags r:id="rId12"/>
            </p:custDataLst>
          </p:nvPr>
        </p:nvSpPr>
        <p:spPr bwMode="auto">
          <a:xfrm>
            <a:off x="1736725"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A2CAA18-D6F9-4E39-AA7E-1D741E8597A9}" type="datetime'H''''''''''''''''''''''''''''''1''-''''''''''1''''''6'''''''''">
              <a:rPr lang="en-US" altLang="en-US" sz="800" smtClean="0"/>
              <a:pPr marL="0" indent="0" algn="ctr">
                <a:spcBef>
                  <a:spcPct val="0"/>
                </a:spcBef>
                <a:spcAft>
                  <a:spcPct val="0"/>
                </a:spcAft>
                <a:buNone/>
              </a:pPr>
              <a:t>H1-16</a:t>
            </a:fld>
            <a:endParaRPr lang="en-US" sz="800"/>
          </a:p>
        </p:txBody>
      </p:sp>
      <p:sp>
        <p:nvSpPr>
          <p:cNvPr id="24" name="Text Placeholder 10">
            <a:extLst>
              <a:ext uri="{FF2B5EF4-FFF2-40B4-BE49-F238E27FC236}">
                <a16:creationId xmlns:a16="http://schemas.microsoft.com/office/drawing/2014/main" id="{C1EAF736-CED5-D564-359E-2F53ECF04C83}"/>
              </a:ext>
            </a:extLst>
          </p:cNvPr>
          <p:cNvSpPr txBox="1">
            <a:spLocks/>
          </p:cNvSpPr>
          <p:nvPr>
            <p:custDataLst>
              <p:tags r:id="rId13"/>
            </p:custDataLst>
          </p:nvPr>
        </p:nvSpPr>
        <p:spPr bwMode="auto">
          <a:xfrm>
            <a:off x="193516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100344-E06A-4487-9100-870000CFF0F4}" type="datetime'''''''H2-''''1''''''''''''''''''''6'''''''''''''''''''''''''">
              <a:rPr lang="en-US" altLang="en-US" sz="800" smtClean="0"/>
              <a:pPr marL="0" indent="0" algn="ctr">
                <a:spcBef>
                  <a:spcPct val="0"/>
                </a:spcBef>
                <a:spcAft>
                  <a:spcPct val="0"/>
                </a:spcAft>
                <a:buNone/>
              </a:pPr>
              <a:t>H2-16</a:t>
            </a:fld>
            <a:endParaRPr lang="en-US" sz="800"/>
          </a:p>
        </p:txBody>
      </p:sp>
      <p:sp>
        <p:nvSpPr>
          <p:cNvPr id="25" name="Text Placeholder 10">
            <a:extLst>
              <a:ext uri="{FF2B5EF4-FFF2-40B4-BE49-F238E27FC236}">
                <a16:creationId xmlns:a16="http://schemas.microsoft.com/office/drawing/2014/main" id="{2F5FE5F2-B246-F5A5-7B5D-2106DC7B8490}"/>
              </a:ext>
            </a:extLst>
          </p:cNvPr>
          <p:cNvSpPr txBox="1">
            <a:spLocks/>
          </p:cNvSpPr>
          <p:nvPr>
            <p:custDataLst>
              <p:tags r:id="rId14"/>
            </p:custDataLst>
          </p:nvPr>
        </p:nvSpPr>
        <p:spPr bwMode="auto">
          <a:xfrm>
            <a:off x="213201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DEF7DFC-07EC-4988-B73F-E2CB6A81568D}" type="datetime'H''''''''''''''''1''-''''''''''1''''''''7'''''''''''">
              <a:rPr lang="en-US" altLang="en-US" sz="800" smtClean="0"/>
              <a:pPr marL="0" indent="0" algn="ctr">
                <a:spcBef>
                  <a:spcPct val="0"/>
                </a:spcBef>
                <a:spcAft>
                  <a:spcPct val="0"/>
                </a:spcAft>
                <a:buNone/>
              </a:pPr>
              <a:t>H1-17</a:t>
            </a:fld>
            <a:endParaRPr lang="en-US" sz="800"/>
          </a:p>
        </p:txBody>
      </p:sp>
      <p:sp>
        <p:nvSpPr>
          <p:cNvPr id="26" name="Text Placeholder 10">
            <a:extLst>
              <a:ext uri="{FF2B5EF4-FFF2-40B4-BE49-F238E27FC236}">
                <a16:creationId xmlns:a16="http://schemas.microsoft.com/office/drawing/2014/main" id="{443A4395-5581-656B-6DD1-45A1CDFA03A8}"/>
              </a:ext>
            </a:extLst>
          </p:cNvPr>
          <p:cNvSpPr txBox="1">
            <a:spLocks/>
          </p:cNvSpPr>
          <p:nvPr>
            <p:custDataLst>
              <p:tags r:id="rId15"/>
            </p:custDataLst>
          </p:nvPr>
        </p:nvSpPr>
        <p:spPr bwMode="auto">
          <a:xfrm>
            <a:off x="2330450"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416E78-57B8-4F31-89A1-9568082352AE}" type="datetime'H''''2''-1''''''7'''''''''''">
              <a:rPr lang="en-US" altLang="en-US" sz="800" smtClean="0"/>
              <a:pPr marL="0" indent="0" algn="ctr">
                <a:spcBef>
                  <a:spcPct val="0"/>
                </a:spcBef>
                <a:spcAft>
                  <a:spcPct val="0"/>
                </a:spcAft>
                <a:buNone/>
              </a:pPr>
              <a:t>H2-17</a:t>
            </a:fld>
            <a:endParaRPr lang="en-US" sz="800"/>
          </a:p>
        </p:txBody>
      </p:sp>
      <p:sp>
        <p:nvSpPr>
          <p:cNvPr id="27" name="Text Placeholder 10">
            <a:extLst>
              <a:ext uri="{FF2B5EF4-FFF2-40B4-BE49-F238E27FC236}">
                <a16:creationId xmlns:a16="http://schemas.microsoft.com/office/drawing/2014/main" id="{44DD9745-13F6-60F3-22D8-01F25C3F3B13}"/>
              </a:ext>
            </a:extLst>
          </p:cNvPr>
          <p:cNvSpPr txBox="1">
            <a:spLocks/>
          </p:cNvSpPr>
          <p:nvPr>
            <p:custDataLst>
              <p:tags r:id="rId16"/>
            </p:custDataLst>
          </p:nvPr>
        </p:nvSpPr>
        <p:spPr bwMode="auto">
          <a:xfrm>
            <a:off x="252888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DDAD0A-A13A-44C8-8D23-3081393A4A87}" type="datetime'H1-''''1''''''''''''''8'''''''''''''''''''''''''''''">
              <a:rPr lang="en-US" altLang="en-US" sz="800" smtClean="0"/>
              <a:pPr marL="0" indent="0" algn="ctr">
                <a:spcBef>
                  <a:spcPct val="0"/>
                </a:spcBef>
                <a:spcAft>
                  <a:spcPct val="0"/>
                </a:spcAft>
                <a:buNone/>
              </a:pPr>
              <a:t>H1-18</a:t>
            </a:fld>
            <a:endParaRPr lang="en-US" sz="800"/>
          </a:p>
        </p:txBody>
      </p:sp>
      <p:sp>
        <p:nvSpPr>
          <p:cNvPr id="28" name="Text Placeholder 10">
            <a:extLst>
              <a:ext uri="{FF2B5EF4-FFF2-40B4-BE49-F238E27FC236}">
                <a16:creationId xmlns:a16="http://schemas.microsoft.com/office/drawing/2014/main" id="{1AE41673-D644-22E6-FF42-4D67B0042943}"/>
              </a:ext>
            </a:extLst>
          </p:cNvPr>
          <p:cNvSpPr txBox="1">
            <a:spLocks/>
          </p:cNvSpPr>
          <p:nvPr>
            <p:custDataLst>
              <p:tags r:id="rId17"/>
            </p:custDataLst>
          </p:nvPr>
        </p:nvSpPr>
        <p:spPr bwMode="auto">
          <a:xfrm>
            <a:off x="272573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CBDEF9-010D-4678-A9BC-B5399FB38AD5}" type="datetime'''H''2''''''''''''''''''-''1''''8'''''''''''''">
              <a:rPr lang="en-US" altLang="en-US" sz="800" smtClean="0"/>
              <a:pPr marL="0" indent="0" algn="ctr">
                <a:spcBef>
                  <a:spcPct val="0"/>
                </a:spcBef>
                <a:spcAft>
                  <a:spcPct val="0"/>
                </a:spcAft>
                <a:buNone/>
              </a:pPr>
              <a:t>H2-18</a:t>
            </a:fld>
            <a:endParaRPr lang="en-US" sz="800"/>
          </a:p>
        </p:txBody>
      </p:sp>
      <p:sp>
        <p:nvSpPr>
          <p:cNvPr id="29" name="Text Placeholder 10">
            <a:extLst>
              <a:ext uri="{FF2B5EF4-FFF2-40B4-BE49-F238E27FC236}">
                <a16:creationId xmlns:a16="http://schemas.microsoft.com/office/drawing/2014/main" id="{36CD285B-23AA-083A-9B5E-FDB0C37E32CE}"/>
              </a:ext>
            </a:extLst>
          </p:cNvPr>
          <p:cNvSpPr txBox="1">
            <a:spLocks/>
          </p:cNvSpPr>
          <p:nvPr>
            <p:custDataLst>
              <p:tags r:id="rId18"/>
            </p:custDataLst>
          </p:nvPr>
        </p:nvSpPr>
        <p:spPr bwMode="auto">
          <a:xfrm>
            <a:off x="2924175"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2BCB60-25E5-4918-99A7-7624A49337EB}" type="datetime'H''''''''''''''1''''-''''''''''1''''''''''''''''''''''9'''''''">
              <a:rPr lang="en-US" altLang="en-US" sz="800" smtClean="0"/>
              <a:pPr marL="0" indent="0" algn="ctr">
                <a:spcBef>
                  <a:spcPct val="0"/>
                </a:spcBef>
                <a:spcAft>
                  <a:spcPct val="0"/>
                </a:spcAft>
                <a:buNone/>
              </a:pPr>
              <a:t>H1-19</a:t>
            </a:fld>
            <a:endParaRPr lang="en-US" sz="800"/>
          </a:p>
        </p:txBody>
      </p:sp>
      <p:sp>
        <p:nvSpPr>
          <p:cNvPr id="30" name="Text Placeholder 10">
            <a:extLst>
              <a:ext uri="{FF2B5EF4-FFF2-40B4-BE49-F238E27FC236}">
                <a16:creationId xmlns:a16="http://schemas.microsoft.com/office/drawing/2014/main" id="{DDBEECB3-F00B-33CE-451E-808BDC201472}"/>
              </a:ext>
            </a:extLst>
          </p:cNvPr>
          <p:cNvSpPr txBox="1">
            <a:spLocks/>
          </p:cNvSpPr>
          <p:nvPr>
            <p:custDataLst>
              <p:tags r:id="rId19"/>
            </p:custDataLst>
          </p:nvPr>
        </p:nvSpPr>
        <p:spPr bwMode="auto">
          <a:xfrm>
            <a:off x="312261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2F5141-BAE9-4D0F-A26F-DD4FAD89FBF6}" type="datetime'''''''''''''''''H''''2-''''''''''''''''1''''''''''9'">
              <a:rPr lang="en-US" altLang="en-US" sz="800" smtClean="0"/>
              <a:pPr marL="0" indent="0" algn="ctr">
                <a:spcBef>
                  <a:spcPct val="0"/>
                </a:spcBef>
                <a:spcAft>
                  <a:spcPct val="0"/>
                </a:spcAft>
                <a:buNone/>
              </a:pPr>
              <a:t>H2-19</a:t>
            </a:fld>
            <a:endParaRPr lang="en-US" sz="800"/>
          </a:p>
        </p:txBody>
      </p:sp>
      <p:sp>
        <p:nvSpPr>
          <p:cNvPr id="31" name="Text Placeholder 10">
            <a:extLst>
              <a:ext uri="{FF2B5EF4-FFF2-40B4-BE49-F238E27FC236}">
                <a16:creationId xmlns:a16="http://schemas.microsoft.com/office/drawing/2014/main" id="{ADCF7724-BE42-B465-65E7-0638AF243A66}"/>
              </a:ext>
            </a:extLst>
          </p:cNvPr>
          <p:cNvSpPr txBox="1">
            <a:spLocks/>
          </p:cNvSpPr>
          <p:nvPr>
            <p:custDataLst>
              <p:tags r:id="rId20"/>
            </p:custDataLst>
          </p:nvPr>
        </p:nvSpPr>
        <p:spPr bwMode="auto">
          <a:xfrm>
            <a:off x="331946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0909611-0B82-48BA-AD39-FC1D96C4E1ED}" type="datetime'''''H''''''''''''''''''''1''''''-2''''''''''0'''''''">
              <a:rPr lang="en-US" altLang="en-US" sz="800" smtClean="0"/>
              <a:pPr marL="0" indent="0" algn="ctr">
                <a:spcBef>
                  <a:spcPct val="0"/>
                </a:spcBef>
                <a:spcAft>
                  <a:spcPct val="0"/>
                </a:spcAft>
                <a:buNone/>
              </a:pPr>
              <a:t>H1-20</a:t>
            </a:fld>
            <a:endParaRPr lang="en-US" sz="800"/>
          </a:p>
        </p:txBody>
      </p:sp>
      <p:sp>
        <p:nvSpPr>
          <p:cNvPr id="33" name="Text Placeholder 10">
            <a:extLst>
              <a:ext uri="{FF2B5EF4-FFF2-40B4-BE49-F238E27FC236}">
                <a16:creationId xmlns:a16="http://schemas.microsoft.com/office/drawing/2014/main" id="{91C6A536-E267-0B27-C6AB-D5268A70DE45}"/>
              </a:ext>
            </a:extLst>
          </p:cNvPr>
          <p:cNvSpPr txBox="1">
            <a:spLocks/>
          </p:cNvSpPr>
          <p:nvPr>
            <p:custDataLst>
              <p:tags r:id="rId21"/>
            </p:custDataLst>
          </p:nvPr>
        </p:nvSpPr>
        <p:spPr bwMode="auto">
          <a:xfrm>
            <a:off x="3517900"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CB249FD-4C84-4054-9AD5-770F72DE9D74}" type="datetime'H''2''''''-''''''2''''''''''''''''''''''''0'''''">
              <a:rPr lang="en-US" altLang="en-US" sz="800" smtClean="0"/>
              <a:pPr marL="0" indent="0" algn="ctr">
                <a:spcBef>
                  <a:spcPct val="0"/>
                </a:spcBef>
                <a:spcAft>
                  <a:spcPct val="0"/>
                </a:spcAft>
                <a:buNone/>
              </a:pPr>
              <a:t>H2-20</a:t>
            </a:fld>
            <a:endParaRPr lang="en-US" sz="800"/>
          </a:p>
        </p:txBody>
      </p:sp>
      <p:sp>
        <p:nvSpPr>
          <p:cNvPr id="34" name="Text Placeholder 10">
            <a:extLst>
              <a:ext uri="{FF2B5EF4-FFF2-40B4-BE49-F238E27FC236}">
                <a16:creationId xmlns:a16="http://schemas.microsoft.com/office/drawing/2014/main" id="{D7ABDD4C-859F-2CF0-5028-2298383B58B2}"/>
              </a:ext>
            </a:extLst>
          </p:cNvPr>
          <p:cNvSpPr txBox="1">
            <a:spLocks/>
          </p:cNvSpPr>
          <p:nvPr>
            <p:custDataLst>
              <p:tags r:id="rId22"/>
            </p:custDataLst>
          </p:nvPr>
        </p:nvSpPr>
        <p:spPr bwMode="auto">
          <a:xfrm>
            <a:off x="371633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B58ED0-4C92-4ADA-BDBE-63098AB03C00}" type="datetime'''''H''''''''''''''''''''1''''-''''''''2''''1'">
              <a:rPr lang="en-US" altLang="en-US" sz="800" smtClean="0"/>
              <a:pPr marL="0" indent="0" algn="ctr">
                <a:spcBef>
                  <a:spcPct val="0"/>
                </a:spcBef>
                <a:spcAft>
                  <a:spcPct val="0"/>
                </a:spcAft>
                <a:buNone/>
              </a:pPr>
              <a:t>H1-21</a:t>
            </a:fld>
            <a:endParaRPr lang="en-US" sz="800"/>
          </a:p>
        </p:txBody>
      </p:sp>
      <p:sp>
        <p:nvSpPr>
          <p:cNvPr id="35" name="Text Placeholder 10">
            <a:extLst>
              <a:ext uri="{FF2B5EF4-FFF2-40B4-BE49-F238E27FC236}">
                <a16:creationId xmlns:a16="http://schemas.microsoft.com/office/drawing/2014/main" id="{15AC6A3F-C7F0-073A-A129-F248EF201875}"/>
              </a:ext>
            </a:extLst>
          </p:cNvPr>
          <p:cNvSpPr txBox="1">
            <a:spLocks/>
          </p:cNvSpPr>
          <p:nvPr>
            <p:custDataLst>
              <p:tags r:id="rId23"/>
            </p:custDataLst>
          </p:nvPr>
        </p:nvSpPr>
        <p:spPr bwMode="auto">
          <a:xfrm>
            <a:off x="3913188"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56FACD6-3404-4723-92FA-710E705F0AB3}" type="datetime'''''''''''''''''''''H''2''''''''''''-''2''''1'''''''''''">
              <a:rPr lang="en-US" altLang="en-US" sz="800" smtClean="0"/>
              <a:pPr marL="0" indent="0" algn="ctr">
                <a:spcBef>
                  <a:spcPct val="0"/>
                </a:spcBef>
                <a:spcAft>
                  <a:spcPct val="0"/>
                </a:spcAft>
                <a:buNone/>
              </a:pPr>
              <a:t>H2-21</a:t>
            </a:fld>
            <a:endParaRPr lang="en-US" sz="800"/>
          </a:p>
        </p:txBody>
      </p:sp>
      <p:sp>
        <p:nvSpPr>
          <p:cNvPr id="36" name="Text Placeholder 10">
            <a:extLst>
              <a:ext uri="{FF2B5EF4-FFF2-40B4-BE49-F238E27FC236}">
                <a16:creationId xmlns:a16="http://schemas.microsoft.com/office/drawing/2014/main" id="{E188E3AC-11C3-F27A-3517-75601DBE6DBB}"/>
              </a:ext>
            </a:extLst>
          </p:cNvPr>
          <p:cNvSpPr txBox="1">
            <a:spLocks/>
          </p:cNvSpPr>
          <p:nvPr>
            <p:custDataLst>
              <p:tags r:id="rId24"/>
            </p:custDataLst>
          </p:nvPr>
        </p:nvSpPr>
        <p:spPr bwMode="auto">
          <a:xfrm>
            <a:off x="4111625"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93CCD4-E052-4708-A122-65815630C197}" type="datetime'''''H''''''''''''''''''''''''''''''1''''''-2''''''2'''''''''''">
              <a:rPr lang="en-US" altLang="en-US" sz="800" smtClean="0"/>
              <a:pPr marL="0" indent="0" algn="ctr">
                <a:spcBef>
                  <a:spcPct val="0"/>
                </a:spcBef>
                <a:spcAft>
                  <a:spcPct val="0"/>
                </a:spcAft>
                <a:buNone/>
              </a:pPr>
              <a:t>H1-22</a:t>
            </a:fld>
            <a:endParaRPr lang="en-US" sz="800"/>
          </a:p>
        </p:txBody>
      </p:sp>
      <p:sp>
        <p:nvSpPr>
          <p:cNvPr id="37" name="Text Placeholder 10">
            <a:extLst>
              <a:ext uri="{FF2B5EF4-FFF2-40B4-BE49-F238E27FC236}">
                <a16:creationId xmlns:a16="http://schemas.microsoft.com/office/drawing/2014/main" id="{9962F153-5A29-6F97-BEDF-611535774EE7}"/>
              </a:ext>
            </a:extLst>
          </p:cNvPr>
          <p:cNvSpPr txBox="1">
            <a:spLocks/>
          </p:cNvSpPr>
          <p:nvPr>
            <p:custDataLst>
              <p:tags r:id="rId25"/>
            </p:custDataLst>
          </p:nvPr>
        </p:nvSpPr>
        <p:spPr bwMode="auto">
          <a:xfrm>
            <a:off x="431006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0A55786-7271-4B8D-BBE7-F7BE84DBCE48}" type="datetime'''''''''''''H''''''''''''''''''''2''''''-''''2''''''2'''''">
              <a:rPr lang="en-US" altLang="en-US" sz="800" smtClean="0"/>
              <a:pPr marL="0" indent="0" algn="ctr">
                <a:spcBef>
                  <a:spcPct val="0"/>
                </a:spcBef>
                <a:spcAft>
                  <a:spcPct val="0"/>
                </a:spcAft>
                <a:buNone/>
              </a:pPr>
              <a:t>H2-22</a:t>
            </a:fld>
            <a:endParaRPr lang="en-US" sz="800"/>
          </a:p>
        </p:txBody>
      </p:sp>
      <p:sp>
        <p:nvSpPr>
          <p:cNvPr id="5" name="Text Placeholder 10">
            <a:extLst>
              <a:ext uri="{FF2B5EF4-FFF2-40B4-BE49-F238E27FC236}">
                <a16:creationId xmlns:a16="http://schemas.microsoft.com/office/drawing/2014/main" id="{E6E91C0B-FBD0-EDCF-12C9-80DBFA2BCD86}"/>
              </a:ext>
            </a:extLst>
          </p:cNvPr>
          <p:cNvSpPr txBox="1">
            <a:spLocks/>
          </p:cNvSpPr>
          <p:nvPr>
            <p:custDataLst>
              <p:tags r:id="rId26"/>
            </p:custDataLst>
          </p:nvPr>
        </p:nvSpPr>
        <p:spPr bwMode="auto">
          <a:xfrm>
            <a:off x="4506913"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A72CC5-C51F-41C3-B603-64D847361C25}" type="datetime'''''''''''H''''''''''''''''1''''-''2''''3'''">
              <a:rPr lang="en-US" altLang="en-US" sz="800" smtClean="0"/>
              <a:pPr marL="0" indent="0" algn="ctr">
                <a:spcBef>
                  <a:spcPct val="0"/>
                </a:spcBef>
                <a:spcAft>
                  <a:spcPct val="0"/>
                </a:spcAft>
                <a:buNone/>
              </a:pPr>
              <a:t>H1-23</a:t>
            </a:fld>
            <a:endParaRPr lang="en-US" sz="800"/>
          </a:p>
        </p:txBody>
      </p:sp>
      <p:sp>
        <p:nvSpPr>
          <p:cNvPr id="10" name="Text Placeholder 10">
            <a:extLst>
              <a:ext uri="{FF2B5EF4-FFF2-40B4-BE49-F238E27FC236}">
                <a16:creationId xmlns:a16="http://schemas.microsoft.com/office/drawing/2014/main" id="{9FBCDAFE-5E9A-9813-A639-51E49E4AE299}"/>
              </a:ext>
            </a:extLst>
          </p:cNvPr>
          <p:cNvSpPr txBox="1">
            <a:spLocks/>
          </p:cNvSpPr>
          <p:nvPr>
            <p:custDataLst>
              <p:tags r:id="rId27"/>
            </p:custDataLst>
          </p:nvPr>
        </p:nvSpPr>
        <p:spPr bwMode="auto">
          <a:xfrm>
            <a:off x="4705350" y="6115050"/>
            <a:ext cx="160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00084A-EA3E-45D2-BF96-141B2190361F}" type="datetime'''H''''''''1-''''''''''''''''2''''4'''''''''">
              <a:rPr lang="en-US" altLang="en-US" sz="800" smtClean="0"/>
              <a:pPr marL="0" indent="0" algn="ctr">
                <a:spcBef>
                  <a:spcPct val="0"/>
                </a:spcBef>
                <a:spcAft>
                  <a:spcPct val="0"/>
                </a:spcAft>
                <a:buNone/>
              </a:pPr>
              <a:t>H1-24</a:t>
            </a:fld>
            <a:endParaRPr lang="en-US" sz="800"/>
          </a:p>
        </p:txBody>
      </p:sp>
      <p:cxnSp>
        <p:nvCxnSpPr>
          <p:cNvPr id="76" name="Straight Connector 75">
            <a:extLst>
              <a:ext uri="{FF2B5EF4-FFF2-40B4-BE49-F238E27FC236}">
                <a16:creationId xmlns:a16="http://schemas.microsoft.com/office/drawing/2014/main" id="{6AC9A084-A9E0-2984-B7BB-83C623275EE3}"/>
              </a:ext>
            </a:extLst>
          </p:cNvPr>
          <p:cNvCxnSpPr/>
          <p:nvPr>
            <p:custDataLst>
              <p:tags r:id="rId28"/>
            </p:custDataLst>
          </p:nvPr>
        </p:nvCxnSpPr>
        <p:spPr bwMode="gray">
          <a:xfrm>
            <a:off x="3044825" y="2079625"/>
            <a:ext cx="160338"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A077B165-A4CF-F1A2-E1B8-6117453471D3}"/>
              </a:ext>
            </a:extLst>
          </p:cNvPr>
          <p:cNvCxnSpPr/>
          <p:nvPr>
            <p:custDataLst>
              <p:tags r:id="rId29"/>
            </p:custDataLst>
          </p:nvPr>
        </p:nvCxnSpPr>
        <p:spPr bwMode="gray">
          <a:xfrm>
            <a:off x="3044825" y="2282825"/>
            <a:ext cx="16033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9B6E73C6-2AC2-05BA-628D-3CBC7C8F7378}"/>
              </a:ext>
            </a:extLst>
          </p:cNvPr>
          <p:cNvCxnSpPr/>
          <p:nvPr>
            <p:custDataLst>
              <p:tags r:id="rId30"/>
            </p:custDataLst>
          </p:nvPr>
        </p:nvCxnSpPr>
        <p:spPr bwMode="gray">
          <a:xfrm>
            <a:off x="3044825" y="2486025"/>
            <a:ext cx="160338"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4" name="Text Placeholder 10">
            <a:extLst>
              <a:ext uri="{FF2B5EF4-FFF2-40B4-BE49-F238E27FC236}">
                <a16:creationId xmlns:a16="http://schemas.microsoft.com/office/drawing/2014/main" id="{3EFD6BA3-906F-0475-3526-221139F9BF6C}"/>
              </a:ext>
            </a:extLst>
          </p:cNvPr>
          <p:cNvSpPr txBox="1">
            <a:spLocks/>
          </p:cNvSpPr>
          <p:nvPr>
            <p:custDataLst>
              <p:tags r:id="rId31"/>
            </p:custDataLst>
          </p:nvPr>
        </p:nvSpPr>
        <p:spPr bwMode="auto">
          <a:xfrm>
            <a:off x="3265488" y="2008188"/>
            <a:ext cx="541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8543954-E639-4BEF-BCBA-BFEF0F306F54}" type="datetime'O''''''i''l'' ''''''''''&amp;'''''' ''''''G''''as'''''">
              <a:rPr lang="en-US" altLang="en-US" sz="1000" smtClean="0">
                <a:effectLst/>
              </a:rPr>
              <a:pPr marL="0" indent="0">
                <a:spcBef>
                  <a:spcPct val="0"/>
                </a:spcBef>
                <a:spcAft>
                  <a:spcPct val="0"/>
                </a:spcAft>
                <a:buNone/>
              </a:pPr>
              <a:t>Oil &amp; Gas</a:t>
            </a:fld>
            <a:endParaRPr lang="en-US" sz="1000"/>
          </a:p>
        </p:txBody>
      </p:sp>
      <p:sp>
        <p:nvSpPr>
          <p:cNvPr id="73" name="Text Placeholder 10">
            <a:extLst>
              <a:ext uri="{FF2B5EF4-FFF2-40B4-BE49-F238E27FC236}">
                <a16:creationId xmlns:a16="http://schemas.microsoft.com/office/drawing/2014/main" id="{14682DF4-AFF4-BD55-8817-449119A1B0E9}"/>
              </a:ext>
            </a:extLst>
          </p:cNvPr>
          <p:cNvSpPr txBox="1">
            <a:spLocks/>
          </p:cNvSpPr>
          <p:nvPr>
            <p:custDataLst>
              <p:tags r:id="rId32"/>
            </p:custDataLst>
          </p:nvPr>
        </p:nvSpPr>
        <p:spPr bwMode="auto">
          <a:xfrm>
            <a:off x="3265488" y="2211388"/>
            <a:ext cx="900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EAD058D-FB9D-409D-A8A1-75C3FD0FC40F}" type="datetime'M''''et''als'''''''''''' ''&amp; ''Mi''''''''''ning'''''''''''''">
              <a:rPr lang="en-US" altLang="en-US" sz="1000" smtClean="0">
                <a:effectLst/>
              </a:rPr>
              <a:pPr marL="0" indent="0">
                <a:spcBef>
                  <a:spcPct val="0"/>
                </a:spcBef>
                <a:spcAft>
                  <a:spcPct val="0"/>
                </a:spcAft>
                <a:buNone/>
              </a:pPr>
              <a:t>Metals &amp; Mining</a:t>
            </a:fld>
            <a:endParaRPr lang="en-US" sz="1000"/>
          </a:p>
        </p:txBody>
      </p:sp>
      <p:sp>
        <p:nvSpPr>
          <p:cNvPr id="71" name="Text Placeholder 10">
            <a:extLst>
              <a:ext uri="{FF2B5EF4-FFF2-40B4-BE49-F238E27FC236}">
                <a16:creationId xmlns:a16="http://schemas.microsoft.com/office/drawing/2014/main" id="{765F0042-9421-4F47-8035-CF2A66541EBD}"/>
              </a:ext>
            </a:extLst>
          </p:cNvPr>
          <p:cNvSpPr txBox="1">
            <a:spLocks/>
          </p:cNvSpPr>
          <p:nvPr>
            <p:custDataLst>
              <p:tags r:id="rId33"/>
            </p:custDataLst>
          </p:nvPr>
        </p:nvSpPr>
        <p:spPr bwMode="auto">
          <a:xfrm>
            <a:off x="3265488" y="2414588"/>
            <a:ext cx="12080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EC16EBF-D98D-4248-BD5B-57B0D2DDE553}" type="datetime'''''P''owe''r'''' ''''&amp;'' Re''''''''ne''w''''''''a''''b''les'">
              <a:rPr lang="en-US" altLang="en-US" sz="1000" smtClean="0">
                <a:effectLst/>
              </a:rPr>
              <a:pPr marL="0" indent="0">
                <a:spcBef>
                  <a:spcPct val="0"/>
                </a:spcBef>
                <a:spcAft>
                  <a:spcPct val="0"/>
                </a:spcAft>
                <a:buNone/>
              </a:pPr>
              <a:t>Power &amp; Renewables</a:t>
            </a:fld>
            <a:endParaRPr lang="en-US" sz="1000"/>
          </a:p>
        </p:txBody>
      </p:sp>
      <p:sp>
        <p:nvSpPr>
          <p:cNvPr id="1098" name="Rectangle 1097">
            <a:extLst>
              <a:ext uri="{FF2B5EF4-FFF2-40B4-BE49-F238E27FC236}">
                <a16:creationId xmlns:a16="http://schemas.microsoft.com/office/drawing/2014/main" id="{281A38EB-455D-AFE7-30BB-AC18D40D3A50}"/>
              </a:ext>
            </a:extLst>
          </p:cNvPr>
          <p:cNvSpPr/>
          <p:nvPr/>
        </p:nvSpPr>
        <p:spPr bwMode="gray">
          <a:xfrm>
            <a:off x="8963024" y="1554480"/>
            <a:ext cx="2898775" cy="388522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Aft>
                <a:spcPts val="600"/>
              </a:spcAft>
              <a:buNone/>
              <a:defRPr/>
            </a:pPr>
            <a:r>
              <a:rPr lang="en-US" sz="1250" b="1" dirty="0">
                <a:solidFill>
                  <a:srgbClr val="000000"/>
                </a:solidFill>
                <a:latin typeface="Arial"/>
              </a:rPr>
              <a:t>Observations</a:t>
            </a:r>
          </a:p>
          <a:p>
            <a:pPr>
              <a:spcBef>
                <a:spcPts val="0"/>
              </a:spcBef>
              <a:spcAft>
                <a:spcPts val="400"/>
              </a:spcAft>
              <a:defRPr/>
            </a:pPr>
            <a:r>
              <a:rPr lang="en-US" sz="1100" b="1" dirty="0">
                <a:solidFill>
                  <a:srgbClr val="000000"/>
                </a:solidFill>
                <a:latin typeface="Arial"/>
              </a:rPr>
              <a:t>The recent rise in interest rates has a relatively large impact on the cost of debt for wind.</a:t>
            </a:r>
          </a:p>
          <a:p>
            <a:pPr>
              <a:spcBef>
                <a:spcPts val="0"/>
              </a:spcBef>
              <a:spcAft>
                <a:spcPts val="400"/>
              </a:spcAft>
              <a:defRPr/>
            </a:pPr>
            <a:r>
              <a:rPr lang="en-US" sz="1100" b="1" dirty="0">
                <a:solidFill>
                  <a:srgbClr val="0A0A0A"/>
                </a:solidFill>
                <a:latin typeface="Arial"/>
                <a:cs typeface="Arial"/>
              </a:rPr>
              <a:t>The renewables sector is experiencing a higher borrowing cost than comparable sectors.</a:t>
            </a:r>
          </a:p>
          <a:p>
            <a:pPr lvl="1">
              <a:spcBef>
                <a:spcPts val="0"/>
              </a:spcBef>
              <a:spcAft>
                <a:spcPts val="400"/>
              </a:spcAft>
              <a:defRPr/>
            </a:pPr>
            <a:r>
              <a:rPr lang="en-US" sz="900" dirty="0">
                <a:solidFill>
                  <a:srgbClr val="000000"/>
                </a:solidFill>
                <a:latin typeface="Arial"/>
              </a:rPr>
              <a:t>Typically, renewables are funded through debt from bonds and project finance, which are secured against long-term power purchase agreements.</a:t>
            </a:r>
          </a:p>
          <a:p>
            <a:pPr lvl="1">
              <a:spcBef>
                <a:spcPts val="0"/>
              </a:spcBef>
              <a:spcAft>
                <a:spcPts val="400"/>
              </a:spcAft>
              <a:defRPr/>
            </a:pPr>
            <a:r>
              <a:rPr lang="en-US" sz="900" dirty="0">
                <a:solidFill>
                  <a:srgbClr val="000000"/>
                </a:solidFill>
                <a:latin typeface="Arial"/>
              </a:rPr>
              <a:t>Given the high capital intensity of renewable energy projects, particularly wind, they are more exposed to interest rates.</a:t>
            </a:r>
          </a:p>
          <a:p>
            <a:pPr lvl="1">
              <a:spcBef>
                <a:spcPts val="0"/>
              </a:spcBef>
              <a:spcAft>
                <a:spcPts val="400"/>
              </a:spcAft>
              <a:defRPr/>
            </a:pPr>
            <a:r>
              <a:rPr lang="en-US" sz="900" dirty="0">
                <a:solidFill>
                  <a:srgbClr val="000000"/>
                </a:solidFill>
                <a:latin typeface="Arial"/>
              </a:rPr>
              <a:t>Their high capital intensity and low returns indicate risk for future projects, which can impact investment sentiment for the sector.</a:t>
            </a:r>
          </a:p>
          <a:p>
            <a:pPr lvl="1">
              <a:spcBef>
                <a:spcPts val="0"/>
              </a:spcBef>
              <a:spcAft>
                <a:spcPts val="400"/>
              </a:spcAft>
              <a:defRPr/>
            </a:pPr>
            <a:r>
              <a:rPr lang="en-US" sz="900" dirty="0">
                <a:solidFill>
                  <a:srgbClr val="000000"/>
                </a:solidFill>
                <a:latin typeface="Arial"/>
              </a:rPr>
              <a:t>China has lower interest rates, given its maturing economic development and lower growth, making it an exception.</a:t>
            </a:r>
          </a:p>
        </p:txBody>
      </p:sp>
      <p:sp>
        <p:nvSpPr>
          <p:cNvPr id="1104" name="TextBox 1103">
            <a:extLst>
              <a:ext uri="{FF2B5EF4-FFF2-40B4-BE49-F238E27FC236}">
                <a16:creationId xmlns:a16="http://schemas.microsoft.com/office/drawing/2014/main" id="{C7B03E56-87A2-9935-B28F-BB61E14F1B8C}"/>
              </a:ext>
            </a:extLst>
          </p:cNvPr>
          <p:cNvSpPr txBox="1"/>
          <p:nvPr/>
        </p:nvSpPr>
        <p:spPr bwMode="gray">
          <a:xfrm>
            <a:off x="6020406" y="2016866"/>
            <a:ext cx="2787967" cy="688256"/>
          </a:xfrm>
          <a:prstGeom prst="wedgeRectCallout">
            <a:avLst>
              <a:gd name="adj1" fmla="val -29115"/>
              <a:gd name="adj2" fmla="val 70552"/>
            </a:avLst>
          </a:prstGeom>
          <a:solidFill>
            <a:schemeClr val="accent5"/>
          </a:solidFill>
        </p:spPr>
        <p:txBody>
          <a:bodyPr wrap="square" lIns="36000" tIns="36000" rIns="36000" bIns="36000" rtlCol="0">
            <a:spAutoFit/>
          </a:bodyPr>
          <a:lstStyle/>
          <a:p>
            <a:pPr marL="0" indent="0">
              <a:buNone/>
            </a:pPr>
            <a:r>
              <a:rPr lang="en-IN" sz="1000" dirty="0">
                <a:solidFill>
                  <a:schemeClr val="bg1"/>
                </a:solidFill>
              </a:rPr>
              <a:t>Renewable technologies (wind and solar) have higher capital intensity (</a:t>
            </a:r>
            <a:r>
              <a:rPr lang="en-IN" sz="1000" dirty="0" err="1">
                <a:solidFill>
                  <a:schemeClr val="bg1"/>
                </a:solidFill>
              </a:rPr>
              <a:t>CapEx</a:t>
            </a:r>
            <a:r>
              <a:rPr lang="en-IN" sz="1000" dirty="0">
                <a:solidFill>
                  <a:schemeClr val="bg1"/>
                </a:solidFill>
              </a:rPr>
              <a:t> %) compared to gas-based technologies, while also showing higher sensitivity to changes in LCOE.</a:t>
            </a:r>
            <a:endParaRPr lang="en-US" sz="1000" dirty="0">
              <a:solidFill>
                <a:schemeClr val="bg1"/>
              </a:solidFill>
            </a:endParaRPr>
          </a:p>
        </p:txBody>
      </p:sp>
      <p:sp>
        <p:nvSpPr>
          <p:cNvPr id="1221" name="btfpColumnHeaderBoxText273947">
            <a:extLst>
              <a:ext uri="{FF2B5EF4-FFF2-40B4-BE49-F238E27FC236}">
                <a16:creationId xmlns:a16="http://schemas.microsoft.com/office/drawing/2014/main" id="{1D9B44BF-C34D-C7E6-4332-3DA6C79D9453}"/>
              </a:ext>
            </a:extLst>
          </p:cNvPr>
          <p:cNvSpPr txBox="1"/>
          <p:nvPr/>
        </p:nvSpPr>
        <p:spPr bwMode="gray">
          <a:xfrm>
            <a:off x="5072673" y="1554480"/>
            <a:ext cx="3825265" cy="288219"/>
          </a:xfrm>
          <a:prstGeom prst="rect">
            <a:avLst/>
          </a:prstGeom>
          <a:noFill/>
        </p:spPr>
        <p:txBody>
          <a:bodyPr vert="horz" wrap="square" lIns="36036" tIns="36036" rIns="36036" bIns="36036" rtlCol="0" anchor="b">
            <a:spAutoFit/>
          </a:bodyPr>
          <a:lstStyle/>
          <a:p>
            <a:pPr marL="0" indent="0">
              <a:spcBef>
                <a:spcPts val="0"/>
              </a:spcBef>
              <a:buNone/>
              <a:defRPr/>
            </a:pPr>
            <a:r>
              <a:rPr lang="en-IN" sz="1400" b="1" i="0" dirty="0">
                <a:effectLst/>
                <a:highlight>
                  <a:srgbClr val="FFFFFF"/>
                </a:highlight>
                <a:latin typeface="Arial" panose="020B0604020202020204" pitchFamily="34" charset="0"/>
                <a:cs typeface="Arial" panose="020B0604020202020204" pitchFamily="34" charset="0"/>
              </a:rPr>
              <a:t>Capital intensity of U</a:t>
            </a:r>
            <a:r>
              <a:rPr lang="en-IN" sz="1400" b="1" dirty="0">
                <a:highlight>
                  <a:srgbClr val="FFFFFF"/>
                </a:highlight>
                <a:latin typeface="Arial" panose="020B0604020202020204" pitchFamily="34" charset="0"/>
                <a:cs typeface="Arial" panose="020B0604020202020204" pitchFamily="34" charset="0"/>
              </a:rPr>
              <a:t>S</a:t>
            </a:r>
            <a:r>
              <a:rPr lang="en-IN" sz="1400" b="1" i="0" dirty="0">
                <a:effectLst/>
                <a:highlight>
                  <a:srgbClr val="FFFFFF"/>
                </a:highlight>
                <a:latin typeface="Arial" panose="020B0604020202020204" pitchFamily="34" charset="0"/>
                <a:cs typeface="Arial" panose="020B0604020202020204" pitchFamily="34" charset="0"/>
              </a:rPr>
              <a:t> </a:t>
            </a:r>
            <a:r>
              <a:rPr lang="en-IN" sz="1400" b="1" dirty="0">
                <a:highlight>
                  <a:srgbClr val="FFFFFF"/>
                </a:highlight>
                <a:latin typeface="Arial" panose="020B0604020202020204" pitchFamily="34" charset="0"/>
                <a:cs typeface="Arial" panose="020B0604020202020204" pitchFamily="34" charset="0"/>
              </a:rPr>
              <a:t>g</a:t>
            </a:r>
            <a:r>
              <a:rPr lang="en-IN" sz="1400" b="1" i="0" dirty="0">
                <a:effectLst/>
                <a:highlight>
                  <a:srgbClr val="FFFFFF"/>
                </a:highlight>
                <a:latin typeface="Arial" panose="020B0604020202020204" pitchFamily="34" charset="0"/>
                <a:cs typeface="Arial" panose="020B0604020202020204" pitchFamily="34" charset="0"/>
              </a:rPr>
              <a:t>eneration</a:t>
            </a:r>
            <a:r>
              <a:rPr lang="en-IN" sz="1400" i="1" dirty="0">
                <a:effectLst/>
                <a:highlight>
                  <a:srgbClr val="FFFFFF"/>
                </a:highlight>
                <a:latin typeface="Arial" panose="020B0604020202020204" pitchFamily="34" charset="0"/>
                <a:cs typeface="Arial" panose="020B0604020202020204" pitchFamily="34" charset="0"/>
              </a:rPr>
              <a:t>, 2024, %</a:t>
            </a:r>
            <a:endParaRPr lang="en-IN" sz="1400" b="1" i="1" dirty="0">
              <a:effectLst/>
              <a:highlight>
                <a:srgbClr val="FFFFFF"/>
              </a:highlight>
              <a:latin typeface="Arial" panose="020B0604020202020204" pitchFamily="34" charset="0"/>
              <a:cs typeface="Arial" panose="020B0604020202020204" pitchFamily="34" charset="0"/>
            </a:endParaRPr>
          </a:p>
        </p:txBody>
      </p:sp>
      <p:sp>
        <p:nvSpPr>
          <p:cNvPr id="1230" name="TextBox 1229">
            <a:extLst>
              <a:ext uri="{FF2B5EF4-FFF2-40B4-BE49-F238E27FC236}">
                <a16:creationId xmlns:a16="http://schemas.microsoft.com/office/drawing/2014/main" id="{B8562D34-1ABC-B3CB-A875-C04A12F31305}"/>
              </a:ext>
            </a:extLst>
          </p:cNvPr>
          <p:cNvSpPr txBox="1"/>
          <p:nvPr/>
        </p:nvSpPr>
        <p:spPr bwMode="gray">
          <a:xfrm>
            <a:off x="5343111" y="6204952"/>
            <a:ext cx="2670967" cy="195814"/>
          </a:xfrm>
          <a:prstGeom prst="rect">
            <a:avLst/>
          </a:prstGeom>
          <a:noFill/>
        </p:spPr>
        <p:txBody>
          <a:bodyPr wrap="square" lIns="36000" tIns="36000" rIns="36000" bIns="36000" rtlCol="0">
            <a:spAutoFit/>
          </a:bodyPr>
          <a:lstStyle/>
          <a:p>
            <a:pPr marL="0" indent="0">
              <a:buNone/>
            </a:pPr>
            <a:r>
              <a:rPr lang="en-US" sz="800"/>
              <a:t>Assumption: Debt 55%, 15-year term</a:t>
            </a:r>
          </a:p>
        </p:txBody>
      </p:sp>
      <p:sp>
        <p:nvSpPr>
          <p:cNvPr id="1231" name="Rectangular Callout 1230">
            <a:extLst>
              <a:ext uri="{FF2B5EF4-FFF2-40B4-BE49-F238E27FC236}">
                <a16:creationId xmlns:a16="http://schemas.microsoft.com/office/drawing/2014/main" id="{CDBCA79F-7E8C-6E34-0AF8-7F227669D807}"/>
              </a:ext>
            </a:extLst>
          </p:cNvPr>
          <p:cNvSpPr/>
          <p:nvPr/>
        </p:nvSpPr>
        <p:spPr bwMode="gray">
          <a:xfrm>
            <a:off x="1149395" y="4486275"/>
            <a:ext cx="2054181" cy="419445"/>
          </a:xfrm>
          <a:prstGeom prst="wedgeRectCallout">
            <a:avLst>
              <a:gd name="adj1" fmla="val 83974"/>
              <a:gd name="adj2" fmla="val 44068"/>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dirty="0">
                <a:solidFill>
                  <a:schemeClr val="bg1"/>
                </a:solidFill>
                <a:latin typeface="Arial" panose="020B0604020202020204" pitchFamily="34" charset="0"/>
                <a:cs typeface="Arial" panose="020B0604020202020204" pitchFamily="34" charset="0"/>
              </a:rPr>
              <a:t>Cost of debt is rising fastest for power and renewables sector.</a:t>
            </a:r>
          </a:p>
        </p:txBody>
      </p:sp>
      <p:graphicFrame>
        <p:nvGraphicFramePr>
          <p:cNvPr id="43" name="Table 42">
            <a:extLst>
              <a:ext uri="{FF2B5EF4-FFF2-40B4-BE49-F238E27FC236}">
                <a16:creationId xmlns:a16="http://schemas.microsoft.com/office/drawing/2014/main" id="{9602B083-14BE-06E8-7B03-81D630AF66D3}"/>
              </a:ext>
            </a:extLst>
          </p:cNvPr>
          <p:cNvGraphicFramePr>
            <a:graphicFrameLocks noGrp="1"/>
          </p:cNvGraphicFramePr>
          <p:nvPr>
            <p:extLst>
              <p:ext uri="{D42A27DB-BD31-4B8C-83A1-F6EECF244321}">
                <p14:modId xmlns:p14="http://schemas.microsoft.com/office/powerpoint/2010/main" val="3070695666"/>
              </p:ext>
            </p:extLst>
          </p:nvPr>
        </p:nvGraphicFramePr>
        <p:xfrm>
          <a:off x="5156678" y="2937619"/>
          <a:ext cx="3651695" cy="3258508"/>
        </p:xfrm>
        <a:graphic>
          <a:graphicData uri="http://schemas.openxmlformats.org/drawingml/2006/table">
            <a:tbl>
              <a:tblPr firstRow="1" bandRow="1">
                <a:tableStyleId>{2D5ABB26-0587-4C30-8999-92F81FD0307C}</a:tableStyleId>
              </a:tblPr>
              <a:tblGrid>
                <a:gridCol w="1334107">
                  <a:extLst>
                    <a:ext uri="{9D8B030D-6E8A-4147-A177-3AD203B41FA5}">
                      <a16:colId xmlns:a16="http://schemas.microsoft.com/office/drawing/2014/main" val="3398966036"/>
                    </a:ext>
                  </a:extLst>
                </a:gridCol>
                <a:gridCol w="899571">
                  <a:extLst>
                    <a:ext uri="{9D8B030D-6E8A-4147-A177-3AD203B41FA5}">
                      <a16:colId xmlns:a16="http://schemas.microsoft.com/office/drawing/2014/main" val="2177633609"/>
                    </a:ext>
                  </a:extLst>
                </a:gridCol>
                <a:gridCol w="1418017">
                  <a:extLst>
                    <a:ext uri="{9D8B030D-6E8A-4147-A177-3AD203B41FA5}">
                      <a16:colId xmlns:a16="http://schemas.microsoft.com/office/drawing/2014/main" val="1871132097"/>
                    </a:ext>
                  </a:extLst>
                </a:gridCol>
              </a:tblGrid>
              <a:tr h="432886">
                <a:tc>
                  <a:txBody>
                    <a:bodyPr/>
                    <a:lstStyle/>
                    <a:p>
                      <a:pPr marL="0" indent="0">
                        <a:buNone/>
                      </a:pPr>
                      <a:r>
                        <a:rPr lang="en-US" sz="1200" b="1">
                          <a:solidFill>
                            <a:schemeClr val="bg1"/>
                          </a:solidFill>
                        </a:rPr>
                        <a:t>Technology</a:t>
                      </a:r>
                    </a:p>
                  </a:txBody>
                  <a:tcPr>
                    <a:solidFill>
                      <a:schemeClr val="accent1"/>
                    </a:solidFill>
                  </a:tcPr>
                </a:tc>
                <a:tc>
                  <a:txBody>
                    <a:bodyPr/>
                    <a:lstStyle/>
                    <a:p>
                      <a:pPr marL="0" indent="0">
                        <a:buNone/>
                      </a:pPr>
                      <a:r>
                        <a:rPr lang="en-US" sz="1200" b="1">
                          <a:solidFill>
                            <a:schemeClr val="bg1"/>
                          </a:solidFill>
                        </a:rPr>
                        <a:t>CapEx %</a:t>
                      </a:r>
                    </a:p>
                  </a:txBody>
                  <a:tcPr>
                    <a:solidFill>
                      <a:schemeClr val="accent1"/>
                    </a:solidFill>
                  </a:tcPr>
                </a:tc>
                <a:tc>
                  <a:txBody>
                    <a:bodyPr/>
                    <a:lstStyle/>
                    <a:p>
                      <a:pPr marL="0" indent="0">
                        <a:buNone/>
                      </a:pPr>
                      <a:r>
                        <a:rPr lang="en-US" sz="1200" b="1">
                          <a:solidFill>
                            <a:schemeClr val="bg1"/>
                          </a:solidFill>
                        </a:rPr>
                        <a:t>Change in </a:t>
                      </a:r>
                      <a:br>
                        <a:rPr lang="en-US" sz="1200" b="1">
                          <a:solidFill>
                            <a:schemeClr val="bg1"/>
                          </a:solidFill>
                        </a:rPr>
                      </a:br>
                      <a:r>
                        <a:rPr lang="en-US" sz="1200" b="1">
                          <a:solidFill>
                            <a:schemeClr val="bg1"/>
                          </a:solidFill>
                        </a:rPr>
                        <a:t>LCOE (from 2 percentage point rate increase)</a:t>
                      </a:r>
                    </a:p>
                  </a:txBody>
                  <a:tcPr>
                    <a:solidFill>
                      <a:schemeClr val="accent1"/>
                    </a:solidFill>
                  </a:tcPr>
                </a:tc>
                <a:extLst>
                  <a:ext uri="{0D108BD9-81ED-4DB2-BD59-A6C34878D82A}">
                    <a16:rowId xmlns:a16="http://schemas.microsoft.com/office/drawing/2014/main" val="4155758814"/>
                  </a:ext>
                </a:extLst>
              </a:tr>
              <a:tr h="432886">
                <a:tc>
                  <a:txBody>
                    <a:bodyPr/>
                    <a:lstStyle/>
                    <a:p>
                      <a:pPr marL="0" indent="0">
                        <a:buNone/>
                      </a:pPr>
                      <a:r>
                        <a:rPr lang="en-US" sz="1200"/>
                        <a:t>Offshore wind (Fixed)</a:t>
                      </a:r>
                    </a:p>
                  </a:txBody>
                  <a:tcPr>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21%</a:t>
                      </a:r>
                    </a:p>
                  </a:txBody>
                  <a:tcPr>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16%</a:t>
                      </a:r>
                    </a:p>
                  </a:txBody>
                  <a:tcP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75021607"/>
                  </a:ext>
                </a:extLst>
              </a:tr>
              <a:tr h="380287">
                <a:tc>
                  <a:txBody>
                    <a:bodyPr/>
                    <a:lstStyle/>
                    <a:p>
                      <a:pPr marL="0" indent="0">
                        <a:buNone/>
                      </a:pPr>
                      <a:r>
                        <a:rPr lang="en-US" sz="1200"/>
                        <a:t>Onshore wind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21%</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19%</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60829640"/>
                  </a:ext>
                </a:extLst>
              </a:tr>
              <a:tr h="380287">
                <a:tc>
                  <a:txBody>
                    <a:bodyPr/>
                    <a:lstStyle/>
                    <a:p>
                      <a:pPr marL="0" indent="0">
                        <a:buNone/>
                      </a:pPr>
                      <a:r>
                        <a:rPr lang="en-US" sz="1200" dirty="0"/>
                        <a:t>Utility solar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18%</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20%</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15513547"/>
                  </a:ext>
                </a:extLst>
              </a:tr>
              <a:tr h="432886">
                <a:tc>
                  <a:txBody>
                    <a:bodyPr/>
                    <a:lstStyle/>
                    <a:p>
                      <a:pPr marL="0" indent="0">
                        <a:buNone/>
                      </a:pPr>
                      <a:r>
                        <a:rPr lang="en-US" sz="1200"/>
                        <a:t>Gas with carbon capture</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9.5%</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17%</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04278788"/>
                  </a:ext>
                </a:extLst>
              </a:tr>
              <a:tr h="380287">
                <a:tc>
                  <a:txBody>
                    <a:bodyPr/>
                    <a:lstStyle/>
                    <a:p>
                      <a:pPr marL="0" indent="0">
                        <a:buNone/>
                      </a:pPr>
                      <a:r>
                        <a:rPr lang="en-US" sz="1200"/>
                        <a:t>Gas (OCGT)</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9.5%</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ctr">
                        <a:buNone/>
                      </a:pPr>
                      <a:r>
                        <a:rPr lang="en-US" sz="1200"/>
                        <a:t>14%</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37739683"/>
                  </a:ext>
                </a:extLst>
              </a:tr>
              <a:tr h="380287">
                <a:tc>
                  <a:txBody>
                    <a:bodyPr/>
                    <a:lstStyle/>
                    <a:p>
                      <a:pPr marL="0" indent="0">
                        <a:buNone/>
                      </a:pPr>
                      <a:r>
                        <a:rPr lang="en-US" sz="1200"/>
                        <a:t>Gas (CCGT)</a:t>
                      </a:r>
                    </a:p>
                  </a:txBody>
                  <a:tcPr>
                    <a:lnT w="12700" cap="flat" cmpd="sng" algn="ctr">
                      <a:solidFill>
                        <a:schemeClr val="accent1"/>
                      </a:solidFill>
                      <a:prstDash val="solid"/>
                      <a:round/>
                      <a:headEnd type="none" w="med" len="med"/>
                      <a:tailEnd type="none" w="med" len="med"/>
                    </a:lnT>
                  </a:tcPr>
                </a:tc>
                <a:tc>
                  <a:txBody>
                    <a:bodyPr/>
                    <a:lstStyle/>
                    <a:p>
                      <a:pPr marL="0" indent="0" algn="ctr">
                        <a:buNone/>
                      </a:pPr>
                      <a:r>
                        <a:rPr lang="en-US" sz="1200"/>
                        <a:t>6.5%</a:t>
                      </a:r>
                    </a:p>
                  </a:txBody>
                  <a:tcPr>
                    <a:lnT w="12700" cap="flat" cmpd="sng" algn="ctr">
                      <a:solidFill>
                        <a:schemeClr val="accent1"/>
                      </a:solidFill>
                      <a:prstDash val="solid"/>
                      <a:round/>
                      <a:headEnd type="none" w="med" len="med"/>
                      <a:tailEnd type="none" w="med" len="med"/>
                    </a:lnT>
                  </a:tcPr>
                </a:tc>
                <a:tc>
                  <a:txBody>
                    <a:bodyPr/>
                    <a:lstStyle/>
                    <a:p>
                      <a:pPr marL="0" indent="0" algn="ctr">
                        <a:buNone/>
                      </a:pPr>
                      <a:r>
                        <a:rPr lang="en-US" sz="1200" dirty="0"/>
                        <a:t>11%</a:t>
                      </a:r>
                    </a:p>
                  </a:txBody>
                  <a:tcP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430898444"/>
                  </a:ext>
                </a:extLst>
              </a:tr>
            </a:tbl>
          </a:graphicData>
        </a:graphic>
      </p:graphicFrame>
      <p:cxnSp>
        <p:nvCxnSpPr>
          <p:cNvPr id="3" name="btfpColumnHeaderBoxLine273947">
            <a:extLst>
              <a:ext uri="{FF2B5EF4-FFF2-40B4-BE49-F238E27FC236}">
                <a16:creationId xmlns:a16="http://schemas.microsoft.com/office/drawing/2014/main" id="{E4F7F6B5-F42C-8B56-6D57-5DFB2900EFCB}"/>
              </a:ext>
            </a:extLst>
          </p:cNvPr>
          <p:cNvCxnSpPr>
            <a:cxnSpLocks/>
          </p:cNvCxnSpPr>
          <p:nvPr/>
        </p:nvCxnSpPr>
        <p:spPr bwMode="gray">
          <a:xfrm>
            <a:off x="5072673" y="1853025"/>
            <a:ext cx="37357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61506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327129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3" name="think-cell Slide" r:id="rId29" imgW="592" imgH="591" progId="TCLayout.ActiveDocument.1">
                  <p:embed/>
                </p:oleObj>
              </mc:Choice>
              <mc:Fallback>
                <p:oleObj name="think-cell Slide" r:id="rId29" imgW="592" imgH="591" progId="TCLayout.ActiveDocument.1">
                  <p:embed/>
                  <p:pic>
                    <p:nvPicPr>
                      <p:cNvPr id="7" name="think-cell data - do not delete" hidden="1"/>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IN"/>
              <a:t>Average PPA prices have declined since 2009, but an increase in commercial electricity prices indicates increases in PPA trends</a:t>
            </a:r>
            <a:endParaRPr lang="en-US">
              <a:latin typeface="+mn-lt"/>
              <a:cs typeface="Arial"/>
            </a:endParaRPr>
          </a:p>
        </p:txBody>
      </p:sp>
      <p:sp>
        <p:nvSpPr>
          <p:cNvPr id="32" name="btfpNotesBox368131">
            <a:hlinkClick r:id="rId31"/>
          </p:cNvPr>
          <p:cNvSpPr txBox="1"/>
          <p:nvPr>
            <p:custDataLst>
              <p:tags r:id="rId4"/>
            </p:custDataLst>
          </p:nvPr>
        </p:nvSpPr>
        <p:spPr bwMode="gray">
          <a:xfrm>
            <a:off x="330198" y="6419088"/>
            <a:ext cx="10099677" cy="369332"/>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Berkeley Lab,</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2"/>
              </a:rPr>
              <a:t>Wind Power Purchase Agreement (PPA) Prices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none" strike="noStrike" kern="1200" cap="none" spc="0" normalizeH="0" noProof="0" dirty="0">
                <a:ln>
                  <a:noFill/>
                </a:ln>
                <a:solidFill>
                  <a:srgbClr val="000000"/>
                </a:solidFill>
                <a:effectLst/>
                <a:uLnTx/>
                <a:uFillTx/>
                <a:latin typeface="Arial"/>
                <a:ea typeface="+mn-ea"/>
                <a:cs typeface="+mn-cs"/>
              </a:rPr>
              <a:t> </a:t>
            </a:r>
            <a:r>
              <a:rPr lang="en-US" sz="800" dirty="0"/>
              <a:t>Our World in Data, </a:t>
            </a:r>
            <a:r>
              <a:rPr lang="en-US" sz="800" dirty="0">
                <a:hlinkClick r:id="rId33"/>
              </a:rPr>
              <a:t>Levelized cost of energy by technology</a:t>
            </a:r>
            <a:r>
              <a:rPr lang="en-US" sz="800" dirty="0"/>
              <a:t> (2023); Offshorewind.biz, </a:t>
            </a:r>
            <a:r>
              <a:rPr lang="en-US" sz="800" dirty="0">
                <a:hlinkClick r:id="rId34"/>
              </a:rPr>
              <a:t>LCOE for Coastal Virginia Offshore </a:t>
            </a:r>
          </a:p>
          <a:p>
            <a:pPr marL="0" indent="0">
              <a:spcBef>
                <a:spcPts val="0"/>
              </a:spcBef>
              <a:buNone/>
              <a:defRPr/>
            </a:pPr>
            <a:r>
              <a:rPr lang="en-US" sz="800" dirty="0">
                <a:hlinkClick r:id="rId34"/>
              </a:rPr>
              <a:t>Wind Project Expected to Be Lower</a:t>
            </a:r>
            <a:r>
              <a:rPr lang="en-US" sz="800" dirty="0"/>
              <a:t> (2023); S&amp;P, </a:t>
            </a:r>
            <a:r>
              <a:rPr lang="en-US" sz="800" dirty="0">
                <a:hlinkClick r:id="rId35"/>
              </a:rPr>
              <a:t>Dominion's Virginia offshore wind project cost rises to $10 billion</a:t>
            </a:r>
            <a:r>
              <a:rPr lang="en-US" sz="800" dirty="0"/>
              <a:t> (2021); DOE, </a:t>
            </a:r>
            <a:r>
              <a:rPr lang="en-US" sz="800" dirty="0">
                <a:hlinkClick r:id="rId36"/>
              </a:rPr>
              <a:t>Offshore Wind Market and Economic Analysis</a:t>
            </a:r>
            <a:r>
              <a:rPr lang="en-US" sz="800" dirty="0"/>
              <a:t> (2013).</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ea typeface="+mn-ea"/>
                <a:cs typeface="+mn-cs"/>
              </a:rPr>
              <a:t>Credit:</a:t>
            </a:r>
            <a:r>
              <a:rPr lang="en-US" sz="800" dirty="0">
                <a:solidFill>
                  <a:srgbClr val="000000"/>
                </a:solidFill>
              </a:rPr>
              <a:t> Abha </a:t>
            </a:r>
            <a:r>
              <a:rPr lang="en-US" sz="800" dirty="0" err="1">
                <a:solidFill>
                  <a:srgbClr val="000000"/>
                </a:solidFill>
              </a:rPr>
              <a:t>Nirula</a:t>
            </a:r>
            <a:r>
              <a:rPr lang="en-US" sz="800" dirty="0">
                <a:solidFill>
                  <a:srgbClr val="000000"/>
                </a:solidFill>
              </a:rPr>
              <a:t>,</a:t>
            </a:r>
            <a:r>
              <a:rPr kumimoji="0" lang="en-US" sz="800" b="0" i="0" u="none" strike="noStrike" kern="1200" cap="none" spc="0" normalizeH="0" baseline="0" noProof="0" dirty="0">
                <a:ln>
                  <a:noFill/>
                </a:ln>
                <a:solidFill>
                  <a:srgbClr val="000000"/>
                </a:solidFill>
                <a:effectLst/>
                <a:uLnTx/>
                <a:uFillTx/>
                <a:ea typeface="+mn-ea"/>
                <a:cs typeface="+mn-cs"/>
              </a:rPr>
              <a:t> </a:t>
            </a:r>
            <a:r>
              <a:rPr lang="en-US" sz="800" dirty="0">
                <a:solidFill>
                  <a:srgbClr val="000000"/>
                </a:solidFill>
              </a:rPr>
              <a:t>Quint </a:t>
            </a:r>
            <a:r>
              <a:rPr lang="en-US" sz="800" dirty="0" err="1">
                <a:solidFill>
                  <a:srgbClr val="000000"/>
                </a:solidFill>
              </a:rPr>
              <a:t>Houwink</a:t>
            </a:r>
            <a:r>
              <a:rPr lang="en-US" sz="800" dirty="0">
                <a:solidFill>
                  <a:srgbClr val="000000"/>
                </a:solidFill>
              </a:rPr>
              <a:t>, </a:t>
            </a:r>
            <a:r>
              <a:rPr kumimoji="0" lang="en-US" sz="800" b="0" i="0" u="none" strike="noStrike" kern="1200" cap="none" spc="0" normalizeH="0" baseline="0" noProof="0" dirty="0" err="1">
                <a:ln>
                  <a:noFill/>
                </a:ln>
                <a:solidFill>
                  <a:srgbClr val="000000"/>
                </a:solidFill>
                <a:effectLst/>
                <a:uLnTx/>
                <a:uFillTx/>
                <a:ea typeface="+mn-ea"/>
                <a:cs typeface="+mn-cs"/>
              </a:rPr>
              <a:t>Hyae</a:t>
            </a:r>
            <a:r>
              <a:rPr kumimoji="0" lang="en-US" sz="800" b="0" i="0" u="none" strike="noStrike" kern="1200" cap="none" spc="0" normalizeH="0" baseline="0" noProof="0" dirty="0">
                <a:ln>
                  <a:noFill/>
                </a:ln>
                <a:solidFill>
                  <a:srgbClr val="000000"/>
                </a:solidFill>
                <a:effectLst/>
                <a:uLnTx/>
                <a:uFillTx/>
                <a:ea typeface="+mn-ea"/>
                <a:cs typeface="+mn-cs"/>
              </a:rPr>
              <a:t> Ryung Kim, and </a:t>
            </a:r>
            <a:r>
              <a:rPr kumimoji="0" lang="en-US" sz="800" b="0" i="0" u="none" strike="noStrike" kern="1200" cap="none" spc="0" normalizeH="0" baseline="0" noProof="0" dirty="0">
                <a:ln>
                  <a:noFill/>
                </a:ln>
                <a:solidFill>
                  <a:srgbClr val="000000"/>
                </a:solidFill>
                <a:effectLst/>
                <a:uLnTx/>
                <a:uFillTx/>
                <a:ea typeface="+mn-ea"/>
                <a:cs typeface="+mn-cs"/>
                <a:hlinkClick r:id="rId37"/>
              </a:rPr>
              <a:t>Gernot Wagner</a:t>
            </a:r>
            <a:r>
              <a:rPr lang="en-US" sz="800" dirty="0">
                <a:solidFill>
                  <a:srgbClr val="000000"/>
                </a:solidFill>
              </a:rPr>
              <a:t>. </a:t>
            </a:r>
            <a:r>
              <a:rPr lang="en-US" sz="800" dirty="0">
                <a:solidFill>
                  <a:srgbClr val="000000"/>
                </a:solidFill>
                <a:hlinkClick r:id="rId3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9"/>
              </a:rPr>
              <a:t>Reconsidering Wind</a:t>
            </a:r>
            <a:r>
              <a:rPr lang="en-US" sz="800" dirty="0">
                <a:solidFill>
                  <a:srgbClr val="000000"/>
                </a:solidFill>
              </a:rPr>
              <a:t>” (5 March 2025).</a:t>
            </a:r>
            <a:endParaRPr lang="en-US" sz="800" dirty="0">
              <a:cs typeface="Arial"/>
            </a:endParaRP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8696133" y="1554480"/>
            <a:ext cx="3095202" cy="3938028"/>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Aft>
                <a:spcPts val="600"/>
              </a:spcAft>
              <a:buNone/>
              <a:defRPr/>
            </a:pPr>
            <a:r>
              <a:rPr lang="en-US" sz="1250" b="1" dirty="0">
                <a:solidFill>
                  <a:srgbClr val="000000"/>
                </a:solidFill>
                <a:latin typeface="Arial"/>
              </a:rPr>
              <a:t>Observations</a:t>
            </a:r>
          </a:p>
          <a:p>
            <a:pPr>
              <a:spcBef>
                <a:spcPts val="0"/>
              </a:spcBef>
              <a:spcAft>
                <a:spcPts val="400"/>
              </a:spcAft>
              <a:defRPr/>
            </a:pPr>
            <a:r>
              <a:rPr lang="en-US" sz="1050" b="1" dirty="0">
                <a:solidFill>
                  <a:srgbClr val="000000"/>
                </a:solidFill>
                <a:latin typeface="Arial"/>
              </a:rPr>
              <a:t>The lowest PPA prices were recorded in 2018, </a:t>
            </a:r>
            <a:r>
              <a:rPr lang="en-US" sz="1050" dirty="0">
                <a:solidFill>
                  <a:srgbClr val="000000"/>
                </a:solidFill>
                <a:latin typeface="Arial"/>
              </a:rPr>
              <a:t>due to the combined effect of declining capital and operating costs along with improved operating cost and improved performance.</a:t>
            </a:r>
          </a:p>
          <a:p>
            <a:pPr>
              <a:spcBef>
                <a:spcPts val="0"/>
              </a:spcBef>
              <a:spcAft>
                <a:spcPts val="400"/>
              </a:spcAft>
              <a:defRPr/>
            </a:pPr>
            <a:r>
              <a:rPr lang="en-US" sz="1050" b="1" dirty="0">
                <a:solidFill>
                  <a:srgbClr val="000000"/>
                </a:solidFill>
                <a:latin typeface="Arial"/>
              </a:rPr>
              <a:t>The gas LCOE declined in 2023</a:t>
            </a:r>
            <a:r>
              <a:rPr lang="en-US" sz="1050" dirty="0">
                <a:solidFill>
                  <a:srgbClr val="000000"/>
                </a:solidFill>
                <a:latin typeface="Arial"/>
              </a:rPr>
              <a:t> and was lower than recent PPA prices in several regions.</a:t>
            </a:r>
          </a:p>
          <a:p>
            <a:pPr>
              <a:spcBef>
                <a:spcPts val="0"/>
              </a:spcBef>
              <a:spcAft>
                <a:spcPts val="400"/>
              </a:spcAft>
              <a:defRPr/>
            </a:pPr>
            <a:r>
              <a:rPr lang="en-US" sz="1050" b="1" dirty="0">
                <a:solidFill>
                  <a:srgbClr val="000000"/>
                </a:solidFill>
                <a:latin typeface="Arial"/>
              </a:rPr>
              <a:t>PPA prices vary up to 3x by region. </a:t>
            </a:r>
          </a:p>
          <a:p>
            <a:pPr lvl="1">
              <a:spcBef>
                <a:spcPts val="0"/>
              </a:spcBef>
              <a:spcAft>
                <a:spcPts val="400"/>
              </a:spcAft>
              <a:defRPr/>
            </a:pPr>
            <a:r>
              <a:rPr lang="en-US" sz="850" dirty="0">
                <a:solidFill>
                  <a:schemeClr val="tx1"/>
                </a:solidFill>
              </a:rPr>
              <a:t>Typically, PPA prices in the Southwest are on the lower end while California and New York are on the higher end.</a:t>
            </a:r>
          </a:p>
          <a:p>
            <a:pPr>
              <a:spcBef>
                <a:spcPts val="0"/>
              </a:spcBef>
              <a:spcAft>
                <a:spcPts val="400"/>
              </a:spcAft>
              <a:defRPr/>
            </a:pPr>
            <a:r>
              <a:rPr lang="en-US" sz="1050" b="1" dirty="0">
                <a:solidFill>
                  <a:schemeClr val="tx1"/>
                </a:solidFill>
              </a:rPr>
              <a:t>Electricity prices have increased across the US since 2022, indicating higher PPA prices for wind are likely.</a:t>
            </a:r>
          </a:p>
          <a:p>
            <a:pPr>
              <a:spcBef>
                <a:spcPts val="0"/>
              </a:spcBef>
              <a:spcAft>
                <a:spcPts val="400"/>
              </a:spcAft>
              <a:defRPr/>
            </a:pPr>
            <a:r>
              <a:rPr lang="en-US" sz="1050" b="1" dirty="0">
                <a:solidFill>
                  <a:srgbClr val="000000"/>
                </a:solidFill>
                <a:latin typeface="Arial"/>
                <a:cs typeface="Arial"/>
              </a:rPr>
              <a:t>Offshore PPA prices are a recent phenomenon and much higher than onshore </a:t>
            </a:r>
            <a:r>
              <a:rPr lang="en-US" sz="1050" dirty="0">
                <a:solidFill>
                  <a:srgbClr val="000000"/>
                </a:solidFill>
                <a:latin typeface="Arial"/>
                <a:cs typeface="Arial"/>
              </a:rPr>
              <a:t>due to the higher LCOE of offshore wind, with the difference paid by the regional system operators.</a:t>
            </a:r>
            <a:endParaRPr lang="en-US" sz="1050" dirty="0">
              <a:solidFill>
                <a:srgbClr val="171717"/>
              </a:solidFill>
              <a:latin typeface="Arial"/>
              <a:cs typeface="Arial"/>
            </a:endParaRP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5"/>
            </p:custDataLst>
          </p:nvPr>
        </p:nvGrpSpPr>
        <p:grpSpPr>
          <a:xfrm>
            <a:off x="330199" y="1554480"/>
            <a:ext cx="9072000" cy="288219"/>
            <a:chOff x="330196" y="1365567"/>
            <a:chExt cx="21882053" cy="288219"/>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196" y="1365567"/>
              <a:ext cx="21882053" cy="288219"/>
            </a:xfrm>
            <a:prstGeom prst="rect">
              <a:avLst/>
            </a:prstGeom>
            <a:noFill/>
          </p:spPr>
          <p:txBody>
            <a:bodyPr vert="horz" wrap="square" lIns="36036" tIns="36036" rIns="36036" bIns="36036" rtlCol="0" anchor="b">
              <a:spAutoFit/>
            </a:bodyPr>
            <a:lstStyle/>
            <a:p>
              <a:pPr marL="0" indent="0">
                <a:spcBef>
                  <a:spcPts val="0"/>
                </a:spcBef>
                <a:buNone/>
                <a:defRPr/>
              </a:pPr>
              <a:r>
                <a:rPr lang="en-IN" sz="1400" b="1" dirty="0">
                  <a:highlight>
                    <a:srgbClr val="FFFFFF"/>
                  </a:highlight>
                  <a:latin typeface="Arial" panose="020B0604020202020204" pitchFamily="34" charset="0"/>
                  <a:cs typeface="Arial" panose="020B0604020202020204" pitchFamily="34" charset="0"/>
                </a:rPr>
                <a:t>Power purchase agreement</a:t>
              </a:r>
              <a:r>
                <a:rPr lang="en-IN" sz="1400" b="1" i="0" dirty="0">
                  <a:effectLst/>
                  <a:highlight>
                    <a:srgbClr val="FFFFFF"/>
                  </a:highlight>
                  <a:latin typeface="Arial" panose="020B0604020202020204" pitchFamily="34" charset="0"/>
                  <a:cs typeface="Arial" panose="020B0604020202020204" pitchFamily="34" charset="0"/>
                </a:rPr>
                <a:t> ranges, gas and commercial electricity prices</a:t>
              </a:r>
              <a:r>
                <a:rPr lang="en-IN" sz="1400" b="1" i="1" dirty="0">
                  <a:effectLst/>
                  <a:highlight>
                    <a:srgbClr val="FFFFFF"/>
                  </a:highlight>
                  <a:latin typeface="Arial" panose="020B0604020202020204" pitchFamily="34" charset="0"/>
                  <a:cs typeface="Arial" panose="020B0604020202020204" pitchFamily="34" charset="0"/>
                </a:rPr>
                <a:t>, </a:t>
              </a:r>
              <a:r>
                <a:rPr lang="en-IN" sz="1400" i="1" dirty="0">
                  <a:effectLst/>
                  <a:highlight>
                    <a:srgbClr val="FFFFFF"/>
                  </a:highlight>
                  <a:latin typeface="Arial" panose="020B0604020202020204" pitchFamily="34" charset="0"/>
                  <a:cs typeface="Arial" panose="020B0604020202020204" pitchFamily="34" charset="0"/>
                </a:rPr>
                <a:t>1996-2024, $/MWh</a:t>
              </a:r>
            </a:p>
          </p:txBody>
        </p:sp>
        <p:cxnSp>
          <p:nvCxnSpPr>
            <p:cNvPr id="83" name="btfpColumnHeaderBoxLine273947">
              <a:extLst>
                <a:ext uri="{FF2B5EF4-FFF2-40B4-BE49-F238E27FC236}">
                  <a16:creationId xmlns:a16="http://schemas.microsoft.com/office/drawing/2014/main" id="{FF2D742C-C69A-445D-5BC6-A7DA83355D6F}"/>
                </a:ext>
              </a:extLst>
            </p:cNvPr>
            <p:cNvCxnSpPr>
              <a:cxnSpLocks/>
            </p:cNvCxnSpPr>
            <p:nvPr/>
          </p:nvCxnSpPr>
          <p:spPr bwMode="gray">
            <a:xfrm>
              <a:off x="330201" y="1636404"/>
              <a:ext cx="1881628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8" name="Chart 7">
            <a:extLst>
              <a:ext uri="{FF2B5EF4-FFF2-40B4-BE49-F238E27FC236}">
                <a16:creationId xmlns:a16="http://schemas.microsoft.com/office/drawing/2014/main" id="{B5415095-5E8E-ED1E-BE2C-93026AEAE5BD}"/>
              </a:ext>
            </a:extLst>
          </p:cNvPr>
          <p:cNvGraphicFramePr/>
          <p:nvPr>
            <p:custDataLst>
              <p:tags r:id="rId6"/>
            </p:custDataLst>
            <p:extLst>
              <p:ext uri="{D42A27DB-BD31-4B8C-83A1-F6EECF244321}">
                <p14:modId xmlns:p14="http://schemas.microsoft.com/office/powerpoint/2010/main" val="3873683083"/>
              </p:ext>
            </p:extLst>
          </p:nvPr>
        </p:nvGraphicFramePr>
        <p:xfrm>
          <a:off x="376238" y="1717675"/>
          <a:ext cx="7850187" cy="4365625"/>
        </p:xfrm>
        <a:graphic>
          <a:graphicData uri="http://schemas.openxmlformats.org/drawingml/2006/chart">
            <c:chart xmlns:c="http://schemas.openxmlformats.org/drawingml/2006/chart" xmlns:r="http://schemas.openxmlformats.org/officeDocument/2006/relationships" r:id="rId40"/>
          </a:graphicData>
        </a:graphic>
      </p:graphicFrame>
      <p:sp>
        <p:nvSpPr>
          <p:cNvPr id="2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844550"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4A2D65-EE89-400E-9BDE-82EE8550D479}" type="datetime'''''''1''''''''99''''''''6'''''''''''''''''''''''">
              <a:rPr lang="en-US" altLang="en-US" sz="1200" smtClean="0"/>
              <a:pPr marL="0" lvl="0" indent="0" algn="ctr">
                <a:spcBef>
                  <a:spcPct val="0"/>
                </a:spcBef>
                <a:spcAft>
                  <a:spcPct val="0"/>
                </a:spcAft>
                <a:buNone/>
              </a:pPr>
              <a:t>1996</a:t>
            </a:fld>
            <a:endParaRPr lang="en-US" sz="120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1844675"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1DBD68-D174-4170-8591-44E543B8389F}" type="datetime'''''''''''''''''''2''0''''''''''00'''''''''''''''''">
              <a:rPr lang="en-US" altLang="en-US" sz="1200" smtClean="0"/>
              <a:pPr marL="0" lvl="0" indent="0" algn="ctr">
                <a:spcBef>
                  <a:spcPct val="0"/>
                </a:spcBef>
                <a:spcAft>
                  <a:spcPct val="0"/>
                </a:spcAft>
                <a:buNone/>
              </a:pPr>
              <a:t>2000</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3094038"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2DEC0C-6426-4716-AE48-60F0BEA8F81C}" type="datetime'''''''''''''''''2''''0''''''05'''''''''''''''''''''">
              <a:rPr lang="en-US" altLang="en-US" sz="1200" smtClean="0"/>
              <a:pPr marL="0" lvl="0" indent="0" algn="ctr">
                <a:spcBef>
                  <a:spcPct val="0"/>
                </a:spcBef>
                <a:spcAft>
                  <a:spcPct val="0"/>
                </a:spcAft>
                <a:buNone/>
              </a:pPr>
              <a:t>2005</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4344988"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0581ED-8A3C-45BE-9A3B-6F0E9A14366A}" type="datetime'''''''''''2''''''0''''''''''1''''''0'''''''''''">
              <a:rPr lang="en-US" altLang="en-US" sz="1200" smtClean="0"/>
              <a:pPr marL="0" lvl="0" indent="0" algn="ctr">
                <a:spcBef>
                  <a:spcPct val="0"/>
                </a:spcBef>
                <a:spcAft>
                  <a:spcPct val="0"/>
                </a:spcAft>
                <a:buNone/>
              </a:pPr>
              <a:t>2010</a:t>
            </a:fld>
            <a:endParaRPr lang="en-US" sz="1200"/>
          </a:p>
        </p:txBody>
      </p:sp>
      <p:sp>
        <p:nvSpPr>
          <p:cNvPr id="48" name="Text Placeholder 10">
            <a:extLst>
              <a:ext uri="{FF2B5EF4-FFF2-40B4-BE49-F238E27FC236}">
                <a16:creationId xmlns:a16="http://schemas.microsoft.com/office/drawing/2014/main" id="{999E8383-BBCB-7513-713D-08F468A09596}"/>
              </a:ext>
            </a:extLst>
          </p:cNvPr>
          <p:cNvSpPr>
            <a:spLocks noGrp="1"/>
          </p:cNvSpPr>
          <p:nvPr>
            <p:custDataLst>
              <p:tags r:id="rId11"/>
            </p:custDataLst>
          </p:nvPr>
        </p:nvSpPr>
        <p:spPr bwMode="auto">
          <a:xfrm>
            <a:off x="5594350"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C51B46-C11D-44EC-89C6-82BF03C2636F}" type="datetime'''2''''''''''''''''0''''''''''''''1''''''''5'''''''">
              <a:rPr lang="en-US" altLang="en-US" sz="1200" smtClean="0"/>
              <a:pPr marL="0" lvl="0" indent="0" algn="ctr">
                <a:spcBef>
                  <a:spcPct val="0"/>
                </a:spcBef>
                <a:spcAft>
                  <a:spcPct val="0"/>
                </a:spcAft>
                <a:buNone/>
              </a:pPr>
              <a:t>2015</a:t>
            </a:fld>
            <a:endParaRPr lang="en-US" sz="1200"/>
          </a:p>
        </p:txBody>
      </p:sp>
      <p:sp>
        <p:nvSpPr>
          <p:cNvPr id="93" name="Text Placeholder 10">
            <a:extLst>
              <a:ext uri="{FF2B5EF4-FFF2-40B4-BE49-F238E27FC236}">
                <a16:creationId xmlns:a16="http://schemas.microsoft.com/office/drawing/2014/main" id="{E3048517-95F6-45EF-30E2-D54928B3AD77}"/>
              </a:ext>
            </a:extLst>
          </p:cNvPr>
          <p:cNvSpPr>
            <a:spLocks noGrp="1"/>
          </p:cNvSpPr>
          <p:nvPr>
            <p:custDataLst>
              <p:tags r:id="rId12"/>
            </p:custDataLst>
          </p:nvPr>
        </p:nvSpPr>
        <p:spPr bwMode="auto">
          <a:xfrm>
            <a:off x="6843713"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BE95E5-F508-40DA-9CB8-1043F00D6807}" type="datetime'''''''''2''''''''''''0''''''''''''''''''''''''''''2''''0'''''">
              <a:rPr lang="en-US" altLang="en-US" sz="1200" smtClean="0"/>
              <a:pPr marL="0" lvl="0" indent="0" algn="ctr">
                <a:spcBef>
                  <a:spcPct val="0"/>
                </a:spcBef>
                <a:spcAft>
                  <a:spcPct val="0"/>
                </a:spcAft>
                <a:buNone/>
              </a:pPr>
              <a:t>2020</a:t>
            </a:fld>
            <a:endParaRPr lang="en-US" sz="1200"/>
          </a:p>
        </p:txBody>
      </p:sp>
      <p:sp>
        <p:nvSpPr>
          <p:cNvPr id="98" name="Text Placeholder 10">
            <a:extLst>
              <a:ext uri="{FF2B5EF4-FFF2-40B4-BE49-F238E27FC236}">
                <a16:creationId xmlns:a16="http://schemas.microsoft.com/office/drawing/2014/main" id="{7E3BAA54-6802-2064-C30F-56D653552C1C}"/>
              </a:ext>
            </a:extLst>
          </p:cNvPr>
          <p:cNvSpPr>
            <a:spLocks noGrp="1"/>
          </p:cNvSpPr>
          <p:nvPr>
            <p:custDataLst>
              <p:tags r:id="rId13"/>
            </p:custDataLst>
          </p:nvPr>
        </p:nvSpPr>
        <p:spPr bwMode="auto">
          <a:xfrm>
            <a:off x="7843838"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9428E63-D0D9-43C9-B2E1-6026C06D7B88}" type="datetime'''''''''''''''''20''''''2''4'''''''''">
              <a:rPr lang="en-US" altLang="en-US" sz="1200" smtClean="0"/>
              <a:pPr marL="0" lvl="0" indent="0" algn="ctr">
                <a:spcBef>
                  <a:spcPct val="0"/>
                </a:spcBef>
                <a:spcAft>
                  <a:spcPct val="0"/>
                </a:spcAft>
                <a:buNone/>
              </a:pPr>
              <a:t>2024</a:t>
            </a:fld>
            <a:endParaRPr lang="en-US" sz="1200"/>
          </a:p>
        </p:txBody>
      </p:sp>
      <p:sp>
        <p:nvSpPr>
          <p:cNvPr id="325" name="Rectangle 324">
            <a:extLst>
              <a:ext uri="{FF2B5EF4-FFF2-40B4-BE49-F238E27FC236}">
                <a16:creationId xmlns:a16="http://schemas.microsoft.com/office/drawing/2014/main" id="{E8B27737-896D-FA3B-106B-F445FD21CF0C}"/>
              </a:ext>
            </a:extLst>
          </p:cNvPr>
          <p:cNvSpPr/>
          <p:nvPr>
            <p:custDataLst>
              <p:tags r:id="rId14"/>
            </p:custDataLst>
          </p:nvPr>
        </p:nvSpPr>
        <p:spPr bwMode="auto">
          <a:xfrm>
            <a:off x="2039938" y="1898650"/>
            <a:ext cx="3625850"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400" name="Straight Connector 399">
            <a:extLst>
              <a:ext uri="{FF2B5EF4-FFF2-40B4-BE49-F238E27FC236}">
                <a16:creationId xmlns:a16="http://schemas.microsoft.com/office/drawing/2014/main" id="{73EB69EA-D654-BF26-A790-D8B492ECFAD9}"/>
              </a:ext>
            </a:extLst>
          </p:cNvPr>
          <p:cNvCxnSpPr/>
          <p:nvPr>
            <p:custDataLst>
              <p:tags r:id="rId15"/>
            </p:custDataLst>
          </p:nvPr>
        </p:nvCxnSpPr>
        <p:spPr bwMode="gray">
          <a:xfrm>
            <a:off x="2109788" y="2043113"/>
            <a:ext cx="523875" cy="0"/>
          </a:xfrm>
          <a:prstGeom prst="line">
            <a:avLst/>
          </a:prstGeom>
          <a:ln w="19050" cap="rnd" cmpd="sng" algn="ctr">
            <a:solidFill>
              <a:srgbClr val="96969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63" name="Straight Connector 762">
            <a:extLst>
              <a:ext uri="{FF2B5EF4-FFF2-40B4-BE49-F238E27FC236}">
                <a16:creationId xmlns:a16="http://schemas.microsoft.com/office/drawing/2014/main" id="{3D60DC7C-DABF-4A31-D4A7-AFF0BF5936CB}"/>
              </a:ext>
            </a:extLst>
          </p:cNvPr>
          <p:cNvCxnSpPr/>
          <p:nvPr>
            <p:custDataLst>
              <p:tags r:id="rId16"/>
            </p:custDataLst>
          </p:nvPr>
        </p:nvCxnSpPr>
        <p:spPr bwMode="gray">
          <a:xfrm>
            <a:off x="2109788" y="2276475"/>
            <a:ext cx="523875" cy="0"/>
          </a:xfrm>
          <a:prstGeom prst="line">
            <a:avLst/>
          </a:prstGeom>
          <a:ln w="19050"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CD8C30BD-3B7D-42D6-9FEF-BB373E85DF30}"/>
              </a:ext>
            </a:extLst>
          </p:cNvPr>
          <p:cNvCxnSpPr/>
          <p:nvPr>
            <p:custDataLst>
              <p:tags r:id="rId17"/>
            </p:custDataLst>
          </p:nvPr>
        </p:nvCxnSpPr>
        <p:spPr bwMode="gray">
          <a:xfrm>
            <a:off x="4108450" y="2276475"/>
            <a:ext cx="514350" cy="0"/>
          </a:xfrm>
          <a:prstGeom prst="line">
            <a:avLst/>
          </a:prstGeom>
          <a:ln w="28575" cap="rnd" cmpd="sng" algn="ctr">
            <a:solidFill>
              <a:schemeClr val="bg2"/>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08" name="Oval 407">
            <a:extLst>
              <a:ext uri="{FF2B5EF4-FFF2-40B4-BE49-F238E27FC236}">
                <a16:creationId xmlns:a16="http://schemas.microsoft.com/office/drawing/2014/main" id="{EC85F1DB-B1C9-F178-1A6F-F8766FDD69CE}"/>
              </a:ext>
            </a:extLst>
          </p:cNvPr>
          <p:cNvSpPr/>
          <p:nvPr>
            <p:custDataLst>
              <p:tags r:id="rId18"/>
            </p:custDataLst>
          </p:nvPr>
        </p:nvSpPr>
        <p:spPr bwMode="auto">
          <a:xfrm>
            <a:off x="2333625" y="2005013"/>
            <a:ext cx="76200" cy="76200"/>
          </a:xfrm>
          <a:prstGeom prst="ellipse">
            <a:avLst/>
          </a:prstGeom>
          <a:solidFill>
            <a:srgbClr val="969696"/>
          </a:solidFill>
          <a:ln w="9525" cap="flat" cmpd="sng" algn="ctr">
            <a:solidFill>
              <a:srgbClr val="96969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64" name="Oval 763">
            <a:extLst>
              <a:ext uri="{FF2B5EF4-FFF2-40B4-BE49-F238E27FC236}">
                <a16:creationId xmlns:a16="http://schemas.microsoft.com/office/drawing/2014/main" id="{E1EA726D-0C5F-1C6C-88B9-0FB33B1D43E3}"/>
              </a:ext>
            </a:extLst>
          </p:cNvPr>
          <p:cNvSpPr/>
          <p:nvPr>
            <p:custDataLst>
              <p:tags r:id="rId19"/>
            </p:custDataLst>
          </p:nvPr>
        </p:nvSpPr>
        <p:spPr bwMode="auto">
          <a:xfrm>
            <a:off x="2333625" y="2238375"/>
            <a:ext cx="76200" cy="76200"/>
          </a:xfrm>
          <a:prstGeom prst="ellipse">
            <a:avLst/>
          </a:prstGeom>
          <a:solidFill>
            <a:srgbClr val="9DB1CF"/>
          </a:solidFill>
          <a:ln w="9525" cap="flat" cmpd="sng" algn="ctr">
            <a:solidFill>
              <a:srgbClr val="9DB1C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60" name="Straight Connector 359">
            <a:extLst>
              <a:ext uri="{FF2B5EF4-FFF2-40B4-BE49-F238E27FC236}">
                <a16:creationId xmlns:a16="http://schemas.microsoft.com/office/drawing/2014/main" id="{BC1FFB81-FF56-8AAD-0EFB-F1BB6479BB46}"/>
              </a:ext>
            </a:extLst>
          </p:cNvPr>
          <p:cNvCxnSpPr>
            <a:cxnSpLocks/>
          </p:cNvCxnSpPr>
          <p:nvPr>
            <p:custDataLst>
              <p:tags r:id="rId20"/>
            </p:custDataLst>
          </p:nvPr>
        </p:nvCxnSpPr>
        <p:spPr bwMode="auto">
          <a:xfrm>
            <a:off x="2333625" y="2509838"/>
            <a:ext cx="76200" cy="0"/>
          </a:xfrm>
          <a:prstGeom prst="line">
            <a:avLst/>
          </a:prstGeom>
          <a:ln w="190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71" name="Diamond 1270">
            <a:extLst>
              <a:ext uri="{FF2B5EF4-FFF2-40B4-BE49-F238E27FC236}">
                <a16:creationId xmlns:a16="http://schemas.microsoft.com/office/drawing/2014/main" id="{FC185F92-DA0E-BC29-F1F1-A8F249F45A80}"/>
              </a:ext>
            </a:extLst>
          </p:cNvPr>
          <p:cNvSpPr/>
          <p:nvPr>
            <p:custDataLst>
              <p:tags r:id="rId21"/>
            </p:custDataLst>
          </p:nvPr>
        </p:nvSpPr>
        <p:spPr bwMode="auto">
          <a:xfrm>
            <a:off x="4308475" y="1985963"/>
            <a:ext cx="114300" cy="114300"/>
          </a:xfrm>
          <a:prstGeom prst="diamond">
            <a:avLst/>
          </a:prstGeom>
          <a:solidFill>
            <a:srgbClr val="4C6C9C"/>
          </a:solidFill>
          <a:ln w="9525" cap="flat" cmpd="sng" algn="ctr">
            <a:solidFill>
              <a:srgbClr val="4C6C9C"/>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4" name="Text Placeholder 10">
            <a:extLst>
              <a:ext uri="{FF2B5EF4-FFF2-40B4-BE49-F238E27FC236}">
                <a16:creationId xmlns:a16="http://schemas.microsoft.com/office/drawing/2014/main" id="{3071CAC0-B6C5-4BE0-3707-79AE06F59106}"/>
              </a:ext>
            </a:extLst>
          </p:cNvPr>
          <p:cNvSpPr txBox="1">
            <a:spLocks/>
          </p:cNvSpPr>
          <p:nvPr>
            <p:custDataLst>
              <p:tags r:id="rId22"/>
            </p:custDataLst>
          </p:nvPr>
        </p:nvSpPr>
        <p:spPr bwMode="auto">
          <a:xfrm>
            <a:off x="2693988" y="1958975"/>
            <a:ext cx="12985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Levelized gas price</a:t>
            </a:r>
          </a:p>
        </p:txBody>
      </p:sp>
      <p:sp>
        <p:nvSpPr>
          <p:cNvPr id="756" name="Text Placeholder 10">
            <a:extLst>
              <a:ext uri="{FF2B5EF4-FFF2-40B4-BE49-F238E27FC236}">
                <a16:creationId xmlns:a16="http://schemas.microsoft.com/office/drawing/2014/main" id="{D54380AF-AE48-4D2D-DE03-5127A12E42B3}"/>
              </a:ext>
            </a:extLst>
          </p:cNvPr>
          <p:cNvSpPr txBox="1">
            <a:spLocks/>
          </p:cNvSpPr>
          <p:nvPr>
            <p:custDataLst>
              <p:tags r:id="rId23"/>
            </p:custDataLst>
          </p:nvPr>
        </p:nvSpPr>
        <p:spPr bwMode="auto">
          <a:xfrm>
            <a:off x="2693988" y="2192338"/>
            <a:ext cx="1106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250F8C0-3524-4098-832A-A9FDA32911F6}" type="datetime'''''''''''''L''''''''''''''''C''''''''O''''''''''''''E'">
              <a:rPr lang="en-US" altLang="en-US" sz="1200" smtClean="0"/>
              <a:pPr marL="0" indent="0">
                <a:spcBef>
                  <a:spcPct val="0"/>
                </a:spcBef>
                <a:spcAft>
                  <a:spcPct val="0"/>
                </a:spcAft>
                <a:buNone/>
              </a:pPr>
              <a:t>LCOE</a:t>
            </a:fld>
            <a:r>
              <a:rPr lang="en-US" altLang="en-US" sz="1200"/>
              <a:t> (onshore)</a:t>
            </a:r>
          </a:p>
        </p:txBody>
      </p:sp>
      <p:sp>
        <p:nvSpPr>
          <p:cNvPr id="1225" name="Text Placeholder 10">
            <a:extLst>
              <a:ext uri="{FF2B5EF4-FFF2-40B4-BE49-F238E27FC236}">
                <a16:creationId xmlns:a16="http://schemas.microsoft.com/office/drawing/2014/main" id="{DE5ACA2D-329B-F4C9-ECB2-BB3B990EF1F5}"/>
              </a:ext>
            </a:extLst>
          </p:cNvPr>
          <p:cNvSpPr txBox="1">
            <a:spLocks/>
          </p:cNvSpPr>
          <p:nvPr>
            <p:custDataLst>
              <p:tags r:id="rId24"/>
            </p:custDataLst>
          </p:nvPr>
        </p:nvSpPr>
        <p:spPr bwMode="auto">
          <a:xfrm>
            <a:off x="2693988" y="2425700"/>
            <a:ext cx="715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PPA range</a:t>
            </a:r>
          </a:p>
        </p:txBody>
      </p:sp>
      <p:sp>
        <p:nvSpPr>
          <p:cNvPr id="1267" name="Text Placeholder 10">
            <a:extLst>
              <a:ext uri="{FF2B5EF4-FFF2-40B4-BE49-F238E27FC236}">
                <a16:creationId xmlns:a16="http://schemas.microsoft.com/office/drawing/2014/main" id="{7BF8D053-2CBF-15AD-81FA-6432904AC91D}"/>
              </a:ext>
            </a:extLst>
          </p:cNvPr>
          <p:cNvSpPr txBox="1">
            <a:spLocks/>
          </p:cNvSpPr>
          <p:nvPr>
            <p:custDataLst>
              <p:tags r:id="rId25"/>
            </p:custDataLst>
          </p:nvPr>
        </p:nvSpPr>
        <p:spPr bwMode="auto">
          <a:xfrm>
            <a:off x="4687888" y="1958975"/>
            <a:ext cx="9175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4E1C0DB-EA7F-482F-AA4D-A1DAB50B9024}" type="datetime'''O''ff''''''s''''''''h''o''''''r''''''e'''' ''PP''A'''''">
              <a:rPr lang="en-US" altLang="en-US" sz="1200" smtClean="0"/>
              <a:pPr marL="0" indent="0">
                <a:spcBef>
                  <a:spcPct val="0"/>
                </a:spcBef>
                <a:spcAft>
                  <a:spcPct val="0"/>
                </a:spcAft>
                <a:buNone/>
              </a:pPr>
              <a:t>Offshore PPA</a:t>
            </a:fld>
            <a:endParaRPr lang="en-US" altLang="en-US" sz="1200"/>
          </a:p>
        </p:txBody>
      </p:sp>
      <p:sp>
        <p:nvSpPr>
          <p:cNvPr id="2" name="Text Placeholder 10">
            <a:extLst>
              <a:ext uri="{FF2B5EF4-FFF2-40B4-BE49-F238E27FC236}">
                <a16:creationId xmlns:a16="http://schemas.microsoft.com/office/drawing/2014/main" id="{63B01DF4-4F1E-2492-95F5-548E7847723E}"/>
              </a:ext>
            </a:extLst>
          </p:cNvPr>
          <p:cNvSpPr txBox="1">
            <a:spLocks/>
          </p:cNvSpPr>
          <p:nvPr>
            <p:custDataLst>
              <p:tags r:id="rId26"/>
            </p:custDataLst>
          </p:nvPr>
        </p:nvSpPr>
        <p:spPr bwMode="auto">
          <a:xfrm>
            <a:off x="4687888" y="2192338"/>
            <a:ext cx="809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2233CCB-473A-4E16-B144-75A72F545C19}" type="datetime'C''''''''o''''mm''''er''''''''c''''''''''''i''''a''''l'''">
              <a:rPr lang="en-US" altLang="en-US" sz="1200" smtClean="0"/>
              <a:pPr marL="0" indent="0">
                <a:spcBef>
                  <a:spcPct val="0"/>
                </a:spcBef>
                <a:spcAft>
                  <a:spcPct val="0"/>
                </a:spcAft>
                <a:buNone/>
              </a:pPr>
              <a:t>Commercial</a:t>
            </a:fld>
            <a:endParaRPr lang="en-US" altLang="en-US" sz="1200"/>
          </a:p>
        </p:txBody>
      </p:sp>
      <p:sp>
        <p:nvSpPr>
          <p:cNvPr id="322" name="Rectangle 321">
            <a:extLst>
              <a:ext uri="{FF2B5EF4-FFF2-40B4-BE49-F238E27FC236}">
                <a16:creationId xmlns:a16="http://schemas.microsoft.com/office/drawing/2014/main" id="{2E0652EF-D49C-F599-7D53-D6369ED4D684}"/>
              </a:ext>
            </a:extLst>
          </p:cNvPr>
          <p:cNvSpPr/>
          <p:nvPr/>
        </p:nvSpPr>
        <p:spPr bwMode="gray">
          <a:xfrm>
            <a:off x="6155267" y="1957023"/>
            <a:ext cx="1828800" cy="2631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Block Island Wind</a:t>
            </a:r>
          </a:p>
        </p:txBody>
      </p:sp>
      <p:sp>
        <p:nvSpPr>
          <p:cNvPr id="323" name="Rectangle 322">
            <a:extLst>
              <a:ext uri="{FF2B5EF4-FFF2-40B4-BE49-F238E27FC236}">
                <a16:creationId xmlns:a16="http://schemas.microsoft.com/office/drawing/2014/main" id="{614CF6AF-A73E-F097-D3F9-EFDB5B1D53E3}"/>
              </a:ext>
            </a:extLst>
          </p:cNvPr>
          <p:cNvSpPr/>
          <p:nvPr/>
        </p:nvSpPr>
        <p:spPr bwMode="gray">
          <a:xfrm>
            <a:off x="6118963" y="3454474"/>
            <a:ext cx="1828800" cy="2631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r">
              <a:buNone/>
            </a:pPr>
            <a:r>
              <a:rPr lang="en-US" sz="1200">
                <a:solidFill>
                  <a:schemeClr val="tx1"/>
                </a:solidFill>
              </a:rPr>
              <a:t>Sunrise Wind</a:t>
            </a:r>
          </a:p>
        </p:txBody>
      </p:sp>
      <p:sp>
        <p:nvSpPr>
          <p:cNvPr id="324" name="Rectangle 323">
            <a:extLst>
              <a:ext uri="{FF2B5EF4-FFF2-40B4-BE49-F238E27FC236}">
                <a16:creationId xmlns:a16="http://schemas.microsoft.com/office/drawing/2014/main" id="{F356CD75-A7D4-0403-EB1D-C1E6B8A9E3B1}"/>
              </a:ext>
            </a:extLst>
          </p:cNvPr>
          <p:cNvSpPr/>
          <p:nvPr/>
        </p:nvSpPr>
        <p:spPr bwMode="gray">
          <a:xfrm>
            <a:off x="7187778" y="4403207"/>
            <a:ext cx="699780" cy="4041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Coastal Virginia</a:t>
            </a:r>
          </a:p>
        </p:txBody>
      </p:sp>
      <p:cxnSp>
        <p:nvCxnSpPr>
          <p:cNvPr id="379" name="Straight Connector 378">
            <a:extLst>
              <a:ext uri="{FF2B5EF4-FFF2-40B4-BE49-F238E27FC236}">
                <a16:creationId xmlns:a16="http://schemas.microsoft.com/office/drawing/2014/main" id="{15FEC747-17CA-4256-421B-38F8B3D9C18F}"/>
              </a:ext>
            </a:extLst>
          </p:cNvPr>
          <p:cNvCxnSpPr/>
          <p:nvPr/>
        </p:nvCxnSpPr>
        <p:spPr bwMode="gray">
          <a:xfrm flipV="1">
            <a:off x="1041400" y="4747089"/>
            <a:ext cx="0" cy="57692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3922A881-E2D3-B0F9-1A2C-69EFE58D136B}"/>
              </a:ext>
            </a:extLst>
          </p:cNvPr>
          <p:cNvCxnSpPr>
            <a:cxnSpLocks/>
          </p:cNvCxnSpPr>
          <p:nvPr/>
        </p:nvCxnSpPr>
        <p:spPr bwMode="gray">
          <a:xfrm flipV="1">
            <a:off x="1290857" y="4846874"/>
            <a:ext cx="0" cy="14875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2BA3693D-F9F7-8590-EE81-BAB85F4F5D4D}"/>
              </a:ext>
            </a:extLst>
          </p:cNvPr>
          <p:cNvCxnSpPr>
            <a:cxnSpLocks/>
          </p:cNvCxnSpPr>
          <p:nvPr/>
        </p:nvCxnSpPr>
        <p:spPr bwMode="gray">
          <a:xfrm flipV="1">
            <a:off x="1540314" y="5042043"/>
            <a:ext cx="0" cy="25324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7275B426-26B0-AE76-BE80-D07797B924BF}"/>
              </a:ext>
            </a:extLst>
          </p:cNvPr>
          <p:cNvCxnSpPr>
            <a:cxnSpLocks/>
          </p:cNvCxnSpPr>
          <p:nvPr/>
        </p:nvCxnSpPr>
        <p:spPr bwMode="gray">
          <a:xfrm flipV="1">
            <a:off x="1789771" y="2393950"/>
            <a:ext cx="0" cy="296310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B285A239-6374-1BF7-9F3F-7234C32AF9E4}"/>
              </a:ext>
            </a:extLst>
          </p:cNvPr>
          <p:cNvCxnSpPr>
            <a:cxnSpLocks/>
          </p:cNvCxnSpPr>
          <p:nvPr/>
        </p:nvCxnSpPr>
        <p:spPr bwMode="gray">
          <a:xfrm flipV="1">
            <a:off x="2039228" y="5059365"/>
            <a:ext cx="0" cy="30880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7BE38174-17CC-CE59-DAF2-CF7E9301B22E}"/>
              </a:ext>
            </a:extLst>
          </p:cNvPr>
          <p:cNvCxnSpPr>
            <a:cxnSpLocks/>
          </p:cNvCxnSpPr>
          <p:nvPr/>
        </p:nvCxnSpPr>
        <p:spPr bwMode="gray">
          <a:xfrm flipV="1">
            <a:off x="2288685" y="4123267"/>
            <a:ext cx="0" cy="130435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894E042F-591A-1972-1227-F80431F8E518}"/>
              </a:ext>
            </a:extLst>
          </p:cNvPr>
          <p:cNvCxnSpPr>
            <a:cxnSpLocks/>
          </p:cNvCxnSpPr>
          <p:nvPr/>
        </p:nvCxnSpPr>
        <p:spPr bwMode="gray">
          <a:xfrm flipV="1">
            <a:off x="2538142" y="4491708"/>
            <a:ext cx="0" cy="105996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56B7DAC6-AACE-EB43-64F7-F584254CFFCD}"/>
              </a:ext>
            </a:extLst>
          </p:cNvPr>
          <p:cNvCxnSpPr>
            <a:cxnSpLocks/>
          </p:cNvCxnSpPr>
          <p:nvPr/>
        </p:nvCxnSpPr>
        <p:spPr bwMode="gray">
          <a:xfrm flipV="1">
            <a:off x="2787599" y="4915926"/>
            <a:ext cx="0" cy="68883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E17F2B4E-6751-FED1-E1B4-4D39680DF218}"/>
              </a:ext>
            </a:extLst>
          </p:cNvPr>
          <p:cNvCxnSpPr>
            <a:cxnSpLocks/>
          </p:cNvCxnSpPr>
          <p:nvPr/>
        </p:nvCxnSpPr>
        <p:spPr bwMode="gray">
          <a:xfrm flipV="1">
            <a:off x="3037056" y="4701567"/>
            <a:ext cx="0" cy="75771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685A4C27-7F16-60F3-C8C5-B94FF30057C5}"/>
              </a:ext>
            </a:extLst>
          </p:cNvPr>
          <p:cNvCxnSpPr>
            <a:cxnSpLocks/>
          </p:cNvCxnSpPr>
          <p:nvPr/>
        </p:nvCxnSpPr>
        <p:spPr bwMode="gray">
          <a:xfrm flipV="1">
            <a:off x="3286513" y="4680166"/>
            <a:ext cx="0" cy="78067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7E801D3B-0815-1AC6-1C08-8E76C62CDEFC}"/>
              </a:ext>
            </a:extLst>
          </p:cNvPr>
          <p:cNvCxnSpPr>
            <a:cxnSpLocks/>
          </p:cNvCxnSpPr>
          <p:nvPr/>
        </p:nvCxnSpPr>
        <p:spPr bwMode="gray">
          <a:xfrm flipV="1">
            <a:off x="3535970" y="4644143"/>
            <a:ext cx="0" cy="79636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CBFCA95C-1901-6C7F-A90D-8A9F19C48D6D}"/>
              </a:ext>
            </a:extLst>
          </p:cNvPr>
          <p:cNvCxnSpPr>
            <a:cxnSpLocks/>
          </p:cNvCxnSpPr>
          <p:nvPr/>
        </p:nvCxnSpPr>
        <p:spPr bwMode="gray">
          <a:xfrm flipV="1">
            <a:off x="3785427" y="4354925"/>
            <a:ext cx="0" cy="89361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424CBE78-8A6C-46AD-4048-213CAF604F59}"/>
              </a:ext>
            </a:extLst>
          </p:cNvPr>
          <p:cNvCxnSpPr>
            <a:cxnSpLocks/>
          </p:cNvCxnSpPr>
          <p:nvPr/>
        </p:nvCxnSpPr>
        <p:spPr bwMode="gray">
          <a:xfrm flipV="1">
            <a:off x="4034884" y="3472850"/>
            <a:ext cx="0" cy="1794161"/>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ACD5A8A8-E752-B20E-8C55-28356F0FEF6E}"/>
              </a:ext>
            </a:extLst>
          </p:cNvPr>
          <p:cNvCxnSpPr>
            <a:cxnSpLocks/>
          </p:cNvCxnSpPr>
          <p:nvPr/>
        </p:nvCxnSpPr>
        <p:spPr bwMode="gray">
          <a:xfrm flipV="1">
            <a:off x="4284341" y="3727389"/>
            <a:ext cx="0" cy="139684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4324E5BD-FF67-224D-57DE-F9CD43117CF4}"/>
              </a:ext>
            </a:extLst>
          </p:cNvPr>
          <p:cNvCxnSpPr>
            <a:cxnSpLocks/>
          </p:cNvCxnSpPr>
          <p:nvPr/>
        </p:nvCxnSpPr>
        <p:spPr bwMode="gray">
          <a:xfrm flipV="1">
            <a:off x="4533798" y="3722753"/>
            <a:ext cx="0" cy="174139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6C144C56-7200-8C50-5534-84C898E21EE9}"/>
              </a:ext>
            </a:extLst>
          </p:cNvPr>
          <p:cNvCxnSpPr>
            <a:cxnSpLocks/>
          </p:cNvCxnSpPr>
          <p:nvPr/>
        </p:nvCxnSpPr>
        <p:spPr bwMode="gray">
          <a:xfrm flipV="1">
            <a:off x="4783255" y="4163426"/>
            <a:ext cx="0" cy="1439168"/>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432727D4-A75B-BC3D-8E7E-F5FB656073CA}"/>
              </a:ext>
            </a:extLst>
          </p:cNvPr>
          <p:cNvCxnSpPr>
            <a:cxnSpLocks/>
          </p:cNvCxnSpPr>
          <p:nvPr/>
        </p:nvCxnSpPr>
        <p:spPr bwMode="gray">
          <a:xfrm flipV="1">
            <a:off x="5032712" y="4331838"/>
            <a:ext cx="0" cy="114298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B1ED2E06-03E1-D126-B1C1-DA94406E2489}"/>
              </a:ext>
            </a:extLst>
          </p:cNvPr>
          <p:cNvCxnSpPr>
            <a:cxnSpLocks/>
          </p:cNvCxnSpPr>
          <p:nvPr/>
        </p:nvCxnSpPr>
        <p:spPr bwMode="gray">
          <a:xfrm flipV="1">
            <a:off x="5282169" y="4429686"/>
            <a:ext cx="0" cy="1201289"/>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81D08DB3-6F77-BB09-15AA-AEB809A4E3F7}"/>
              </a:ext>
            </a:extLst>
          </p:cNvPr>
          <p:cNvCxnSpPr>
            <a:cxnSpLocks/>
          </p:cNvCxnSpPr>
          <p:nvPr/>
        </p:nvCxnSpPr>
        <p:spPr bwMode="gray">
          <a:xfrm flipV="1">
            <a:off x="5531626" y="4840354"/>
            <a:ext cx="0" cy="77619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A8B63218-F92A-F335-6B4D-5F01111AE06B}"/>
              </a:ext>
            </a:extLst>
          </p:cNvPr>
          <p:cNvCxnSpPr>
            <a:cxnSpLocks/>
          </p:cNvCxnSpPr>
          <p:nvPr/>
        </p:nvCxnSpPr>
        <p:spPr bwMode="gray">
          <a:xfrm flipV="1">
            <a:off x="5781083" y="4594472"/>
            <a:ext cx="0" cy="105996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4" name="Straight Connector 1243">
            <a:extLst>
              <a:ext uri="{FF2B5EF4-FFF2-40B4-BE49-F238E27FC236}">
                <a16:creationId xmlns:a16="http://schemas.microsoft.com/office/drawing/2014/main" id="{6B7DE1A5-B7E4-1A20-0BDD-6E8F9900CD3B}"/>
              </a:ext>
            </a:extLst>
          </p:cNvPr>
          <p:cNvCxnSpPr>
            <a:cxnSpLocks/>
          </p:cNvCxnSpPr>
          <p:nvPr/>
        </p:nvCxnSpPr>
        <p:spPr bwMode="gray">
          <a:xfrm flipV="1">
            <a:off x="6040700" y="5092100"/>
            <a:ext cx="0" cy="61130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295D06B1-BF5D-6792-DA0D-C6504E7E2D99}"/>
              </a:ext>
            </a:extLst>
          </p:cNvPr>
          <p:cNvCxnSpPr>
            <a:cxnSpLocks/>
          </p:cNvCxnSpPr>
          <p:nvPr/>
        </p:nvCxnSpPr>
        <p:spPr bwMode="gray">
          <a:xfrm flipV="1">
            <a:off x="6279997" y="5057350"/>
            <a:ext cx="0" cy="75771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2D46D36B-6D17-36EE-E122-AB0EEBC07A01}"/>
              </a:ext>
            </a:extLst>
          </p:cNvPr>
          <p:cNvCxnSpPr>
            <a:cxnSpLocks/>
          </p:cNvCxnSpPr>
          <p:nvPr/>
        </p:nvCxnSpPr>
        <p:spPr bwMode="gray">
          <a:xfrm flipV="1">
            <a:off x="6529454" y="4995281"/>
            <a:ext cx="0" cy="84182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7F2AF6C4-811E-5BCB-AB96-30D729F24859}"/>
              </a:ext>
            </a:extLst>
          </p:cNvPr>
          <p:cNvCxnSpPr>
            <a:cxnSpLocks/>
          </p:cNvCxnSpPr>
          <p:nvPr/>
        </p:nvCxnSpPr>
        <p:spPr bwMode="gray">
          <a:xfrm flipV="1">
            <a:off x="6778911" y="5060728"/>
            <a:ext cx="0" cy="75771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2C1BDDDF-6003-5B5C-3CBB-E0D4F487AB4F}"/>
              </a:ext>
            </a:extLst>
          </p:cNvPr>
          <p:cNvCxnSpPr>
            <a:cxnSpLocks/>
          </p:cNvCxnSpPr>
          <p:nvPr/>
        </p:nvCxnSpPr>
        <p:spPr bwMode="gray">
          <a:xfrm flipV="1">
            <a:off x="7028368" y="5079796"/>
            <a:ext cx="0" cy="695719"/>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91470D1C-21CE-085A-37A8-8C330820BC55}"/>
              </a:ext>
            </a:extLst>
          </p:cNvPr>
          <p:cNvCxnSpPr>
            <a:cxnSpLocks/>
          </p:cNvCxnSpPr>
          <p:nvPr/>
        </p:nvCxnSpPr>
        <p:spPr bwMode="gray">
          <a:xfrm flipV="1">
            <a:off x="7277825" y="5102750"/>
            <a:ext cx="0" cy="61645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8A79301A-57EE-BD43-5AAA-147D64D43BF4}"/>
              </a:ext>
            </a:extLst>
          </p:cNvPr>
          <p:cNvCxnSpPr>
            <a:cxnSpLocks/>
          </p:cNvCxnSpPr>
          <p:nvPr/>
        </p:nvCxnSpPr>
        <p:spPr bwMode="gray">
          <a:xfrm flipV="1">
            <a:off x="7527291" y="5436207"/>
            <a:ext cx="0" cy="28073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Rectangular Callout 15">
            <a:extLst>
              <a:ext uri="{FF2B5EF4-FFF2-40B4-BE49-F238E27FC236}">
                <a16:creationId xmlns:a16="http://schemas.microsoft.com/office/drawing/2014/main" id="{5878A68B-0B8C-D9F7-9737-781F117297CD}"/>
              </a:ext>
            </a:extLst>
          </p:cNvPr>
          <p:cNvSpPr/>
          <p:nvPr/>
        </p:nvSpPr>
        <p:spPr bwMode="gray">
          <a:xfrm>
            <a:off x="5994929" y="2392821"/>
            <a:ext cx="2149475" cy="705937"/>
          </a:xfrm>
          <a:prstGeom prst="wedgeRectCallout">
            <a:avLst>
              <a:gd name="adj1" fmla="val -24677"/>
              <a:gd name="adj2" fmla="val -21801"/>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dirty="0">
                <a:solidFill>
                  <a:srgbClr val="FFFFFF"/>
                </a:solidFill>
              </a:rPr>
              <a:t>Offshore wind PPA prices are much higher due to LCOE and higher electricity prices for coastal states (e.g., NY, NJ).</a:t>
            </a:r>
          </a:p>
        </p:txBody>
      </p:sp>
    </p:spTree>
    <p:custDataLst>
      <p:tags r:id="rId2"/>
    </p:custDataLst>
    <p:extLst>
      <p:ext uri="{BB962C8B-B14F-4D97-AF65-F5344CB8AC3E}">
        <p14:creationId xmlns:p14="http://schemas.microsoft.com/office/powerpoint/2010/main" val="1970381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82463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7" name="think-cell Slide" r:id="rId44" imgW="360" imgH="360" progId="TCLayout.ActiveDocument.1">
                  <p:embed/>
                </p:oleObj>
              </mc:Choice>
              <mc:Fallback>
                <p:oleObj name="think-cell Slide" r:id="rId44" imgW="360" imgH="360" progId="TCLayout.ActiveDocument.1">
                  <p:embed/>
                  <p:pic>
                    <p:nvPicPr>
                      <p:cNvPr id="7" name="think-cell data - do not delete"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cs typeface="Arial"/>
              </a:rPr>
              <a:t>Permitting delays are slowing the deployment of offshore wind projects by 30%, compounded by interconnection queues</a:t>
            </a:r>
          </a:p>
        </p:txBody>
      </p:sp>
      <p:sp>
        <p:nvSpPr>
          <p:cNvPr id="69" name="btfpNotesBox902288"/>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DNV, </a:t>
            </a:r>
            <a:r>
              <a:rPr lang="en-US" sz="800" dirty="0">
                <a:solidFill>
                  <a:srgbClr val="000000"/>
                </a:solidFill>
                <a:hlinkClick r:id="rId46"/>
              </a:rPr>
              <a:t>Energy Transition Outlook</a:t>
            </a:r>
            <a:r>
              <a:rPr lang="en-US" sz="800" dirty="0">
                <a:solidFill>
                  <a:srgbClr val="000000"/>
                </a:solidFill>
              </a:rPr>
              <a:t> (2024); NREL, </a:t>
            </a:r>
            <a:r>
              <a:rPr lang="en-US" sz="800" dirty="0">
                <a:solidFill>
                  <a:srgbClr val="000000"/>
                </a:solidFill>
                <a:hlinkClick r:id="rId47"/>
              </a:rPr>
              <a:t>Offshore Wind Market Report</a:t>
            </a:r>
            <a:r>
              <a:rPr lang="en-US" sz="800" dirty="0">
                <a:solidFill>
                  <a:srgbClr val="000000"/>
                </a:solidFill>
              </a:rPr>
              <a:t> (2024); US Department of the Interior, </a:t>
            </a:r>
            <a:r>
              <a:rPr lang="en-US" sz="800" dirty="0">
                <a:solidFill>
                  <a:srgbClr val="000000"/>
                </a:solidFill>
                <a:hlinkClick r:id="rId48"/>
              </a:rPr>
              <a:t>Interior Department Finalizes Rule to Streamline and Modernize Offshore </a:t>
            </a:r>
            <a:br>
              <a:rPr lang="en-US" sz="800" dirty="0">
                <a:solidFill>
                  <a:srgbClr val="000000"/>
                </a:solidFill>
                <a:hlinkClick r:id="rId48"/>
              </a:rPr>
            </a:br>
            <a:r>
              <a:rPr lang="en-US" sz="800" dirty="0">
                <a:solidFill>
                  <a:srgbClr val="000000"/>
                </a:solidFill>
                <a:hlinkClick r:id="rId48"/>
              </a:rPr>
              <a:t>Renewable Energy Development</a:t>
            </a:r>
            <a:r>
              <a:rPr lang="en-US" sz="800" dirty="0">
                <a:solidFill>
                  <a:srgbClr val="000000"/>
                </a:solidFill>
              </a:rPr>
              <a:t> (2024); NREL, </a:t>
            </a:r>
            <a:r>
              <a:rPr lang="en-US" sz="800" dirty="0">
                <a:solidFill>
                  <a:srgbClr val="161D2D"/>
                </a:solidFill>
                <a:ea typeface="+mn-lt"/>
                <a:cs typeface="+mn-lt"/>
                <a:hlinkClick r:id="rId49"/>
              </a:rPr>
              <a:t>Database for wind siting</a:t>
            </a:r>
            <a:r>
              <a:rPr lang="en-US" sz="800" dirty="0">
                <a:solidFill>
                  <a:srgbClr val="161D2D"/>
                </a:solidFill>
                <a:ea typeface="+mn-lt"/>
                <a:cs typeface="+mn-lt"/>
              </a:rPr>
              <a:t> (2022); Berkeley Lab, </a:t>
            </a:r>
            <a:r>
              <a:rPr lang="en-US" sz="800" dirty="0">
                <a:solidFill>
                  <a:srgbClr val="161D2D"/>
                </a:solidFill>
                <a:ea typeface="+mn-lt"/>
                <a:cs typeface="+mn-lt"/>
                <a:hlinkClick r:id="rId50"/>
              </a:rPr>
              <a:t>Generation, Storage, and Hybrid Capacity in Interconnection Queues</a:t>
            </a:r>
            <a:r>
              <a:rPr lang="en-US" sz="800" dirty="0">
                <a:solidFill>
                  <a:srgbClr val="161D2D"/>
                </a:solidFill>
                <a:ea typeface="+mn-lt"/>
                <a:cs typeface="+mn-lt"/>
              </a:rPr>
              <a:t> (2024).</a:t>
            </a:r>
            <a:endParaRPr lang="en-US" sz="800" dirty="0">
              <a:solidFill>
                <a:srgbClr val="000000"/>
              </a:solidFill>
              <a:cs typeface="Arial"/>
            </a:endParaRPr>
          </a:p>
          <a:p>
            <a:pPr marL="0" indent="0">
              <a:spcBef>
                <a:spcPts val="0"/>
              </a:spcBef>
              <a:buNone/>
            </a:pPr>
            <a:r>
              <a:rPr lang="en-US" sz="800" dirty="0">
                <a:solidFill>
                  <a:srgbClr val="000000"/>
                </a:solidFill>
              </a:rPr>
              <a:t>Credit: </a:t>
            </a:r>
            <a:r>
              <a:rPr lang="en-US" sz="800" dirty="0">
                <a:latin typeface="Arial"/>
              </a:rPr>
              <a:t>Abha </a:t>
            </a:r>
            <a:r>
              <a:rPr lang="en-US" sz="800" dirty="0" err="1">
                <a:latin typeface="Arial"/>
              </a:rPr>
              <a:t>Nirula</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51"/>
              </a:rPr>
              <a:t>Gernot Wagner</a:t>
            </a:r>
            <a:r>
              <a:rPr lang="en-US" sz="800" dirty="0">
                <a:solidFill>
                  <a:srgbClr val="000000"/>
                </a:solidFill>
              </a:rPr>
              <a:t>. </a:t>
            </a:r>
            <a:r>
              <a:rPr lang="en-US" sz="800" dirty="0">
                <a:solidFill>
                  <a:srgbClr val="000000"/>
                </a:solidFill>
                <a:hlinkClick r:id="rId5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3"/>
              </a:rPr>
              <a:t>Reconsidering Wind</a:t>
            </a:r>
            <a:r>
              <a:rPr lang="en-US" sz="800" dirty="0">
                <a:solidFill>
                  <a:srgbClr val="000000"/>
                </a:solidFill>
              </a:rPr>
              <a:t>” (5 March 2025).</a:t>
            </a: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943975" y="1554480"/>
            <a:ext cx="2945845" cy="4302545"/>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Aft>
                <a:spcPts val="600"/>
              </a:spcAft>
              <a:buNone/>
            </a:pPr>
            <a:r>
              <a:rPr lang="en-US" sz="1250" b="1">
                <a:solidFill>
                  <a:schemeClr val="tx1"/>
                </a:solidFill>
                <a:cs typeface="Arial"/>
              </a:rPr>
              <a:t>Observations </a:t>
            </a:r>
          </a:p>
          <a:p>
            <a:pPr>
              <a:spcBef>
                <a:spcPts val="0"/>
              </a:spcBef>
              <a:spcAft>
                <a:spcPts val="400"/>
              </a:spcAft>
            </a:pPr>
            <a:r>
              <a:rPr lang="en-US" sz="1050" b="1">
                <a:solidFill>
                  <a:srgbClr val="161D2D"/>
                </a:solidFill>
                <a:latin typeface="Arial"/>
                <a:ea typeface="+mn-lt"/>
                <a:cs typeface="Arial"/>
              </a:rPr>
              <a:t>The US ranks lowest in offshore energy deployment.</a:t>
            </a:r>
          </a:p>
          <a:p>
            <a:pPr lvl="1">
              <a:spcBef>
                <a:spcPts val="0"/>
              </a:spcBef>
              <a:spcAft>
                <a:spcPts val="400"/>
              </a:spcAft>
              <a:buFont typeface="Arial"/>
              <a:buChar char="–"/>
            </a:pPr>
            <a:r>
              <a:rPr lang="en-US" sz="850">
                <a:solidFill>
                  <a:srgbClr val="161D2D"/>
                </a:solidFill>
                <a:ea typeface="+mn-lt"/>
                <a:cs typeface="+mn-lt"/>
              </a:rPr>
              <a:t>Nearly half of US wind projects face significant delays in development, and almost 30% get canceled.</a:t>
            </a:r>
          </a:p>
          <a:p>
            <a:pPr>
              <a:spcBef>
                <a:spcPts val="0"/>
              </a:spcBef>
              <a:spcAft>
                <a:spcPts val="400"/>
              </a:spcAft>
              <a:buFont typeface="Arial"/>
              <a:buChar char="•"/>
            </a:pPr>
            <a:r>
              <a:rPr lang="en-US" sz="1050">
                <a:solidFill>
                  <a:srgbClr val="404040"/>
                </a:solidFill>
                <a:ea typeface="+mn-lt"/>
                <a:cs typeface="+mn-lt"/>
              </a:rPr>
              <a:t>The US finalized new rules </a:t>
            </a:r>
            <a:r>
              <a:rPr lang="en-US" sz="1050" b="1">
                <a:solidFill>
                  <a:srgbClr val="404040"/>
                </a:solidFill>
                <a:ea typeface="+mn-lt"/>
                <a:cs typeface="+mn-lt"/>
              </a:rPr>
              <a:t>that </a:t>
            </a:r>
            <a:r>
              <a:rPr lang="en-US" sz="1050" b="1">
                <a:solidFill>
                  <a:srgbClr val="161D2D"/>
                </a:solidFill>
                <a:ea typeface="+mn-lt"/>
                <a:cs typeface="+mn-lt"/>
              </a:rPr>
              <a:t>are expected to reduce the permitting time by half </a:t>
            </a:r>
            <a:br>
              <a:rPr lang="en-US" sz="1050" b="1">
                <a:solidFill>
                  <a:srgbClr val="161D2D"/>
                </a:solidFill>
                <a:ea typeface="+mn-lt"/>
                <a:cs typeface="+mn-lt"/>
              </a:rPr>
            </a:br>
            <a:r>
              <a:rPr lang="en-US" sz="1050" b="1">
                <a:solidFill>
                  <a:srgbClr val="161D2D"/>
                </a:solidFill>
                <a:ea typeface="+mn-lt"/>
                <a:cs typeface="+mn-lt"/>
              </a:rPr>
              <a:t>and save offshore wind stakeholders around $1.9 billion over the next 20 years.</a:t>
            </a:r>
          </a:p>
          <a:p>
            <a:pPr>
              <a:spcBef>
                <a:spcPts val="0"/>
              </a:spcBef>
              <a:spcAft>
                <a:spcPts val="400"/>
              </a:spcAft>
              <a:buFont typeface="Arial"/>
              <a:buChar char="•"/>
            </a:pPr>
            <a:r>
              <a:rPr lang="en-IN" sz="1050" b="1">
                <a:solidFill>
                  <a:srgbClr val="161D2D"/>
                </a:solidFill>
                <a:ea typeface="+mn-lt"/>
                <a:cs typeface="+mn-lt"/>
              </a:rPr>
              <a:t>The US Federal Energy Regulatory Commission </a:t>
            </a:r>
            <a:r>
              <a:rPr lang="en-IN" sz="1050" b="1">
                <a:solidFill>
                  <a:srgbClr val="161D2D"/>
                </a:solidFill>
                <a:ea typeface="+mn-lt"/>
                <a:cs typeface="+mn-lt"/>
                <a:hlinkClick r:id="rId54">
                  <a:extLst>
                    <a:ext uri="{A12FA001-AC4F-418D-AE19-62706E023703}">
                      <ahyp:hlinkClr xmlns:ahyp="http://schemas.microsoft.com/office/drawing/2018/hyperlinkcolor" val="tx"/>
                    </a:ext>
                  </a:extLst>
                </a:hlinkClick>
              </a:rPr>
              <a:t>adopted major interconnection reforms</a:t>
            </a:r>
            <a:r>
              <a:rPr lang="en-IN" sz="1050" b="1">
                <a:solidFill>
                  <a:srgbClr val="161D2D"/>
                </a:solidFill>
                <a:ea typeface="+mn-lt"/>
                <a:cs typeface="+mn-lt"/>
              </a:rPr>
              <a:t> </a:t>
            </a:r>
            <a:r>
              <a:rPr lang="en-IN" sz="1050">
                <a:solidFill>
                  <a:srgbClr val="161D2D"/>
                </a:solidFill>
                <a:ea typeface="+mn-lt"/>
                <a:cs typeface="+mn-lt"/>
              </a:rPr>
              <a:t>in 2023. However, they have not taken effect in most regions.</a:t>
            </a:r>
          </a:p>
          <a:p>
            <a:pPr lvl="1">
              <a:spcBef>
                <a:spcPts val="0"/>
              </a:spcBef>
              <a:spcAft>
                <a:spcPts val="400"/>
              </a:spcAft>
              <a:buFont typeface="Arial"/>
              <a:buChar char="–"/>
            </a:pPr>
            <a:r>
              <a:rPr lang="en-IN" sz="850">
                <a:solidFill>
                  <a:srgbClr val="161D2D"/>
                </a:solidFill>
                <a:ea typeface="+mn-lt"/>
                <a:cs typeface="+mn-lt"/>
              </a:rPr>
              <a:t>Of projects that submitted a request for interconnection during 2000-2018, only 19% reached commercial operations by 2023.</a:t>
            </a:r>
          </a:p>
          <a:p>
            <a:pPr lvl="1">
              <a:spcBef>
                <a:spcPts val="0"/>
              </a:spcBef>
              <a:spcAft>
                <a:spcPts val="400"/>
              </a:spcAft>
              <a:buFont typeface="Arial"/>
              <a:buChar char="–"/>
            </a:pPr>
            <a:r>
              <a:rPr lang="en-IN" sz="850">
                <a:solidFill>
                  <a:srgbClr val="161D2D"/>
                </a:solidFill>
                <a:ea typeface="+mn-lt"/>
                <a:cs typeface="+mn-lt"/>
              </a:rPr>
              <a:t>The timeline from an initial connection request to a operational plant has increased from &lt;two years for projects built in 2000-2007 to more than four years for those built in 2018-2023.</a:t>
            </a:r>
          </a:p>
        </p:txBody>
      </p:sp>
      <p:sp>
        <p:nvSpPr>
          <p:cNvPr id="9" name="TextBox 8">
            <a:extLst>
              <a:ext uri="{FF2B5EF4-FFF2-40B4-BE49-F238E27FC236}">
                <a16:creationId xmlns:a16="http://schemas.microsoft.com/office/drawing/2014/main" id="{036AD651-6EE6-5076-C3E8-2379EB9F710A}"/>
              </a:ext>
            </a:extLst>
          </p:cNvPr>
          <p:cNvSpPr txBox="1"/>
          <p:nvPr/>
        </p:nvSpPr>
        <p:spPr bwMode="gray">
          <a:xfrm>
            <a:off x="329184" y="1554480"/>
            <a:ext cx="4902389" cy="288147"/>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US" sz="1400" b="1" dirty="0"/>
              <a:t>US project pipeline classification for wind by status</a:t>
            </a:r>
            <a:r>
              <a:rPr lang="en-US" sz="1400" dirty="0"/>
              <a:t>, </a:t>
            </a:r>
            <a:r>
              <a:rPr lang="en-US" sz="1400" i="1" dirty="0"/>
              <a:t>MW</a:t>
            </a:r>
            <a:endParaRPr lang="en-US" sz="1400" b="1" i="1" dirty="0"/>
          </a:p>
        </p:txBody>
      </p:sp>
      <p:cxnSp>
        <p:nvCxnSpPr>
          <p:cNvPr id="160" name="btfpColumnHeaderBoxLine273947">
            <a:extLst>
              <a:ext uri="{FF2B5EF4-FFF2-40B4-BE49-F238E27FC236}">
                <a16:creationId xmlns:a16="http://schemas.microsoft.com/office/drawing/2014/main" id="{9683F236-5C26-FACF-8161-5DF37A8D730F}"/>
              </a:ext>
            </a:extLst>
          </p:cNvPr>
          <p:cNvCxnSpPr>
            <a:cxnSpLocks/>
          </p:cNvCxnSpPr>
          <p:nvPr/>
        </p:nvCxnSpPr>
        <p:spPr bwMode="gray">
          <a:xfrm>
            <a:off x="285885" y="1839495"/>
            <a:ext cx="521509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F6F85DD-5296-BBCA-2271-9E3DD1FFDA25}"/>
              </a:ext>
            </a:extLst>
          </p:cNvPr>
          <p:cNvSpPr txBox="1"/>
          <p:nvPr/>
        </p:nvSpPr>
        <p:spPr bwMode="gray">
          <a:xfrm>
            <a:off x="5862638" y="1554480"/>
            <a:ext cx="2842051" cy="288147"/>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IN" sz="1400" b="1" i="0" dirty="0">
                <a:solidFill>
                  <a:srgbClr val="000000"/>
                </a:solidFill>
                <a:effectLst/>
                <a:highlight>
                  <a:srgbClr val="FFFFFF"/>
                </a:highlight>
                <a:latin typeface="Arial" panose="020B0604020202020204" pitchFamily="34" charset="0"/>
                <a:cs typeface="Arial" panose="020B0604020202020204" pitchFamily="34" charset="0"/>
              </a:rPr>
              <a:t>RE capacity in queue in U</a:t>
            </a:r>
            <a:r>
              <a:rPr lang="en-IN" sz="1400" b="1" dirty="0">
                <a:solidFill>
                  <a:srgbClr val="000000"/>
                </a:solidFill>
                <a:highlight>
                  <a:srgbClr val="FFFFFF"/>
                </a:highlight>
                <a:latin typeface="Arial" panose="020B0604020202020204" pitchFamily="34" charset="0"/>
                <a:cs typeface="Arial" panose="020B0604020202020204" pitchFamily="34" charset="0"/>
              </a:rPr>
              <a:t>S</a:t>
            </a:r>
            <a:r>
              <a:rPr lang="en-IN" sz="1400" i="0" dirty="0">
                <a:solidFill>
                  <a:srgbClr val="000000"/>
                </a:solidFill>
                <a:effectLst/>
                <a:highlight>
                  <a:srgbClr val="FFFFFF"/>
                </a:highlight>
                <a:latin typeface="Arial" panose="020B0604020202020204" pitchFamily="34" charset="0"/>
                <a:cs typeface="Arial" panose="020B0604020202020204" pitchFamily="34" charset="0"/>
              </a:rPr>
              <a:t>, </a:t>
            </a:r>
            <a:r>
              <a:rPr lang="en-IN" sz="1400" i="1" dirty="0">
                <a:solidFill>
                  <a:srgbClr val="000000"/>
                </a:solidFill>
                <a:effectLst/>
                <a:highlight>
                  <a:srgbClr val="FFFFFF"/>
                </a:highlight>
                <a:latin typeface="Arial" panose="020B0604020202020204" pitchFamily="34" charset="0"/>
                <a:cs typeface="Arial" panose="020B0604020202020204" pitchFamily="34" charset="0"/>
              </a:rPr>
              <a:t>MW</a:t>
            </a:r>
            <a:endParaRPr lang="en-IN" sz="1400" b="1" i="1" dirty="0">
              <a:solidFill>
                <a:srgbClr val="000000"/>
              </a:solidFill>
              <a:effectLst/>
              <a:highlight>
                <a:srgbClr val="FFFFFF"/>
              </a:highlight>
              <a:latin typeface="Arial" panose="020B0604020202020204" pitchFamily="34" charset="0"/>
              <a:cs typeface="Arial" panose="020B0604020202020204" pitchFamily="34" charset="0"/>
            </a:endParaRPr>
          </a:p>
        </p:txBody>
      </p:sp>
      <p:graphicFrame>
        <p:nvGraphicFramePr>
          <p:cNvPr id="64" name="Chart 63"/>
          <p:cNvGraphicFramePr/>
          <p:nvPr>
            <p:custDataLst>
              <p:tags r:id="rId5"/>
            </p:custDataLst>
            <p:extLst>
              <p:ext uri="{D42A27DB-BD31-4B8C-83A1-F6EECF244321}">
                <p14:modId xmlns:p14="http://schemas.microsoft.com/office/powerpoint/2010/main" val="3708821843"/>
              </p:ext>
            </p:extLst>
          </p:nvPr>
        </p:nvGraphicFramePr>
        <p:xfrm>
          <a:off x="5884863" y="3175000"/>
          <a:ext cx="2149475" cy="2808288"/>
        </p:xfrm>
        <a:graphic>
          <a:graphicData uri="http://schemas.openxmlformats.org/drawingml/2006/chart">
            <c:chart xmlns:c="http://schemas.openxmlformats.org/drawingml/2006/chart" xmlns:r="http://schemas.openxmlformats.org/officeDocument/2006/relationships" r:id="rId55"/>
          </a:graphicData>
        </a:graphic>
      </p:graphicFrame>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6167438" y="5278439"/>
            <a:ext cx="592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3EE103-4567-4C9E-A6F9-21CCBC49527F}" type="datetime'''''2''''''''''52'',''''''''''''''''''''''''''''''90''''0'''''">
              <a:rPr lang="en-US" altLang="en-US" sz="1200" smtClean="0">
                <a:solidFill>
                  <a:schemeClr val="bg1"/>
                </a:solidFill>
                <a:effectLst/>
              </a:rPr>
              <a:pPr marL="0" lvl="0" indent="0" algn="ctr">
                <a:spcBef>
                  <a:spcPct val="0"/>
                </a:spcBef>
                <a:spcAft>
                  <a:spcPct val="0"/>
                </a:spcAft>
                <a:buNone/>
              </a:pPr>
              <a:t>252,900</a:t>
            </a:fld>
            <a:endParaRPr lang="en-US" sz="1200">
              <a:solidFill>
                <a:schemeClr val="bg1"/>
              </a:solidFill>
            </a:endParaRPr>
          </a:p>
        </p:txBody>
      </p:sp>
      <p:sp>
        <p:nvSpPr>
          <p:cNvPr id="3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6208713" y="5734051"/>
            <a:ext cx="5080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4148411-F4EC-4293-8557-6E28664709D1}" type="datetime'50'''''''''''''',''''''''''''''''''''''''''900'''''''''''''''">
              <a:rPr lang="en-US" altLang="en-US" sz="1200" smtClean="0">
                <a:solidFill>
                  <a:schemeClr val="bg1"/>
                </a:solidFill>
                <a:effectLst/>
              </a:rPr>
              <a:pPr marL="0" lvl="0" indent="0" algn="ctr">
                <a:spcBef>
                  <a:spcPct val="0"/>
                </a:spcBef>
                <a:spcAft>
                  <a:spcPct val="0"/>
                </a:spcAft>
                <a:buNone/>
              </a:pPr>
              <a:t>50,900</a:t>
            </a:fld>
            <a:endParaRPr lang="en-US" sz="1200">
              <a:solidFill>
                <a:schemeClr val="bg1"/>
              </a:solidFill>
            </a:endParaRPr>
          </a:p>
        </p:txBody>
      </p:sp>
      <p:sp>
        <p:nvSpPr>
          <p:cNvPr id="543" name="Text Placeholder 10">
            <a:extLst>
              <a:ext uri="{FF2B5EF4-FFF2-40B4-BE49-F238E27FC236}">
                <a16:creationId xmlns:a16="http://schemas.microsoft.com/office/drawing/2014/main" id="{004B472B-F887-6B61-A2DA-01402913C2EF}"/>
              </a:ext>
            </a:extLst>
          </p:cNvPr>
          <p:cNvSpPr txBox="1">
            <a:spLocks/>
          </p:cNvSpPr>
          <p:nvPr>
            <p:custDataLst>
              <p:tags r:id="rId8"/>
            </p:custDataLst>
          </p:nvPr>
        </p:nvSpPr>
        <p:spPr bwMode="auto">
          <a:xfrm>
            <a:off x="6288088"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C02B339-29E2-4D4E-9847-4569CA60B910}" type="datetime'2''''''''''''''''''0''''''''''''''''1''''0'''''''''''">
              <a:rPr lang="en-US" altLang="en-US" sz="1200" smtClean="0"/>
              <a:pPr marL="0" indent="0" algn="ctr">
                <a:spcBef>
                  <a:spcPct val="0"/>
                </a:spcBef>
                <a:spcAft>
                  <a:spcPct val="0"/>
                </a:spcAft>
                <a:buNone/>
              </a:pPr>
              <a:t>2010</a:t>
            </a:fld>
            <a:endParaRPr lang="en-US" sz="1200"/>
          </a:p>
        </p:txBody>
      </p:sp>
      <p:sp>
        <p:nvSpPr>
          <p:cNvPr id="35"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7159625" y="3535364"/>
            <a:ext cx="592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6F9F9D-DE96-4E98-8816-23EA19117DCF}" type="datetime'246'''',''''''''1''''''''''''''''''''''''0''0'''''''''''''">
              <a:rPr lang="en-US" altLang="en-US" sz="1200" smtClean="0">
                <a:solidFill>
                  <a:schemeClr val="bg1"/>
                </a:solidFill>
                <a:effectLst/>
              </a:rPr>
              <a:pPr marL="0" lvl="0" indent="0" algn="ctr">
                <a:spcBef>
                  <a:spcPct val="0"/>
                </a:spcBef>
                <a:spcAft>
                  <a:spcPct val="0"/>
                </a:spcAft>
                <a:buNone/>
              </a:pPr>
              <a:t>246,100</a:t>
            </a:fld>
            <a:endParaRPr lang="en-US" sz="1200">
              <a:solidFill>
                <a:schemeClr val="bg1"/>
              </a:solidFill>
            </a:endParaRPr>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7164388" y="4084639"/>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A63278-6D42-45F7-A918-13F502CA65D8}" type="datetime'''''119'''''''''',''''''8''''''''''''''''''0''''0'''''">
              <a:rPr lang="en-US" altLang="en-US" sz="1200" smtClean="0">
                <a:solidFill>
                  <a:schemeClr val="bg1"/>
                </a:solidFill>
                <a:effectLst/>
              </a:rPr>
              <a:pPr marL="0" lvl="0" indent="0" algn="ctr">
                <a:spcBef>
                  <a:spcPct val="0"/>
                </a:spcBef>
                <a:spcAft>
                  <a:spcPct val="0"/>
                </a:spcAft>
                <a:buNone/>
              </a:pPr>
              <a:t>119,800</a:t>
            </a:fld>
            <a:endParaRPr lang="en-US" sz="1200">
              <a:solidFill>
                <a:schemeClr val="bg1"/>
              </a:solidFill>
            </a:endParaRPr>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7159625" y="5037139"/>
            <a:ext cx="592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F302924-4C77-4545-88D9-70C85EEE9B92}" type="datetime'''''5''''1''''''''''''''''''5,''''1''''00'">
              <a:rPr lang="en-US" altLang="en-US" sz="1200" smtClean="0">
                <a:solidFill>
                  <a:schemeClr val="bg1"/>
                </a:solidFill>
                <a:effectLst/>
              </a:rPr>
              <a:pPr marL="0" lvl="0" indent="0" algn="ctr">
                <a:spcBef>
                  <a:spcPct val="0"/>
                </a:spcBef>
                <a:spcAft>
                  <a:spcPct val="0"/>
                </a:spcAft>
                <a:buNone/>
              </a:pPr>
              <a:t>515,100</a:t>
            </a:fld>
            <a:endParaRPr lang="en-US" sz="1200">
              <a:solidFill>
                <a:schemeClr val="bg1"/>
              </a:solidFill>
            </a:endParaRPr>
          </a:p>
        </p:txBody>
      </p:sp>
      <p:sp>
        <p:nvSpPr>
          <p:cNvPr id="637" name="Text Placeholder 10">
            <a:extLst>
              <a:ext uri="{FF2B5EF4-FFF2-40B4-BE49-F238E27FC236}">
                <a16:creationId xmlns:a16="http://schemas.microsoft.com/office/drawing/2014/main" id="{C52F25D0-2ABB-4B4E-A45F-3FF7E7E5EA30}"/>
              </a:ext>
            </a:extLst>
          </p:cNvPr>
          <p:cNvSpPr txBox="1">
            <a:spLocks/>
          </p:cNvSpPr>
          <p:nvPr>
            <p:custDataLst>
              <p:tags r:id="rId12"/>
            </p:custDataLst>
          </p:nvPr>
        </p:nvSpPr>
        <p:spPr bwMode="auto">
          <a:xfrm>
            <a:off x="7280275" y="59515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A82510E-3648-432E-9920-11607917B4B3}" type="datetime'''''2''0''''''''''''''''''''''''''''''''''''''''''2''3'">
              <a:rPr lang="en-US" altLang="en-US" sz="1200" smtClean="0"/>
              <a:pPr marL="0" indent="0" algn="ctr">
                <a:spcBef>
                  <a:spcPct val="0"/>
                </a:spcBef>
                <a:spcAft>
                  <a:spcPct val="0"/>
                </a:spcAft>
                <a:buNone/>
              </a:pPr>
              <a:t>2023</a:t>
            </a:fld>
            <a:endParaRPr lang="en-US" sz="1200"/>
          </a:p>
        </p:txBody>
      </p:sp>
      <p:sp>
        <p:nvSpPr>
          <p:cNvPr id="41" name="Rectangle 40">
            <a:extLst>
              <a:ext uri="{FF2B5EF4-FFF2-40B4-BE49-F238E27FC236}">
                <a16:creationId xmlns:a16="http://schemas.microsoft.com/office/drawing/2014/main" id="{6A59BE25-4886-BEE1-C731-25D7FA9A98D5}"/>
              </a:ext>
            </a:extLst>
          </p:cNvPr>
          <p:cNvSpPr/>
          <p:nvPr>
            <p:custDataLst>
              <p:tags r:id="rId13"/>
            </p:custDataLst>
          </p:nvPr>
        </p:nvSpPr>
        <p:spPr bwMode="auto">
          <a:xfrm>
            <a:off x="5922963" y="2009775"/>
            <a:ext cx="1687513"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7" name="Rectangle 546">
            <a:extLst>
              <a:ext uri="{FF2B5EF4-FFF2-40B4-BE49-F238E27FC236}">
                <a16:creationId xmlns:a16="http://schemas.microsoft.com/office/drawing/2014/main" id="{B78AAAB3-A682-66AC-6031-C90699358ABE}"/>
              </a:ext>
            </a:extLst>
          </p:cNvPr>
          <p:cNvSpPr/>
          <p:nvPr>
            <p:custDataLst>
              <p:tags r:id="rId14"/>
            </p:custDataLst>
          </p:nvPr>
        </p:nvSpPr>
        <p:spPr bwMode="auto">
          <a:xfrm>
            <a:off x="5983288" y="2074863"/>
            <a:ext cx="214313" cy="160338"/>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8" name="Rectangle 547">
            <a:extLst>
              <a:ext uri="{FF2B5EF4-FFF2-40B4-BE49-F238E27FC236}">
                <a16:creationId xmlns:a16="http://schemas.microsoft.com/office/drawing/2014/main" id="{A69DAEF6-EDBE-ED18-5209-04F992D80CE4}"/>
              </a:ext>
            </a:extLst>
          </p:cNvPr>
          <p:cNvSpPr/>
          <p:nvPr>
            <p:custDataLst>
              <p:tags r:id="rId15"/>
            </p:custDataLst>
          </p:nvPr>
        </p:nvSpPr>
        <p:spPr bwMode="auto">
          <a:xfrm>
            <a:off x="5983288" y="2308225"/>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8" name="Rectangle 587">
            <a:extLst>
              <a:ext uri="{FF2B5EF4-FFF2-40B4-BE49-F238E27FC236}">
                <a16:creationId xmlns:a16="http://schemas.microsoft.com/office/drawing/2014/main" id="{B76A18A4-2C36-8DCE-5C17-1BD8B22B9381}"/>
              </a:ext>
            </a:extLst>
          </p:cNvPr>
          <p:cNvSpPr/>
          <p:nvPr>
            <p:custDataLst>
              <p:tags r:id="rId16"/>
            </p:custDataLst>
          </p:nvPr>
        </p:nvSpPr>
        <p:spPr bwMode="auto">
          <a:xfrm>
            <a:off x="6931025" y="2074863"/>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0" name="Text Placeholder 10">
            <a:extLst>
              <a:ext uri="{FF2B5EF4-FFF2-40B4-BE49-F238E27FC236}">
                <a16:creationId xmlns:a16="http://schemas.microsoft.com/office/drawing/2014/main" id="{F341ABBC-C872-6512-A14F-F7558DFAC1D9}"/>
              </a:ext>
            </a:extLst>
          </p:cNvPr>
          <p:cNvSpPr txBox="1">
            <a:spLocks/>
          </p:cNvSpPr>
          <p:nvPr>
            <p:custDataLst>
              <p:tags r:id="rId17"/>
            </p:custDataLst>
          </p:nvPr>
        </p:nvSpPr>
        <p:spPr bwMode="auto">
          <a:xfrm>
            <a:off x="6248400" y="2070100"/>
            <a:ext cx="346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68F30CC-575A-4BEC-B86F-DDEB04928C08}" type="datetime'''''''''''''''Wi''''n''''''''''''''''''''''''''d'''''''''''''">
              <a:rPr lang="en-US" altLang="en-US" sz="1200" smtClean="0"/>
              <a:pPr marL="0" indent="0">
                <a:spcBef>
                  <a:spcPct val="0"/>
                </a:spcBef>
                <a:spcAft>
                  <a:spcPct val="0"/>
                </a:spcAft>
                <a:buNone/>
              </a:pPr>
              <a:t>Wind</a:t>
            </a:fld>
            <a:endParaRPr lang="en-US" sz="1200"/>
          </a:p>
        </p:txBody>
      </p:sp>
      <p:sp>
        <p:nvSpPr>
          <p:cNvPr id="542" name="Text Placeholder 10">
            <a:extLst>
              <a:ext uri="{FF2B5EF4-FFF2-40B4-BE49-F238E27FC236}">
                <a16:creationId xmlns:a16="http://schemas.microsoft.com/office/drawing/2014/main" id="{7435F988-7FFE-FBBD-F3F7-580640F23E68}"/>
              </a:ext>
            </a:extLst>
          </p:cNvPr>
          <p:cNvSpPr txBox="1">
            <a:spLocks/>
          </p:cNvSpPr>
          <p:nvPr>
            <p:custDataLst>
              <p:tags r:id="rId18"/>
            </p:custDataLst>
          </p:nvPr>
        </p:nvSpPr>
        <p:spPr bwMode="auto">
          <a:xfrm>
            <a:off x="6248400" y="2303463"/>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00A63D7-3AC5-41BA-A533-8F5D31E4058C}" type="datetime'''''''''''''''''''''Off''sho''''r''''''e'''''''''''''">
              <a:rPr lang="en-US" altLang="en-US" sz="1200" smtClean="0"/>
              <a:pPr marL="0" indent="0">
                <a:spcBef>
                  <a:spcPct val="0"/>
                </a:spcBef>
                <a:spcAft>
                  <a:spcPct val="0"/>
                </a:spcAft>
                <a:buNone/>
              </a:pPr>
              <a:t>Offshore</a:t>
            </a:fld>
            <a:endParaRPr lang="en-US" sz="1200"/>
          </a:p>
        </p:txBody>
      </p:sp>
      <p:sp>
        <p:nvSpPr>
          <p:cNvPr id="567" name="Text Placeholder 10">
            <a:extLst>
              <a:ext uri="{FF2B5EF4-FFF2-40B4-BE49-F238E27FC236}">
                <a16:creationId xmlns:a16="http://schemas.microsoft.com/office/drawing/2014/main" id="{510CB420-A7D5-310A-A1C1-64383C0EAD24}"/>
              </a:ext>
            </a:extLst>
          </p:cNvPr>
          <p:cNvSpPr txBox="1">
            <a:spLocks/>
          </p:cNvSpPr>
          <p:nvPr>
            <p:custDataLst>
              <p:tags r:id="rId19"/>
            </p:custDataLst>
          </p:nvPr>
        </p:nvSpPr>
        <p:spPr bwMode="auto">
          <a:xfrm>
            <a:off x="7196138" y="2070100"/>
            <a:ext cx="354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E2B1541-1749-4CFA-A0BF-8BCFD449207D}" type="datetime'''''''''''''S''''''''''''''o''''''l''''''a''''''''''''''''''r'">
              <a:rPr lang="en-US" altLang="en-US" sz="1200" smtClean="0"/>
              <a:pPr marL="0" indent="0">
                <a:spcBef>
                  <a:spcPct val="0"/>
                </a:spcBef>
                <a:spcAft>
                  <a:spcPct val="0"/>
                </a:spcAft>
                <a:buNone/>
              </a:pPr>
              <a:t>Solar</a:t>
            </a:fld>
            <a:endParaRPr lang="en-US" sz="1200"/>
          </a:p>
        </p:txBody>
      </p:sp>
      <p:sp>
        <p:nvSpPr>
          <p:cNvPr id="662" name="Rectangular Callout 661">
            <a:extLst>
              <a:ext uri="{FF2B5EF4-FFF2-40B4-BE49-F238E27FC236}">
                <a16:creationId xmlns:a16="http://schemas.microsoft.com/office/drawing/2014/main" id="{086A6160-D450-6E8F-BA02-D69ACDB40D0B}"/>
              </a:ext>
            </a:extLst>
          </p:cNvPr>
          <p:cNvSpPr/>
          <p:nvPr/>
        </p:nvSpPr>
        <p:spPr bwMode="gray">
          <a:xfrm>
            <a:off x="5922963" y="2799888"/>
            <a:ext cx="931863" cy="1511764"/>
          </a:xfrm>
          <a:prstGeom prst="wedgeRectCallout">
            <a:avLst>
              <a:gd name="adj1" fmla="val 79597"/>
              <a:gd name="adj2" fmla="val 26695"/>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dirty="0">
                <a:solidFill>
                  <a:schemeClr val="bg1"/>
                </a:solidFill>
              </a:rPr>
              <a:t>The offshore wind capacity in queue (120 GW) is 4x the target of 30 GW by 2030, at risk with the Trump presidency.</a:t>
            </a:r>
          </a:p>
          <a:p>
            <a:pPr marL="0" indent="0" algn="ctr">
              <a:buNone/>
            </a:pPr>
            <a:endParaRPr lang="en-US" sz="1600" dirty="0">
              <a:solidFill>
                <a:schemeClr val="bg1"/>
              </a:solidFill>
            </a:endParaRPr>
          </a:p>
        </p:txBody>
      </p:sp>
      <p:cxnSp>
        <p:nvCxnSpPr>
          <p:cNvPr id="4" name="Straight Connector 3">
            <a:extLst>
              <a:ext uri="{FF2B5EF4-FFF2-40B4-BE49-F238E27FC236}">
                <a16:creationId xmlns:a16="http://schemas.microsoft.com/office/drawing/2014/main" id="{BA1C14EA-4A2B-621B-A119-79751C153DD8}"/>
              </a:ext>
            </a:extLst>
          </p:cNvPr>
          <p:cNvCxnSpPr/>
          <p:nvPr>
            <p:custDataLst>
              <p:tags r:id="rId20"/>
            </p:custDataLst>
          </p:nvPr>
        </p:nvCxnSpPr>
        <p:spPr bwMode="auto">
          <a:xfrm>
            <a:off x="854074" y="5897563"/>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DC14EF3-56A5-579B-F23C-5B748759DE20}"/>
              </a:ext>
            </a:extLst>
          </p:cNvPr>
          <p:cNvCxnSpPr/>
          <p:nvPr>
            <p:custDataLst>
              <p:tags r:id="rId21"/>
            </p:custDataLst>
          </p:nvPr>
        </p:nvCxnSpPr>
        <p:spPr bwMode="auto">
          <a:xfrm>
            <a:off x="1425574" y="5832475"/>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CD3E48B-DF84-17B2-F882-EB2C8CDC920F}"/>
              </a:ext>
            </a:extLst>
          </p:cNvPr>
          <p:cNvCxnSpPr/>
          <p:nvPr>
            <p:custDataLst>
              <p:tags r:id="rId22"/>
            </p:custDataLst>
          </p:nvPr>
        </p:nvCxnSpPr>
        <p:spPr bwMode="auto">
          <a:xfrm>
            <a:off x="1997074" y="5832475"/>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6C665B2-C26B-4595-25A3-16573EB13970}"/>
              </a:ext>
            </a:extLst>
          </p:cNvPr>
          <p:cNvCxnSpPr/>
          <p:nvPr>
            <p:custDataLst>
              <p:tags r:id="rId23"/>
            </p:custDataLst>
          </p:nvPr>
        </p:nvCxnSpPr>
        <p:spPr bwMode="auto">
          <a:xfrm>
            <a:off x="2568574" y="5754688"/>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E4CBA1B-C7A9-4106-6196-00FBD484F3E3}"/>
              </a:ext>
            </a:extLst>
          </p:cNvPr>
          <p:cNvCxnSpPr/>
          <p:nvPr>
            <p:custDataLst>
              <p:tags r:id="rId24"/>
            </p:custDataLst>
          </p:nvPr>
        </p:nvCxnSpPr>
        <p:spPr bwMode="auto">
          <a:xfrm>
            <a:off x="3140074" y="4276725"/>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3FA0A974-3727-C3A3-0EA3-53F6257152CD}"/>
              </a:ext>
            </a:extLst>
          </p:cNvPr>
          <p:cNvCxnSpPr/>
          <p:nvPr>
            <p:custDataLst>
              <p:tags r:id="rId25"/>
            </p:custDataLst>
          </p:nvPr>
        </p:nvCxnSpPr>
        <p:spPr bwMode="auto">
          <a:xfrm>
            <a:off x="3711574" y="2546350"/>
            <a:ext cx="2540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2FF11C5F-9150-7695-56DF-0EAFE0DED029}"/>
              </a:ext>
            </a:extLst>
          </p:cNvPr>
          <p:cNvSpPr/>
          <p:nvPr>
            <p:custDataLst>
              <p:tags r:id="rId26"/>
            </p:custDataLst>
          </p:nvPr>
        </p:nvSpPr>
        <p:spPr bwMode="auto">
          <a:xfrm>
            <a:off x="536574" y="5897563"/>
            <a:ext cx="317500" cy="3175"/>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Rectangle 13">
            <a:extLst>
              <a:ext uri="{FF2B5EF4-FFF2-40B4-BE49-F238E27FC236}">
                <a16:creationId xmlns:a16="http://schemas.microsoft.com/office/drawing/2014/main" id="{F3293B84-C5C4-C730-55D0-1BE6AE8951C4}"/>
              </a:ext>
            </a:extLst>
          </p:cNvPr>
          <p:cNvSpPr/>
          <p:nvPr>
            <p:custDataLst>
              <p:tags r:id="rId27"/>
            </p:custDataLst>
          </p:nvPr>
        </p:nvSpPr>
        <p:spPr bwMode="auto">
          <a:xfrm>
            <a:off x="1679574" y="5829300"/>
            <a:ext cx="317500" cy="6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aphicFrame>
        <p:nvGraphicFramePr>
          <p:cNvPr id="29" name="Chart 28">
            <a:extLst>
              <a:ext uri="{FF2B5EF4-FFF2-40B4-BE49-F238E27FC236}">
                <a16:creationId xmlns:a16="http://schemas.microsoft.com/office/drawing/2014/main" id="{89839EFE-AA29-9B5D-6FFF-2A7406961D56}"/>
              </a:ext>
            </a:extLst>
          </p:cNvPr>
          <p:cNvGraphicFramePr/>
          <p:nvPr>
            <p:custDataLst>
              <p:tags r:id="rId28"/>
            </p:custDataLst>
            <p:extLst>
              <p:ext uri="{D42A27DB-BD31-4B8C-83A1-F6EECF244321}">
                <p14:modId xmlns:p14="http://schemas.microsoft.com/office/powerpoint/2010/main" val="3364131901"/>
              </p:ext>
            </p:extLst>
          </p:nvPr>
        </p:nvGraphicFramePr>
        <p:xfrm>
          <a:off x="327025" y="1965325"/>
          <a:ext cx="4165600" cy="4160838"/>
        </p:xfrm>
        <a:graphic>
          <a:graphicData uri="http://schemas.openxmlformats.org/drawingml/2006/chart">
            <c:chart xmlns:c="http://schemas.openxmlformats.org/drawingml/2006/chart" xmlns:r="http://schemas.openxmlformats.org/officeDocument/2006/relationships" r:id="rId56"/>
          </a:graphicData>
        </a:graphic>
      </p:graphicFrame>
      <p:cxnSp>
        <p:nvCxnSpPr>
          <p:cNvPr id="16" name="Straight Connector 15">
            <a:extLst>
              <a:ext uri="{FF2B5EF4-FFF2-40B4-BE49-F238E27FC236}">
                <a16:creationId xmlns:a16="http://schemas.microsoft.com/office/drawing/2014/main" id="{B282F648-922F-C9E7-1905-ABE72071D50F}"/>
              </a:ext>
            </a:extLst>
          </p:cNvPr>
          <p:cNvCxnSpPr/>
          <p:nvPr>
            <p:custDataLst>
              <p:tags r:id="rId29"/>
            </p:custDataLst>
          </p:nvPr>
        </p:nvCxnSpPr>
        <p:spPr bwMode="auto">
          <a:xfrm>
            <a:off x="2409825" y="5729288"/>
            <a:ext cx="0" cy="635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2" name="Text Placeholder 10">
            <a:extLst>
              <a:ext uri="{FF2B5EF4-FFF2-40B4-BE49-F238E27FC236}">
                <a16:creationId xmlns:a16="http://schemas.microsoft.com/office/drawing/2014/main" id="{F387CBC3-1896-960C-6865-BDE9A757119F}"/>
              </a:ext>
            </a:extLst>
          </p:cNvPr>
          <p:cNvSpPr txBox="1">
            <a:spLocks/>
          </p:cNvSpPr>
          <p:nvPr>
            <p:custDataLst>
              <p:tags r:id="rId30"/>
            </p:custDataLst>
          </p:nvPr>
        </p:nvSpPr>
        <p:spPr bwMode="auto">
          <a:xfrm>
            <a:off x="438150" y="5978526"/>
            <a:ext cx="514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193AAFF-66F2-4C83-B84E-B14D4D769DA2}" type="datetime'''''O''p''''''''''''''e''''''''''''''r''a''''t''''''i''n''g'''">
              <a:rPr lang="en-US" altLang="en-US" sz="900" dirty="0" smtClean="0">
                <a:effectLst/>
              </a:rPr>
              <a:pPr marL="0" indent="0" algn="ctr">
                <a:spcBef>
                  <a:spcPct val="0"/>
                </a:spcBef>
                <a:spcAft>
                  <a:spcPct val="0"/>
                </a:spcAft>
                <a:buNone/>
              </a:pPr>
              <a:t>Operating</a:t>
            </a:fld>
            <a:endParaRPr lang="en-US" sz="900"/>
          </a:p>
        </p:txBody>
      </p:sp>
      <p:sp>
        <p:nvSpPr>
          <p:cNvPr id="93" name="Text Placeholder 10">
            <a:extLst>
              <a:ext uri="{FF2B5EF4-FFF2-40B4-BE49-F238E27FC236}">
                <a16:creationId xmlns:a16="http://schemas.microsoft.com/office/drawing/2014/main" id="{07149980-4DAC-AFC0-421D-2C109541C3CE}"/>
              </a:ext>
            </a:extLst>
          </p:cNvPr>
          <p:cNvSpPr txBox="1">
            <a:spLocks/>
          </p:cNvSpPr>
          <p:nvPr>
            <p:custDataLst>
              <p:tags r:id="rId31"/>
            </p:custDataLst>
          </p:nvPr>
        </p:nvSpPr>
        <p:spPr bwMode="gray">
          <a:xfrm>
            <a:off x="1144588" y="5788025"/>
            <a:ext cx="244475"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DD016BC-D56D-4DD1-BEF0-766505017C92}" type="datetime'''''''''''''''''9''''''''3''''''''''''''2'''''''''''''''''">
              <a:rPr lang="en-US" altLang="en-US" sz="1000" smtClean="0">
                <a:solidFill>
                  <a:schemeClr val="bg1"/>
                </a:solidFill>
                <a:effectLst/>
              </a:rPr>
              <a:pPr marL="0" indent="0" algn="ctr">
                <a:spcBef>
                  <a:spcPct val="0"/>
                </a:spcBef>
                <a:spcAft>
                  <a:spcPct val="0"/>
                </a:spcAft>
                <a:buNone/>
              </a:pPr>
              <a:t>932</a:t>
            </a:fld>
            <a:endParaRPr lang="en-US" sz="1000">
              <a:solidFill>
                <a:schemeClr val="bg1"/>
              </a:solidFill>
            </a:endParaRPr>
          </a:p>
        </p:txBody>
      </p:sp>
      <p:sp>
        <p:nvSpPr>
          <p:cNvPr id="124" name="Text Placeholder 10">
            <a:extLst>
              <a:ext uri="{FF2B5EF4-FFF2-40B4-BE49-F238E27FC236}">
                <a16:creationId xmlns:a16="http://schemas.microsoft.com/office/drawing/2014/main" id="{B9634B80-2A95-AF64-8C53-E9372D82B6BA}"/>
              </a:ext>
            </a:extLst>
          </p:cNvPr>
          <p:cNvSpPr txBox="1">
            <a:spLocks/>
          </p:cNvSpPr>
          <p:nvPr>
            <p:custDataLst>
              <p:tags r:id="rId32"/>
            </p:custDataLst>
          </p:nvPr>
        </p:nvSpPr>
        <p:spPr bwMode="auto">
          <a:xfrm>
            <a:off x="939800" y="5978525"/>
            <a:ext cx="65405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93DBBB-FC7A-491F-B63B-9820AB78354D}" type="datetime'Und''e''''''''r ''''Co''ns''''t''''r''''u''''c''''tio''''n'">
              <a:rPr lang="en-US" altLang="en-US" sz="900" dirty="0" smtClean="0">
                <a:effectLst/>
              </a:rPr>
              <a:pPr marL="0" indent="0" algn="ctr">
                <a:spcBef>
                  <a:spcPct val="0"/>
                </a:spcBef>
                <a:spcAft>
                  <a:spcPct val="0"/>
                </a:spcAft>
                <a:buNone/>
              </a:pPr>
              <a:t>Under Construction</a:t>
            </a:fld>
            <a:endParaRPr lang="en-US" sz="900"/>
          </a:p>
        </p:txBody>
      </p:sp>
      <p:sp>
        <p:nvSpPr>
          <p:cNvPr id="23" name="Text Placeholder 10">
            <a:extLst>
              <a:ext uri="{FF2B5EF4-FFF2-40B4-BE49-F238E27FC236}">
                <a16:creationId xmlns:a16="http://schemas.microsoft.com/office/drawing/2014/main" id="{45B5864D-B52C-EE89-E156-E9A63E45CAA4}"/>
              </a:ext>
            </a:extLst>
          </p:cNvPr>
          <p:cNvSpPr txBox="1">
            <a:spLocks/>
          </p:cNvSpPr>
          <p:nvPr>
            <p:custDataLst>
              <p:tags r:id="rId33"/>
            </p:custDataLst>
          </p:nvPr>
        </p:nvSpPr>
        <p:spPr bwMode="gray">
          <a:xfrm>
            <a:off x="1785938" y="5756275"/>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6814D9A-5B53-4C35-9022-326F85D6D78A}" type="datetime'''''''0'''''''''''''''''''''''''">
              <a:rPr lang="en-US" altLang="en-US" sz="1000" smtClean="0">
                <a:solidFill>
                  <a:schemeClr val="bg1"/>
                </a:solidFill>
                <a:effectLst/>
              </a:rPr>
              <a:pPr marL="0" indent="0" algn="ctr">
                <a:spcBef>
                  <a:spcPct val="0"/>
                </a:spcBef>
                <a:spcAft>
                  <a:spcPct val="0"/>
                </a:spcAft>
                <a:buNone/>
              </a:pPr>
              <a:t>0</a:t>
            </a:fld>
            <a:endParaRPr lang="en-US" sz="1000">
              <a:solidFill>
                <a:schemeClr val="bg1"/>
              </a:solidFill>
            </a:endParaRPr>
          </a:p>
        </p:txBody>
      </p:sp>
      <p:sp>
        <p:nvSpPr>
          <p:cNvPr id="125" name="Text Placeholder 10">
            <a:extLst>
              <a:ext uri="{FF2B5EF4-FFF2-40B4-BE49-F238E27FC236}">
                <a16:creationId xmlns:a16="http://schemas.microsoft.com/office/drawing/2014/main" id="{797DB945-F0B9-7494-CC1F-F90B5EB4CD45}"/>
              </a:ext>
            </a:extLst>
          </p:cNvPr>
          <p:cNvSpPr txBox="1">
            <a:spLocks/>
          </p:cNvSpPr>
          <p:nvPr>
            <p:custDataLst>
              <p:tags r:id="rId34"/>
            </p:custDataLst>
          </p:nvPr>
        </p:nvSpPr>
        <p:spPr bwMode="auto">
          <a:xfrm>
            <a:off x="1603375" y="5978525"/>
            <a:ext cx="4699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53F0915-AA70-4C44-83E6-7FC4B88101FB}" type="datetime'''''''Fi''n''''a''n''c''''''ia''''''''''''''''l'' Cl''''o''se'">
              <a:rPr lang="en-US" altLang="en-US" sz="900" dirty="0" smtClean="0">
                <a:effectLst/>
              </a:rPr>
              <a:pPr marL="0" indent="0" algn="ctr">
                <a:spcBef>
                  <a:spcPct val="0"/>
                </a:spcBef>
                <a:spcAft>
                  <a:spcPct val="0"/>
                </a:spcAft>
                <a:buNone/>
              </a:pPr>
              <a:t>Financial Close</a:t>
            </a:fld>
            <a:endParaRPr lang="en-US" sz="1000">
              <a:cs typeface="Arial"/>
            </a:endParaRPr>
          </a:p>
        </p:txBody>
      </p:sp>
      <p:sp>
        <p:nvSpPr>
          <p:cNvPr id="126" name="Text Placeholder 10">
            <a:extLst>
              <a:ext uri="{FF2B5EF4-FFF2-40B4-BE49-F238E27FC236}">
                <a16:creationId xmlns:a16="http://schemas.microsoft.com/office/drawing/2014/main" id="{12855502-49D8-4AC8-4593-60E09561A732}"/>
              </a:ext>
            </a:extLst>
          </p:cNvPr>
          <p:cNvSpPr txBox="1">
            <a:spLocks/>
          </p:cNvSpPr>
          <p:nvPr>
            <p:custDataLst>
              <p:tags r:id="rId35"/>
            </p:custDataLst>
          </p:nvPr>
        </p:nvSpPr>
        <p:spPr bwMode="auto">
          <a:xfrm>
            <a:off x="2159000" y="5978526"/>
            <a:ext cx="5016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8B257B-02AD-4ED3-B77D-FA9F1D9B79E1}" type="datetime'''A''p''pr''''o''''''''''''''''''ve''''''''d'''''''''''''">
              <a:rPr lang="en-US" altLang="en-US" sz="900" smtClean="0">
                <a:effectLst/>
              </a:rPr>
              <a:pPr marL="0" indent="0" algn="ctr">
                <a:spcBef>
                  <a:spcPct val="0"/>
                </a:spcBef>
                <a:spcAft>
                  <a:spcPct val="0"/>
                </a:spcAft>
                <a:buNone/>
              </a:pPr>
              <a:t>Approved</a:t>
            </a:fld>
            <a:endParaRPr lang="en-US" sz="900"/>
          </a:p>
        </p:txBody>
      </p:sp>
      <p:sp>
        <p:nvSpPr>
          <p:cNvPr id="21" name="Text Placeholder 10">
            <a:extLst>
              <a:ext uri="{FF2B5EF4-FFF2-40B4-BE49-F238E27FC236}">
                <a16:creationId xmlns:a16="http://schemas.microsoft.com/office/drawing/2014/main" id="{4894D403-4571-0E73-1218-DEE128F106E3}"/>
              </a:ext>
            </a:extLst>
          </p:cNvPr>
          <p:cNvSpPr txBox="1">
            <a:spLocks/>
          </p:cNvSpPr>
          <p:nvPr>
            <p:custDataLst>
              <p:tags r:id="rId36"/>
            </p:custDataLst>
          </p:nvPr>
        </p:nvSpPr>
        <p:spPr bwMode="gray">
          <a:xfrm>
            <a:off x="2771775" y="4938713"/>
            <a:ext cx="419100"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B16FD6-85EB-4B72-AF58-DE14F60C36FF}" type="datetime'''''''''''20'''''',''9''7''''''''''''8'''''''''''''''''''''">
              <a:rPr lang="en-US" altLang="en-US" sz="1000" smtClean="0">
                <a:solidFill>
                  <a:schemeClr val="bg1"/>
                </a:solidFill>
                <a:effectLst/>
              </a:rPr>
              <a:pPr marL="0" indent="0" algn="ctr">
                <a:spcBef>
                  <a:spcPct val="0"/>
                </a:spcBef>
                <a:spcAft>
                  <a:spcPct val="0"/>
                </a:spcAft>
                <a:buNone/>
              </a:pPr>
              <a:t>20,978</a:t>
            </a:fld>
            <a:endParaRPr lang="en-US" sz="1000">
              <a:solidFill>
                <a:schemeClr val="bg1"/>
              </a:solidFill>
            </a:endParaRPr>
          </a:p>
        </p:txBody>
      </p:sp>
      <p:sp>
        <p:nvSpPr>
          <p:cNvPr id="127" name="Text Placeholder 10">
            <a:extLst>
              <a:ext uri="{FF2B5EF4-FFF2-40B4-BE49-F238E27FC236}">
                <a16:creationId xmlns:a16="http://schemas.microsoft.com/office/drawing/2014/main" id="{0D484129-C4C7-B4EE-D4ED-00611BC164C5}"/>
              </a:ext>
            </a:extLst>
          </p:cNvPr>
          <p:cNvSpPr txBox="1">
            <a:spLocks/>
          </p:cNvSpPr>
          <p:nvPr>
            <p:custDataLst>
              <p:tags r:id="rId37"/>
            </p:custDataLst>
          </p:nvPr>
        </p:nvSpPr>
        <p:spPr bwMode="auto">
          <a:xfrm>
            <a:off x="2717800" y="5978526"/>
            <a:ext cx="527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9B0442D-65D7-4EF0-AA9B-0BBDF6819360}" type="datetime'''P''''er''''''''''''m''''i''''''''tti''''''''''ng'''">
              <a:rPr lang="en-US" altLang="en-US" sz="900" dirty="0" smtClean="0">
                <a:effectLst/>
              </a:rPr>
              <a:pPr marL="0" indent="0" algn="ctr">
                <a:spcBef>
                  <a:spcPct val="0"/>
                </a:spcBef>
                <a:spcAft>
                  <a:spcPct val="0"/>
                </a:spcAft>
                <a:buNone/>
              </a:pPr>
              <a:t>Permitting</a:t>
            </a:fld>
            <a:endParaRPr lang="en-US" sz="900"/>
          </a:p>
        </p:txBody>
      </p:sp>
      <p:sp>
        <p:nvSpPr>
          <p:cNvPr id="18" name="Text Placeholder 10">
            <a:extLst>
              <a:ext uri="{FF2B5EF4-FFF2-40B4-BE49-F238E27FC236}">
                <a16:creationId xmlns:a16="http://schemas.microsoft.com/office/drawing/2014/main" id="{9FBE35B1-50E4-DEFC-4B5D-4A74E59CE0E0}"/>
              </a:ext>
            </a:extLst>
          </p:cNvPr>
          <p:cNvSpPr txBox="1">
            <a:spLocks/>
          </p:cNvSpPr>
          <p:nvPr>
            <p:custDataLst>
              <p:tags r:id="rId38"/>
            </p:custDataLst>
          </p:nvPr>
        </p:nvSpPr>
        <p:spPr bwMode="gray">
          <a:xfrm>
            <a:off x="3343275" y="3335338"/>
            <a:ext cx="419100"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293520-3F6B-4162-9275-2B46A2DF66BB}" type="datetime'''''24,''5''''''9''''''''''''''''''''''6'''''''''">
              <a:rPr lang="en-US" altLang="en-US" sz="1000" smtClean="0">
                <a:solidFill>
                  <a:schemeClr val="bg1"/>
                </a:solidFill>
                <a:effectLst/>
              </a:rPr>
              <a:pPr marL="0" indent="0" algn="ctr">
                <a:spcBef>
                  <a:spcPct val="0"/>
                </a:spcBef>
                <a:spcAft>
                  <a:spcPct val="0"/>
                </a:spcAft>
                <a:buNone/>
              </a:pPr>
              <a:t>24,596</a:t>
            </a:fld>
            <a:endParaRPr lang="en-US" sz="1000" dirty="0">
              <a:solidFill>
                <a:schemeClr val="bg1"/>
              </a:solidFill>
            </a:endParaRPr>
          </a:p>
        </p:txBody>
      </p:sp>
      <p:sp>
        <p:nvSpPr>
          <p:cNvPr id="512" name="Text Placeholder 10">
            <a:extLst>
              <a:ext uri="{FF2B5EF4-FFF2-40B4-BE49-F238E27FC236}">
                <a16:creationId xmlns:a16="http://schemas.microsoft.com/office/drawing/2014/main" id="{664C41E3-CEF3-B36F-D1FC-6C28F49920C2}"/>
              </a:ext>
            </a:extLst>
          </p:cNvPr>
          <p:cNvSpPr txBox="1">
            <a:spLocks/>
          </p:cNvSpPr>
          <p:nvPr>
            <p:custDataLst>
              <p:tags r:id="rId39"/>
            </p:custDataLst>
          </p:nvPr>
        </p:nvSpPr>
        <p:spPr bwMode="auto">
          <a:xfrm>
            <a:off x="3362325" y="5978525"/>
            <a:ext cx="3810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1F89E0C-9906-4AA0-BF47-58061467A21D}" type="datetime'Si''t''e C''''''o''n''''''''''tr''''o''''''''''''l'">
              <a:rPr lang="en-US" altLang="en-US" sz="900" dirty="0" smtClean="0">
                <a:effectLst/>
              </a:rPr>
              <a:pPr marL="0" indent="0" algn="ctr">
                <a:spcBef>
                  <a:spcPct val="0"/>
                </a:spcBef>
                <a:spcAft>
                  <a:spcPct val="0"/>
                </a:spcAft>
                <a:buNone/>
              </a:pPr>
              <a:t>Site Control</a:t>
            </a:fld>
            <a:endParaRPr lang="en-US" sz="900"/>
          </a:p>
        </p:txBody>
      </p:sp>
      <p:sp>
        <p:nvSpPr>
          <p:cNvPr id="513" name="Text Placeholder 10">
            <a:extLst>
              <a:ext uri="{FF2B5EF4-FFF2-40B4-BE49-F238E27FC236}">
                <a16:creationId xmlns:a16="http://schemas.microsoft.com/office/drawing/2014/main" id="{26E21184-1A79-9C9A-9D14-B649A608B6FB}"/>
              </a:ext>
            </a:extLst>
          </p:cNvPr>
          <p:cNvSpPr txBox="1">
            <a:spLocks/>
          </p:cNvSpPr>
          <p:nvPr>
            <p:custDataLst>
              <p:tags r:id="rId40"/>
            </p:custDataLst>
          </p:nvPr>
        </p:nvSpPr>
        <p:spPr bwMode="auto">
          <a:xfrm>
            <a:off x="3895725" y="5978526"/>
            <a:ext cx="4572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46A1EE-7C92-498B-B782-05DA5E60E949}" type="datetime'P''''''''''''l''''''a''n''''''''''''''n''i''''''ng'''">
              <a:rPr lang="en-US" altLang="en-US" sz="900" dirty="0" smtClean="0">
                <a:effectLst/>
              </a:rPr>
              <a:pPr marL="0" indent="0" algn="ctr">
                <a:spcBef>
                  <a:spcPct val="0"/>
                </a:spcBef>
                <a:spcAft>
                  <a:spcPct val="0"/>
                </a:spcAft>
                <a:buNone/>
              </a:pPr>
              <a:t>Planning</a:t>
            </a:fld>
            <a:endParaRPr lang="en-US" sz="900"/>
          </a:p>
        </p:txBody>
      </p:sp>
      <p:sp>
        <p:nvSpPr>
          <p:cNvPr id="31" name="Text Placeholder 10">
            <a:extLst>
              <a:ext uri="{FF2B5EF4-FFF2-40B4-BE49-F238E27FC236}">
                <a16:creationId xmlns:a16="http://schemas.microsoft.com/office/drawing/2014/main" id="{CD896A68-0C02-CDA3-A47C-53EE3373A32E}"/>
              </a:ext>
            </a:extLst>
          </p:cNvPr>
          <p:cNvSpPr txBox="1">
            <a:spLocks/>
          </p:cNvSpPr>
          <p:nvPr>
            <p:custDataLst>
              <p:tags r:id="rId41"/>
            </p:custDataLst>
          </p:nvPr>
        </p:nvSpPr>
        <p:spPr bwMode="auto">
          <a:xfrm>
            <a:off x="4530725" y="5943600"/>
            <a:ext cx="7778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900"/>
              <a:t>Total Pipeline</a:t>
            </a:r>
            <a:endParaRPr lang="en-US" sz="900">
              <a:cs typeface="Arial"/>
            </a:endParaRPr>
          </a:p>
          <a:p>
            <a:pPr marL="0" indent="0" algn="ctr">
              <a:spcBef>
                <a:spcPct val="0"/>
              </a:spcBef>
              <a:spcAft>
                <a:spcPct val="0"/>
              </a:spcAft>
              <a:buNone/>
            </a:pPr>
            <a:endParaRPr lang="en-US" sz="1000"/>
          </a:p>
        </p:txBody>
      </p:sp>
      <p:sp>
        <p:nvSpPr>
          <p:cNvPr id="3" name="Rectangular Callout 2">
            <a:extLst>
              <a:ext uri="{FF2B5EF4-FFF2-40B4-BE49-F238E27FC236}">
                <a16:creationId xmlns:a16="http://schemas.microsoft.com/office/drawing/2014/main" id="{50F66CB7-75E6-FFEE-BB56-441FBE31764B}"/>
              </a:ext>
            </a:extLst>
          </p:cNvPr>
          <p:cNvSpPr/>
          <p:nvPr/>
        </p:nvSpPr>
        <p:spPr bwMode="gray">
          <a:xfrm>
            <a:off x="771524" y="2546351"/>
            <a:ext cx="2149475" cy="876299"/>
          </a:xfrm>
          <a:prstGeom prst="wedgeRectCallout">
            <a:avLst>
              <a:gd name="adj1" fmla="val 39685"/>
              <a:gd name="adj2" fmla="val 104554"/>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dirty="0">
                <a:solidFill>
                  <a:schemeClr val="bg1"/>
                </a:solidFill>
              </a:rPr>
              <a:t>At least 1,008 distinct counties (i.e., 30% of US counties) have some form of ordinance (including state-level ordinances) restricting wind power siting.</a:t>
            </a:r>
            <a:endParaRPr lang="en-US" sz="1000" dirty="0">
              <a:solidFill>
                <a:schemeClr val="bg1"/>
              </a:solidFill>
              <a:ea typeface="+mn-lt"/>
              <a:cs typeface="+mn-lt"/>
            </a:endParaRPr>
          </a:p>
        </p:txBody>
      </p:sp>
      <p:cxnSp>
        <p:nvCxnSpPr>
          <p:cNvPr id="17" name="btfpColumnHeaderBoxLine273947">
            <a:extLst>
              <a:ext uri="{FF2B5EF4-FFF2-40B4-BE49-F238E27FC236}">
                <a16:creationId xmlns:a16="http://schemas.microsoft.com/office/drawing/2014/main" id="{D9D668BF-6EFC-B8B2-5D82-D2C2BD975B88}"/>
              </a:ext>
            </a:extLst>
          </p:cNvPr>
          <p:cNvCxnSpPr>
            <a:cxnSpLocks/>
          </p:cNvCxnSpPr>
          <p:nvPr/>
        </p:nvCxnSpPr>
        <p:spPr bwMode="gray">
          <a:xfrm>
            <a:off x="5888037" y="1839495"/>
            <a:ext cx="292590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2" name="btfpColumnHeaderBoxLine273947">
            <a:extLst>
              <a:ext uri="{FF2B5EF4-FFF2-40B4-BE49-F238E27FC236}">
                <a16:creationId xmlns:a16="http://schemas.microsoft.com/office/drawing/2014/main" id="{553584F5-ACCF-54F4-0885-A73FA9C463B8}"/>
              </a:ext>
            </a:extLst>
          </p:cNvPr>
          <p:cNvCxnSpPr>
            <a:cxnSpLocks/>
          </p:cNvCxnSpPr>
          <p:nvPr/>
        </p:nvCxnSpPr>
        <p:spPr bwMode="gray">
          <a:xfrm>
            <a:off x="5750504" y="1741001"/>
            <a:ext cx="0" cy="444235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7BF0B394-1CAC-034A-7D01-D5715AA08FDC}"/>
              </a:ext>
            </a:extLst>
          </p:cNvPr>
          <p:cNvGraphicFramePr/>
          <p:nvPr>
            <p:extLst>
              <p:ext uri="{D42A27DB-BD31-4B8C-83A1-F6EECF244321}">
                <p14:modId xmlns:p14="http://schemas.microsoft.com/office/powerpoint/2010/main" val="4242439572"/>
              </p:ext>
            </p:extLst>
          </p:nvPr>
        </p:nvGraphicFramePr>
        <p:xfrm>
          <a:off x="3590925" y="1784350"/>
          <a:ext cx="2659063" cy="4341813"/>
        </p:xfrm>
        <a:graphic>
          <a:graphicData uri="http://schemas.openxmlformats.org/drawingml/2006/chart">
            <c:chart xmlns:c="http://schemas.openxmlformats.org/drawingml/2006/chart" xmlns:r="http://schemas.openxmlformats.org/officeDocument/2006/relationships" r:id="rId57"/>
          </a:graphicData>
        </a:graphic>
      </p:graphicFrame>
    </p:spTree>
    <p:custDataLst>
      <p:tags r:id="rId2"/>
    </p:custDataLst>
    <p:extLst>
      <p:ext uri="{BB962C8B-B14F-4D97-AF65-F5344CB8AC3E}">
        <p14:creationId xmlns:p14="http://schemas.microsoft.com/office/powerpoint/2010/main" val="165386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860C-C519-9B7B-84B5-9096306F151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E3FFC4-B5E4-3538-5D96-59A1D5BAE43D}"/>
              </a:ext>
            </a:extLst>
          </p:cNvPr>
          <p:cNvGraphicFramePr>
            <a:graphicFrameLocks noChangeAspect="1"/>
          </p:cNvGraphicFramePr>
          <p:nvPr>
            <p:custDataLst>
              <p:tags r:id="rId3"/>
            </p:custDataLst>
            <p:extLst>
              <p:ext uri="{D42A27DB-BD31-4B8C-83A1-F6EECF244321}">
                <p14:modId xmlns:p14="http://schemas.microsoft.com/office/powerpoint/2010/main" val="3060983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1" name="think-cell Slide" r:id="rId87" imgW="592" imgH="591" progId="TCLayout.ActiveDocument.1">
                  <p:embed/>
                </p:oleObj>
              </mc:Choice>
              <mc:Fallback>
                <p:oleObj name="think-cell Slide" r:id="rId87" imgW="592" imgH="591" progId="TCLayout.ActiveDocument.1">
                  <p:embed/>
                  <p:pic>
                    <p:nvPicPr>
                      <p:cNvPr id="7" name="think-cell data - do not delete" hidden="1">
                        <a:extLst>
                          <a:ext uri="{FF2B5EF4-FFF2-40B4-BE49-F238E27FC236}">
                            <a16:creationId xmlns:a16="http://schemas.microsoft.com/office/drawing/2014/main" id="{29E3FFC4-B5E4-3538-5D96-59A1D5BAE43D}"/>
                          </a:ext>
                        </a:extLst>
                      </p:cNvPr>
                      <p:cNvPicPr/>
                      <p:nvPr/>
                    </p:nvPicPr>
                    <p:blipFill>
                      <a:blip r:embed="rId8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1AC51CB-96A6-DC08-7692-6106FE001B65}"/>
              </a:ext>
            </a:extLst>
          </p:cNvPr>
          <p:cNvSpPr>
            <a:spLocks noGrp="1"/>
          </p:cNvSpPr>
          <p:nvPr>
            <p:ph type="title"/>
          </p:nvPr>
        </p:nvSpPr>
        <p:spPr/>
        <p:txBody>
          <a:bodyPr vert="horz">
            <a:noAutofit/>
          </a:bodyPr>
          <a:lstStyle/>
          <a:p>
            <a:r>
              <a:rPr lang="en-US"/>
              <a:t>Wind represents 17% of the interconnection queue in the US; in some states, this is 70% for onshore and 85% for offshore wind</a:t>
            </a:r>
          </a:p>
        </p:txBody>
      </p:sp>
      <p:sp>
        <p:nvSpPr>
          <p:cNvPr id="32" name="btfpNotesBox440432">
            <a:extLst>
              <a:ext uri="{FF2B5EF4-FFF2-40B4-BE49-F238E27FC236}">
                <a16:creationId xmlns:a16="http://schemas.microsoft.com/office/drawing/2014/main" id="{3178EB13-2E88-3959-11B0-D634E8479EEE}"/>
              </a:ext>
            </a:extLst>
          </p:cNvPr>
          <p:cNvSpPr txBox="1"/>
          <p:nvPr>
            <p:custDataLst>
              <p:tags r:id="rId4"/>
            </p:custDataLst>
          </p:nvPr>
        </p:nvSpPr>
        <p:spPr bwMode="gray">
          <a:xfrm>
            <a:off x="330198" y="6419088"/>
            <a:ext cx="9928227"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BCG, </a:t>
            </a:r>
            <a:r>
              <a:rPr lang="en-US" sz="800" dirty="0">
                <a:solidFill>
                  <a:srgbClr val="000000"/>
                </a:solidFill>
                <a:hlinkClick r:id="rId89"/>
              </a:rPr>
              <a:t>Offshore Wind: Future of logistic</a:t>
            </a:r>
            <a:r>
              <a:rPr lang="en-US" sz="800" dirty="0">
                <a:solidFill>
                  <a:srgbClr val="000000"/>
                </a:solidFill>
              </a:rPr>
              <a:t> (2022); NY ISO, </a:t>
            </a:r>
            <a:r>
              <a:rPr lang="en-US" sz="800" dirty="0">
                <a:solidFill>
                  <a:srgbClr val="000000"/>
                </a:solidFill>
                <a:hlinkClick r:id="rId90"/>
              </a:rPr>
              <a:t>NYISO’s 2024 Priorities Are Fueling New York’s Clean Energy Future</a:t>
            </a:r>
            <a:r>
              <a:rPr lang="en-US" sz="800" dirty="0">
                <a:solidFill>
                  <a:srgbClr val="000000"/>
                </a:solidFill>
              </a:rPr>
              <a:t> (2024); Berkeley Lab, </a:t>
            </a:r>
            <a:r>
              <a:rPr lang="en-US" sz="800" dirty="0">
                <a:solidFill>
                  <a:srgbClr val="000000"/>
                </a:solidFill>
                <a:hlinkClick r:id="rId91"/>
              </a:rPr>
              <a:t>Generation, Storage, and Hybrid Capacity in </a:t>
            </a:r>
          </a:p>
          <a:p>
            <a:pPr marL="0" indent="0">
              <a:spcBef>
                <a:spcPts val="0"/>
              </a:spcBef>
              <a:buNone/>
            </a:pPr>
            <a:r>
              <a:rPr lang="en-US" sz="800" dirty="0">
                <a:solidFill>
                  <a:srgbClr val="000000"/>
                </a:solidFill>
                <a:hlinkClick r:id="rId91"/>
              </a:rPr>
              <a:t>Interconnection Queues</a:t>
            </a:r>
            <a:r>
              <a:rPr lang="en-US" sz="800" dirty="0">
                <a:solidFill>
                  <a:srgbClr val="000000"/>
                </a:solidFill>
              </a:rPr>
              <a:t> (2024).</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92"/>
              </a:rPr>
              <a:t>Gernot Wagner</a:t>
            </a:r>
            <a:r>
              <a:rPr lang="en-US" sz="800" dirty="0">
                <a:solidFill>
                  <a:srgbClr val="000000"/>
                </a:solidFill>
              </a:rPr>
              <a:t>. </a:t>
            </a:r>
            <a:r>
              <a:rPr lang="en-US" sz="800" dirty="0">
                <a:solidFill>
                  <a:srgbClr val="000000"/>
                </a:solidFill>
                <a:hlinkClick r:id="rId9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94"/>
              </a:rPr>
              <a:t>Reconsidering Wind</a:t>
            </a:r>
            <a:r>
              <a:rPr lang="en-US" sz="800" dirty="0">
                <a:solidFill>
                  <a:srgbClr val="000000"/>
                </a:solidFill>
              </a:rPr>
              <a:t>” (5 March 2025).</a:t>
            </a:r>
          </a:p>
        </p:txBody>
      </p:sp>
      <p:graphicFrame>
        <p:nvGraphicFramePr>
          <p:cNvPr id="12" name="Chart 11">
            <a:extLst>
              <a:ext uri="{FF2B5EF4-FFF2-40B4-BE49-F238E27FC236}">
                <a16:creationId xmlns:a16="http://schemas.microsoft.com/office/drawing/2014/main" id="{21347FED-1EB4-E610-1C16-81D01C2FC54F}"/>
              </a:ext>
            </a:extLst>
          </p:cNvPr>
          <p:cNvGraphicFramePr/>
          <p:nvPr>
            <p:custDataLst>
              <p:tags r:id="rId5"/>
            </p:custDataLst>
            <p:extLst>
              <p:ext uri="{D42A27DB-BD31-4B8C-83A1-F6EECF244321}">
                <p14:modId xmlns:p14="http://schemas.microsoft.com/office/powerpoint/2010/main" val="1273549259"/>
              </p:ext>
            </p:extLst>
          </p:nvPr>
        </p:nvGraphicFramePr>
        <p:xfrm>
          <a:off x="1749425" y="4159250"/>
          <a:ext cx="4430713" cy="1863725"/>
        </p:xfrm>
        <a:graphic>
          <a:graphicData uri="http://schemas.openxmlformats.org/drawingml/2006/chart">
            <c:chart xmlns:c="http://schemas.openxmlformats.org/drawingml/2006/chart" xmlns:r="http://schemas.openxmlformats.org/officeDocument/2006/relationships" r:id="rId95"/>
          </a:graphicData>
        </a:graphic>
      </p:graphicFrame>
      <p:cxnSp>
        <p:nvCxnSpPr>
          <p:cNvPr id="554" name="Straight Connector 553">
            <a:extLst>
              <a:ext uri="{FF2B5EF4-FFF2-40B4-BE49-F238E27FC236}">
                <a16:creationId xmlns:a16="http://schemas.microsoft.com/office/drawing/2014/main" id="{3CD693B6-0D88-2875-4E3A-5F5B0593985E}"/>
              </a:ext>
            </a:extLst>
          </p:cNvPr>
          <p:cNvCxnSpPr/>
          <p:nvPr>
            <p:custDataLst>
              <p:tags r:id="rId6"/>
            </p:custDataLst>
          </p:nvPr>
        </p:nvCxnSpPr>
        <p:spPr bwMode="auto">
          <a:xfrm flipH="1">
            <a:off x="5959475" y="4384675"/>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1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097088" y="5073650"/>
            <a:ext cx="322263" cy="152400"/>
          </a:xfrm>
          <a:prstGeom prst="rect">
            <a:avLst/>
          </a:prstGeom>
          <a:solidFill>
            <a:srgbClr val="9DB1CF"/>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2CF4EF-2C6C-43BF-B42C-355019D20A69}" type="datetime'''''''''4''''''''''''''''''''''.''8''''''%'''''''''''''''">
              <a:rPr lang="en-US" altLang="en-US" sz="1000" smtClean="0">
                <a:effectLst/>
              </a:rPr>
              <a:pPr marL="0" lvl="0" indent="0" algn="ctr">
                <a:spcBef>
                  <a:spcPct val="0"/>
                </a:spcBef>
                <a:spcAft>
                  <a:spcPct val="0"/>
                </a:spcAft>
                <a:buNone/>
              </a:pPr>
              <a:t>4.8%</a:t>
            </a:fld>
            <a:endParaRPr lang="en-US" sz="1000"/>
          </a:p>
        </p:txBody>
      </p:sp>
      <p:sp>
        <p:nvSpPr>
          <p:cNvPr id="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2163763" y="5868988"/>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AEC9DB-C911-40F0-BEDB-B3140EB131A9}" type="datetime'N''''''''''''Y'''''''''''''''''''">
              <a:rPr lang="en-US" altLang="en-US" sz="1000" smtClean="0"/>
              <a:pPr marL="0" lvl="0" indent="0" algn="ctr">
                <a:spcBef>
                  <a:spcPct val="0"/>
                </a:spcBef>
                <a:spcAft>
                  <a:spcPct val="0"/>
                </a:spcAft>
                <a:buNone/>
              </a:pPr>
              <a:t>NY</a:t>
            </a:fld>
            <a:endParaRPr lang="en-US" sz="1000"/>
          </a:p>
        </p:txBody>
      </p:sp>
      <p:sp>
        <p:nvSpPr>
          <p:cNvPr id="47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3068638" y="5375275"/>
            <a:ext cx="322263" cy="152400"/>
          </a:xfrm>
          <a:prstGeom prst="rect">
            <a:avLst/>
          </a:prstGeom>
          <a:solidFill>
            <a:srgbClr val="DEC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DCA813-10EF-4D0C-9607-454ED288045E}" type="datetime'''''''6''''''.''''''''''''''''''4%'''''''''''''''">
              <a:rPr lang="en-US" altLang="en-US" sz="1000" smtClean="0">
                <a:effectLst/>
              </a:rPr>
              <a:pPr marL="0" lvl="0" indent="0" algn="ctr">
                <a:spcBef>
                  <a:spcPct val="0"/>
                </a:spcBef>
                <a:spcAft>
                  <a:spcPct val="0"/>
                </a:spcAft>
                <a:buNone/>
              </a:pPr>
              <a:t>6.4%</a:t>
            </a:fld>
            <a:endParaRPr lang="en-US" sz="1000"/>
          </a:p>
        </p:txBody>
      </p:sp>
      <p:sp>
        <p:nvSpPr>
          <p:cNvPr id="467"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2724150" y="5382260"/>
            <a:ext cx="322263" cy="152400"/>
          </a:xfrm>
          <a:prstGeom prst="rect">
            <a:avLst/>
          </a:prstGeom>
          <a:solidFill>
            <a:srgbClr val="000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A1DA58-880F-4A4C-90DD-EE3D7FF36747}" type="datetime'''0''''''''''''''''''''''''''''''''.9%'''''''''''''">
              <a:rPr lang="en-US" altLang="en-US" sz="1000" smtClean="0">
                <a:solidFill>
                  <a:schemeClr val="bg1"/>
                </a:solidFill>
                <a:effectLst/>
              </a:rPr>
              <a:pPr marL="0" lvl="0" indent="0" algn="ctr">
                <a:spcBef>
                  <a:spcPct val="0"/>
                </a:spcBef>
                <a:spcAft>
                  <a:spcPct val="0"/>
                </a:spcAft>
                <a:buNone/>
              </a:pPr>
              <a:t>0.9%</a:t>
            </a:fld>
            <a:endParaRPr lang="en-US" sz="1000">
              <a:solidFill>
                <a:schemeClr val="bg1"/>
              </a:solidFill>
            </a:endParaRPr>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3025775" y="5868988"/>
            <a:ext cx="168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869C9A9-9B7B-4A3A-9454-59990D152A09}" type="datetime'''''''''''''''''''''''''N''''''''''J'''''''''''''''''''''''''">
              <a:rPr lang="en-US" altLang="en-US" sz="1000" smtClean="0"/>
              <a:pPr marL="0" lvl="0" indent="0" algn="ctr">
                <a:spcBef>
                  <a:spcPct val="0"/>
                </a:spcBef>
                <a:spcAft>
                  <a:spcPct val="0"/>
                </a:spcAft>
                <a:buNone/>
              </a:pPr>
              <a:t>NJ</a:t>
            </a:fld>
            <a:endParaRPr lang="en-US" sz="1000"/>
          </a:p>
        </p:txBody>
      </p:sp>
      <p:sp>
        <p:nvSpPr>
          <p:cNvPr id="221"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3803650" y="5100638"/>
            <a:ext cx="322263" cy="152400"/>
          </a:xfrm>
          <a:prstGeom prst="rect">
            <a:avLst/>
          </a:prstGeom>
          <a:solidFill>
            <a:srgbClr val="DEC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D4E9D6-5477-4F0A-99A8-4CE2EC318D08}" type="datetime'''4''''''''''.''''''''''''''0%'''''''''''''">
              <a:rPr lang="en-US" altLang="en-US" sz="1000" smtClean="0">
                <a:effectLst/>
              </a:rPr>
              <a:pPr marL="0" lvl="0" indent="0" algn="ctr">
                <a:spcBef>
                  <a:spcPct val="0"/>
                </a:spcBef>
                <a:spcAft>
                  <a:spcPct val="0"/>
                </a:spcAft>
                <a:buNone/>
              </a:pPr>
              <a:t>4.0%</a:t>
            </a:fld>
            <a:endParaRPr lang="en-US" sz="1000"/>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3862388" y="5868988"/>
            <a:ext cx="203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B11468-2B4B-461A-A34C-F947C3B40CF2}" type="datetime'M''''''''''''''''''''''''''''''''''''''''''''''''''A'''''''">
              <a:rPr lang="en-US" altLang="en-US" sz="1000" smtClean="0"/>
              <a:pPr marL="0" lvl="0" indent="0" algn="ctr">
                <a:spcBef>
                  <a:spcPct val="0"/>
                </a:spcBef>
                <a:spcAft>
                  <a:spcPct val="0"/>
                </a:spcAft>
                <a:buNone/>
              </a:pPr>
              <a:t>MA</a:t>
            </a:fld>
            <a:endParaRPr lang="en-US" sz="1000"/>
          </a:p>
        </p:txBody>
      </p:sp>
      <p:sp>
        <p:nvSpPr>
          <p:cNvPr id="475"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775200" y="5568950"/>
            <a:ext cx="322263" cy="152400"/>
          </a:xfrm>
          <a:prstGeom prst="rect">
            <a:avLst/>
          </a:prstGeom>
          <a:solidFill>
            <a:srgbClr val="DEC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0F4BE0-8634-4FAB-AC5B-14F6D9FFDB62}" type="datetime'''''''''''''''''''''''8''''''.''''2''''''''''''''''%'''''''''">
              <a:rPr lang="en-US" altLang="en-US" sz="1000" smtClean="0">
                <a:effectLst/>
              </a:rPr>
              <a:pPr marL="0" lvl="0" indent="0" algn="ctr">
                <a:spcBef>
                  <a:spcPct val="0"/>
                </a:spcBef>
                <a:spcAft>
                  <a:spcPct val="0"/>
                </a:spcAft>
                <a:buNone/>
              </a:pPr>
              <a:t>8.2%</a:t>
            </a:fld>
            <a:endParaRPr lang="en-US" sz="1000"/>
          </a:p>
        </p:txBody>
      </p:sp>
      <p:sp>
        <p:nvSpPr>
          <p:cNvPr id="469"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4538663" y="5673725"/>
            <a:ext cx="322263" cy="152400"/>
          </a:xfrm>
          <a:prstGeom prst="rect">
            <a:avLst/>
          </a:prstGeom>
          <a:solidFill>
            <a:schemeClr val="accent6"/>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0D6C85-B5D6-4473-93C9-F36283744FD8}" type="datetime'''''''''''6''''''''''''''.7%'''''''''''''''''''''''''">
              <a:rPr lang="en-US" altLang="en-US" sz="1000" smtClean="0">
                <a:solidFill>
                  <a:schemeClr val="bg1"/>
                </a:solidFill>
                <a:effectLst/>
              </a:rPr>
              <a:pPr marL="0" lvl="0" indent="0" algn="ctr">
                <a:spcBef>
                  <a:spcPct val="0"/>
                </a:spcBef>
                <a:spcAft>
                  <a:spcPct val="0"/>
                </a:spcAft>
                <a:buNone/>
              </a:pPr>
              <a:t>6.7%</a:t>
            </a:fld>
            <a:endParaRPr lang="en-US" sz="1000">
              <a:solidFill>
                <a:schemeClr val="bg1"/>
              </a:solidFill>
            </a:endParaRPr>
          </a:p>
        </p:txBody>
      </p:sp>
      <p:sp>
        <p:nvSpPr>
          <p:cNvPr id="92" name="Text Placeholder 10">
            <a:extLst>
              <a:ext uri="{FF2B5EF4-FFF2-40B4-BE49-F238E27FC236}">
                <a16:creationId xmlns:a16="http://schemas.microsoft.com/office/drawing/2014/main" id="{5A7752E1-78B2-0A5C-3518-51C4FB2D6039}"/>
              </a:ext>
            </a:extLst>
          </p:cNvPr>
          <p:cNvSpPr>
            <a:spLocks noGrp="1"/>
          </p:cNvSpPr>
          <p:nvPr>
            <p:custDataLst>
              <p:tags r:id="rId16"/>
            </p:custDataLst>
          </p:nvPr>
        </p:nvSpPr>
        <p:spPr bwMode="auto">
          <a:xfrm>
            <a:off x="4722813" y="5868988"/>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14952C3-6481-4543-A4F4-85CD8765F060}" type="datetime'''''''''''''''''''''''''D''''''''''''''''''''E'''''''">
              <a:rPr lang="en-US" altLang="en-US" sz="1000" smtClean="0"/>
              <a:pPr marL="0" lvl="0" indent="0" algn="ctr">
                <a:spcBef>
                  <a:spcPct val="0"/>
                </a:spcBef>
                <a:spcAft>
                  <a:spcPct val="0"/>
                </a:spcAft>
                <a:buNone/>
              </a:pPr>
              <a:t>DE</a:t>
            </a:fld>
            <a:endParaRPr lang="en-US" sz="1000"/>
          </a:p>
        </p:txBody>
      </p:sp>
      <p:sp>
        <p:nvSpPr>
          <p:cNvPr id="481"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5629275" y="4867275"/>
            <a:ext cx="322263" cy="152400"/>
          </a:xfrm>
          <a:prstGeom prst="rect">
            <a:avLst/>
          </a:prstGeom>
          <a:solidFill>
            <a:srgbClr val="DEC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6371B5-C5D0-4A0E-9F78-62A94578A8E7}" type="datetime'8''.''''''''''4''''''''''%'''''''''''''''''">
              <a:rPr lang="en-US" altLang="en-US" sz="1000" smtClean="0">
                <a:effectLst/>
              </a:rPr>
              <a:pPr marL="0" lvl="0" indent="0" algn="ctr">
                <a:spcBef>
                  <a:spcPct val="0"/>
                </a:spcBef>
                <a:spcAft>
                  <a:spcPct val="0"/>
                </a:spcAft>
                <a:buNone/>
              </a:pPr>
              <a:t>8.4%</a:t>
            </a:fld>
            <a:endParaRPr lang="en-US" sz="1000"/>
          </a:p>
        </p:txBody>
      </p:sp>
      <p:sp>
        <p:nvSpPr>
          <p:cNvPr id="470"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5299868" y="4879975"/>
            <a:ext cx="322263" cy="152400"/>
          </a:xfrm>
          <a:prstGeom prst="rect">
            <a:avLst/>
          </a:prstGeom>
          <a:solidFill>
            <a:srgbClr val="000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394990-5F61-4209-950B-6B22F2E332AC}" type="datetime'''''''''''''''0.''6''''''''''''%'''''''''''''''''">
              <a:rPr lang="en-US" altLang="en-US" sz="1000" smtClean="0">
                <a:solidFill>
                  <a:schemeClr val="bg1"/>
                </a:solidFill>
                <a:effectLst/>
              </a:rPr>
              <a:pPr marL="0" lvl="0" indent="0" algn="ctr">
                <a:spcBef>
                  <a:spcPct val="0"/>
                </a:spcBef>
                <a:spcAft>
                  <a:spcPct val="0"/>
                </a:spcAft>
                <a:buNone/>
              </a:pPr>
              <a:t>0.6%</a:t>
            </a:fld>
            <a:endParaRPr lang="en-US" sz="1000">
              <a:solidFill>
                <a:schemeClr val="bg1"/>
              </a:solidFill>
            </a:endParaRPr>
          </a:p>
        </p:txBody>
      </p:sp>
      <p:sp>
        <p:nvSpPr>
          <p:cNvPr id="93" name="Text Placeholder 10">
            <a:extLst>
              <a:ext uri="{FF2B5EF4-FFF2-40B4-BE49-F238E27FC236}">
                <a16:creationId xmlns:a16="http://schemas.microsoft.com/office/drawing/2014/main" id="{2D7A3B84-5116-5852-90FE-4098614E1710}"/>
              </a:ext>
            </a:extLst>
          </p:cNvPr>
          <p:cNvSpPr>
            <a:spLocks noGrp="1"/>
          </p:cNvSpPr>
          <p:nvPr>
            <p:custDataLst>
              <p:tags r:id="rId19"/>
            </p:custDataLst>
          </p:nvPr>
        </p:nvSpPr>
        <p:spPr bwMode="auto">
          <a:xfrm>
            <a:off x="5580063" y="586898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2979A9F-8F8C-49D2-88EA-FD757B3C35EB}" type="datetime'''C''''''''''''''''T'''''''''''''''''''''''''''''">
              <a:rPr lang="en-US" altLang="en-US" sz="1000" smtClean="0"/>
              <a:pPr marL="0" lvl="0" indent="0" algn="ctr">
                <a:spcBef>
                  <a:spcPct val="0"/>
                </a:spcBef>
                <a:spcAft>
                  <a:spcPct val="0"/>
                </a:spcAft>
                <a:buNone/>
              </a:pPr>
              <a:t>CT</a:t>
            </a:fld>
            <a:endParaRPr lang="en-US" sz="1000"/>
          </a:p>
        </p:txBody>
      </p:sp>
      <p:sp>
        <p:nvSpPr>
          <p:cNvPr id="552"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213475" y="4316414"/>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C2AC168-04E6-4BFC-B2E1-3F90570C3CB6}" type="datetime'''''''''''''''''1''0''''''''''''''''0%'">
              <a:rPr lang="en-US" altLang="en-US" sz="900" smtClean="0">
                <a:effectLst/>
              </a:rPr>
              <a:pPr marL="0" lvl="0" indent="0">
                <a:spcBef>
                  <a:spcPct val="0"/>
                </a:spcBef>
                <a:spcAft>
                  <a:spcPct val="0"/>
                </a:spcAft>
                <a:buNone/>
              </a:pPr>
              <a:t>100%</a:t>
            </a:fld>
            <a:endParaRPr lang="en-US" sz="900"/>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012950" y="4206875"/>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CDAED59-EAAD-48F8-B587-9CCF5F5200E4}" type="datetime'''1''''''''''21'''''''''''''''''',6''''''1''''''9'''''''''''">
              <a:rPr lang="en-US" altLang="en-US" sz="1000" smtClean="0"/>
              <a:pPr marL="0" lvl="0" indent="0" algn="ctr">
                <a:spcBef>
                  <a:spcPct val="0"/>
                </a:spcBef>
                <a:spcAft>
                  <a:spcPct val="0"/>
                </a:spcAft>
                <a:buNone/>
              </a:pPr>
              <a:t>121,619</a:t>
            </a:fld>
            <a:endParaRPr lang="en-US" sz="1000"/>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2900363" y="420687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AE1D7D-EF22-447F-A97D-9F739F0FD558}" type="datetime'''''''''''''2''5'',''''''''''''''''2''''''7''''''''2'''">
              <a:rPr lang="en-US" altLang="en-US" sz="1000" smtClean="0"/>
              <a:pPr marL="0" lvl="0" indent="0" algn="ctr">
                <a:spcBef>
                  <a:spcPct val="0"/>
                </a:spcBef>
                <a:spcAft>
                  <a:spcPct val="0"/>
                </a:spcAft>
                <a:buNone/>
              </a:pPr>
              <a:t>25,272</a:t>
            </a:fld>
            <a:endParaRPr lang="en-US" sz="1000"/>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754438" y="420687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C389BE-8C57-4F03-A2FA-BF418760CD83}" type="datetime'''''''2''''''8'''',''''2''''''''''''''''''''''''4''''''''9'''">
              <a:rPr lang="en-US" altLang="en-US" sz="1000" smtClean="0"/>
              <a:pPr marL="0" lvl="0" indent="0" algn="ctr">
                <a:spcBef>
                  <a:spcPct val="0"/>
                </a:spcBef>
                <a:spcAft>
                  <a:spcPct val="0"/>
                </a:spcAft>
                <a:buNone/>
              </a:pPr>
              <a:t>28,249</a:t>
            </a:fld>
            <a:endParaRPr lang="en-US" sz="1000"/>
          </a:p>
        </p:txBody>
      </p:sp>
      <p:sp>
        <p:nvSpPr>
          <p:cNvPr id="94" name="Text Placeholder 10">
            <a:extLst>
              <a:ext uri="{FF2B5EF4-FFF2-40B4-BE49-F238E27FC236}">
                <a16:creationId xmlns:a16="http://schemas.microsoft.com/office/drawing/2014/main" id="{1C171AA3-0A3E-7307-7932-4520866BD773}"/>
              </a:ext>
            </a:extLst>
          </p:cNvPr>
          <p:cNvSpPr>
            <a:spLocks noGrp="1"/>
          </p:cNvSpPr>
          <p:nvPr>
            <p:custDataLst>
              <p:tags r:id="rId24"/>
            </p:custDataLst>
          </p:nvPr>
        </p:nvSpPr>
        <p:spPr bwMode="gray">
          <a:xfrm>
            <a:off x="4641850" y="420687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FD2925D-E53B-497A-BAC0-D6BD2D46F21A}" type="datetime'''''''''''''''''''''8,''''''''''1''''39'''''''''''''''''">
              <a:rPr lang="en-US" altLang="en-US" sz="1000" smtClean="0"/>
              <a:pPr marL="0" lvl="0" indent="0" algn="ctr">
                <a:spcBef>
                  <a:spcPct val="0"/>
                </a:spcBef>
                <a:spcAft>
                  <a:spcPct val="0"/>
                </a:spcAft>
                <a:buNone/>
              </a:pPr>
              <a:t>8,139</a:t>
            </a:fld>
            <a:endParaRPr lang="en-US" sz="1000"/>
          </a:p>
        </p:txBody>
      </p:sp>
      <p:sp>
        <p:nvSpPr>
          <p:cNvPr id="98" name="Text Placeholder 10">
            <a:extLst>
              <a:ext uri="{FF2B5EF4-FFF2-40B4-BE49-F238E27FC236}">
                <a16:creationId xmlns:a16="http://schemas.microsoft.com/office/drawing/2014/main" id="{8F18B802-05D4-1899-83BC-46F886AF518A}"/>
              </a:ext>
            </a:extLst>
          </p:cNvPr>
          <p:cNvSpPr>
            <a:spLocks noGrp="1"/>
          </p:cNvSpPr>
          <p:nvPr>
            <p:custDataLst>
              <p:tags r:id="rId25"/>
            </p:custDataLst>
          </p:nvPr>
        </p:nvSpPr>
        <p:spPr bwMode="gray">
          <a:xfrm>
            <a:off x="5461000" y="420687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8CCE5AF-6D4A-4861-A62C-13FC97DAB9CE}" type="datetime'''''''10'''''''''''',''''''''''''3''''''''6''''''''''2'''">
              <a:rPr lang="en-US" altLang="en-US" sz="1000" smtClean="0"/>
              <a:pPr marL="0" lvl="0" indent="0" algn="ctr">
                <a:spcBef>
                  <a:spcPct val="0"/>
                </a:spcBef>
                <a:spcAft>
                  <a:spcPct val="0"/>
                </a:spcAft>
                <a:buNone/>
              </a:pPr>
              <a:t>10,362</a:t>
            </a:fld>
            <a:endParaRPr lang="en-US" sz="1000"/>
          </a:p>
        </p:txBody>
      </p:sp>
      <p:sp>
        <p:nvSpPr>
          <p:cNvPr id="23" name="Text Placeholder 10">
            <a:extLst>
              <a:ext uri="{FF2B5EF4-FFF2-40B4-BE49-F238E27FC236}">
                <a16:creationId xmlns:a16="http://schemas.microsoft.com/office/drawing/2014/main" id="{8CCDC327-DAB4-5C7D-096C-D8212580496C}"/>
              </a:ext>
            </a:extLst>
          </p:cNvPr>
          <p:cNvSpPr>
            <a:spLocks noGrp="1"/>
          </p:cNvSpPr>
          <p:nvPr>
            <p:custDataLst>
              <p:tags r:id="rId26"/>
            </p:custDataLst>
          </p:nvPr>
        </p:nvSpPr>
        <p:spPr bwMode="auto">
          <a:xfrm>
            <a:off x="329184" y="1554480"/>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Interconnection queue by state and for US total, </a:t>
            </a:r>
            <a:r>
              <a:rPr lang="en-US" sz="1400" i="1" dirty="0">
                <a:solidFill>
                  <a:srgbClr val="000000"/>
                </a:solidFill>
                <a:ea typeface="+mn-lt"/>
                <a:cs typeface="+mn-lt"/>
              </a:rPr>
              <a:t>2024,% of total MW</a:t>
            </a:r>
            <a:endParaRPr lang="en-US" sz="1400" i="1" dirty="0"/>
          </a:p>
        </p:txBody>
      </p:sp>
      <p:cxnSp>
        <p:nvCxnSpPr>
          <p:cNvPr id="24" name="Straight Connector 23">
            <a:extLst>
              <a:ext uri="{FF2B5EF4-FFF2-40B4-BE49-F238E27FC236}">
                <a16:creationId xmlns:a16="http://schemas.microsoft.com/office/drawing/2014/main" id="{B404984F-FE89-873A-70FA-9ACCE3998FA4}"/>
              </a:ext>
            </a:extLst>
          </p:cNvPr>
          <p:cNvCxnSpPr>
            <a:cxnSpLocks/>
          </p:cNvCxnSpPr>
          <p:nvPr/>
        </p:nvCxnSpPr>
        <p:spPr bwMode="gray">
          <a:xfrm>
            <a:off x="256381" y="1770379"/>
            <a:ext cx="7834313"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EEE4309B-E361-23D4-B8A3-35FDCF8DBA48}"/>
              </a:ext>
            </a:extLst>
          </p:cNvPr>
          <p:cNvGraphicFramePr/>
          <p:nvPr>
            <p:custDataLst>
              <p:tags r:id="rId27"/>
            </p:custDataLst>
            <p:extLst>
              <p:ext uri="{D42A27DB-BD31-4B8C-83A1-F6EECF244321}">
                <p14:modId xmlns:p14="http://schemas.microsoft.com/office/powerpoint/2010/main" val="2332260293"/>
              </p:ext>
            </p:extLst>
          </p:nvPr>
        </p:nvGraphicFramePr>
        <p:xfrm>
          <a:off x="1749425" y="2212975"/>
          <a:ext cx="4430713" cy="1917700"/>
        </p:xfrm>
        <a:graphic>
          <a:graphicData uri="http://schemas.openxmlformats.org/drawingml/2006/chart">
            <c:chart xmlns:c="http://schemas.openxmlformats.org/drawingml/2006/chart" xmlns:r="http://schemas.openxmlformats.org/officeDocument/2006/relationships" r:id="rId96"/>
          </a:graphicData>
        </a:graphic>
      </p:graphicFrame>
      <p:cxnSp>
        <p:nvCxnSpPr>
          <p:cNvPr id="546" name="Straight Connector 545">
            <a:extLst>
              <a:ext uri="{FF2B5EF4-FFF2-40B4-BE49-F238E27FC236}">
                <a16:creationId xmlns:a16="http://schemas.microsoft.com/office/drawing/2014/main" id="{180C7F2F-2D0F-D422-0C11-97C2D5943766}"/>
              </a:ext>
            </a:extLst>
          </p:cNvPr>
          <p:cNvCxnSpPr/>
          <p:nvPr>
            <p:custDataLst>
              <p:tags r:id="rId28"/>
            </p:custDataLst>
          </p:nvPr>
        </p:nvCxnSpPr>
        <p:spPr bwMode="auto">
          <a:xfrm flipH="1">
            <a:off x="5959475" y="2438400"/>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F5FB4212-2799-8424-F878-44074EC63B8E}"/>
              </a:ext>
            </a:extLst>
          </p:cNvPr>
          <p:cNvCxnSpPr>
            <a:cxnSpLocks/>
          </p:cNvCxnSpPr>
          <p:nvPr>
            <p:custDataLst>
              <p:tags r:id="rId29"/>
            </p:custDataLst>
          </p:nvPr>
        </p:nvCxnSpPr>
        <p:spPr bwMode="auto">
          <a:xfrm flipH="1">
            <a:off x="2435225" y="3727450"/>
            <a:ext cx="7620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62B4EA5D-4BD9-38A5-6D2B-7D8C3B87913E}"/>
              </a:ext>
            </a:extLst>
          </p:cNvPr>
          <p:cNvCxnSpPr>
            <a:cxnSpLocks/>
          </p:cNvCxnSpPr>
          <p:nvPr>
            <p:custDataLst>
              <p:tags r:id="rId30"/>
            </p:custDataLst>
          </p:nvPr>
        </p:nvCxnSpPr>
        <p:spPr bwMode="auto">
          <a:xfrm flipH="1">
            <a:off x="2435225" y="3803650"/>
            <a:ext cx="76200" cy="476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65" name="Text Placeholder 10">
            <a:extLst>
              <a:ext uri="{FF2B5EF4-FFF2-40B4-BE49-F238E27FC236}">
                <a16:creationId xmlns:a16="http://schemas.microsoft.com/office/drawing/2014/main" id="{BB15C7BB-AE36-3511-EF49-0493AF63BDFC}"/>
              </a:ext>
            </a:extLst>
          </p:cNvPr>
          <p:cNvSpPr>
            <a:spLocks noGrp="1"/>
          </p:cNvSpPr>
          <p:nvPr>
            <p:custDataLst>
              <p:tags r:id="rId31"/>
            </p:custDataLst>
          </p:nvPr>
        </p:nvSpPr>
        <p:spPr bwMode="gray">
          <a:xfrm>
            <a:off x="2097088" y="2390775"/>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DAEABF-6563-4F7D-8719-0638F7A3059C}" type="datetime'3''''''.''''''''''''9''''''''''''''''''''''''%'''">
              <a:rPr lang="en-US" altLang="en-US" sz="1000" smtClean="0">
                <a:effectLst/>
              </a:rPr>
              <a:pPr marL="0" lvl="0" indent="0" algn="ctr">
                <a:spcBef>
                  <a:spcPct val="0"/>
                </a:spcBef>
                <a:spcAft>
                  <a:spcPct val="0"/>
                </a:spcAft>
                <a:buNone/>
              </a:pPr>
              <a:t>3.9%</a:t>
            </a:fld>
            <a:endParaRPr lang="en-US" sz="1000"/>
          </a:p>
        </p:txBody>
      </p:sp>
      <p:sp>
        <p:nvSpPr>
          <p:cNvPr id="401"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097088" y="3805238"/>
            <a:ext cx="322263" cy="152400"/>
          </a:xfrm>
          <a:prstGeom prst="rect">
            <a:avLst/>
          </a:prstGeom>
          <a:solidFill>
            <a:schemeClr val="accent6"/>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34416B4-4260-40DC-B3CF-005C8A85FDBE}" type="datetime'''3''''''''''''''''''''.''2''''''''''''%'''''''''''''''">
              <a:rPr lang="en-US" altLang="en-US" sz="1000" smtClean="0">
                <a:solidFill>
                  <a:schemeClr val="bg1"/>
                </a:solidFill>
                <a:effectLst/>
              </a:rPr>
              <a:pPr marL="0" lvl="0" indent="0" algn="ctr">
                <a:spcBef>
                  <a:spcPct val="0"/>
                </a:spcBef>
                <a:spcAft>
                  <a:spcPct val="0"/>
                </a:spcAft>
                <a:buNone/>
              </a:pPr>
              <a:t>3.2%</a:t>
            </a:fld>
            <a:endParaRPr lang="en-US" sz="1000">
              <a:solidFill>
                <a:schemeClr val="bg1"/>
              </a:solidFill>
            </a:endParaRPr>
          </a:p>
        </p:txBody>
      </p:sp>
      <p:sp>
        <p:nvSpPr>
          <p:cNvPr id="248" name="Text Placeholder 10">
            <a:extLst>
              <a:ext uri="{FF2B5EF4-FFF2-40B4-BE49-F238E27FC236}">
                <a16:creationId xmlns:a16="http://schemas.microsoft.com/office/drawing/2014/main" id="{65CCFF84-6545-40D3-ABB2-858CA7DF98CD}"/>
              </a:ext>
            </a:extLst>
          </p:cNvPr>
          <p:cNvSpPr>
            <a:spLocks noGrp="1"/>
          </p:cNvSpPr>
          <p:nvPr>
            <p:custDataLst>
              <p:tags r:id="rId33"/>
            </p:custDataLst>
          </p:nvPr>
        </p:nvSpPr>
        <p:spPr bwMode="auto">
          <a:xfrm>
            <a:off x="2149475" y="4000500"/>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551C1D-6DFB-42D9-9537-5138F50137CB}" type="datetime'''''''''''''''''''''''''''W''''''''''''''Y'">
              <a:rPr lang="en-US" altLang="en-US" sz="1000" smtClean="0"/>
              <a:pPr marL="0" lvl="0" indent="0" algn="ctr">
                <a:spcBef>
                  <a:spcPct val="0"/>
                </a:spcBef>
                <a:spcAft>
                  <a:spcPct val="0"/>
                </a:spcAft>
                <a:buNone/>
              </a:pPr>
              <a:t>WY</a:t>
            </a:fld>
            <a:endParaRPr lang="en-US" sz="1000"/>
          </a:p>
        </p:txBody>
      </p:sp>
      <p:sp>
        <p:nvSpPr>
          <p:cNvPr id="240" name="Text Placeholder 10">
            <a:extLst>
              <a:ext uri="{FF2B5EF4-FFF2-40B4-BE49-F238E27FC236}">
                <a16:creationId xmlns:a16="http://schemas.microsoft.com/office/drawing/2014/main" id="{6A1FB44B-BB0E-A8FF-C372-A2286AFFCE3D}"/>
              </a:ext>
            </a:extLst>
          </p:cNvPr>
          <p:cNvSpPr>
            <a:spLocks noGrp="1"/>
          </p:cNvSpPr>
          <p:nvPr>
            <p:custDataLst>
              <p:tags r:id="rId34"/>
            </p:custDataLst>
          </p:nvPr>
        </p:nvSpPr>
        <p:spPr bwMode="gray">
          <a:xfrm>
            <a:off x="2949575" y="2400300"/>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700FF9-59A7-485E-9EA8-4CAC8EF05FDA}" type="datetime'''''''''''''''''5''''''''''''''.2''''''''''''''''%'''''''">
              <a:rPr lang="en-US" altLang="en-US" sz="1000" smtClean="0">
                <a:effectLst/>
              </a:rPr>
              <a:pPr marL="0" lvl="0" indent="0" algn="ctr">
                <a:spcBef>
                  <a:spcPct val="0"/>
                </a:spcBef>
                <a:spcAft>
                  <a:spcPct val="0"/>
                </a:spcAft>
                <a:buNone/>
              </a:pPr>
              <a:t>5.2%</a:t>
            </a:fld>
            <a:endParaRPr lang="en-US" sz="1000"/>
          </a:p>
        </p:txBody>
      </p:sp>
      <p:sp>
        <p:nvSpPr>
          <p:cNvPr id="510"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3068638" y="3687763"/>
            <a:ext cx="322263" cy="152400"/>
          </a:xfrm>
          <a:prstGeom prst="rect">
            <a:avLst/>
          </a:prstGeom>
          <a:solidFill>
            <a:srgbClr val="000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925340-C513-4ADA-BADB-65783FD52ADC}" type="datetime'''''''''''''2''''''''''''''''''''''''''.''''''2''''%'">
              <a:rPr lang="en-US" altLang="en-US" sz="1000" smtClean="0">
                <a:solidFill>
                  <a:schemeClr val="bg1"/>
                </a:solidFill>
                <a:effectLst/>
              </a:rPr>
              <a:pPr marL="0" lvl="0" indent="0" algn="ctr">
                <a:spcBef>
                  <a:spcPct val="0"/>
                </a:spcBef>
                <a:spcAft>
                  <a:spcPct val="0"/>
                </a:spcAft>
                <a:buNone/>
              </a:pPr>
              <a:t>2.2%</a:t>
            </a:fld>
            <a:endParaRPr lang="en-US" sz="1000">
              <a:solidFill>
                <a:schemeClr val="bg1"/>
              </a:solidFill>
            </a:endParaRPr>
          </a:p>
        </p:txBody>
      </p:sp>
      <p:sp>
        <p:nvSpPr>
          <p:cNvPr id="52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2832100" y="3840162"/>
            <a:ext cx="322263" cy="145495"/>
          </a:xfrm>
          <a:prstGeom prst="rect">
            <a:avLst/>
          </a:prstGeom>
          <a:solidFill>
            <a:schemeClr val="accent6"/>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360608-F2E7-4F93-904C-84297C8749F8}" type="datetime'''''8''''''''''''''''''''''''.''''''''''5''''%'''''''''''">
              <a:rPr lang="en-US" altLang="en-US" sz="1000" smtClean="0">
                <a:solidFill>
                  <a:schemeClr val="bg1"/>
                </a:solidFill>
                <a:effectLst/>
              </a:rPr>
              <a:pPr marL="0" lvl="0" indent="0" algn="ctr">
                <a:spcBef>
                  <a:spcPct val="0"/>
                </a:spcBef>
                <a:spcAft>
                  <a:spcPct val="0"/>
                </a:spcAft>
                <a:buNone/>
              </a:pPr>
              <a:t>8.5%</a:t>
            </a:fld>
            <a:endParaRPr lang="en-US" sz="1000">
              <a:solidFill>
                <a:schemeClr val="bg1"/>
              </a:solidFill>
            </a:endParaRPr>
          </a:p>
        </p:txBody>
      </p:sp>
      <p:sp>
        <p:nvSpPr>
          <p:cNvPr id="249" name="Text Placeholder 10">
            <a:extLst>
              <a:ext uri="{FF2B5EF4-FFF2-40B4-BE49-F238E27FC236}">
                <a16:creationId xmlns:a16="http://schemas.microsoft.com/office/drawing/2014/main" id="{43F8AA42-AE06-C253-466A-F6EF955ECAF4}"/>
              </a:ext>
            </a:extLst>
          </p:cNvPr>
          <p:cNvSpPr>
            <a:spLocks noGrp="1"/>
          </p:cNvSpPr>
          <p:nvPr>
            <p:custDataLst>
              <p:tags r:id="rId37"/>
            </p:custDataLst>
          </p:nvPr>
        </p:nvSpPr>
        <p:spPr bwMode="auto">
          <a:xfrm>
            <a:off x="3011488" y="4000500"/>
            <a:ext cx="196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6E3E59-4DF3-49D8-B4A2-A2E18DFCBA42}" type="datetime'''M''''''T'''''''''''''''">
              <a:rPr lang="en-US" altLang="en-US" sz="1000" smtClean="0"/>
              <a:pPr marL="0" lvl="0" indent="0" algn="ctr">
                <a:spcBef>
                  <a:spcPct val="0"/>
                </a:spcBef>
                <a:spcAft>
                  <a:spcPct val="0"/>
                </a:spcAft>
                <a:buNone/>
              </a:pPr>
              <a:t>MT</a:t>
            </a:fld>
            <a:endParaRPr lang="en-US" sz="1000"/>
          </a:p>
        </p:txBody>
      </p:sp>
      <p:sp>
        <p:nvSpPr>
          <p:cNvPr id="250" name="Text Placeholder 10">
            <a:extLst>
              <a:ext uri="{FF2B5EF4-FFF2-40B4-BE49-F238E27FC236}">
                <a16:creationId xmlns:a16="http://schemas.microsoft.com/office/drawing/2014/main" id="{33A8082F-19A3-35A9-4CBB-12C5C597BA0A}"/>
              </a:ext>
            </a:extLst>
          </p:cNvPr>
          <p:cNvSpPr>
            <a:spLocks noGrp="1"/>
          </p:cNvSpPr>
          <p:nvPr>
            <p:custDataLst>
              <p:tags r:id="rId38"/>
            </p:custDataLst>
          </p:nvPr>
        </p:nvSpPr>
        <p:spPr bwMode="gray">
          <a:xfrm>
            <a:off x="3803650" y="2371725"/>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809B40-F27B-4E0B-BD4E-DC99F84AF2D8}" type="datetime'1.''''3''''''''''''''''''''''''''''''''''''%'''">
              <a:rPr lang="en-US" altLang="en-US" sz="1000" smtClean="0">
                <a:effectLst/>
              </a:rPr>
              <a:pPr marL="0" lvl="0" indent="0" algn="ctr">
                <a:spcBef>
                  <a:spcPct val="0"/>
                </a:spcBef>
                <a:spcAft>
                  <a:spcPct val="0"/>
                </a:spcAft>
                <a:buNone/>
              </a:pPr>
              <a:t>1.3%</a:t>
            </a:fld>
            <a:endParaRPr lang="en-US" sz="1000"/>
          </a:p>
        </p:txBody>
      </p:sp>
      <p:sp>
        <p:nvSpPr>
          <p:cNvPr id="253" name="Text Placeholder 10">
            <a:extLst>
              <a:ext uri="{FF2B5EF4-FFF2-40B4-BE49-F238E27FC236}">
                <a16:creationId xmlns:a16="http://schemas.microsoft.com/office/drawing/2014/main" id="{79EF775A-1F90-5282-37DC-DD0BB9B3AE44}"/>
              </a:ext>
            </a:extLst>
          </p:cNvPr>
          <p:cNvSpPr>
            <a:spLocks noGrp="1"/>
          </p:cNvSpPr>
          <p:nvPr>
            <p:custDataLst>
              <p:tags r:id="rId39"/>
            </p:custDataLst>
          </p:nvPr>
        </p:nvSpPr>
        <p:spPr bwMode="auto">
          <a:xfrm>
            <a:off x="3898900" y="4000500"/>
            <a:ext cx="131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FA6720-2A09-483C-B48B-2FA2063098A3}" type="datetime'''''''''I''''A'''''''''''''''''''''''''''''''">
              <a:rPr lang="en-US" altLang="en-US" sz="1000" smtClean="0"/>
              <a:pPr marL="0" lvl="0" indent="0" algn="ctr">
                <a:spcBef>
                  <a:spcPct val="0"/>
                </a:spcBef>
                <a:spcAft>
                  <a:spcPct val="0"/>
                </a:spcAft>
                <a:buNone/>
              </a:pPr>
              <a:t>IA</a:t>
            </a:fld>
            <a:endParaRPr lang="en-US" sz="1000"/>
          </a:p>
        </p:txBody>
      </p:sp>
      <p:sp>
        <p:nvSpPr>
          <p:cNvPr id="244" name="Text Placeholder 10">
            <a:extLst>
              <a:ext uri="{FF2B5EF4-FFF2-40B4-BE49-F238E27FC236}">
                <a16:creationId xmlns:a16="http://schemas.microsoft.com/office/drawing/2014/main" id="{9EAD9E1A-F449-FDBD-1E65-DD64B253E5A1}"/>
              </a:ext>
            </a:extLst>
          </p:cNvPr>
          <p:cNvSpPr>
            <a:spLocks noGrp="1"/>
          </p:cNvSpPr>
          <p:nvPr>
            <p:custDataLst>
              <p:tags r:id="rId40"/>
            </p:custDataLst>
          </p:nvPr>
        </p:nvSpPr>
        <p:spPr bwMode="gray">
          <a:xfrm>
            <a:off x="4656138" y="2378075"/>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31EBF2-A2CA-46FC-945C-A31521B6DE78}" type="datetime'''2''''''''''''.''''''''''''''2''''''%'''''''''''''''''''''">
              <a:rPr lang="en-US" altLang="en-US" sz="1000" smtClean="0">
                <a:effectLst/>
              </a:rPr>
              <a:pPr marL="0" lvl="0" indent="0" algn="ctr">
                <a:spcBef>
                  <a:spcPct val="0"/>
                </a:spcBef>
                <a:spcAft>
                  <a:spcPct val="0"/>
                </a:spcAft>
                <a:buNone/>
              </a:pPr>
              <a:t>2.2%</a:t>
            </a:fld>
            <a:endParaRPr lang="en-US" sz="1000"/>
          </a:p>
        </p:txBody>
      </p:sp>
      <p:sp>
        <p:nvSpPr>
          <p:cNvPr id="503"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4775200" y="3722688"/>
            <a:ext cx="322263" cy="152400"/>
          </a:xfrm>
          <a:prstGeom prst="rect">
            <a:avLst/>
          </a:prstGeom>
          <a:solidFill>
            <a:srgbClr val="000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6D7A68-E5D9-4CED-B37D-F0419480DB87}" type="datetime'''1''''''''''''''.1''''''''''%'''''''''''''''''''''''''">
              <a:rPr lang="en-US" altLang="en-US" sz="1000" smtClean="0">
                <a:solidFill>
                  <a:schemeClr val="bg1"/>
                </a:solidFill>
                <a:effectLst/>
              </a:rPr>
              <a:pPr marL="0" lvl="0" indent="0" algn="ctr">
                <a:spcBef>
                  <a:spcPct val="0"/>
                </a:spcBef>
                <a:spcAft>
                  <a:spcPct val="0"/>
                </a:spcAft>
                <a:buNone/>
              </a:pPr>
              <a:t>1.1%</a:t>
            </a:fld>
            <a:endParaRPr lang="en-US" sz="1000">
              <a:solidFill>
                <a:schemeClr val="bg1"/>
              </a:solidFill>
            </a:endParaRPr>
          </a:p>
        </p:txBody>
      </p:sp>
      <p:sp>
        <p:nvSpPr>
          <p:cNvPr id="507"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4491039" y="3826907"/>
            <a:ext cx="369887" cy="183117"/>
          </a:xfrm>
          <a:prstGeom prst="rect">
            <a:avLst/>
          </a:prstGeom>
          <a:solidFill>
            <a:schemeClr val="accent6"/>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7CAF1B-8BF9-4C00-8075-D16DA1B8B472}" type="datetime'''''''6''''.''''''''''''''''''''7''''''''''''''''%'">
              <a:rPr lang="en-US" altLang="en-US" sz="1000" smtClean="0">
                <a:solidFill>
                  <a:schemeClr val="bg1"/>
                </a:solidFill>
                <a:effectLst/>
              </a:rPr>
              <a:pPr marL="0" lvl="0" indent="0" algn="ctr">
                <a:spcBef>
                  <a:spcPct val="0"/>
                </a:spcBef>
                <a:spcAft>
                  <a:spcPct val="0"/>
                </a:spcAft>
                <a:buNone/>
              </a:pPr>
              <a:t>6.7%</a:t>
            </a:fld>
            <a:endParaRPr lang="en-US" sz="1000">
              <a:solidFill>
                <a:schemeClr val="bg1"/>
              </a:solidFill>
            </a:endParaRPr>
          </a:p>
        </p:txBody>
      </p:sp>
      <p:sp>
        <p:nvSpPr>
          <p:cNvPr id="259" name="Text Placeholder 10">
            <a:extLst>
              <a:ext uri="{FF2B5EF4-FFF2-40B4-BE49-F238E27FC236}">
                <a16:creationId xmlns:a16="http://schemas.microsoft.com/office/drawing/2014/main" id="{5C8C13ED-6C0C-5ECD-3AB3-00FC27AD084C}"/>
              </a:ext>
            </a:extLst>
          </p:cNvPr>
          <p:cNvSpPr>
            <a:spLocks noGrp="1"/>
          </p:cNvSpPr>
          <p:nvPr>
            <p:custDataLst>
              <p:tags r:id="rId43"/>
            </p:custDataLst>
          </p:nvPr>
        </p:nvSpPr>
        <p:spPr bwMode="auto">
          <a:xfrm>
            <a:off x="4722813" y="4000500"/>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79AA06-462C-4F2A-B79E-55A4087CC69D}" type="datetime'S''''''''''''''''D'''''''''''''''''''''''''''''''''">
              <a:rPr lang="en-US" altLang="en-US" sz="1000" smtClean="0"/>
              <a:pPr marL="0" lvl="0" indent="0" algn="ctr">
                <a:spcBef>
                  <a:spcPct val="0"/>
                </a:spcBef>
                <a:spcAft>
                  <a:spcPct val="0"/>
                </a:spcAft>
                <a:buNone/>
              </a:pPr>
              <a:t>SD</a:t>
            </a:fld>
            <a:endParaRPr lang="en-US" sz="1000"/>
          </a:p>
        </p:txBody>
      </p:sp>
      <p:sp>
        <p:nvSpPr>
          <p:cNvPr id="260" name="Text Placeholder 10">
            <a:extLst>
              <a:ext uri="{FF2B5EF4-FFF2-40B4-BE49-F238E27FC236}">
                <a16:creationId xmlns:a16="http://schemas.microsoft.com/office/drawing/2014/main" id="{56D704B9-3E84-2405-9DE9-545B0F0DC2A2}"/>
              </a:ext>
            </a:extLst>
          </p:cNvPr>
          <p:cNvSpPr>
            <a:spLocks noGrp="1"/>
          </p:cNvSpPr>
          <p:nvPr>
            <p:custDataLst>
              <p:tags r:id="rId44"/>
            </p:custDataLst>
          </p:nvPr>
        </p:nvSpPr>
        <p:spPr bwMode="auto">
          <a:xfrm>
            <a:off x="5568950" y="4000500"/>
            <a:ext cx="203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2C92BC3-EB4F-4884-A00D-50D782800002}" type="datetime'''''''''''''''''''''''''''''''''''''''''''''''M''''''''X'">
              <a:rPr lang="en-US" altLang="en-US" sz="1000" smtClean="0"/>
              <a:pPr marL="0" lvl="0" indent="0" algn="ctr">
                <a:spcBef>
                  <a:spcPct val="0"/>
                </a:spcBef>
                <a:spcAft>
                  <a:spcPct val="0"/>
                </a:spcAft>
                <a:buNone/>
              </a:pPr>
              <a:t>MX</a:t>
            </a:fld>
            <a:endParaRPr lang="en-US" sz="1000"/>
          </a:p>
        </p:txBody>
      </p:sp>
      <p:sp>
        <p:nvSpPr>
          <p:cNvPr id="544"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6213475" y="2370138"/>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5106D65-2984-4FF7-AF93-FA7CFC069720}" type="datetime'1''''''''''''0''''''''''''''''''''0''''''''''%'''''''''''">
              <a:rPr lang="en-US" altLang="en-US" sz="900" smtClean="0">
                <a:effectLst/>
              </a:rPr>
              <a:pPr marL="0" lvl="0" indent="0">
                <a:spcBef>
                  <a:spcPct val="0"/>
                </a:spcBef>
                <a:spcAft>
                  <a:spcPct val="0"/>
                </a:spcAft>
                <a:buNone/>
              </a:pPr>
              <a:t>100%</a:t>
            </a:fld>
            <a:endParaRPr lang="en-US" sz="900"/>
          </a:p>
        </p:txBody>
      </p:sp>
      <p:sp>
        <p:nvSpPr>
          <p:cNvPr id="254" name="Text Placeholder 10">
            <a:extLst>
              <a:ext uri="{FF2B5EF4-FFF2-40B4-BE49-F238E27FC236}">
                <a16:creationId xmlns:a16="http://schemas.microsoft.com/office/drawing/2014/main" id="{249672F2-07B1-A12D-7110-AA62FCF4C43C}"/>
              </a:ext>
            </a:extLst>
          </p:cNvPr>
          <p:cNvSpPr>
            <a:spLocks noGrp="1"/>
          </p:cNvSpPr>
          <p:nvPr>
            <p:custDataLst>
              <p:tags r:id="rId46"/>
            </p:custDataLst>
          </p:nvPr>
        </p:nvSpPr>
        <p:spPr bwMode="gray">
          <a:xfrm>
            <a:off x="2047875" y="221932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AF45EA-BAD2-4F4D-8A09-426F4F4A2DCE}" type="datetime'''''''2''''''''''''''''''3,''''''297'''''''''''''''''''''''">
              <a:rPr lang="en-US" altLang="en-US" sz="1000" smtClean="0"/>
              <a:pPr marL="0" lvl="0" indent="0" algn="ctr">
                <a:spcBef>
                  <a:spcPct val="0"/>
                </a:spcBef>
                <a:spcAft>
                  <a:spcPct val="0"/>
                </a:spcAft>
                <a:buNone/>
              </a:pPr>
              <a:t>23,297</a:t>
            </a:fld>
            <a:endParaRPr lang="en-US" sz="1000"/>
          </a:p>
        </p:txBody>
      </p:sp>
      <p:sp>
        <p:nvSpPr>
          <p:cNvPr id="255" name="Text Placeholder 10">
            <a:extLst>
              <a:ext uri="{FF2B5EF4-FFF2-40B4-BE49-F238E27FC236}">
                <a16:creationId xmlns:a16="http://schemas.microsoft.com/office/drawing/2014/main" id="{CD1D182F-1BB1-71C5-6EB7-B88D1E2C04DE}"/>
              </a:ext>
            </a:extLst>
          </p:cNvPr>
          <p:cNvSpPr>
            <a:spLocks noGrp="1"/>
          </p:cNvSpPr>
          <p:nvPr>
            <p:custDataLst>
              <p:tags r:id="rId47"/>
            </p:custDataLst>
          </p:nvPr>
        </p:nvSpPr>
        <p:spPr bwMode="gray">
          <a:xfrm>
            <a:off x="2900363" y="221932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79AAF38-5D71-4F38-A3BA-5E87AA55F42A}" type="datetime'''''''''''''12'''''''',9''5''''''''''4'''''''">
              <a:rPr lang="en-US" altLang="en-US" sz="1000" smtClean="0"/>
              <a:pPr marL="0" lvl="0" indent="0" algn="ctr">
                <a:spcBef>
                  <a:spcPct val="0"/>
                </a:spcBef>
                <a:spcAft>
                  <a:spcPct val="0"/>
                </a:spcAft>
                <a:buNone/>
              </a:pPr>
              <a:t>12,954</a:t>
            </a:fld>
            <a:endParaRPr lang="en-US" sz="1000"/>
          </a:p>
        </p:txBody>
      </p:sp>
      <p:sp>
        <p:nvSpPr>
          <p:cNvPr id="247" name="Text Placeholder 10">
            <a:extLst>
              <a:ext uri="{FF2B5EF4-FFF2-40B4-BE49-F238E27FC236}">
                <a16:creationId xmlns:a16="http://schemas.microsoft.com/office/drawing/2014/main" id="{93102E6E-72B5-0C23-D28A-D5A23E1B0D24}"/>
              </a:ext>
            </a:extLst>
          </p:cNvPr>
          <p:cNvSpPr>
            <a:spLocks noGrp="1"/>
          </p:cNvSpPr>
          <p:nvPr>
            <p:custDataLst>
              <p:tags r:id="rId48"/>
            </p:custDataLst>
          </p:nvPr>
        </p:nvSpPr>
        <p:spPr bwMode="gray">
          <a:xfrm>
            <a:off x="3754438" y="221932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784863B-D919-4C4A-948F-E49D79F6A32F}" type="datetime'''''''''''''''''''15'',''''''6''77'''''''">
              <a:rPr lang="en-US" altLang="en-US" sz="1000" smtClean="0"/>
              <a:pPr marL="0" lvl="0" indent="0" algn="ctr">
                <a:spcBef>
                  <a:spcPct val="0"/>
                </a:spcBef>
                <a:spcAft>
                  <a:spcPct val="0"/>
                </a:spcAft>
                <a:buNone/>
              </a:pPr>
              <a:t>15,677</a:t>
            </a:fld>
            <a:endParaRPr lang="en-US" sz="1000"/>
          </a:p>
        </p:txBody>
      </p:sp>
      <p:sp>
        <p:nvSpPr>
          <p:cNvPr id="261" name="Text Placeholder 10">
            <a:extLst>
              <a:ext uri="{FF2B5EF4-FFF2-40B4-BE49-F238E27FC236}">
                <a16:creationId xmlns:a16="http://schemas.microsoft.com/office/drawing/2014/main" id="{404B6AEC-1FE9-D4DC-02BE-2F89DA836EC0}"/>
              </a:ext>
            </a:extLst>
          </p:cNvPr>
          <p:cNvSpPr>
            <a:spLocks noGrp="1"/>
          </p:cNvSpPr>
          <p:nvPr>
            <p:custDataLst>
              <p:tags r:id="rId49"/>
            </p:custDataLst>
          </p:nvPr>
        </p:nvSpPr>
        <p:spPr bwMode="gray">
          <a:xfrm>
            <a:off x="4641850" y="22193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DA627EF-2910-4CDB-A62F-73FF541AE5B7}" type="datetime'''''5'''''',''6''''''''''''''''''''''0''''''6'''''''''''">
              <a:rPr lang="en-US" altLang="en-US" sz="1000" smtClean="0"/>
              <a:pPr marL="0" lvl="0" indent="0" algn="ctr">
                <a:spcBef>
                  <a:spcPct val="0"/>
                </a:spcBef>
                <a:spcAft>
                  <a:spcPct val="0"/>
                </a:spcAft>
                <a:buNone/>
              </a:pPr>
              <a:t>5,606</a:t>
            </a:fld>
            <a:endParaRPr lang="en-US" sz="1000"/>
          </a:p>
        </p:txBody>
      </p:sp>
      <p:sp>
        <p:nvSpPr>
          <p:cNvPr id="263" name="Text Placeholder 10">
            <a:extLst>
              <a:ext uri="{FF2B5EF4-FFF2-40B4-BE49-F238E27FC236}">
                <a16:creationId xmlns:a16="http://schemas.microsoft.com/office/drawing/2014/main" id="{6A5DE2DB-EC0C-A1EC-BBA9-D418E1AE277F}"/>
              </a:ext>
            </a:extLst>
          </p:cNvPr>
          <p:cNvSpPr>
            <a:spLocks noGrp="1"/>
          </p:cNvSpPr>
          <p:nvPr>
            <p:custDataLst>
              <p:tags r:id="rId50"/>
            </p:custDataLst>
          </p:nvPr>
        </p:nvSpPr>
        <p:spPr bwMode="gray">
          <a:xfrm>
            <a:off x="5495925" y="22193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DCF11F3-FE1F-4828-9C12-D49F9030BF4B}" type="datetime'''''''''''''2,''''''''''''''''44''''0'''''''''''''''''''''''">
              <a:rPr lang="en-US" altLang="en-US" sz="1000" smtClean="0"/>
              <a:pPr marL="0" lvl="0" indent="0" algn="ctr">
                <a:spcBef>
                  <a:spcPct val="0"/>
                </a:spcBef>
                <a:spcAft>
                  <a:spcPct val="0"/>
                </a:spcAft>
                <a:buNone/>
              </a:pPr>
              <a:t>2,440</a:t>
            </a:fld>
            <a:endParaRPr lang="en-US" sz="1000"/>
          </a:p>
        </p:txBody>
      </p:sp>
      <p:graphicFrame>
        <p:nvGraphicFramePr>
          <p:cNvPr id="482" name="Chart 481">
            <a:extLst>
              <a:ext uri="{FF2B5EF4-FFF2-40B4-BE49-F238E27FC236}">
                <a16:creationId xmlns:a16="http://schemas.microsoft.com/office/drawing/2014/main" id="{C7A28C28-6C11-6509-2608-C4F305B40443}"/>
              </a:ext>
            </a:extLst>
          </p:cNvPr>
          <p:cNvGraphicFramePr/>
          <p:nvPr>
            <p:custDataLst>
              <p:tags r:id="rId51"/>
            </p:custDataLst>
            <p:extLst>
              <p:ext uri="{D42A27DB-BD31-4B8C-83A1-F6EECF244321}">
                <p14:modId xmlns:p14="http://schemas.microsoft.com/office/powerpoint/2010/main" val="3703289276"/>
              </p:ext>
            </p:extLst>
          </p:nvPr>
        </p:nvGraphicFramePr>
        <p:xfrm>
          <a:off x="6872288" y="2190750"/>
          <a:ext cx="1536700" cy="3689350"/>
        </p:xfrm>
        <a:graphic>
          <a:graphicData uri="http://schemas.openxmlformats.org/drawingml/2006/chart">
            <c:chart xmlns:c="http://schemas.openxmlformats.org/drawingml/2006/chart" xmlns:r="http://schemas.openxmlformats.org/officeDocument/2006/relationships" r:id="rId97"/>
          </a:graphicData>
        </a:graphic>
      </p:graphicFrame>
      <p:cxnSp>
        <p:nvCxnSpPr>
          <p:cNvPr id="49" name="Straight Connector 48">
            <a:extLst>
              <a:ext uri="{FF2B5EF4-FFF2-40B4-BE49-F238E27FC236}">
                <a16:creationId xmlns:a16="http://schemas.microsoft.com/office/drawing/2014/main" id="{251CECF5-F59D-718A-9DC2-D29954ED7CCC}"/>
              </a:ext>
            </a:extLst>
          </p:cNvPr>
          <p:cNvCxnSpPr/>
          <p:nvPr>
            <p:custDataLst>
              <p:tags r:id="rId52"/>
            </p:custDataLst>
          </p:nvPr>
        </p:nvCxnSpPr>
        <p:spPr bwMode="auto">
          <a:xfrm flipH="1">
            <a:off x="8126413" y="4802188"/>
            <a:ext cx="63500"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7137400" y="4937125"/>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B3A990-3E96-411F-AEF1-C53C4A91BD49}" type="datetime'''''3''''''.''''''''''''''''''4''''''''''''''''''''''''%'''">
              <a:rPr lang="en-US" altLang="en-US" sz="1000" smtClean="0"/>
              <a:pPr marL="0" lvl="0" indent="0" algn="ctr">
                <a:spcBef>
                  <a:spcPct val="0"/>
                </a:spcBef>
                <a:spcAft>
                  <a:spcPct val="0"/>
                </a:spcAft>
                <a:buNone/>
              </a:pPr>
              <a:t>3.4%</a:t>
            </a:fld>
            <a:endParaRPr lang="en-US" sz="10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gray">
          <a:xfrm>
            <a:off x="7102475" y="5168900"/>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875255-B60A-4892-80B1-A7ABE3FC648B}" type="datetime'54''''''''''''''''''.''''8''''''''''%'''''''''''''''''''">
              <a:rPr lang="en-US" altLang="en-US" sz="1000" smtClean="0">
                <a:effectLst/>
              </a:rPr>
              <a:pPr marL="0" lvl="0" indent="0" algn="ctr">
                <a:spcBef>
                  <a:spcPct val="0"/>
                </a:spcBef>
                <a:spcAft>
                  <a:spcPct val="0"/>
                </a:spcAft>
                <a:buNone/>
              </a:pPr>
              <a:t>54.8%</a:t>
            </a:fld>
            <a:endParaRPr lang="en-US" sz="10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gray">
          <a:xfrm>
            <a:off x="7102475" y="5432425"/>
            <a:ext cx="392113" cy="152400"/>
          </a:xfrm>
          <a:prstGeom prst="rect">
            <a:avLst/>
          </a:prstGeom>
          <a:solidFill>
            <a:srgbClr val="DEC00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A6785F7-027B-49F9-B0F7-966B0B3E9452}" type="datetime'''''''''1''1''''''''''''''''.''''''''0''''''''''''''%'''''''''">
              <a:rPr lang="en-US" altLang="en-US" sz="1000" smtClean="0">
                <a:effectLst/>
              </a:rPr>
              <a:pPr marL="0" lvl="0" indent="0" algn="ctr">
                <a:spcBef>
                  <a:spcPct val="0"/>
                </a:spcBef>
                <a:spcAft>
                  <a:spcPct val="0"/>
                </a:spcAft>
                <a:buNone/>
              </a:pPr>
              <a:t>11.0%</a:t>
            </a:fld>
            <a:endParaRPr lang="en-US" sz="10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gray">
          <a:xfrm>
            <a:off x="7102475" y="5618163"/>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762FBF3-9A58-4BEA-BEE4-AB9BCF5AE1AF}" type="datetime'''''''''''''''''''''''''2''''''''''''5''''''''''''.7''%'''''">
              <a:rPr lang="en-US" altLang="en-US" sz="1000" smtClean="0">
                <a:solidFill>
                  <a:schemeClr val="bg1"/>
                </a:solidFill>
                <a:effectLst/>
              </a:rPr>
              <a:pPr marL="0" lvl="0" indent="0" algn="ctr">
                <a:spcBef>
                  <a:spcPct val="0"/>
                </a:spcBef>
                <a:spcAft>
                  <a:spcPct val="0"/>
                </a:spcAft>
                <a:buNone/>
              </a:pPr>
              <a:t>25.7%</a:t>
            </a:fld>
            <a:endParaRPr lang="en-US" sz="1000">
              <a:solidFill>
                <a:schemeClr val="bg1"/>
              </a:solidFill>
            </a:endParaRPr>
          </a:p>
        </p:txBody>
      </p:sp>
      <p:sp>
        <p:nvSpPr>
          <p:cNvPr id="29" name="Text Placeholder 10">
            <a:extLst>
              <a:ext uri="{FF2B5EF4-FFF2-40B4-BE49-F238E27FC236}">
                <a16:creationId xmlns:a16="http://schemas.microsoft.com/office/drawing/2014/main" id="{25580FEB-C0D8-5B43-3348-30C2C68A0245}"/>
              </a:ext>
            </a:extLst>
          </p:cNvPr>
          <p:cNvSpPr>
            <a:spLocks noGrp="1"/>
          </p:cNvSpPr>
          <p:nvPr>
            <p:custDataLst>
              <p:tags r:id="rId57"/>
            </p:custDataLst>
          </p:nvPr>
        </p:nvSpPr>
        <p:spPr bwMode="auto">
          <a:xfrm>
            <a:off x="7151688" y="58404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0B0D07-2D38-41AF-8D9B-F1A9F897FE57}" type="datetime'''2''''''''''''0''''''''''''''''1''''''''''''''''0'''''">
              <a:rPr lang="en-US" altLang="en-US" sz="1000" smtClean="0"/>
              <a:pPr marL="0" lvl="0" indent="0" algn="ctr">
                <a:spcBef>
                  <a:spcPct val="0"/>
                </a:spcBef>
                <a:spcAft>
                  <a:spcPct val="0"/>
                </a:spcAft>
                <a:buNone/>
              </a:pPr>
              <a:t>2010</a:t>
            </a:fld>
            <a:endParaRPr lang="en-US" sz="10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gray">
          <a:xfrm>
            <a:off x="7823200" y="2370138"/>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636594-6489-4719-B4B2-9551926427AF}" type="datetime'''''''''''5''''''''.''''''''''''''''9''''''''''''%'''''''''''">
              <a:rPr lang="en-US" altLang="en-US" sz="1000" smtClean="0">
                <a:solidFill>
                  <a:schemeClr val="bg1"/>
                </a:solidFill>
                <a:effectLst/>
              </a:rPr>
              <a:pPr marL="0" lvl="0" indent="0" algn="ctr">
                <a:spcBef>
                  <a:spcPct val="0"/>
                </a:spcBef>
                <a:spcAft>
                  <a:spcPct val="0"/>
                </a:spcAft>
                <a:buNone/>
              </a:pPr>
              <a:t>5.9%</a:t>
            </a:fld>
            <a:endParaRPr lang="en-US" sz="1000">
              <a:solidFill>
                <a:schemeClr val="bg1"/>
              </a:solidFill>
            </a:endParaRPr>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gray">
          <a:xfrm>
            <a:off x="7788275" y="2674938"/>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224E0A8-1B41-4A2A-8F60-BBB8E0602FDD}" type="datetime'''''''''''''''''''11''''''''''''''.''''''4''''''''''''''%'''''">
              <a:rPr lang="en-US" altLang="en-US" sz="1000" smtClean="0">
                <a:effectLst/>
              </a:rPr>
              <a:pPr marL="0" lvl="0" indent="0" algn="ctr">
                <a:spcBef>
                  <a:spcPct val="0"/>
                </a:spcBef>
                <a:spcAft>
                  <a:spcPct val="0"/>
                </a:spcAft>
                <a:buNone/>
              </a:pPr>
              <a:t>11.4%</a:t>
            </a:fld>
            <a:endParaRPr lang="en-US" sz="10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gray">
          <a:xfrm>
            <a:off x="7788275" y="3797300"/>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10E2E7-548D-4D80-BDAE-EA1CC7579506}" type="datetime'''''''''5''2''''''''''.3''''%'''''''''''''''''''''">
              <a:rPr lang="en-US" altLang="en-US" sz="1000" smtClean="0">
                <a:effectLst/>
              </a:rPr>
              <a:pPr marL="0" lvl="0" indent="0" algn="ctr">
                <a:spcBef>
                  <a:spcPct val="0"/>
                </a:spcBef>
                <a:spcAft>
                  <a:spcPct val="0"/>
                </a:spcAft>
                <a:buNone/>
              </a:pPr>
              <a:t>52.3%</a:t>
            </a:fld>
            <a:endParaRPr lang="en-US" sz="100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gray">
          <a:xfrm>
            <a:off x="8189913" y="4725988"/>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8F575E-2DF8-4F1C-8E88-0F41F085058D}" type="datetime'''''''''0''''''''''''''.''''5''''''''''''''''''''''''%'''''">
              <a:rPr lang="en-US" altLang="en-US" sz="1000" smtClean="0">
                <a:effectLst/>
              </a:rPr>
              <a:pPr marL="0" lvl="0" indent="0">
                <a:spcBef>
                  <a:spcPct val="0"/>
                </a:spcBef>
                <a:spcAft>
                  <a:spcPct val="0"/>
                </a:spcAft>
                <a:buNone/>
              </a:pPr>
              <a:t>0.5%</a:t>
            </a:fld>
            <a:endParaRPr lang="en-US" sz="1000"/>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gray">
          <a:xfrm>
            <a:off x="7823200" y="4803775"/>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F7BE59-7C84-42FA-A02C-B9C30D4BFD94}" type="datetime'''''3''''''''.''''''''''''''9''''''''''''%'''''''''''''''''''">
              <a:rPr lang="en-US" altLang="en-US" sz="1000" smtClean="0">
                <a:solidFill>
                  <a:schemeClr val="bg1"/>
                </a:solidFill>
                <a:effectLst/>
              </a:rPr>
              <a:pPr marL="0" lvl="0" indent="0" algn="ctr">
                <a:spcBef>
                  <a:spcPct val="0"/>
                </a:spcBef>
                <a:spcAft>
                  <a:spcPct val="0"/>
                </a:spcAft>
                <a:buNone/>
              </a:pPr>
              <a:t>3.9%</a:t>
            </a:fld>
            <a:endParaRPr lang="en-US" sz="1000">
              <a:solidFill>
                <a:schemeClr val="bg1"/>
              </a:solidFill>
            </a:endParaRPr>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gray">
          <a:xfrm>
            <a:off x="7788275" y="5297488"/>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CE4DB59-4391-4FD8-89E4-68B65FEA2710}" type="datetime'2''4''''''''''''''''''.''''''''''1''''''''%'''''''''''''''">
              <a:rPr lang="en-US" altLang="en-US" sz="1000" smtClean="0">
                <a:solidFill>
                  <a:schemeClr val="bg1"/>
                </a:solidFill>
                <a:effectLst/>
              </a:rPr>
              <a:pPr marL="0" lvl="0" indent="0" algn="ctr">
                <a:spcBef>
                  <a:spcPct val="0"/>
                </a:spcBef>
                <a:spcAft>
                  <a:spcPct val="0"/>
                </a:spcAft>
                <a:buNone/>
              </a:pPr>
              <a:t>24.1%</a:t>
            </a:fld>
            <a:endParaRPr lang="en-US" sz="1000">
              <a:solidFill>
                <a:schemeClr val="bg1"/>
              </a:solidFill>
            </a:endParaRPr>
          </a:p>
        </p:txBody>
      </p:sp>
      <p:sp>
        <p:nvSpPr>
          <p:cNvPr id="310" name="Text Placeholder 10">
            <a:extLst>
              <a:ext uri="{FF2B5EF4-FFF2-40B4-BE49-F238E27FC236}">
                <a16:creationId xmlns:a16="http://schemas.microsoft.com/office/drawing/2014/main" id="{FC69B3D3-BEF6-DFE8-257F-9E6D73A61C47}"/>
              </a:ext>
            </a:extLst>
          </p:cNvPr>
          <p:cNvSpPr>
            <a:spLocks noGrp="1"/>
          </p:cNvSpPr>
          <p:nvPr>
            <p:custDataLst>
              <p:tags r:id="rId64"/>
            </p:custDataLst>
          </p:nvPr>
        </p:nvSpPr>
        <p:spPr bwMode="auto">
          <a:xfrm>
            <a:off x="7837488" y="58404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1F8AE7-930F-4A39-AE2D-3360F078E484}" type="datetime'''''''''''''''''2''''''02''''''''''''3'''">
              <a:rPr lang="en-US" altLang="en-US" sz="1000" smtClean="0"/>
              <a:pPr marL="0" lvl="0" indent="0" algn="ctr">
                <a:spcBef>
                  <a:spcPct val="0"/>
                </a:spcBef>
                <a:spcAft>
                  <a:spcPct val="0"/>
                </a:spcAft>
                <a:buNone/>
              </a:pPr>
              <a:t>2023</a:t>
            </a:fld>
            <a:endParaRPr lang="en-US" sz="1000"/>
          </a:p>
        </p:txBody>
      </p:sp>
      <p:sp>
        <p:nvSpPr>
          <p:cNvPr id="33" name="Text Placeholder 10">
            <a:extLst>
              <a:ext uri="{FF2B5EF4-FFF2-40B4-BE49-F238E27FC236}">
                <a16:creationId xmlns:a16="http://schemas.microsoft.com/office/drawing/2014/main" id="{F537B6B6-7A6C-4BEC-F8B4-C4448C9B373F}"/>
              </a:ext>
            </a:extLst>
          </p:cNvPr>
          <p:cNvSpPr>
            <a:spLocks noGrp="1"/>
          </p:cNvSpPr>
          <p:nvPr>
            <p:custDataLst>
              <p:tags r:id="rId65"/>
            </p:custDataLst>
          </p:nvPr>
        </p:nvSpPr>
        <p:spPr bwMode="gray">
          <a:xfrm>
            <a:off x="7053263" y="4784725"/>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A83FCB-3B18-4382-9D79-C96B85EA127B}" type="datetime'4''''''''6''''''1,5''''''''''''0''''''0'''''''''''''">
              <a:rPr lang="en-US" altLang="en-US" sz="1000" smtClean="0"/>
              <a:pPr marL="0" lvl="0" indent="0" algn="ctr">
                <a:spcBef>
                  <a:spcPct val="0"/>
                </a:spcBef>
                <a:spcAft>
                  <a:spcPct val="0"/>
                </a:spcAft>
                <a:buNone/>
              </a:pPr>
              <a:t>461,500</a:t>
            </a:fld>
            <a:endParaRPr lang="en-US" sz="1000"/>
          </a:p>
        </p:txBody>
      </p:sp>
      <p:sp>
        <p:nvSpPr>
          <p:cNvPr id="313" name="Text Placeholder 10">
            <a:extLst>
              <a:ext uri="{FF2B5EF4-FFF2-40B4-BE49-F238E27FC236}">
                <a16:creationId xmlns:a16="http://schemas.microsoft.com/office/drawing/2014/main" id="{84C34FF4-E494-D5E4-F19A-FE7FD4FC0476}"/>
              </a:ext>
            </a:extLst>
          </p:cNvPr>
          <p:cNvSpPr>
            <a:spLocks noGrp="1"/>
          </p:cNvSpPr>
          <p:nvPr>
            <p:custDataLst>
              <p:tags r:id="rId66"/>
            </p:custDataLst>
          </p:nvPr>
        </p:nvSpPr>
        <p:spPr bwMode="gray">
          <a:xfrm>
            <a:off x="7686675" y="2079625"/>
            <a:ext cx="5937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941CC1-810F-4C8C-90A0-A7341B35079F}" type="datetime'2,''''''''''''''0''''40'''''''''',4''''2''''''''5'''''''''''">
              <a:rPr lang="en-US" altLang="en-US" sz="1000" smtClean="0"/>
              <a:pPr marL="0" lvl="0" indent="0" algn="ctr">
                <a:spcBef>
                  <a:spcPct val="0"/>
                </a:spcBef>
                <a:spcAft>
                  <a:spcPct val="0"/>
                </a:spcAft>
                <a:buNone/>
              </a:pPr>
              <a:t>2,040,425</a:t>
            </a:fld>
            <a:endParaRPr lang="en-US" sz="1000"/>
          </a:p>
        </p:txBody>
      </p:sp>
      <p:sp>
        <p:nvSpPr>
          <p:cNvPr id="473" name="Text Placeholder 10">
            <a:extLst>
              <a:ext uri="{FF2B5EF4-FFF2-40B4-BE49-F238E27FC236}">
                <a16:creationId xmlns:a16="http://schemas.microsoft.com/office/drawing/2014/main" id="{115DFB91-512B-3844-A114-92FBEDCA92F2}"/>
              </a:ext>
            </a:extLst>
          </p:cNvPr>
          <p:cNvSpPr>
            <a:spLocks noGrp="1"/>
          </p:cNvSpPr>
          <p:nvPr>
            <p:custDataLst>
              <p:tags r:id="rId67"/>
            </p:custDataLst>
          </p:nvPr>
        </p:nvSpPr>
        <p:spPr bwMode="gray">
          <a:xfrm>
            <a:off x="7823200" y="2232025"/>
            <a:ext cx="322263" cy="152400"/>
          </a:xfrm>
          <a:prstGeom prst="rect">
            <a:avLst/>
          </a:prstGeom>
          <a:solidFill>
            <a:srgbClr val="C0C0C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95ED27-F223-4004-92C5-026950FB120D}" type="datetime'''2.''''''''''''''''''0%'''''''''">
              <a:rPr lang="en-US" altLang="en-US" sz="1000" smtClean="0">
                <a:effectLst/>
              </a:rPr>
              <a:pPr marL="0" lvl="0" indent="0" algn="ctr">
                <a:spcBef>
                  <a:spcPct val="0"/>
                </a:spcBef>
                <a:spcAft>
                  <a:spcPct val="0"/>
                </a:spcAft>
                <a:buNone/>
              </a:pPr>
              <a:t>2.0%</a:t>
            </a:fld>
            <a:endParaRPr lang="en-US" sz="1000"/>
          </a:p>
        </p:txBody>
      </p:sp>
      <p:sp>
        <p:nvSpPr>
          <p:cNvPr id="567" name="Rectangle 566">
            <a:extLst>
              <a:ext uri="{FF2B5EF4-FFF2-40B4-BE49-F238E27FC236}">
                <a16:creationId xmlns:a16="http://schemas.microsoft.com/office/drawing/2014/main" id="{B1ECBFFA-21FD-B1E5-9A68-2473A90AA393}"/>
              </a:ext>
            </a:extLst>
          </p:cNvPr>
          <p:cNvSpPr/>
          <p:nvPr>
            <p:custDataLst>
              <p:tags r:id="rId68"/>
            </p:custDataLst>
          </p:nvPr>
        </p:nvSpPr>
        <p:spPr bwMode="auto">
          <a:xfrm>
            <a:off x="279400" y="1851025"/>
            <a:ext cx="6450013" cy="2540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2" name="Rectangle 341">
            <a:extLst>
              <a:ext uri="{FF2B5EF4-FFF2-40B4-BE49-F238E27FC236}">
                <a16:creationId xmlns:a16="http://schemas.microsoft.com/office/drawing/2014/main" id="{8B272642-D9BC-0663-1C3F-9E5780814082}"/>
              </a:ext>
            </a:extLst>
          </p:cNvPr>
          <p:cNvSpPr/>
          <p:nvPr>
            <p:custDataLst>
              <p:tags r:id="rId69"/>
            </p:custDataLst>
          </p:nvPr>
        </p:nvSpPr>
        <p:spPr bwMode="auto">
          <a:xfrm>
            <a:off x="330200" y="1906588"/>
            <a:ext cx="179388" cy="133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3" name="Rectangle 342">
            <a:extLst>
              <a:ext uri="{FF2B5EF4-FFF2-40B4-BE49-F238E27FC236}">
                <a16:creationId xmlns:a16="http://schemas.microsoft.com/office/drawing/2014/main" id="{5C6D9423-40C8-0A8F-5EF6-2302F5556021}"/>
              </a:ext>
            </a:extLst>
          </p:cNvPr>
          <p:cNvSpPr/>
          <p:nvPr>
            <p:custDataLst>
              <p:tags r:id="rId70"/>
            </p:custDataLst>
          </p:nvPr>
        </p:nvSpPr>
        <p:spPr bwMode="auto">
          <a:xfrm>
            <a:off x="1062038" y="1906588"/>
            <a:ext cx="179388" cy="133350"/>
          </a:xfrm>
          <a:prstGeom prst="rect">
            <a:avLst/>
          </a:prstGeom>
          <a:solidFill>
            <a:srgbClr val="000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4" name="Rectangle 343">
            <a:extLst>
              <a:ext uri="{FF2B5EF4-FFF2-40B4-BE49-F238E27FC236}">
                <a16:creationId xmlns:a16="http://schemas.microsoft.com/office/drawing/2014/main" id="{AF21A4AF-7B55-5882-6D65-17D9EBAD3764}"/>
              </a:ext>
            </a:extLst>
          </p:cNvPr>
          <p:cNvSpPr/>
          <p:nvPr>
            <p:custDataLst>
              <p:tags r:id="rId71"/>
            </p:custDataLst>
          </p:nvPr>
        </p:nvSpPr>
        <p:spPr bwMode="auto">
          <a:xfrm>
            <a:off x="1725613" y="1906588"/>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5" name="Rectangle 344">
            <a:extLst>
              <a:ext uri="{FF2B5EF4-FFF2-40B4-BE49-F238E27FC236}">
                <a16:creationId xmlns:a16="http://schemas.microsoft.com/office/drawing/2014/main" id="{9D17E82B-9329-37D5-C52B-58F86EE92F9A}"/>
              </a:ext>
            </a:extLst>
          </p:cNvPr>
          <p:cNvSpPr/>
          <p:nvPr>
            <p:custDataLst>
              <p:tags r:id="rId72"/>
            </p:custDataLst>
          </p:nvPr>
        </p:nvSpPr>
        <p:spPr bwMode="auto">
          <a:xfrm>
            <a:off x="2493963" y="1906588"/>
            <a:ext cx="179388" cy="133350"/>
          </a:xfrm>
          <a:prstGeom prst="rect">
            <a:avLst/>
          </a:prstGeom>
          <a:solidFill>
            <a:srgbClr val="DEC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6" name="Rectangle 345">
            <a:extLst>
              <a:ext uri="{FF2B5EF4-FFF2-40B4-BE49-F238E27FC236}">
                <a16:creationId xmlns:a16="http://schemas.microsoft.com/office/drawing/2014/main" id="{130C37DA-CD02-00CC-1D00-F71310E71F6B}"/>
              </a:ext>
            </a:extLst>
          </p:cNvPr>
          <p:cNvSpPr/>
          <p:nvPr>
            <p:custDataLst>
              <p:tags r:id="rId73"/>
            </p:custDataLst>
          </p:nvPr>
        </p:nvSpPr>
        <p:spPr bwMode="auto">
          <a:xfrm>
            <a:off x="3121025" y="1906588"/>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7" name="Rectangle 346">
            <a:extLst>
              <a:ext uri="{FF2B5EF4-FFF2-40B4-BE49-F238E27FC236}">
                <a16:creationId xmlns:a16="http://schemas.microsoft.com/office/drawing/2014/main" id="{D036DD8F-A8FF-B0F0-D166-74A8795EAB83}"/>
              </a:ext>
            </a:extLst>
          </p:cNvPr>
          <p:cNvSpPr/>
          <p:nvPr>
            <p:custDataLst>
              <p:tags r:id="rId74"/>
            </p:custDataLst>
          </p:nvPr>
        </p:nvSpPr>
        <p:spPr bwMode="auto">
          <a:xfrm>
            <a:off x="4318000" y="1906588"/>
            <a:ext cx="179388" cy="133350"/>
          </a:xfrm>
          <a:prstGeom prst="rect">
            <a:avLst/>
          </a:prstGeom>
          <a:solidFill>
            <a:srgbClr val="4C6C9C"/>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8" name="Rectangle 347">
            <a:extLst>
              <a:ext uri="{FF2B5EF4-FFF2-40B4-BE49-F238E27FC236}">
                <a16:creationId xmlns:a16="http://schemas.microsoft.com/office/drawing/2014/main" id="{48E10A6B-4907-38EF-8BED-E7E71815BA9F}"/>
              </a:ext>
            </a:extLst>
          </p:cNvPr>
          <p:cNvSpPr/>
          <p:nvPr>
            <p:custDataLst>
              <p:tags r:id="rId75"/>
            </p:custDataLst>
          </p:nvPr>
        </p:nvSpPr>
        <p:spPr bwMode="auto">
          <a:xfrm>
            <a:off x="5514975" y="1906588"/>
            <a:ext cx="179388" cy="133350"/>
          </a:xfrm>
          <a:prstGeom prst="rect">
            <a:avLst/>
          </a:prstGeom>
          <a:solidFill>
            <a:srgbClr val="C0C0C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3" name="Text Placeholder 10">
            <a:extLst>
              <a:ext uri="{FF2B5EF4-FFF2-40B4-BE49-F238E27FC236}">
                <a16:creationId xmlns:a16="http://schemas.microsoft.com/office/drawing/2014/main" id="{2EB871DF-95D7-7D22-6F8A-B513467ABA55}"/>
              </a:ext>
            </a:extLst>
          </p:cNvPr>
          <p:cNvSpPr>
            <a:spLocks noGrp="1"/>
          </p:cNvSpPr>
          <p:nvPr>
            <p:custDataLst>
              <p:tags r:id="rId76"/>
            </p:custDataLst>
          </p:nvPr>
        </p:nvSpPr>
        <p:spPr bwMode="auto">
          <a:xfrm>
            <a:off x="560388" y="1901825"/>
            <a:ext cx="400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C72DA7C-E66A-4C91-ABE6-7D2B35BBF160}" type="datetime'''''Ba''''''''''tt''''''er''''''''''''''y'''''''''''''''''''">
              <a:rPr lang="en-US" altLang="en-US" sz="1000" smtClean="0"/>
              <a:pPr marL="0" lvl="0" indent="0">
                <a:spcBef>
                  <a:spcPct val="0"/>
                </a:spcBef>
                <a:spcAft>
                  <a:spcPct val="0"/>
                </a:spcAft>
                <a:buNone/>
              </a:pPr>
              <a:t>Battery</a:t>
            </a:fld>
            <a:endParaRPr lang="en-US" sz="1000"/>
          </a:p>
        </p:txBody>
      </p:sp>
      <p:sp>
        <p:nvSpPr>
          <p:cNvPr id="355" name="Text Placeholder 10">
            <a:extLst>
              <a:ext uri="{FF2B5EF4-FFF2-40B4-BE49-F238E27FC236}">
                <a16:creationId xmlns:a16="http://schemas.microsoft.com/office/drawing/2014/main" id="{0DB05958-6D46-991D-1E50-46448898884C}"/>
              </a:ext>
            </a:extLst>
          </p:cNvPr>
          <p:cNvSpPr>
            <a:spLocks noGrp="1"/>
          </p:cNvSpPr>
          <p:nvPr>
            <p:custDataLst>
              <p:tags r:id="rId77"/>
            </p:custDataLst>
          </p:nvPr>
        </p:nvSpPr>
        <p:spPr bwMode="auto">
          <a:xfrm>
            <a:off x="1292225" y="1901825"/>
            <a:ext cx="3317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99BD814-EFF8-43CA-AC31-B072F9C7E8A7}" type="datetime'F''''''''os''''''''''''''''''''''''s''''i''''''''''''''l'">
              <a:rPr lang="en-US" altLang="en-US" sz="1000" smtClean="0"/>
              <a:pPr marL="0" lvl="0" indent="0">
                <a:spcBef>
                  <a:spcPct val="0"/>
                </a:spcBef>
                <a:spcAft>
                  <a:spcPct val="0"/>
                </a:spcAft>
                <a:buNone/>
              </a:pPr>
              <a:t>Fossil</a:t>
            </a:fld>
            <a:endParaRPr lang="en-US" sz="1000"/>
          </a:p>
        </p:txBody>
      </p:sp>
      <p:sp>
        <p:nvSpPr>
          <p:cNvPr id="350" name="Text Placeholder 10">
            <a:extLst>
              <a:ext uri="{FF2B5EF4-FFF2-40B4-BE49-F238E27FC236}">
                <a16:creationId xmlns:a16="http://schemas.microsoft.com/office/drawing/2014/main" id="{AA34EA72-4024-1CF1-A1BC-067C6E072418}"/>
              </a:ext>
            </a:extLst>
          </p:cNvPr>
          <p:cNvSpPr>
            <a:spLocks noGrp="1"/>
          </p:cNvSpPr>
          <p:nvPr>
            <p:custDataLst>
              <p:tags r:id="rId78"/>
            </p:custDataLst>
          </p:nvPr>
        </p:nvSpPr>
        <p:spPr bwMode="auto">
          <a:xfrm>
            <a:off x="1955800" y="1901825"/>
            <a:ext cx="436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CDB87C3-3CC8-4C9B-B2DD-655381FE9C69}" type="datetime'''N''''''''''''''u''''''''''c''''l''''''e''''''a''r'''''''">
              <a:rPr lang="en-US" altLang="en-US" sz="1000" smtClean="0"/>
              <a:pPr marL="0" lvl="0" indent="0">
                <a:spcBef>
                  <a:spcPct val="0"/>
                </a:spcBef>
                <a:spcAft>
                  <a:spcPct val="0"/>
                </a:spcAft>
                <a:buNone/>
              </a:pPr>
              <a:t>Nuclear</a:t>
            </a:fld>
            <a:endParaRPr lang="en-US" sz="1000"/>
          </a:p>
        </p:txBody>
      </p:sp>
      <p:sp>
        <p:nvSpPr>
          <p:cNvPr id="354" name="Text Placeholder 10">
            <a:extLst>
              <a:ext uri="{FF2B5EF4-FFF2-40B4-BE49-F238E27FC236}">
                <a16:creationId xmlns:a16="http://schemas.microsoft.com/office/drawing/2014/main" id="{D88FAF19-2D3D-2E4D-5B79-D07AA8346931}"/>
              </a:ext>
            </a:extLst>
          </p:cNvPr>
          <p:cNvSpPr>
            <a:spLocks noGrp="1"/>
          </p:cNvSpPr>
          <p:nvPr>
            <p:custDataLst>
              <p:tags r:id="rId79"/>
            </p:custDataLst>
          </p:nvPr>
        </p:nvSpPr>
        <p:spPr bwMode="auto">
          <a:xfrm>
            <a:off x="2724150" y="1901825"/>
            <a:ext cx="295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298D949-E277-4C45-B3A4-E109CBF29392}" type="datetime'''''''''''''S''''''o''''''''''''l''a''''r'''''''''''''''">
              <a:rPr lang="en-US" altLang="en-US" sz="1000" smtClean="0"/>
              <a:pPr marL="0" lvl="0" indent="0">
                <a:spcBef>
                  <a:spcPct val="0"/>
                </a:spcBef>
                <a:spcAft>
                  <a:spcPct val="0"/>
                </a:spcAft>
                <a:buNone/>
              </a:pPr>
              <a:t>Solar</a:t>
            </a:fld>
            <a:endParaRPr lang="en-US" sz="1000"/>
          </a:p>
        </p:txBody>
      </p:sp>
      <p:sp>
        <p:nvSpPr>
          <p:cNvPr id="352" name="Text Placeholder 10">
            <a:extLst>
              <a:ext uri="{FF2B5EF4-FFF2-40B4-BE49-F238E27FC236}">
                <a16:creationId xmlns:a16="http://schemas.microsoft.com/office/drawing/2014/main" id="{9918D22B-C93C-995D-92EE-5F52974D8F2D}"/>
              </a:ext>
            </a:extLst>
          </p:cNvPr>
          <p:cNvSpPr>
            <a:spLocks noGrp="1"/>
          </p:cNvSpPr>
          <p:nvPr>
            <p:custDataLst>
              <p:tags r:id="rId80"/>
            </p:custDataLst>
          </p:nvPr>
        </p:nvSpPr>
        <p:spPr bwMode="auto">
          <a:xfrm>
            <a:off x="3351213" y="1901825"/>
            <a:ext cx="865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535B6FF-0895-4207-AAD0-E803CCC0C88C}" type="datetime'Wi''n''''''d'''' ''''(o''n''s''''ho''r''''''''''''e'''')'''">
              <a:rPr lang="en-US" altLang="en-US" sz="1000" smtClean="0"/>
              <a:pPr marL="0" lvl="0" indent="0">
                <a:spcBef>
                  <a:spcPct val="0"/>
                </a:spcBef>
                <a:spcAft>
                  <a:spcPct val="0"/>
                </a:spcAft>
                <a:buNone/>
              </a:pPr>
              <a:t>Wind (onshore)</a:t>
            </a:fld>
            <a:endParaRPr lang="en-US" sz="1000"/>
          </a:p>
        </p:txBody>
      </p:sp>
      <p:sp>
        <p:nvSpPr>
          <p:cNvPr id="351" name="Text Placeholder 10">
            <a:extLst>
              <a:ext uri="{FF2B5EF4-FFF2-40B4-BE49-F238E27FC236}">
                <a16:creationId xmlns:a16="http://schemas.microsoft.com/office/drawing/2014/main" id="{BE7B386C-1433-16DC-F43B-01F071030F59}"/>
              </a:ext>
            </a:extLst>
          </p:cNvPr>
          <p:cNvSpPr>
            <a:spLocks noGrp="1"/>
          </p:cNvSpPr>
          <p:nvPr>
            <p:custDataLst>
              <p:tags r:id="rId81"/>
            </p:custDataLst>
          </p:nvPr>
        </p:nvSpPr>
        <p:spPr bwMode="auto">
          <a:xfrm>
            <a:off x="4548188" y="1901825"/>
            <a:ext cx="865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60B9C72-6878-480B-9DBA-7680D537430E}" type="datetime'''''W''''i''''''''''''n''d (''''''of''f''''s''''ho''''r''e'')'">
              <a:rPr lang="en-US" altLang="en-US" sz="1000" smtClean="0"/>
              <a:pPr marL="0" lvl="0" indent="0">
                <a:spcBef>
                  <a:spcPct val="0"/>
                </a:spcBef>
                <a:spcAft>
                  <a:spcPct val="0"/>
                </a:spcAft>
                <a:buNone/>
              </a:pPr>
              <a:t>Wind (offshore)</a:t>
            </a:fld>
            <a:endParaRPr lang="en-US" sz="1000"/>
          </a:p>
        </p:txBody>
      </p:sp>
      <p:sp>
        <p:nvSpPr>
          <p:cNvPr id="349" name="Text Placeholder 10">
            <a:extLst>
              <a:ext uri="{FF2B5EF4-FFF2-40B4-BE49-F238E27FC236}">
                <a16:creationId xmlns:a16="http://schemas.microsoft.com/office/drawing/2014/main" id="{9B24D6D6-1A67-4E08-65EC-46C5FBB9AFFB}"/>
              </a:ext>
            </a:extLst>
          </p:cNvPr>
          <p:cNvSpPr>
            <a:spLocks noGrp="1"/>
          </p:cNvSpPr>
          <p:nvPr>
            <p:custDataLst>
              <p:tags r:id="rId82"/>
            </p:custDataLst>
          </p:nvPr>
        </p:nvSpPr>
        <p:spPr bwMode="auto">
          <a:xfrm>
            <a:off x="5745163" y="1901825"/>
            <a:ext cx="933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DA53143-9905-4B23-AECB-AC541FF064BE}" type="datetime'''''''O''''t''h''''er'' ''r''e''n''''e''wa''''''bl''''e'">
              <a:rPr lang="en-US" altLang="en-US" sz="1000" smtClean="0"/>
              <a:pPr marL="0" lvl="0" indent="0">
                <a:spcBef>
                  <a:spcPct val="0"/>
                </a:spcBef>
                <a:spcAft>
                  <a:spcPct val="0"/>
                </a:spcAft>
                <a:buNone/>
              </a:pPr>
              <a:t>Other renewable</a:t>
            </a:fld>
            <a:endParaRPr lang="en-US" sz="1000"/>
          </a:p>
        </p:txBody>
      </p:sp>
      <p:sp>
        <p:nvSpPr>
          <p:cNvPr id="568" name="Text Placeholder 10">
            <a:extLst>
              <a:ext uri="{FF2B5EF4-FFF2-40B4-BE49-F238E27FC236}">
                <a16:creationId xmlns:a16="http://schemas.microsoft.com/office/drawing/2014/main" id="{B7ECCC38-1EE9-3FD6-55E2-09205196C98C}"/>
              </a:ext>
            </a:extLst>
          </p:cNvPr>
          <p:cNvSpPr>
            <a:spLocks noGrp="1"/>
          </p:cNvSpPr>
          <p:nvPr>
            <p:custDataLst>
              <p:tags r:id="rId83"/>
            </p:custDataLst>
          </p:nvPr>
        </p:nvSpPr>
        <p:spPr bwMode="auto">
          <a:xfrm>
            <a:off x="279400" y="2944021"/>
            <a:ext cx="1367130" cy="455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solidFill>
                  <a:srgbClr val="000000"/>
                </a:solidFill>
                <a:ea typeface="+mn-lt"/>
                <a:cs typeface="+mn-lt"/>
              </a:rPr>
              <a:t>Top 5 states with onshore queues </a:t>
            </a:r>
            <a:r>
              <a:rPr lang="en-US" sz="1200" dirty="0">
                <a:solidFill>
                  <a:srgbClr val="000000"/>
                </a:solidFill>
                <a:ea typeface="+mn-lt"/>
                <a:cs typeface="+mn-lt"/>
              </a:rPr>
              <a:t>(% of total queue)</a:t>
            </a:r>
            <a:endParaRPr lang="en-US" sz="1200" dirty="0"/>
          </a:p>
        </p:txBody>
      </p:sp>
      <p:sp>
        <p:nvSpPr>
          <p:cNvPr id="569" name="Text Placeholder 10">
            <a:extLst>
              <a:ext uri="{FF2B5EF4-FFF2-40B4-BE49-F238E27FC236}">
                <a16:creationId xmlns:a16="http://schemas.microsoft.com/office/drawing/2014/main" id="{537C89BA-AF99-2B40-0FA1-FD2C553DA7B5}"/>
              </a:ext>
            </a:extLst>
          </p:cNvPr>
          <p:cNvSpPr>
            <a:spLocks noGrp="1"/>
          </p:cNvSpPr>
          <p:nvPr>
            <p:custDataLst>
              <p:tags r:id="rId84"/>
            </p:custDataLst>
          </p:nvPr>
        </p:nvSpPr>
        <p:spPr bwMode="auto">
          <a:xfrm>
            <a:off x="279106" y="4876511"/>
            <a:ext cx="1344907" cy="45560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solidFill>
                  <a:srgbClr val="000000"/>
                </a:solidFill>
                <a:ea typeface="+mn-lt"/>
                <a:cs typeface="+mn-lt"/>
              </a:rPr>
              <a:t>Top 5 states with offshore queues </a:t>
            </a:r>
            <a:r>
              <a:rPr lang="en-US" sz="1200" dirty="0">
                <a:solidFill>
                  <a:srgbClr val="000000"/>
                </a:solidFill>
                <a:ea typeface="+mn-lt"/>
                <a:cs typeface="+mn-lt"/>
              </a:rPr>
              <a:t>(% of total queue)</a:t>
            </a:r>
            <a:endParaRPr lang="en-US" sz="1200" dirty="0"/>
          </a:p>
        </p:txBody>
      </p:sp>
      <p:cxnSp>
        <p:nvCxnSpPr>
          <p:cNvPr id="572" name="Straight Connector 571">
            <a:extLst>
              <a:ext uri="{FF2B5EF4-FFF2-40B4-BE49-F238E27FC236}">
                <a16:creationId xmlns:a16="http://schemas.microsoft.com/office/drawing/2014/main" id="{3A76C8B8-49B2-1483-43FA-54290EAF34CF}"/>
              </a:ext>
            </a:extLst>
          </p:cNvPr>
          <p:cNvCxnSpPr>
            <a:cxnSpLocks/>
          </p:cNvCxnSpPr>
          <p:nvPr/>
        </p:nvCxnSpPr>
        <p:spPr bwMode="gray">
          <a:xfrm>
            <a:off x="409575" y="4177800"/>
            <a:ext cx="612785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74" name="TextBox 8">
            <a:extLst>
              <a:ext uri="{FF2B5EF4-FFF2-40B4-BE49-F238E27FC236}">
                <a16:creationId xmlns:a16="http://schemas.microsoft.com/office/drawing/2014/main" id="{8789B11B-16E0-239E-B679-500D42811612}"/>
              </a:ext>
            </a:extLst>
          </p:cNvPr>
          <p:cNvSpPr txBox="1"/>
          <p:nvPr/>
        </p:nvSpPr>
        <p:spPr bwMode="gray">
          <a:xfrm>
            <a:off x="9101138" y="1554480"/>
            <a:ext cx="2610348" cy="3827780"/>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pPr>
            <a:r>
              <a:rPr lang="en-US" sz="1050" b="1" dirty="0"/>
              <a:t>Interconnection queues are a large problem for wind adoption </a:t>
            </a:r>
            <a:r>
              <a:rPr lang="en-US" sz="1050" dirty="0"/>
              <a:t>– although the problem is even larger for solar and batteries (52% and 24% respectively in the US as a whole).</a:t>
            </a:r>
          </a:p>
          <a:p>
            <a:pPr>
              <a:spcBef>
                <a:spcPts val="0"/>
              </a:spcBef>
              <a:spcAft>
                <a:spcPts val="400"/>
              </a:spcAft>
            </a:pPr>
            <a:r>
              <a:rPr lang="en-US" sz="1050" b="1" dirty="0"/>
              <a:t>In Midwest states </a:t>
            </a:r>
            <a:r>
              <a:rPr lang="en-US" sz="1050" dirty="0"/>
              <a:t>(Wyoming, Montana, Iowa, South Dakota, and New Mexico), </a:t>
            </a:r>
            <a:r>
              <a:rPr lang="en-US" sz="1050" b="1" dirty="0"/>
              <a:t>the queues are dominated by onshore wind. </a:t>
            </a:r>
            <a:r>
              <a:rPr lang="en-US" sz="1050" dirty="0"/>
              <a:t>The largest is 13 MW in Wyoming.</a:t>
            </a:r>
          </a:p>
          <a:p>
            <a:pPr>
              <a:spcBef>
                <a:spcPts val="0"/>
              </a:spcBef>
              <a:spcAft>
                <a:spcPts val="400"/>
              </a:spcAft>
            </a:pPr>
            <a:r>
              <a:rPr lang="en-US" sz="1050" b="1" dirty="0"/>
              <a:t>In coastal </a:t>
            </a:r>
            <a:r>
              <a:rPr lang="en-US" sz="1050" dirty="0"/>
              <a:t>states (New Jersey, New York, Delaware, Connecticut, and Massachusetts) </a:t>
            </a:r>
            <a:r>
              <a:rPr lang="en-US" sz="1050" b="1" dirty="0"/>
              <a:t>the offshore wind waiting for interconnection is 35% to 85% of the total queue. </a:t>
            </a:r>
            <a:r>
              <a:rPr lang="en-US" sz="1050" dirty="0"/>
              <a:t>The largest is 65 MW in New York.</a:t>
            </a:r>
          </a:p>
        </p:txBody>
      </p:sp>
      <p:sp>
        <p:nvSpPr>
          <p:cNvPr id="480" name="Rectangular Callout 2">
            <a:extLst>
              <a:ext uri="{FF2B5EF4-FFF2-40B4-BE49-F238E27FC236}">
                <a16:creationId xmlns:a16="http://schemas.microsoft.com/office/drawing/2014/main" id="{02D2F2B4-7DA2-40F2-B91C-B4A9B9FDBA6E}"/>
              </a:ext>
            </a:extLst>
          </p:cNvPr>
          <p:cNvSpPr/>
          <p:nvPr/>
        </p:nvSpPr>
        <p:spPr bwMode="gray">
          <a:xfrm>
            <a:off x="6339179" y="2625697"/>
            <a:ext cx="1103021" cy="1422478"/>
          </a:xfrm>
          <a:prstGeom prst="wedgeRectCallout">
            <a:avLst>
              <a:gd name="adj1" fmla="val 63864"/>
              <a:gd name="adj2" fmla="val 367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dirty="0">
                <a:solidFill>
                  <a:schemeClr val="bg1"/>
                </a:solidFill>
              </a:rPr>
              <a:t>Even though only 10%-15% of the capacity comes online, the growth in queue is indicative of a strained system.</a:t>
            </a:r>
            <a:endParaRPr lang="en-US" sz="1100" dirty="0">
              <a:solidFill>
                <a:schemeClr val="bg1"/>
              </a:solidFill>
              <a:ea typeface="+mn-lt"/>
              <a:cs typeface="+mn-lt"/>
            </a:endParaRPr>
          </a:p>
        </p:txBody>
      </p:sp>
    </p:spTree>
    <p:custDataLst>
      <p:tags r:id="rId2"/>
    </p:custDataLst>
    <p:extLst>
      <p:ext uri="{BB962C8B-B14F-4D97-AF65-F5344CB8AC3E}">
        <p14:creationId xmlns:p14="http://schemas.microsoft.com/office/powerpoint/2010/main" val="111806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C5494E2-0062-A680-8560-F6BFDE2F1DEB}"/>
              </a:ext>
            </a:extLst>
          </p:cNvPr>
          <p:cNvGraphicFramePr>
            <a:graphicFrameLocks noChangeAspect="1"/>
          </p:cNvGraphicFramePr>
          <p:nvPr>
            <p:custDataLst>
              <p:tags r:id="rId2"/>
            </p:custDataLst>
            <p:extLst>
              <p:ext uri="{D42A27DB-BD31-4B8C-83A1-F6EECF244321}">
                <p14:modId xmlns:p14="http://schemas.microsoft.com/office/powerpoint/2010/main" val="2746240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5" name="think-cell Slide" r:id="rId40" imgW="405" imgH="405" progId="TCLayout.ActiveDocument.1">
                  <p:embed/>
                </p:oleObj>
              </mc:Choice>
              <mc:Fallback>
                <p:oleObj name="think-cell Slide" r:id="rId40" imgW="405" imgH="405" progId="TCLayout.ActiveDocument.1">
                  <p:embed/>
                  <p:pic>
                    <p:nvPicPr>
                      <p:cNvPr id="7" name="think-cell data - do not delete" hidden="1">
                        <a:extLst>
                          <a:ext uri="{FF2B5EF4-FFF2-40B4-BE49-F238E27FC236}">
                            <a16:creationId xmlns:a16="http://schemas.microsoft.com/office/drawing/2014/main" id="{7C5494E2-0062-A680-8560-F6BFDE2F1DEB}"/>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graphicFrame>
        <p:nvGraphicFramePr>
          <p:cNvPr id="8" name="Chart 7">
            <a:extLst>
              <a:ext uri="{FF2B5EF4-FFF2-40B4-BE49-F238E27FC236}">
                <a16:creationId xmlns:a16="http://schemas.microsoft.com/office/drawing/2014/main" id="{C66827D4-F3D4-4808-EF5F-2037F3D532EE}"/>
              </a:ext>
            </a:extLst>
          </p:cNvPr>
          <p:cNvGraphicFramePr/>
          <p:nvPr>
            <p:custDataLst>
              <p:tags r:id="rId3"/>
            </p:custDataLst>
            <p:extLst>
              <p:ext uri="{D42A27DB-BD31-4B8C-83A1-F6EECF244321}">
                <p14:modId xmlns:p14="http://schemas.microsoft.com/office/powerpoint/2010/main" val="2936247645"/>
              </p:ext>
            </p:extLst>
          </p:nvPr>
        </p:nvGraphicFramePr>
        <p:xfrm>
          <a:off x="1624013" y="2097088"/>
          <a:ext cx="3619500" cy="4197350"/>
        </p:xfrm>
        <a:graphic>
          <a:graphicData uri="http://schemas.openxmlformats.org/drawingml/2006/chart">
            <c:chart xmlns:c="http://schemas.openxmlformats.org/drawingml/2006/chart" xmlns:r="http://schemas.openxmlformats.org/officeDocument/2006/relationships" r:id="rId42"/>
          </a:graphicData>
        </a:graphic>
      </p:graphicFrame>
      <p:sp>
        <p:nvSpPr>
          <p:cNvPr id="829" name="Text Placeholder 10">
            <a:extLst>
              <a:ext uri="{FF2B5EF4-FFF2-40B4-BE49-F238E27FC236}">
                <a16:creationId xmlns:a16="http://schemas.microsoft.com/office/drawing/2014/main" id="{62B2838E-F543-E41B-82D5-35E6C40CB7E1}"/>
              </a:ext>
            </a:extLst>
          </p:cNvPr>
          <p:cNvSpPr txBox="1">
            <a:spLocks/>
          </p:cNvSpPr>
          <p:nvPr>
            <p:custDataLst>
              <p:tags r:id="rId4"/>
            </p:custDataLst>
          </p:nvPr>
        </p:nvSpPr>
        <p:spPr bwMode="auto">
          <a:xfrm>
            <a:off x="377825" y="2203450"/>
            <a:ext cx="12430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98DEAB5-508B-4F3F-9F54-DDE066B4876D}" type="datetime'''AT''LW''-''''''''''2'' ''R''ho''de I''s''''''land'''''">
              <a:rPr lang="en-US" altLang="en-US" sz="1000" smtClean="0"/>
              <a:pPr marL="0" indent="0" algn="r">
                <a:spcBef>
                  <a:spcPct val="0"/>
                </a:spcBef>
                <a:spcAft>
                  <a:spcPct val="0"/>
                </a:spcAft>
                <a:buNone/>
              </a:pPr>
              <a:t>ATLW-2 Rhode Island</a:t>
            </a:fld>
            <a:endParaRPr lang="en-US" sz="1000"/>
          </a:p>
        </p:txBody>
      </p:sp>
      <p:sp>
        <p:nvSpPr>
          <p:cNvPr id="102" name="Text Placeholder 10">
            <a:extLst>
              <a:ext uri="{FF2B5EF4-FFF2-40B4-BE49-F238E27FC236}">
                <a16:creationId xmlns:a16="http://schemas.microsoft.com/office/drawing/2014/main" id="{D3812DEF-72AD-A61C-E2AF-8EECBA66D564}"/>
              </a:ext>
            </a:extLst>
          </p:cNvPr>
          <p:cNvSpPr txBox="1">
            <a:spLocks/>
          </p:cNvSpPr>
          <p:nvPr>
            <p:custDataLst>
              <p:tags r:id="rId5"/>
            </p:custDataLst>
          </p:nvPr>
        </p:nvSpPr>
        <p:spPr bwMode="auto">
          <a:xfrm>
            <a:off x="698500" y="2405063"/>
            <a:ext cx="922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69310D-B7D5-4F0F-A799-9C1938D31DB7}" type="datetime'''''AT''''LW''-1 ''V''''''''i''rgi''''''n''''''ia'''''''">
              <a:rPr lang="en-US" altLang="en-US" sz="1000" smtClean="0"/>
              <a:pPr marL="0" indent="0" algn="r">
                <a:spcBef>
                  <a:spcPct val="0"/>
                </a:spcBef>
                <a:spcAft>
                  <a:spcPct val="0"/>
                </a:spcAft>
                <a:buNone/>
              </a:pPr>
              <a:t>ATLW-1 Virginia</a:t>
            </a:fld>
            <a:endParaRPr lang="en-US" sz="1000"/>
          </a:p>
        </p:txBody>
      </p:sp>
      <p:sp>
        <p:nvSpPr>
          <p:cNvPr id="104" name="Text Placeholder 10">
            <a:extLst>
              <a:ext uri="{FF2B5EF4-FFF2-40B4-BE49-F238E27FC236}">
                <a16:creationId xmlns:a16="http://schemas.microsoft.com/office/drawing/2014/main" id="{957DD43D-D678-7D2B-253B-D75C23209DB0}"/>
              </a:ext>
            </a:extLst>
          </p:cNvPr>
          <p:cNvSpPr txBox="1">
            <a:spLocks/>
          </p:cNvSpPr>
          <p:nvPr>
            <p:custDataLst>
              <p:tags r:id="rId6"/>
            </p:custDataLst>
          </p:nvPr>
        </p:nvSpPr>
        <p:spPr bwMode="auto">
          <a:xfrm>
            <a:off x="600075" y="2606675"/>
            <a:ext cx="1020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EFB40E-E566-4CFE-876F-04268A76F7C4}" type="datetime'''AT''L''W''-''''''''''''3 ''Mar''''y''''la''''n''''''d'''''">
              <a:rPr lang="en-US" altLang="en-US" sz="1000" smtClean="0"/>
              <a:pPr marL="0" indent="0" algn="r">
                <a:spcBef>
                  <a:spcPct val="0"/>
                </a:spcBef>
                <a:spcAft>
                  <a:spcPct val="0"/>
                </a:spcAft>
                <a:buNone/>
              </a:pPr>
              <a:t>ATLW-3 Maryland</a:t>
            </a:fld>
            <a:endParaRPr lang="en-US" sz="1000"/>
          </a:p>
        </p:txBody>
      </p:sp>
      <p:sp>
        <p:nvSpPr>
          <p:cNvPr id="105" name="Text Placeholder 10">
            <a:extLst>
              <a:ext uri="{FF2B5EF4-FFF2-40B4-BE49-F238E27FC236}">
                <a16:creationId xmlns:a16="http://schemas.microsoft.com/office/drawing/2014/main" id="{EA1658DB-26CB-9BC8-FABE-9481E46B3788}"/>
              </a:ext>
            </a:extLst>
          </p:cNvPr>
          <p:cNvSpPr txBox="1">
            <a:spLocks/>
          </p:cNvSpPr>
          <p:nvPr>
            <p:custDataLst>
              <p:tags r:id="rId7"/>
            </p:custDataLst>
          </p:nvPr>
        </p:nvSpPr>
        <p:spPr bwMode="auto">
          <a:xfrm>
            <a:off x="277813" y="2808288"/>
            <a:ext cx="1343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20D54F-2069-4246-978D-938D2342970C}" type="datetime'''A''T''''LW-''4 ''''M''ass''a''''chuset''''''''''''t''''''s'">
              <a:rPr lang="en-US" altLang="en-US" sz="1000" smtClean="0"/>
              <a:pPr marL="0" indent="0" algn="r">
                <a:spcBef>
                  <a:spcPct val="0"/>
                </a:spcBef>
                <a:spcAft>
                  <a:spcPct val="0"/>
                </a:spcAft>
                <a:buNone/>
              </a:pPr>
              <a:t>ATLW-4 Massachusetts</a:t>
            </a:fld>
            <a:endParaRPr lang="en-US" sz="1000"/>
          </a:p>
        </p:txBody>
      </p:sp>
      <p:sp>
        <p:nvSpPr>
          <p:cNvPr id="118" name="Text Placeholder 10">
            <a:extLst>
              <a:ext uri="{FF2B5EF4-FFF2-40B4-BE49-F238E27FC236}">
                <a16:creationId xmlns:a16="http://schemas.microsoft.com/office/drawing/2014/main" id="{4E17441C-C978-E60B-AE6D-8E6BF7533D9C}"/>
              </a:ext>
            </a:extLst>
          </p:cNvPr>
          <p:cNvSpPr txBox="1">
            <a:spLocks/>
          </p:cNvSpPr>
          <p:nvPr>
            <p:custDataLst>
              <p:tags r:id="rId8"/>
            </p:custDataLst>
          </p:nvPr>
        </p:nvSpPr>
        <p:spPr bwMode="auto">
          <a:xfrm>
            <a:off x="458788" y="3009900"/>
            <a:ext cx="1162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25252B-4268-4BD6-AC13-DF7E3E852AB8}" type="datetime'''''AT''''LW-5'' ''''N''''e''''w'''''' Je''''rse''''''y'''''''">
              <a:rPr lang="en-US" altLang="en-US" sz="1000" smtClean="0"/>
              <a:pPr marL="0" indent="0" algn="r">
                <a:spcBef>
                  <a:spcPct val="0"/>
                </a:spcBef>
                <a:spcAft>
                  <a:spcPct val="0"/>
                </a:spcAft>
                <a:buNone/>
              </a:pPr>
              <a:t>ATLW-5 New Jersey</a:t>
            </a:fld>
            <a:endParaRPr lang="en-US" sz="1000"/>
          </a:p>
        </p:txBody>
      </p:sp>
      <p:sp>
        <p:nvSpPr>
          <p:cNvPr id="119" name="Text Placeholder 10">
            <a:extLst>
              <a:ext uri="{FF2B5EF4-FFF2-40B4-BE49-F238E27FC236}">
                <a16:creationId xmlns:a16="http://schemas.microsoft.com/office/drawing/2014/main" id="{CF5B3B99-024F-9B96-43BE-34854D3CE55C}"/>
              </a:ext>
            </a:extLst>
          </p:cNvPr>
          <p:cNvSpPr txBox="1">
            <a:spLocks/>
          </p:cNvSpPr>
          <p:nvPr>
            <p:custDataLst>
              <p:tags r:id="rId9"/>
            </p:custDataLst>
          </p:nvPr>
        </p:nvSpPr>
        <p:spPr bwMode="auto">
          <a:xfrm>
            <a:off x="571500" y="3211513"/>
            <a:ext cx="1049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F7F0795-62BD-4E75-B117-87D26BFE58F2}" type="datetime'A''T''''L''''''''''W''''-''''6'' ''New ''''''''Y''o''rk'">
              <a:rPr lang="en-US" altLang="en-US" sz="1000" smtClean="0"/>
              <a:pPr marL="0" indent="0" algn="r">
                <a:spcBef>
                  <a:spcPct val="0"/>
                </a:spcBef>
                <a:spcAft>
                  <a:spcPct val="0"/>
                </a:spcAft>
                <a:buNone/>
              </a:pPr>
              <a:t>ATLW-6 New York</a:t>
            </a:fld>
            <a:endParaRPr lang="en-US" sz="1000"/>
          </a:p>
        </p:txBody>
      </p:sp>
      <p:sp>
        <p:nvSpPr>
          <p:cNvPr id="120" name="Text Placeholder 10">
            <a:extLst>
              <a:ext uri="{FF2B5EF4-FFF2-40B4-BE49-F238E27FC236}">
                <a16:creationId xmlns:a16="http://schemas.microsoft.com/office/drawing/2014/main" id="{EAED737F-DE21-BE91-D17D-ECC2EABDD360}"/>
              </a:ext>
            </a:extLst>
          </p:cNvPr>
          <p:cNvSpPr txBox="1">
            <a:spLocks/>
          </p:cNvSpPr>
          <p:nvPr>
            <p:custDataLst>
              <p:tags r:id="rId10"/>
            </p:custDataLst>
          </p:nvPr>
        </p:nvSpPr>
        <p:spPr bwMode="auto">
          <a:xfrm>
            <a:off x="304800" y="3413125"/>
            <a:ext cx="1316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06A4FE6-5386-4B6B-B0B8-88A2052DE9AC}" type="datetime'A''TL''''''W''-''7'''' ''Nor''''t''h ''Caro''''''''l''i''na'">
              <a:rPr lang="en-US" altLang="en-US" sz="1000" smtClean="0"/>
              <a:pPr marL="0" indent="0" algn="r">
                <a:spcBef>
                  <a:spcPct val="0"/>
                </a:spcBef>
                <a:spcAft>
                  <a:spcPct val="0"/>
                </a:spcAft>
                <a:buNone/>
              </a:pPr>
              <a:t>ATLW-7 North Carolina</a:t>
            </a:fld>
            <a:endParaRPr lang="en-US" sz="1000"/>
          </a:p>
        </p:txBody>
      </p:sp>
      <p:sp>
        <p:nvSpPr>
          <p:cNvPr id="121" name="Text Placeholder 10">
            <a:extLst>
              <a:ext uri="{FF2B5EF4-FFF2-40B4-BE49-F238E27FC236}">
                <a16:creationId xmlns:a16="http://schemas.microsoft.com/office/drawing/2014/main" id="{FB2FD7F1-BB2F-6D05-24BC-E0FFE15B0CEB}"/>
              </a:ext>
            </a:extLst>
          </p:cNvPr>
          <p:cNvSpPr txBox="1">
            <a:spLocks/>
          </p:cNvSpPr>
          <p:nvPr>
            <p:custDataLst>
              <p:tags r:id="rId11"/>
            </p:custDataLst>
          </p:nvPr>
        </p:nvSpPr>
        <p:spPr bwMode="auto">
          <a:xfrm>
            <a:off x="193675" y="3614738"/>
            <a:ext cx="14271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ABF038-F499-41AB-B9CB-84F2A3690F8D}" type="datetime'ATL''W-4''A'''' ''M''as''s''a''c''''hu''se''t''''ts'''''''''">
              <a:rPr lang="en-US" altLang="en-US" sz="1000" smtClean="0"/>
              <a:pPr marL="0" indent="0" algn="r">
                <a:spcBef>
                  <a:spcPct val="0"/>
                </a:spcBef>
                <a:spcAft>
                  <a:spcPct val="0"/>
                </a:spcAft>
                <a:buNone/>
              </a:pPr>
              <a:t>ATLW-4A Massachusetts</a:t>
            </a:fld>
            <a:endParaRPr lang="en-US" sz="1000"/>
          </a:p>
        </p:txBody>
      </p:sp>
      <p:sp>
        <p:nvSpPr>
          <p:cNvPr id="122" name="Text Placeholder 10">
            <a:extLst>
              <a:ext uri="{FF2B5EF4-FFF2-40B4-BE49-F238E27FC236}">
                <a16:creationId xmlns:a16="http://schemas.microsoft.com/office/drawing/2014/main" id="{9A495532-84EE-E84E-F220-833ECF5A4CDB}"/>
              </a:ext>
            </a:extLst>
          </p:cNvPr>
          <p:cNvSpPr txBox="1">
            <a:spLocks/>
          </p:cNvSpPr>
          <p:nvPr>
            <p:custDataLst>
              <p:tags r:id="rId12"/>
            </p:custDataLst>
          </p:nvPr>
        </p:nvSpPr>
        <p:spPr bwMode="auto">
          <a:xfrm>
            <a:off x="249238" y="3816350"/>
            <a:ext cx="1371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33DFF6B-7129-4C0B-B8FF-71DC0B6C14D9}" type="datetime'AT''LW-''8'' ''New'' ''Yo''''''''''rk'''' ''''''''''''Bi''ght'">
              <a:rPr lang="en-US" altLang="en-US" sz="1000" smtClean="0"/>
              <a:pPr marL="0" indent="0" algn="r">
                <a:spcBef>
                  <a:spcPct val="0"/>
                </a:spcBef>
                <a:spcAft>
                  <a:spcPct val="0"/>
                </a:spcAft>
                <a:buNone/>
              </a:pPr>
              <a:t>ATLW-8 New York Bight</a:t>
            </a:fld>
            <a:endParaRPr lang="en-US" sz="1000"/>
          </a:p>
        </p:txBody>
      </p:sp>
      <p:sp>
        <p:nvSpPr>
          <p:cNvPr id="123" name="Text Placeholder 10">
            <a:extLst>
              <a:ext uri="{FF2B5EF4-FFF2-40B4-BE49-F238E27FC236}">
                <a16:creationId xmlns:a16="http://schemas.microsoft.com/office/drawing/2014/main" id="{F09C83FA-71BA-AB5D-45F9-4A7DC1C5E30D}"/>
              </a:ext>
            </a:extLst>
          </p:cNvPr>
          <p:cNvSpPr txBox="1">
            <a:spLocks/>
          </p:cNvSpPr>
          <p:nvPr>
            <p:custDataLst>
              <p:tags r:id="rId13"/>
            </p:custDataLst>
          </p:nvPr>
        </p:nvSpPr>
        <p:spPr bwMode="auto">
          <a:xfrm>
            <a:off x="304800" y="4017963"/>
            <a:ext cx="1316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986955-4C3A-4B14-83B0-16F386047A5F}" type="datetime'''AT''''L''''W-9'''' ''N''''''or''th'''''''' Caro''l''in''a'">
              <a:rPr lang="en-US" altLang="en-US" sz="1000" smtClean="0"/>
              <a:pPr marL="0" indent="0" algn="r">
                <a:spcBef>
                  <a:spcPct val="0"/>
                </a:spcBef>
                <a:spcAft>
                  <a:spcPct val="0"/>
                </a:spcAft>
                <a:buNone/>
              </a:pPr>
              <a:t>ATLW-9 North Carolina</a:t>
            </a:fld>
            <a:endParaRPr lang="en-US" sz="1000"/>
          </a:p>
        </p:txBody>
      </p:sp>
      <p:sp>
        <p:nvSpPr>
          <p:cNvPr id="124" name="Text Placeholder 10">
            <a:extLst>
              <a:ext uri="{FF2B5EF4-FFF2-40B4-BE49-F238E27FC236}">
                <a16:creationId xmlns:a16="http://schemas.microsoft.com/office/drawing/2014/main" id="{51D5F786-2646-9704-684A-04C31039A7E3}"/>
              </a:ext>
            </a:extLst>
          </p:cNvPr>
          <p:cNvSpPr txBox="1">
            <a:spLocks/>
          </p:cNvSpPr>
          <p:nvPr>
            <p:custDataLst>
              <p:tags r:id="rId14"/>
            </p:custDataLst>
          </p:nvPr>
        </p:nvSpPr>
        <p:spPr bwMode="auto">
          <a:xfrm>
            <a:off x="557213" y="4219575"/>
            <a:ext cx="1063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BE6182-938C-4088-847B-2D3AAB8543A1}" type="datetime'PA''''C''''''W-1'' ''C''a''''lifor''''''n''''''''i''''a'''">
              <a:rPr lang="en-US" altLang="en-US" sz="1000" smtClean="0"/>
              <a:pPr marL="0" indent="0" algn="r">
                <a:spcBef>
                  <a:spcPct val="0"/>
                </a:spcBef>
                <a:spcAft>
                  <a:spcPct val="0"/>
                </a:spcAft>
                <a:buNone/>
              </a:pPr>
              <a:t>PACW-1 California</a:t>
            </a:fld>
            <a:endParaRPr lang="en-US" sz="1000"/>
          </a:p>
        </p:txBody>
      </p:sp>
      <p:sp>
        <p:nvSpPr>
          <p:cNvPr id="125" name="Text Placeholder 10">
            <a:extLst>
              <a:ext uri="{FF2B5EF4-FFF2-40B4-BE49-F238E27FC236}">
                <a16:creationId xmlns:a16="http://schemas.microsoft.com/office/drawing/2014/main" id="{81DECA18-144D-72C4-5BC6-9C1F35B1DBB0}"/>
              </a:ext>
            </a:extLst>
          </p:cNvPr>
          <p:cNvSpPr txBox="1">
            <a:spLocks/>
          </p:cNvSpPr>
          <p:nvPr>
            <p:custDataLst>
              <p:tags r:id="rId15"/>
            </p:custDataLst>
          </p:nvPr>
        </p:nvSpPr>
        <p:spPr bwMode="auto">
          <a:xfrm>
            <a:off x="160338" y="4421188"/>
            <a:ext cx="14605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9782885-4635-4E44-B542-1D8B538558A4}" type="datetime'GoM-1 ''''''''''L''ou''''''isiana ''&amp; ''Te''x''as'''''''''">
              <a:rPr lang="en-US" altLang="en-US" sz="1000" smtClean="0"/>
              <a:pPr marL="0" indent="0" algn="r">
                <a:spcBef>
                  <a:spcPct val="0"/>
                </a:spcBef>
                <a:spcAft>
                  <a:spcPct val="0"/>
                </a:spcAft>
                <a:buNone/>
              </a:pPr>
              <a:t>GoM-1 Louisiana &amp; Texas</a:t>
            </a:fld>
            <a:endParaRPr lang="en-US" sz="1000"/>
          </a:p>
        </p:txBody>
      </p:sp>
      <p:sp>
        <p:nvSpPr>
          <p:cNvPr id="126" name="Text Placeholder 10">
            <a:extLst>
              <a:ext uri="{FF2B5EF4-FFF2-40B4-BE49-F238E27FC236}">
                <a16:creationId xmlns:a16="http://schemas.microsoft.com/office/drawing/2014/main" id="{07FCC1F0-C8D5-1D41-74DA-9E4E5C35EB3D}"/>
              </a:ext>
            </a:extLst>
          </p:cNvPr>
          <p:cNvSpPr txBox="1">
            <a:spLocks/>
          </p:cNvSpPr>
          <p:nvPr>
            <p:custDataLst>
              <p:tags r:id="rId16"/>
            </p:custDataLst>
          </p:nvPr>
        </p:nvSpPr>
        <p:spPr bwMode="auto">
          <a:xfrm>
            <a:off x="650875" y="4622800"/>
            <a:ext cx="969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1C784BB-B0A5-4B37-BD15-3649FD12D4F0}" type="datetime'''C''''ent''''ral ''''''A''t''''''l''a''n''t''''''i''c''-''1'">
              <a:rPr lang="en-US" altLang="en-US" sz="1000" smtClean="0"/>
              <a:pPr marL="0" indent="0" algn="r">
                <a:spcBef>
                  <a:spcPct val="0"/>
                </a:spcBef>
                <a:spcAft>
                  <a:spcPct val="0"/>
                </a:spcAft>
                <a:buNone/>
              </a:pPr>
              <a:t>Central Atlantic-1</a:t>
            </a:fld>
            <a:endParaRPr lang="en-US" sz="1000"/>
          </a:p>
        </p:txBody>
      </p:sp>
      <p:sp>
        <p:nvSpPr>
          <p:cNvPr id="127" name="Text Placeholder 10">
            <a:extLst>
              <a:ext uri="{FF2B5EF4-FFF2-40B4-BE49-F238E27FC236}">
                <a16:creationId xmlns:a16="http://schemas.microsoft.com/office/drawing/2014/main" id="{05845300-99DD-75ED-464A-479C136E9AC0}"/>
              </a:ext>
            </a:extLst>
          </p:cNvPr>
          <p:cNvSpPr txBox="1">
            <a:spLocks/>
          </p:cNvSpPr>
          <p:nvPr>
            <p:custDataLst>
              <p:tags r:id="rId17"/>
            </p:custDataLst>
          </p:nvPr>
        </p:nvSpPr>
        <p:spPr bwMode="auto">
          <a:xfrm>
            <a:off x="706438" y="4824413"/>
            <a:ext cx="914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6DF57D-8020-4ECB-ACC2-20080CD49157}" type="datetime'AT''''LW''''''''''-11'''''''''''''''' M''a''''''''i''''ne'''''">
              <a:rPr lang="en-US" altLang="en-US" sz="1000" smtClean="0"/>
              <a:pPr marL="0" indent="0" algn="r">
                <a:spcBef>
                  <a:spcPct val="0"/>
                </a:spcBef>
                <a:spcAft>
                  <a:spcPct val="0"/>
                </a:spcAft>
                <a:buNone/>
              </a:pPr>
              <a:t>ATLW-11 Maine</a:t>
            </a:fld>
            <a:endParaRPr lang="en-US" sz="1000"/>
          </a:p>
        </p:txBody>
      </p:sp>
      <p:sp>
        <p:nvSpPr>
          <p:cNvPr id="128" name="Text Placeholder 10">
            <a:extLst>
              <a:ext uri="{FF2B5EF4-FFF2-40B4-BE49-F238E27FC236}">
                <a16:creationId xmlns:a16="http://schemas.microsoft.com/office/drawing/2014/main" id="{840BC381-8401-46DB-C3DA-CE629DC92974}"/>
              </a:ext>
            </a:extLst>
          </p:cNvPr>
          <p:cNvSpPr txBox="1">
            <a:spLocks/>
          </p:cNvSpPr>
          <p:nvPr>
            <p:custDataLst>
              <p:tags r:id="rId18"/>
            </p:custDataLst>
          </p:nvPr>
        </p:nvSpPr>
        <p:spPr bwMode="auto">
          <a:xfrm>
            <a:off x="160338" y="5026025"/>
            <a:ext cx="14605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97F0828-3B1F-48FF-ADF6-A4194C0F62EB}" type="datetime'''Go''''M-3 ''Lou''isia''''n''''a ''&amp; ''''''Tex''as'''">
              <a:rPr lang="en-US" altLang="en-US" sz="1000" smtClean="0"/>
              <a:pPr marL="0" indent="0" algn="r">
                <a:spcBef>
                  <a:spcPct val="0"/>
                </a:spcBef>
                <a:spcAft>
                  <a:spcPct val="0"/>
                </a:spcAft>
                <a:buNone/>
              </a:pPr>
              <a:t>GoM-3 Louisiana &amp; Texas</a:t>
            </a:fld>
            <a:endParaRPr lang="en-US" sz="1000"/>
          </a:p>
        </p:txBody>
      </p:sp>
      <p:sp>
        <p:nvSpPr>
          <p:cNvPr id="129" name="Text Placeholder 10">
            <a:extLst>
              <a:ext uri="{FF2B5EF4-FFF2-40B4-BE49-F238E27FC236}">
                <a16:creationId xmlns:a16="http://schemas.microsoft.com/office/drawing/2014/main" id="{A30CD8AD-7628-D11F-04E4-636B4D7C0376}"/>
              </a:ext>
            </a:extLst>
          </p:cNvPr>
          <p:cNvSpPr txBox="1">
            <a:spLocks/>
          </p:cNvSpPr>
          <p:nvPr>
            <p:custDataLst>
              <p:tags r:id="rId19"/>
            </p:custDataLst>
          </p:nvPr>
        </p:nvSpPr>
        <p:spPr bwMode="auto">
          <a:xfrm>
            <a:off x="671513" y="5227638"/>
            <a:ext cx="949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C2623EA-4E36-41A5-8AFD-2AA5F6BB312E}" type="datetime'''PACW''''''''''''''''''-''2 Or''''e''''''g''''''''''''''''on'">
              <a:rPr lang="en-US" altLang="en-US" sz="1000" smtClean="0"/>
              <a:pPr marL="0" indent="0" algn="r">
                <a:spcBef>
                  <a:spcPct val="0"/>
                </a:spcBef>
                <a:spcAft>
                  <a:spcPct val="0"/>
                </a:spcAft>
                <a:buNone/>
              </a:pPr>
              <a:t>PACW-2 Oregon</a:t>
            </a:fld>
            <a:endParaRPr lang="en-US" sz="1000"/>
          </a:p>
        </p:txBody>
      </p:sp>
      <p:sp>
        <p:nvSpPr>
          <p:cNvPr id="130" name="Text Placeholder 10">
            <a:extLst>
              <a:ext uri="{FF2B5EF4-FFF2-40B4-BE49-F238E27FC236}">
                <a16:creationId xmlns:a16="http://schemas.microsoft.com/office/drawing/2014/main" id="{60396121-97D3-F0C1-48F2-230C6E7A959C}"/>
              </a:ext>
            </a:extLst>
          </p:cNvPr>
          <p:cNvSpPr txBox="1">
            <a:spLocks/>
          </p:cNvSpPr>
          <p:nvPr>
            <p:custDataLst>
              <p:tags r:id="rId20"/>
            </p:custDataLst>
          </p:nvPr>
        </p:nvSpPr>
        <p:spPr bwMode="auto">
          <a:xfrm>
            <a:off x="650875" y="5429250"/>
            <a:ext cx="969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C08030F-3A28-4FFB-8672-A24C90B4AEE4}" type="datetime'''C''''''''entr''''a''''''l'''' ''A''''t''l''''a''n''tic-''2'">
              <a:rPr lang="en-US" altLang="en-US" sz="1000" smtClean="0"/>
              <a:pPr marL="0" indent="0" algn="r">
                <a:spcBef>
                  <a:spcPct val="0"/>
                </a:spcBef>
                <a:spcAft>
                  <a:spcPct val="0"/>
                </a:spcAft>
                <a:buNone/>
              </a:pPr>
              <a:t>Central Atlantic-2</a:t>
            </a:fld>
            <a:endParaRPr lang="en-US" sz="1000"/>
          </a:p>
        </p:txBody>
      </p:sp>
      <p:sp>
        <p:nvSpPr>
          <p:cNvPr id="131" name="Text Placeholder 10">
            <a:extLst>
              <a:ext uri="{FF2B5EF4-FFF2-40B4-BE49-F238E27FC236}">
                <a16:creationId xmlns:a16="http://schemas.microsoft.com/office/drawing/2014/main" id="{69B0B2B0-F2B6-EE03-01A0-348D6D922A6E}"/>
              </a:ext>
            </a:extLst>
          </p:cNvPr>
          <p:cNvSpPr txBox="1">
            <a:spLocks/>
          </p:cNvSpPr>
          <p:nvPr>
            <p:custDataLst>
              <p:tags r:id="rId21"/>
            </p:custDataLst>
          </p:nvPr>
        </p:nvSpPr>
        <p:spPr bwMode="auto">
          <a:xfrm>
            <a:off x="160338" y="5630863"/>
            <a:ext cx="14605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F88F7FF-528B-46BB-8C24-D810EE426B83}" type="datetime'''''GoM''''-''''''4 Lo''''uisi''ana ''''''&amp; T''e''''xas'''''''">
              <a:rPr lang="en-US" altLang="en-US" sz="1000" smtClean="0"/>
              <a:pPr marL="0" indent="0" algn="r">
                <a:spcBef>
                  <a:spcPct val="0"/>
                </a:spcBef>
                <a:spcAft>
                  <a:spcPct val="0"/>
                </a:spcAft>
                <a:buNone/>
              </a:pPr>
              <a:t>GoM-4 Louisiana &amp; Texas</a:t>
            </a:fld>
            <a:endParaRPr lang="en-US" sz="1000"/>
          </a:p>
        </p:txBody>
      </p:sp>
      <p:sp>
        <p:nvSpPr>
          <p:cNvPr id="132" name="Text Placeholder 10">
            <a:extLst>
              <a:ext uri="{FF2B5EF4-FFF2-40B4-BE49-F238E27FC236}">
                <a16:creationId xmlns:a16="http://schemas.microsoft.com/office/drawing/2014/main" id="{03EBE5A0-236F-86A4-C704-AA1C94F63527}"/>
              </a:ext>
            </a:extLst>
          </p:cNvPr>
          <p:cNvSpPr txBox="1">
            <a:spLocks/>
          </p:cNvSpPr>
          <p:nvPr>
            <p:custDataLst>
              <p:tags r:id="rId22"/>
            </p:custDataLst>
          </p:nvPr>
        </p:nvSpPr>
        <p:spPr bwMode="auto">
          <a:xfrm>
            <a:off x="1163638" y="5832475"/>
            <a:ext cx="457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D2BAB8-4A52-4320-8792-4405D12A6165}" type="datetime'M''''''''''''a''i''n''''''e''''''''''''''''''-''''2'''">
              <a:rPr lang="en-US" altLang="en-US" sz="1000" smtClean="0"/>
              <a:pPr marL="0" indent="0" algn="r">
                <a:spcBef>
                  <a:spcPct val="0"/>
                </a:spcBef>
                <a:spcAft>
                  <a:spcPct val="0"/>
                </a:spcAft>
                <a:buNone/>
              </a:pPr>
              <a:t>Maine-2</a:t>
            </a:fld>
            <a:endParaRPr lang="en-US" sz="1000"/>
          </a:p>
        </p:txBody>
      </p:sp>
      <p:sp>
        <p:nvSpPr>
          <p:cNvPr id="133" name="Text Placeholder 10">
            <a:extLst>
              <a:ext uri="{FF2B5EF4-FFF2-40B4-BE49-F238E27FC236}">
                <a16:creationId xmlns:a16="http://schemas.microsoft.com/office/drawing/2014/main" id="{765756E8-DC70-9380-1191-C45A21AF1FDF}"/>
              </a:ext>
            </a:extLst>
          </p:cNvPr>
          <p:cNvSpPr txBox="1">
            <a:spLocks/>
          </p:cNvSpPr>
          <p:nvPr>
            <p:custDataLst>
              <p:tags r:id="rId23"/>
            </p:custDataLst>
          </p:nvPr>
        </p:nvSpPr>
        <p:spPr bwMode="auto">
          <a:xfrm>
            <a:off x="1127125" y="6034088"/>
            <a:ext cx="493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1672A11-A3BF-4D29-8C54-43408064AD3D}" type="datetime'''''H''''''''a''''wa''''''''''i''''''i''''''''-''''1'''''''">
              <a:rPr lang="en-US" altLang="en-US" sz="1000" smtClean="0"/>
              <a:pPr marL="0" indent="0" algn="r">
                <a:spcBef>
                  <a:spcPct val="0"/>
                </a:spcBef>
                <a:spcAft>
                  <a:spcPct val="0"/>
                </a:spcAft>
                <a:buNone/>
              </a:pPr>
              <a:t>Hawaii-1</a:t>
            </a:fld>
            <a:endParaRPr lang="en-US" sz="1000"/>
          </a:p>
        </p:txBody>
      </p:sp>
      <p:grpSp>
        <p:nvGrpSpPr>
          <p:cNvPr id="871" name="Group 870">
            <a:extLst>
              <a:ext uri="{FF2B5EF4-FFF2-40B4-BE49-F238E27FC236}">
                <a16:creationId xmlns:a16="http://schemas.microsoft.com/office/drawing/2014/main" id="{47D01F4E-60E7-6592-C1DB-8E2885A4FD7C}"/>
              </a:ext>
            </a:extLst>
          </p:cNvPr>
          <p:cNvGrpSpPr/>
          <p:nvPr>
            <p:custDataLst>
              <p:tags r:id="rId24"/>
            </p:custDataLst>
          </p:nvPr>
        </p:nvGrpSpPr>
        <p:grpSpPr>
          <a:xfrm>
            <a:off x="2364392" y="2232166"/>
            <a:ext cx="3354482" cy="4181234"/>
            <a:chOff x="2253955" y="1533685"/>
            <a:chExt cx="3355862" cy="4436902"/>
          </a:xfrm>
        </p:grpSpPr>
        <p:sp>
          <p:nvSpPr>
            <p:cNvPr id="756" name="TextBox 755">
              <a:extLst>
                <a:ext uri="{FF2B5EF4-FFF2-40B4-BE49-F238E27FC236}">
                  <a16:creationId xmlns:a16="http://schemas.microsoft.com/office/drawing/2014/main" id="{4B8B69C4-7285-2B3C-33D2-4907B7BBD557}"/>
                </a:ext>
              </a:extLst>
            </p:cNvPr>
            <p:cNvSpPr txBox="1"/>
            <p:nvPr>
              <p:custDataLst>
                <p:tags r:id="rId26"/>
              </p:custDataLst>
            </p:nvPr>
          </p:nvSpPr>
          <p:spPr bwMode="gray">
            <a:xfrm>
              <a:off x="2673382" y="1544018"/>
              <a:ext cx="784225" cy="225425"/>
            </a:xfrm>
            <a:prstGeom prst="rect">
              <a:avLst/>
            </a:prstGeom>
            <a:noFill/>
          </p:spPr>
          <p:txBody>
            <a:bodyPr wrap="square" lIns="36000" tIns="36000" rIns="36000" bIns="36000" rtlCol="0">
              <a:spAutoFit/>
            </a:bodyPr>
            <a:lstStyle/>
            <a:p>
              <a:pPr marL="0" indent="0">
                <a:buNone/>
              </a:pPr>
              <a:r>
                <a:rPr lang="en-US" sz="1000"/>
                <a:t>Trump</a:t>
              </a:r>
            </a:p>
          </p:txBody>
        </p:sp>
        <p:sp>
          <p:nvSpPr>
            <p:cNvPr id="757" name="TextBox 756">
              <a:extLst>
                <a:ext uri="{FF2B5EF4-FFF2-40B4-BE49-F238E27FC236}">
                  <a16:creationId xmlns:a16="http://schemas.microsoft.com/office/drawing/2014/main" id="{8D6E46A6-5743-3238-E7D5-15FDFB1BC3BD}"/>
                </a:ext>
              </a:extLst>
            </p:cNvPr>
            <p:cNvSpPr txBox="1"/>
            <p:nvPr>
              <p:custDataLst>
                <p:tags r:id="rId27"/>
              </p:custDataLst>
            </p:nvPr>
          </p:nvSpPr>
          <p:spPr bwMode="gray">
            <a:xfrm>
              <a:off x="3595993" y="1533685"/>
              <a:ext cx="914400" cy="227013"/>
            </a:xfrm>
            <a:prstGeom prst="rect">
              <a:avLst/>
            </a:prstGeom>
            <a:noFill/>
          </p:spPr>
          <p:txBody>
            <a:bodyPr wrap="square" lIns="36000" tIns="36000" rIns="36000" bIns="36000" rtlCol="0">
              <a:spAutoFit/>
            </a:bodyPr>
            <a:lstStyle/>
            <a:p>
              <a:pPr marL="0" indent="0">
                <a:buNone/>
              </a:pPr>
              <a:r>
                <a:rPr lang="en-US" sz="1000"/>
                <a:t>Biden</a:t>
              </a:r>
            </a:p>
          </p:txBody>
        </p:sp>
        <p:sp>
          <p:nvSpPr>
            <p:cNvPr id="758" name="TextBox 757">
              <a:extLst>
                <a:ext uri="{FF2B5EF4-FFF2-40B4-BE49-F238E27FC236}">
                  <a16:creationId xmlns:a16="http://schemas.microsoft.com/office/drawing/2014/main" id="{B7AB7799-CB10-DD12-16DB-E58527D48E5B}"/>
                </a:ext>
              </a:extLst>
            </p:cNvPr>
            <p:cNvSpPr txBox="1"/>
            <p:nvPr>
              <p:custDataLst>
                <p:tags r:id="rId28"/>
              </p:custDataLst>
            </p:nvPr>
          </p:nvSpPr>
          <p:spPr bwMode="gray">
            <a:xfrm>
              <a:off x="4695417" y="1570042"/>
              <a:ext cx="914400" cy="227013"/>
            </a:xfrm>
            <a:prstGeom prst="rect">
              <a:avLst/>
            </a:prstGeom>
            <a:noFill/>
          </p:spPr>
          <p:txBody>
            <a:bodyPr wrap="square" lIns="36000" tIns="36000" rIns="36000" bIns="36000" rtlCol="0">
              <a:spAutoFit/>
            </a:bodyPr>
            <a:lstStyle/>
            <a:p>
              <a:pPr marL="0" indent="0">
                <a:buNone/>
              </a:pPr>
              <a:r>
                <a:rPr lang="en-US" sz="1000"/>
                <a:t>Trump</a:t>
              </a:r>
            </a:p>
          </p:txBody>
        </p:sp>
        <p:grpSp>
          <p:nvGrpSpPr>
            <p:cNvPr id="864" name="Group 863">
              <a:extLst>
                <a:ext uri="{FF2B5EF4-FFF2-40B4-BE49-F238E27FC236}">
                  <a16:creationId xmlns:a16="http://schemas.microsoft.com/office/drawing/2014/main" id="{3F0AE655-B371-A695-0838-D9B6D7952697}"/>
                </a:ext>
              </a:extLst>
            </p:cNvPr>
            <p:cNvGrpSpPr/>
            <p:nvPr>
              <p:custDataLst>
                <p:tags r:id="rId29"/>
              </p:custDataLst>
            </p:nvPr>
          </p:nvGrpSpPr>
          <p:grpSpPr>
            <a:xfrm>
              <a:off x="2531767" y="1574917"/>
              <a:ext cx="1794467" cy="4156469"/>
              <a:chOff x="2531767" y="1574917"/>
              <a:chExt cx="1794467" cy="4156469"/>
            </a:xfrm>
          </p:grpSpPr>
          <p:cxnSp>
            <p:nvCxnSpPr>
              <p:cNvPr id="753" name="Straight Connector 752">
                <a:extLst>
                  <a:ext uri="{FF2B5EF4-FFF2-40B4-BE49-F238E27FC236}">
                    <a16:creationId xmlns:a16="http://schemas.microsoft.com/office/drawing/2014/main" id="{A1DF4344-639D-120C-1220-CE4689CC9DA4}"/>
                  </a:ext>
                </a:extLst>
              </p:cNvPr>
              <p:cNvCxnSpPr>
                <a:cxnSpLocks/>
              </p:cNvCxnSpPr>
              <p:nvPr>
                <p:custDataLst>
                  <p:tags r:id="rId35"/>
                </p:custDataLst>
              </p:nvPr>
            </p:nvCxnSpPr>
            <p:spPr bwMode="gray">
              <a:xfrm>
                <a:off x="2531767" y="1574917"/>
                <a:ext cx="0" cy="4139756"/>
              </a:xfrm>
              <a:prstGeom prst="line">
                <a:avLst/>
              </a:prstGeom>
              <a:ln w="9525" cap="flat">
                <a:solidFill>
                  <a:schemeClr val="tx1"/>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80F218F2-BA73-6270-28A2-68B7801546EF}"/>
                  </a:ext>
                </a:extLst>
              </p:cNvPr>
              <p:cNvCxnSpPr>
                <a:cxnSpLocks/>
              </p:cNvCxnSpPr>
              <p:nvPr>
                <p:custDataLst>
                  <p:tags r:id="rId36"/>
                </p:custDataLst>
              </p:nvPr>
            </p:nvCxnSpPr>
            <p:spPr bwMode="gray">
              <a:xfrm>
                <a:off x="3457608" y="1583950"/>
                <a:ext cx="0" cy="4139755"/>
              </a:xfrm>
              <a:prstGeom prst="line">
                <a:avLst/>
              </a:prstGeom>
              <a:ln w="9525" cap="flat">
                <a:solidFill>
                  <a:schemeClr val="tx1"/>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5C23E7A2-CF37-7878-924A-A0DDB70C4D8B}"/>
                  </a:ext>
                </a:extLst>
              </p:cNvPr>
              <p:cNvCxnSpPr>
                <a:cxnSpLocks/>
              </p:cNvCxnSpPr>
              <p:nvPr>
                <p:custDataLst>
                  <p:tags r:id="rId37"/>
                </p:custDataLst>
              </p:nvPr>
            </p:nvCxnSpPr>
            <p:spPr bwMode="gray">
              <a:xfrm>
                <a:off x="4326234" y="1591632"/>
                <a:ext cx="0" cy="4139754"/>
              </a:xfrm>
              <a:prstGeom prst="line">
                <a:avLst/>
              </a:prstGeom>
              <a:ln w="9525" cap="flat">
                <a:solidFill>
                  <a:schemeClr val="tx1"/>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60" name="TextBox 759">
              <a:extLst>
                <a:ext uri="{FF2B5EF4-FFF2-40B4-BE49-F238E27FC236}">
                  <a16:creationId xmlns:a16="http://schemas.microsoft.com/office/drawing/2014/main" id="{BFE6EFC6-6BC5-E422-0207-83FD11E32158}"/>
                </a:ext>
              </a:extLst>
            </p:cNvPr>
            <p:cNvSpPr txBox="1"/>
            <p:nvPr>
              <p:custDataLst>
                <p:tags r:id="rId30"/>
              </p:custDataLst>
            </p:nvPr>
          </p:nvSpPr>
          <p:spPr bwMode="gray">
            <a:xfrm>
              <a:off x="2253955" y="5745162"/>
              <a:ext cx="555625" cy="225425"/>
            </a:xfrm>
            <a:prstGeom prst="rect">
              <a:avLst/>
            </a:prstGeom>
            <a:noFill/>
          </p:spPr>
          <p:txBody>
            <a:bodyPr wrap="square" lIns="36000" tIns="36000" rIns="36000" bIns="36000" rtlCol="0">
              <a:spAutoFit/>
            </a:bodyPr>
            <a:lstStyle/>
            <a:p>
              <a:pPr marL="0" indent="0">
                <a:buNone/>
              </a:pPr>
              <a:r>
                <a:rPr lang="en-US" sz="1000"/>
                <a:t>2017</a:t>
              </a:r>
            </a:p>
          </p:txBody>
        </p:sp>
        <p:sp>
          <p:nvSpPr>
            <p:cNvPr id="761" name="TextBox 760">
              <a:extLst>
                <a:ext uri="{FF2B5EF4-FFF2-40B4-BE49-F238E27FC236}">
                  <a16:creationId xmlns:a16="http://schemas.microsoft.com/office/drawing/2014/main" id="{72276A63-194C-377D-87A6-042854E067C7}"/>
                </a:ext>
              </a:extLst>
            </p:cNvPr>
            <p:cNvSpPr txBox="1"/>
            <p:nvPr>
              <p:custDataLst>
                <p:tags r:id="rId31"/>
              </p:custDataLst>
            </p:nvPr>
          </p:nvSpPr>
          <p:spPr bwMode="gray">
            <a:xfrm>
              <a:off x="3259097" y="5736404"/>
              <a:ext cx="555625" cy="225425"/>
            </a:xfrm>
            <a:prstGeom prst="rect">
              <a:avLst/>
            </a:prstGeom>
            <a:noFill/>
          </p:spPr>
          <p:txBody>
            <a:bodyPr wrap="square" lIns="36000" tIns="36000" rIns="36000" bIns="36000" rtlCol="0">
              <a:spAutoFit/>
            </a:bodyPr>
            <a:lstStyle/>
            <a:p>
              <a:pPr marL="0" indent="0">
                <a:buNone/>
              </a:pPr>
              <a:r>
                <a:rPr lang="en-US" sz="1000"/>
                <a:t>2021</a:t>
              </a:r>
            </a:p>
          </p:txBody>
        </p:sp>
        <p:sp>
          <p:nvSpPr>
            <p:cNvPr id="762" name="TextBox 761">
              <a:extLst>
                <a:ext uri="{FF2B5EF4-FFF2-40B4-BE49-F238E27FC236}">
                  <a16:creationId xmlns:a16="http://schemas.microsoft.com/office/drawing/2014/main" id="{1D059ADA-1365-4813-5432-D059CE356ECC}"/>
                </a:ext>
              </a:extLst>
            </p:cNvPr>
            <p:cNvSpPr txBox="1"/>
            <p:nvPr>
              <p:custDataLst>
                <p:tags r:id="rId32"/>
              </p:custDataLst>
            </p:nvPr>
          </p:nvSpPr>
          <p:spPr bwMode="gray">
            <a:xfrm>
              <a:off x="4168429" y="5745162"/>
              <a:ext cx="555625" cy="225425"/>
            </a:xfrm>
            <a:prstGeom prst="rect">
              <a:avLst/>
            </a:prstGeom>
            <a:noFill/>
          </p:spPr>
          <p:txBody>
            <a:bodyPr wrap="square" lIns="36000" tIns="36000" rIns="36000" bIns="36000" rtlCol="0">
              <a:spAutoFit/>
            </a:bodyPr>
            <a:lstStyle/>
            <a:p>
              <a:pPr marL="0" indent="0">
                <a:buNone/>
              </a:pPr>
              <a:r>
                <a:rPr lang="en-US" sz="1000"/>
                <a:t>2025</a:t>
              </a:r>
            </a:p>
          </p:txBody>
        </p:sp>
        <p:cxnSp>
          <p:nvCxnSpPr>
            <p:cNvPr id="821" name="Straight Arrow Connector 820">
              <a:extLst>
                <a:ext uri="{FF2B5EF4-FFF2-40B4-BE49-F238E27FC236}">
                  <a16:creationId xmlns:a16="http://schemas.microsoft.com/office/drawing/2014/main" id="{AF6E410B-0407-9C62-76C0-920D653B2EC1}"/>
                </a:ext>
              </a:extLst>
            </p:cNvPr>
            <p:cNvCxnSpPr/>
            <p:nvPr>
              <p:custDataLst>
                <p:tags r:id="rId33"/>
              </p:custDataLst>
            </p:nvPr>
          </p:nvCxnSpPr>
          <p:spPr bwMode="gray">
            <a:xfrm>
              <a:off x="4737967" y="4016248"/>
              <a:ext cx="0" cy="436109"/>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23" name="TextBox 822">
              <a:extLst>
                <a:ext uri="{FF2B5EF4-FFF2-40B4-BE49-F238E27FC236}">
                  <a16:creationId xmlns:a16="http://schemas.microsoft.com/office/drawing/2014/main" id="{03DC9066-D221-ECDF-639E-C52BBC8673AE}"/>
                </a:ext>
              </a:extLst>
            </p:cNvPr>
            <p:cNvSpPr txBox="1"/>
            <p:nvPr>
              <p:custDataLst>
                <p:tags r:id="rId34"/>
              </p:custDataLst>
            </p:nvPr>
          </p:nvSpPr>
          <p:spPr bwMode="gray">
            <a:xfrm>
              <a:off x="4247946" y="3699607"/>
              <a:ext cx="914400" cy="240446"/>
            </a:xfrm>
            <a:prstGeom prst="rect">
              <a:avLst/>
            </a:prstGeom>
            <a:noFill/>
          </p:spPr>
          <p:txBody>
            <a:bodyPr wrap="square" lIns="36000" tIns="36000" rIns="36000" bIns="36000" rtlCol="0">
              <a:spAutoFit/>
            </a:bodyPr>
            <a:lstStyle/>
            <a:p>
              <a:pPr marL="0" indent="0" algn="ctr">
                <a:buNone/>
              </a:pPr>
              <a:r>
                <a:rPr lang="en-US" sz="1000">
                  <a:solidFill>
                    <a:srgbClr val="C00000"/>
                  </a:solidFill>
                </a:rPr>
                <a:t>At risk</a:t>
              </a:r>
            </a:p>
          </p:txBody>
        </p:sp>
      </p:grpSp>
      <p:sp>
        <p:nvSpPr>
          <p:cNvPr id="884" name="btfpColumnHeaderBoxText273947">
            <a:extLst>
              <a:ext uri="{FF2B5EF4-FFF2-40B4-BE49-F238E27FC236}">
                <a16:creationId xmlns:a16="http://schemas.microsoft.com/office/drawing/2014/main" id="{9D11CB38-DD91-9316-6FDB-9269F2F0B5A4}"/>
              </a:ext>
            </a:extLst>
          </p:cNvPr>
          <p:cNvSpPr txBox="1"/>
          <p:nvPr/>
        </p:nvSpPr>
        <p:spPr bwMode="gray">
          <a:xfrm>
            <a:off x="330200" y="1554480"/>
            <a:ext cx="6476294"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U</a:t>
            </a:r>
            <a:r>
              <a:rPr lang="en-US" sz="1400" b="1" dirty="0">
                <a:solidFill>
                  <a:srgbClr val="000000"/>
                </a:solidFill>
                <a:latin typeface="Arial"/>
                <a:cs typeface="Arial"/>
              </a:rPr>
              <a:t>S</a:t>
            </a:r>
            <a:r>
              <a:rPr kumimoji="0" lang="en-US" sz="1400" b="1" i="0" u="none" strike="noStrike" kern="1200" cap="none" spc="0" normalizeH="0" baseline="0" noProof="0" dirty="0">
                <a:ln>
                  <a:noFill/>
                </a:ln>
                <a:solidFill>
                  <a:srgbClr val="000000"/>
                </a:solidFill>
                <a:effectLst/>
                <a:uLnTx/>
                <a:uFillTx/>
                <a:latin typeface="Arial"/>
                <a:ea typeface="+mn-ea"/>
                <a:cs typeface="Arial"/>
              </a:rPr>
              <a:t> leasing </a:t>
            </a:r>
            <a:r>
              <a:rPr lang="en-US" sz="1400" b="1" dirty="0">
                <a:solidFill>
                  <a:srgbClr val="000000"/>
                </a:solidFill>
                <a:latin typeface="Arial"/>
                <a:cs typeface="Arial"/>
              </a:rPr>
              <a:t>r</a:t>
            </a:r>
            <a:r>
              <a:rPr kumimoji="0" lang="en-US" sz="1400" b="1" i="0" u="none" strike="noStrike" kern="1200" cap="none" spc="0" normalizeH="0" baseline="0" noProof="0" dirty="0" err="1">
                <a:ln>
                  <a:noFill/>
                </a:ln>
                <a:solidFill>
                  <a:srgbClr val="000000"/>
                </a:solidFill>
                <a:effectLst/>
                <a:uLnTx/>
                <a:uFillTx/>
                <a:latin typeface="Arial"/>
                <a:ea typeface="+mn-ea"/>
                <a:cs typeface="Arial"/>
              </a:rPr>
              <a:t>ounds</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887" name="Table 886">
            <a:extLst>
              <a:ext uri="{FF2B5EF4-FFF2-40B4-BE49-F238E27FC236}">
                <a16:creationId xmlns:a16="http://schemas.microsoft.com/office/drawing/2014/main" id="{B45C1C84-B249-7A9B-6D68-69628F5F7FBA}"/>
              </a:ext>
            </a:extLst>
          </p:cNvPr>
          <p:cNvGraphicFramePr>
            <a:graphicFrameLocks noGrp="1"/>
          </p:cNvGraphicFramePr>
          <p:nvPr>
            <p:extLst>
              <p:ext uri="{D42A27DB-BD31-4B8C-83A1-F6EECF244321}">
                <p14:modId xmlns:p14="http://schemas.microsoft.com/office/powerpoint/2010/main" val="2141446052"/>
              </p:ext>
            </p:extLst>
          </p:nvPr>
        </p:nvGraphicFramePr>
        <p:xfrm>
          <a:off x="5972024" y="1552756"/>
          <a:ext cx="3336888" cy="4414736"/>
        </p:xfrm>
        <a:graphic>
          <a:graphicData uri="http://schemas.openxmlformats.org/drawingml/2006/table">
            <a:tbl>
              <a:tblPr firstRow="1" bandRow="1">
                <a:tableStyleId>{2D5ABB26-0587-4C30-8999-92F81FD0307C}</a:tableStyleId>
              </a:tblPr>
              <a:tblGrid>
                <a:gridCol w="884513">
                  <a:extLst>
                    <a:ext uri="{9D8B030D-6E8A-4147-A177-3AD203B41FA5}">
                      <a16:colId xmlns:a16="http://schemas.microsoft.com/office/drawing/2014/main" val="2033291093"/>
                    </a:ext>
                  </a:extLst>
                </a:gridCol>
                <a:gridCol w="2452375">
                  <a:extLst>
                    <a:ext uri="{9D8B030D-6E8A-4147-A177-3AD203B41FA5}">
                      <a16:colId xmlns:a16="http://schemas.microsoft.com/office/drawing/2014/main" val="2966915437"/>
                    </a:ext>
                  </a:extLst>
                </a:gridCol>
              </a:tblGrid>
              <a:tr h="394534">
                <a:tc>
                  <a:txBody>
                    <a:bodyPr/>
                    <a:lstStyle/>
                    <a:p>
                      <a:pPr marL="0" indent="0">
                        <a:buNone/>
                      </a:pPr>
                      <a:r>
                        <a:rPr lang="en-US" sz="1200" b="1">
                          <a:solidFill>
                            <a:schemeClr val="bg1"/>
                          </a:solidFill>
                        </a:rPr>
                        <a:t>Risk</a:t>
                      </a:r>
                    </a:p>
                  </a:txBody>
                  <a:tcPr>
                    <a:lnB w="12700" cap="flat" cmpd="sng" algn="ctr">
                      <a:solidFill>
                        <a:schemeClr val="accent1"/>
                      </a:solidFill>
                      <a:prstDash val="solid"/>
                      <a:round/>
                      <a:headEnd type="none" w="med" len="med"/>
                      <a:tailEnd type="none" w="med" len="med"/>
                    </a:lnB>
                    <a:solidFill>
                      <a:schemeClr val="accent3"/>
                    </a:solidFill>
                  </a:tcPr>
                </a:tc>
                <a:tc>
                  <a:txBody>
                    <a:bodyPr/>
                    <a:lstStyle/>
                    <a:p>
                      <a:pPr marL="0" indent="0">
                        <a:buNone/>
                      </a:pPr>
                      <a:r>
                        <a:rPr lang="en-US" sz="1200" b="1" dirty="0">
                          <a:solidFill>
                            <a:schemeClr val="bg1"/>
                          </a:solidFill>
                        </a:rPr>
                        <a:t>Impact</a:t>
                      </a:r>
                    </a:p>
                  </a:txBody>
                  <a:tcPr>
                    <a:lnB w="12700" cap="flat" cmpd="sng" algn="ctr">
                      <a:solidFill>
                        <a:schemeClr val="accent1"/>
                      </a:solidFill>
                      <a:prstDash val="solid"/>
                      <a:round/>
                      <a:headEnd type="none" w="med" len="med"/>
                      <a:tailEnd type="none" w="med" len="med"/>
                    </a:lnB>
                    <a:solidFill>
                      <a:schemeClr val="accent3"/>
                    </a:solidFill>
                  </a:tcPr>
                </a:tc>
                <a:extLst>
                  <a:ext uri="{0D108BD9-81ED-4DB2-BD59-A6C34878D82A}">
                    <a16:rowId xmlns:a16="http://schemas.microsoft.com/office/drawing/2014/main" val="2450064502"/>
                  </a:ext>
                </a:extLst>
              </a:tr>
              <a:tr h="778764">
                <a:tc>
                  <a:txBody>
                    <a:bodyPr/>
                    <a:lstStyle/>
                    <a:p>
                      <a:pPr marL="0" indent="0" algn="l">
                        <a:buNone/>
                      </a:pPr>
                      <a:r>
                        <a:rPr lang="en-US" sz="1200" b="0"/>
                        <a:t>Offshore wind</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200" b="0"/>
                        <a:t>30 GW target of offshore wind to be affected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06792248"/>
                  </a:ext>
                </a:extLst>
              </a:tr>
              <a:tr h="769155">
                <a:tc>
                  <a:txBody>
                    <a:bodyPr/>
                    <a:lstStyle/>
                    <a:p>
                      <a:pPr marL="0" indent="0" algn="l">
                        <a:buNone/>
                      </a:pPr>
                      <a:r>
                        <a:rPr lang="en-US" sz="1200" b="0"/>
                        <a:t>Leasing</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200" b="0"/>
                        <a:t>7 leases scheduled in 2025-2029 could be delayed or canceled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23465360"/>
                  </a:ext>
                </a:extLst>
              </a:tr>
              <a:tr h="890022">
                <a:tc>
                  <a:txBody>
                    <a:bodyPr/>
                    <a:lstStyle/>
                    <a:p>
                      <a:pPr marL="0" indent="0" algn="l">
                        <a:buNone/>
                      </a:pPr>
                      <a:r>
                        <a:rPr lang="en-US" sz="1200" b="0"/>
                        <a:t>Permitting</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200" b="0"/>
                        <a:t>Expected budget reduction for BOEM; could slow process of applications and extend timelines</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13910001"/>
                  </a:ext>
                </a:extLst>
              </a:tr>
              <a:tr h="890022">
                <a:tc>
                  <a:txBody>
                    <a:bodyPr/>
                    <a:lstStyle/>
                    <a:p>
                      <a:pPr marL="0" indent="0" algn="l">
                        <a:buNone/>
                      </a:pPr>
                      <a:r>
                        <a:rPr lang="en-US" sz="1200" b="0"/>
                        <a:t>Inflation Reduction Act</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200" b="0"/>
                        <a:t>Uncertainty regarding IRA provisions; could increase costs, making projects unviable</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68552218"/>
                  </a:ext>
                </a:extLst>
              </a:tr>
              <a:tr h="692239">
                <a:tc>
                  <a:txBody>
                    <a:bodyPr/>
                    <a:lstStyle/>
                    <a:p>
                      <a:pPr marL="0" indent="0" algn="l">
                        <a:buNone/>
                      </a:pPr>
                      <a:r>
                        <a:rPr lang="en-US" sz="1200" b="0" dirty="0"/>
                        <a:t>Supply chain</a:t>
                      </a:r>
                    </a:p>
                  </a:txBody>
                  <a:tcPr anchor="ctr">
                    <a:lnT w="12700" cap="flat" cmpd="sng" algn="ctr">
                      <a:solidFill>
                        <a:schemeClr val="accent1"/>
                      </a:solidFill>
                      <a:prstDash val="solid"/>
                      <a:round/>
                      <a:headEnd type="none" w="med" len="med"/>
                      <a:tailEnd type="none" w="med" len="med"/>
                    </a:lnT>
                  </a:tcPr>
                </a:tc>
                <a:tc>
                  <a:txBody>
                    <a:bodyPr/>
                    <a:lstStyle/>
                    <a:p>
                      <a:r>
                        <a:rPr lang="en-US" sz="1200" b="0" dirty="0"/>
                        <a:t>Potential of higher tariffs on imports (particularly Europe and China)</a:t>
                      </a:r>
                    </a:p>
                  </a:txBody>
                  <a:tcP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6573175"/>
                  </a:ext>
                </a:extLst>
              </a:tr>
            </a:tbl>
          </a:graphicData>
        </a:graphic>
      </p:graphicFrame>
      <p:pic>
        <p:nvPicPr>
          <p:cNvPr id="1026" name="Picture 2" descr="Offshore Wind Power Icons - Free SVG &amp; PNG Offshore Wind ...">
            <a:extLst>
              <a:ext uri="{FF2B5EF4-FFF2-40B4-BE49-F238E27FC236}">
                <a16:creationId xmlns:a16="http://schemas.microsoft.com/office/drawing/2014/main" id="{6C1E7261-70EA-B944-97F2-33CCEF091716}"/>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5607940" y="2161630"/>
            <a:ext cx="364283" cy="36428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4" descr="Lease - Free real estate icons">
            <a:extLst>
              <a:ext uri="{FF2B5EF4-FFF2-40B4-BE49-F238E27FC236}">
                <a16:creationId xmlns:a16="http://schemas.microsoft.com/office/drawing/2014/main" id="{EA6FFC6A-483F-B062-93D4-D7E716CD72F9}"/>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648493" y="3003847"/>
            <a:ext cx="364283" cy="3642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6" descr="65,700+ Permit Icon Stock Illustrations, Royalty-Free Vector ...">
            <a:extLst>
              <a:ext uri="{FF2B5EF4-FFF2-40B4-BE49-F238E27FC236}">
                <a16:creationId xmlns:a16="http://schemas.microsoft.com/office/drawing/2014/main" id="{BDFBAF1F-85F5-6737-1E90-D113221F2AF3}"/>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2790" y="3720555"/>
            <a:ext cx="546723" cy="5350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0" descr="Supply Chain Icons Images – Browse 64,428 Stock Photos, Vectors, and Video  | Adobe Stock">
            <a:extLst>
              <a:ext uri="{FF2B5EF4-FFF2-40B4-BE49-F238E27FC236}">
                <a16:creationId xmlns:a16="http://schemas.microsoft.com/office/drawing/2014/main" id="{723F786B-00B5-A2F3-FBC4-AD6B0E02DC2A}"/>
              </a:ext>
            </a:extLst>
          </p:cNvPr>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5619928" y="5381262"/>
            <a:ext cx="420506" cy="4205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2" descr="Policy Icon - Free PNG &amp; SVG 3044642 - Noun Project">
            <a:extLst>
              <a:ext uri="{FF2B5EF4-FFF2-40B4-BE49-F238E27FC236}">
                <a16:creationId xmlns:a16="http://schemas.microsoft.com/office/drawing/2014/main" id="{557C33FE-6EC3-C902-B1A3-E4A6040D2A06}"/>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533283" y="4669880"/>
            <a:ext cx="420506" cy="420506"/>
          </a:xfrm>
          <a:prstGeom prst="rect">
            <a:avLst/>
          </a:prstGeom>
          <a:noFill/>
          <a:extLst>
            <a:ext uri="{909E8E84-426E-40DD-AFC4-6F175D3DCCD1}">
              <a14:hiddenFill xmlns:a14="http://schemas.microsoft.com/office/drawing/2010/main">
                <a:solidFill>
                  <a:srgbClr val="FFFFFF"/>
                </a:solidFill>
              </a14:hiddenFill>
            </a:ext>
          </a:extLst>
        </p:spPr>
      </p:pic>
      <p:sp>
        <p:nvSpPr>
          <p:cNvPr id="1042" name="btfpNotesBox902288">
            <a:extLst>
              <a:ext uri="{FF2B5EF4-FFF2-40B4-BE49-F238E27FC236}">
                <a16:creationId xmlns:a16="http://schemas.microsoft.com/office/drawing/2014/main" id="{93B45C97-7E63-CCAF-F0E1-2578F9B9598B}"/>
              </a:ext>
            </a:extLst>
          </p:cNvPr>
          <p:cNvSpPr txBox="1"/>
          <p:nvPr>
            <p:custDataLst>
              <p:tags r:id="rId25"/>
            </p:custDataLst>
          </p:nvPr>
        </p:nvSpPr>
        <p:spPr bwMode="gray">
          <a:xfrm>
            <a:off x="330200" y="6419088"/>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err="1">
                <a:ln>
                  <a:noFill/>
                </a:ln>
                <a:solidFill>
                  <a:srgbClr val="000000"/>
                </a:solidFill>
                <a:effectLst/>
                <a:uLnTx/>
                <a:uFillTx/>
                <a:latin typeface="Arial"/>
                <a:ea typeface="+mn-ea"/>
                <a:cs typeface="+mn-cs"/>
              </a:rPr>
              <a:t>Spinergie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8"/>
              </a:rPr>
              <a:t>Impact on Offshore Wind Sector </a:t>
            </a:r>
            <a:r>
              <a:rPr kumimoji="0" lang="en-US" sz="800" b="0" i="0" u="none" strike="noStrike" kern="1200" cap="none" spc="0" normalizeH="0" baseline="0" noProof="0" dirty="0">
                <a:ln>
                  <a:noFill/>
                </a:ln>
                <a:solidFill>
                  <a:srgbClr val="000000"/>
                </a:solidFill>
                <a:effectLst/>
                <a:uLnTx/>
                <a:uFillTx/>
                <a:latin typeface="Arial"/>
                <a:ea typeface="+mn-ea"/>
                <a:cs typeface="+mn-cs"/>
              </a:rPr>
              <a:t>(2024).</a:t>
            </a:r>
            <a:endParaRPr lang="en-US" sz="800" dirty="0">
              <a:solidFill>
                <a:srgbClr val="000000"/>
              </a:solidFill>
              <a:latin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9"/>
              </a:rPr>
              <a:t>Gernot Wagner</a:t>
            </a:r>
            <a:r>
              <a:rPr lang="en-US" sz="800" dirty="0">
                <a:solidFill>
                  <a:srgbClr val="000000"/>
                </a:solidFill>
                <a:latin typeface="Arial"/>
              </a:rPr>
              <a:t>. </a:t>
            </a:r>
            <a:r>
              <a:rPr lang="en-US" sz="800" dirty="0">
                <a:solidFill>
                  <a:srgbClr val="000000"/>
                </a:solidFill>
                <a:hlinkClick r:id="rId5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1"/>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3" name="Rectangle 1042">
            <a:extLst>
              <a:ext uri="{FF2B5EF4-FFF2-40B4-BE49-F238E27FC236}">
                <a16:creationId xmlns:a16="http://schemas.microsoft.com/office/drawing/2014/main" id="{7502CF6B-A28B-ED8C-E3CD-E3DC8614BE5F}"/>
              </a:ext>
            </a:extLst>
          </p:cNvPr>
          <p:cNvSpPr/>
          <p:nvPr/>
        </p:nvSpPr>
        <p:spPr bwMode="gray">
          <a:xfrm>
            <a:off x="9594699" y="1554480"/>
            <a:ext cx="2280454" cy="388826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Arial"/>
              </a:rPr>
              <a:t>Observations</a:t>
            </a:r>
          </a:p>
          <a:p>
            <a:pPr>
              <a:spcBef>
                <a:spcPts val="0"/>
              </a:spcBef>
              <a:spcAft>
                <a:spcPts val="400"/>
              </a:spcAft>
              <a:buFont typeface="Arial"/>
              <a:buChar char="•"/>
              <a:defRPr/>
            </a:pPr>
            <a:r>
              <a:rPr lang="en-US" sz="1050" dirty="0">
                <a:solidFill>
                  <a:srgbClr val="000000"/>
                </a:solidFill>
                <a:latin typeface="Arial"/>
                <a:cs typeface="Arial"/>
              </a:rPr>
              <a:t>The reelection of Trump can impact offshore wind in the short term in three different ways:</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lang="en-US" sz="850" dirty="0">
                <a:solidFill>
                  <a:srgbClr val="000000"/>
                </a:solidFill>
                <a:latin typeface="Arial"/>
              </a:rPr>
              <a:t>A</a:t>
            </a:r>
            <a:r>
              <a:rPr kumimoji="0" lang="en-US" sz="850" b="0" i="0" u="none" strike="noStrike" kern="1200" cap="none" spc="0" normalizeH="0" baseline="0" noProof="0" dirty="0">
                <a:ln>
                  <a:noFill/>
                </a:ln>
                <a:solidFill>
                  <a:srgbClr val="000000"/>
                </a:solidFill>
                <a:effectLst/>
                <a:uLnTx/>
                <a:uFillTx/>
                <a:latin typeface="Arial"/>
                <a:cs typeface="Arial"/>
              </a:rPr>
              <a:t>t the permitting level, by controlling the Department of Interior and the BOEM.</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lang="en-US" sz="850" dirty="0">
                <a:solidFill>
                  <a:srgbClr val="000000"/>
                </a:solidFill>
                <a:latin typeface="Arial"/>
                <a:cs typeface="Arial"/>
              </a:rPr>
              <a:t>A</a:t>
            </a:r>
            <a:r>
              <a:rPr kumimoji="0" lang="en-US" sz="850" b="0" i="0" u="none" strike="noStrike" kern="1200" cap="none" spc="0" normalizeH="0" baseline="0" noProof="0" dirty="0">
                <a:ln>
                  <a:noFill/>
                </a:ln>
                <a:solidFill>
                  <a:srgbClr val="000000"/>
                </a:solidFill>
                <a:effectLst/>
                <a:uLnTx/>
                <a:uFillTx/>
                <a:latin typeface="Arial"/>
                <a:cs typeface="Arial"/>
              </a:rPr>
              <a:t>t the financial level, by killing parts of the Inflation </a:t>
            </a:r>
            <a:r>
              <a:rPr kumimoji="0" lang="en-US" sz="850" b="0" i="0" u="none" strike="noStrike" kern="1200" cap="none" spc="0" normalizeH="0" baseline="0" noProof="0" dirty="0" err="1">
                <a:ln>
                  <a:noFill/>
                </a:ln>
                <a:solidFill>
                  <a:srgbClr val="000000"/>
                </a:solidFill>
                <a:effectLst/>
                <a:uLnTx/>
                <a:uFillTx/>
                <a:latin typeface="Arial"/>
                <a:cs typeface="Arial"/>
              </a:rPr>
              <a:t>Reduc</a:t>
            </a:r>
            <a:r>
              <a:rPr lang="en-US" sz="850" dirty="0" err="1">
                <a:solidFill>
                  <a:srgbClr val="000000"/>
                </a:solidFill>
                <a:latin typeface="Arial"/>
                <a:cs typeface="Arial"/>
              </a:rPr>
              <a:t>tion</a:t>
            </a:r>
            <a:r>
              <a:rPr kumimoji="0" lang="en-US" sz="850" b="0" i="0" u="none" strike="noStrike" kern="1200" cap="none" spc="0" normalizeH="0" baseline="0" noProof="0" dirty="0">
                <a:ln>
                  <a:noFill/>
                </a:ln>
                <a:solidFill>
                  <a:srgbClr val="000000"/>
                </a:solidFill>
                <a:effectLst/>
                <a:uLnTx/>
                <a:uFillTx/>
                <a:latin typeface="Arial"/>
                <a:cs typeface="Arial"/>
              </a:rPr>
              <a:t> Act.</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lang="en-US" sz="850" dirty="0">
                <a:solidFill>
                  <a:srgbClr val="000000"/>
                </a:solidFill>
                <a:latin typeface="Arial"/>
                <a:cs typeface="Arial"/>
              </a:rPr>
              <a:t>B</a:t>
            </a:r>
            <a:r>
              <a:rPr kumimoji="0" lang="en-US" sz="850" b="0" i="0" u="none" strike="noStrike" kern="1200" cap="none" spc="0" normalizeH="0" baseline="0" noProof="0" dirty="0">
                <a:ln>
                  <a:noFill/>
                </a:ln>
                <a:solidFill>
                  <a:srgbClr val="000000"/>
                </a:solidFill>
                <a:effectLst/>
                <a:uLnTx/>
                <a:uFillTx/>
                <a:latin typeface="Arial"/>
                <a:cs typeface="Arial"/>
              </a:rPr>
              <a:t>y imposing tariffs on a supply chain reliant on foreign companies.</a:t>
            </a:r>
          </a:p>
          <a:p>
            <a:pPr>
              <a:spcBef>
                <a:spcPts val="0"/>
              </a:spcBef>
              <a:spcAft>
                <a:spcPts val="400"/>
              </a:spcAft>
              <a:buFont typeface="Arial"/>
              <a:buChar char="•"/>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Arial"/>
              </a:rPr>
              <a:t>However, state-level support and approved project pipelines might help mitigate some of the federal-level challenges.</a:t>
            </a:r>
          </a:p>
          <a:p>
            <a:pPr>
              <a:spcBef>
                <a:spcPts val="0"/>
              </a:spcBef>
              <a:spcAft>
                <a:spcPts val="400"/>
              </a:spcAft>
              <a:buFont typeface="Arial"/>
              <a:buChar char="•"/>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Arial"/>
              </a:rPr>
              <a:t>Progress is expected to slow down but unlikely to result in a complete halt.</a:t>
            </a:r>
            <a:endParaRPr kumimoji="0" lang="en-US" sz="1200"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52" name="Title 5">
            <a:extLst>
              <a:ext uri="{FF2B5EF4-FFF2-40B4-BE49-F238E27FC236}">
                <a16:creationId xmlns:a16="http://schemas.microsoft.com/office/drawing/2014/main" id="{61AC51CB-96A6-DC08-7692-6106FE001B65}"/>
              </a:ext>
            </a:extLst>
          </p:cNvPr>
          <p:cNvSpPr txBox="1">
            <a:spLocks/>
          </p:cNvSpPr>
          <p:nvPr/>
        </p:nvSpPr>
        <p:spPr>
          <a:xfrm>
            <a:off x="320675" y="523318"/>
            <a:ext cx="11674475"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dirty="0"/>
              <a:t>Impact of Trump presidency on wind still uncertain; offshore wind at risk due to potential delay or canceling of offshore lease licenses</a:t>
            </a:r>
          </a:p>
        </p:txBody>
      </p:sp>
      <p:cxnSp>
        <p:nvCxnSpPr>
          <p:cNvPr id="2" name="Straight Connector 1">
            <a:extLst>
              <a:ext uri="{FF2B5EF4-FFF2-40B4-BE49-F238E27FC236}">
                <a16:creationId xmlns:a16="http://schemas.microsoft.com/office/drawing/2014/main" id="{B852434E-1B24-ED7E-F972-04E710759704}"/>
              </a:ext>
            </a:extLst>
          </p:cNvPr>
          <p:cNvCxnSpPr>
            <a:cxnSpLocks/>
          </p:cNvCxnSpPr>
          <p:nvPr/>
        </p:nvCxnSpPr>
        <p:spPr bwMode="gray">
          <a:xfrm>
            <a:off x="320080" y="1828874"/>
            <a:ext cx="4792103"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709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24973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6" imgW="499" imgH="499" progId="TCLayout.ActiveDocument.1">
                  <p:embed/>
                </p:oleObj>
              </mc:Choice>
              <mc:Fallback>
                <p:oleObj name="think-cell Slide" r:id="rId6" imgW="499" imgH="499"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BF2833-96C7-2985-7FFB-374F7F0B5254}"/>
              </a:ext>
            </a:extLst>
          </p:cNvPr>
          <p:cNvSpPr>
            <a:spLocks noGrp="1"/>
          </p:cNvSpPr>
          <p:nvPr>
            <p:ph type="title"/>
          </p:nvPr>
        </p:nvSpPr>
        <p:spPr>
          <a:xfrm>
            <a:off x="679450" y="3795319"/>
            <a:ext cx="8172090" cy="2436792"/>
          </a:xfrm>
        </p:spPr>
        <p:txBody>
          <a:bodyPr vert="horz">
            <a:normAutofit/>
          </a:bodyPr>
          <a:lstStyle/>
          <a:p>
            <a:r>
              <a:rPr lang="en-US">
                <a:effectLst>
                  <a:outerShdw blurRad="50800" dist="38100" dir="8100000" algn="tr" rotWithShape="0">
                    <a:prstClr val="black">
                      <a:alpha val="40000"/>
                    </a:prstClr>
                  </a:outerShdw>
                </a:effectLst>
                <a:cs typeface="Arial"/>
              </a:rPr>
              <a:t>Emerging Trends:</a:t>
            </a:r>
            <a:br>
              <a:rPr lang="en-US">
                <a:effectLst>
                  <a:outerShdw blurRad="50800" dist="38100" dir="8100000" algn="tr" rotWithShape="0">
                    <a:prstClr val="black">
                      <a:alpha val="40000"/>
                    </a:prstClr>
                  </a:outerShdw>
                </a:effectLst>
                <a:cs typeface="Arial"/>
              </a:rPr>
            </a:br>
            <a:r>
              <a:rPr lang="en-US">
                <a:effectLst>
                  <a:outerShdw blurRad="50800" dist="38100" dir="8100000" algn="tr" rotWithShape="0">
                    <a:prstClr val="black">
                      <a:alpha val="40000"/>
                    </a:prstClr>
                  </a:outerShdw>
                </a:effectLst>
                <a:cs typeface="Arial"/>
              </a:rPr>
              <a:t>The Case for Wind</a:t>
            </a:r>
            <a:endParaRPr lang="en-US">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8071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D8EA3-08D0-D5D3-A60D-2AC6B1A9F74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28C3293-0B5F-C3E7-453F-9C321C9A293D}"/>
              </a:ext>
            </a:extLst>
          </p:cNvPr>
          <p:cNvGraphicFramePr>
            <a:graphicFrameLocks noChangeAspect="1"/>
          </p:cNvGraphicFramePr>
          <p:nvPr>
            <p:custDataLst>
              <p:tags r:id="rId3"/>
            </p:custDataLst>
            <p:extLst>
              <p:ext uri="{D42A27DB-BD31-4B8C-83A1-F6EECF244321}">
                <p14:modId xmlns:p14="http://schemas.microsoft.com/office/powerpoint/2010/main" val="939428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9" name="think-cell Slide" r:id="rId31" imgW="592" imgH="591" progId="TCLayout.ActiveDocument.1">
                  <p:embed/>
                </p:oleObj>
              </mc:Choice>
              <mc:Fallback>
                <p:oleObj name="think-cell Slide" r:id="rId31" imgW="592" imgH="591" progId="TCLayout.ActiveDocument.1">
                  <p:embed/>
                  <p:pic>
                    <p:nvPicPr>
                      <p:cNvPr id="7" name="think-cell data - do not delete" hidden="1">
                        <a:extLst>
                          <a:ext uri="{FF2B5EF4-FFF2-40B4-BE49-F238E27FC236}">
                            <a16:creationId xmlns:a16="http://schemas.microsoft.com/office/drawing/2014/main" id="{C28C3293-0B5F-C3E7-453F-9C321C9A293D}"/>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0D9D19C-8AFE-B296-B16B-E58261F843D6}"/>
              </a:ext>
            </a:extLst>
          </p:cNvPr>
          <p:cNvSpPr>
            <a:spLocks noGrp="1"/>
          </p:cNvSpPr>
          <p:nvPr>
            <p:ph type="title"/>
          </p:nvPr>
        </p:nvSpPr>
        <p:spPr/>
        <p:txBody>
          <a:bodyPr vert="horz">
            <a:noAutofit/>
          </a:bodyPr>
          <a:lstStyle/>
          <a:p>
            <a:r>
              <a:rPr lang="en-US"/>
              <a:t>There is an expected gap of 125K workers in wind by 2030; the need most often unmet is wind development</a:t>
            </a:r>
          </a:p>
        </p:txBody>
      </p:sp>
      <p:sp>
        <p:nvSpPr>
          <p:cNvPr id="32" name="btfpNotesBox440432">
            <a:extLst>
              <a:ext uri="{FF2B5EF4-FFF2-40B4-BE49-F238E27FC236}">
                <a16:creationId xmlns:a16="http://schemas.microsoft.com/office/drawing/2014/main" id="{503CB497-E2A1-D238-A69B-64CF480F4D2A}"/>
              </a:ext>
            </a:extLst>
          </p:cNvPr>
          <p:cNvSpPr txBox="1"/>
          <p:nvPr>
            <p:custDataLst>
              <p:tags r:id="rId4"/>
            </p:custDataLst>
          </p:nvPr>
        </p:nvSpPr>
        <p:spPr bwMode="gray">
          <a:xfrm>
            <a:off x="330197" y="6419088"/>
            <a:ext cx="9880601"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NREL, </a:t>
            </a:r>
            <a:r>
              <a:rPr lang="en-US" sz="800" dirty="0">
                <a:solidFill>
                  <a:srgbClr val="000000"/>
                </a:solidFill>
                <a:hlinkClick r:id="rId33"/>
              </a:rPr>
              <a:t>National Wind Energy Workforce Assessment: Challenges, Opportunities, and Future Needs</a:t>
            </a:r>
            <a:r>
              <a:rPr lang="en-US" sz="800" dirty="0">
                <a:solidFill>
                  <a:srgbClr val="000000"/>
                </a:solidFill>
              </a:rPr>
              <a:t> (2024); NREL, </a:t>
            </a:r>
            <a:r>
              <a:rPr lang="en-US" sz="800" dirty="0">
                <a:solidFill>
                  <a:srgbClr val="000000"/>
                </a:solidFill>
                <a:hlinkClick r:id="rId34"/>
              </a:rPr>
              <a:t>Defining the Wind Energy Workforce Gap</a:t>
            </a:r>
            <a:r>
              <a:rPr lang="en-US" sz="800" dirty="0">
                <a:solidFill>
                  <a:srgbClr val="000000"/>
                </a:solidFill>
              </a:rPr>
              <a:t> (2022).</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t>
            </a:r>
            <a:r>
              <a:rPr lang="en-US" sz="800" dirty="0"/>
              <a:t>and </a:t>
            </a:r>
            <a:r>
              <a:rPr lang="en-US" sz="800" dirty="0">
                <a:solidFill>
                  <a:srgbClr val="000000"/>
                </a:solidFill>
                <a:hlinkClick r:id="rId35"/>
              </a:rPr>
              <a:t>Gernot Wagner</a:t>
            </a:r>
            <a:r>
              <a:rPr lang="en-US" sz="800" dirty="0">
                <a:solidFill>
                  <a:srgbClr val="000000"/>
                </a:solidFill>
              </a:rPr>
              <a:t>. </a:t>
            </a:r>
            <a:r>
              <a:rPr lang="en-US" sz="800" dirty="0">
                <a:solidFill>
                  <a:srgbClr val="000000"/>
                </a:solidFill>
                <a:hlinkClick r:id="rId3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7"/>
              </a:rPr>
              <a:t>Reconsidering Wind</a:t>
            </a:r>
            <a:r>
              <a:rPr lang="en-US" sz="800" dirty="0">
                <a:solidFill>
                  <a:srgbClr val="000000"/>
                </a:solidFill>
              </a:rPr>
              <a:t>” (5 March 2025).</a:t>
            </a:r>
          </a:p>
        </p:txBody>
      </p:sp>
      <p:graphicFrame>
        <p:nvGraphicFramePr>
          <p:cNvPr id="3" name="Chart 2">
            <a:extLst>
              <a:ext uri="{FF2B5EF4-FFF2-40B4-BE49-F238E27FC236}">
                <a16:creationId xmlns:a16="http://schemas.microsoft.com/office/drawing/2014/main" id="{04CB6C4B-4CA1-E6F3-12C6-21642ECDADCB}"/>
              </a:ext>
            </a:extLst>
          </p:cNvPr>
          <p:cNvGraphicFramePr/>
          <p:nvPr>
            <p:custDataLst>
              <p:tags r:id="rId5"/>
            </p:custDataLst>
            <p:extLst>
              <p:ext uri="{D42A27DB-BD31-4B8C-83A1-F6EECF244321}">
                <p14:modId xmlns:p14="http://schemas.microsoft.com/office/powerpoint/2010/main" val="1850589472"/>
              </p:ext>
            </p:extLst>
          </p:nvPr>
        </p:nvGraphicFramePr>
        <p:xfrm>
          <a:off x="377825" y="1917700"/>
          <a:ext cx="7275513" cy="1939925"/>
        </p:xfrm>
        <a:graphic>
          <a:graphicData uri="http://schemas.openxmlformats.org/drawingml/2006/chart">
            <c:chart xmlns:c="http://schemas.openxmlformats.org/drawingml/2006/chart" xmlns:r="http://schemas.openxmlformats.org/officeDocument/2006/relationships" r:id="rId38"/>
          </a:graphicData>
        </a:graphic>
      </p:graphicFrame>
      <p:sp>
        <p:nvSpPr>
          <p:cNvPr id="9"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7454900" y="2736850"/>
            <a:ext cx="385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3F9A544-5642-40B1-8E90-B9FBCFEE97C8}" type="datetime'''''''''''''S''u''p''p''''l''''''''''''''''''''''''y'''''''">
              <a:rPr lang="en-US" altLang="en-US" sz="1000" smtClean="0"/>
              <a:pPr marL="0" lvl="0" indent="0">
                <a:spcBef>
                  <a:spcPct val="0"/>
                </a:spcBef>
                <a:spcAft>
                  <a:spcPct val="0"/>
                </a:spcAft>
                <a:buNone/>
              </a:pPr>
              <a:t>Supply</a:t>
            </a:fld>
            <a:endParaRPr lang="en-US" sz="10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7454900" y="2332038"/>
            <a:ext cx="477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F15AEA-DE92-4AA0-B815-5BE0A0158539}" type="datetime'''''''''''''D''e''''''''''''''m''''''''an''d'''''''">
              <a:rPr lang="en-US" altLang="en-US" sz="1000" smtClean="0"/>
              <a:pPr marL="0" lvl="0" indent="0">
                <a:spcBef>
                  <a:spcPct val="0"/>
                </a:spcBef>
                <a:spcAft>
                  <a:spcPct val="0"/>
                </a:spcAft>
                <a:buNone/>
              </a:pPr>
              <a:t>Demand</a:t>
            </a:fld>
            <a:endParaRPr lang="en-US" sz="1000"/>
          </a:p>
        </p:txBody>
      </p:sp>
      <p:graphicFrame>
        <p:nvGraphicFramePr>
          <p:cNvPr id="10" name="Chart 9">
            <a:extLst>
              <a:ext uri="{FF2B5EF4-FFF2-40B4-BE49-F238E27FC236}">
                <a16:creationId xmlns:a16="http://schemas.microsoft.com/office/drawing/2014/main" id="{96BF155C-3EAE-556E-35D1-608E5E15CEEA}"/>
              </a:ext>
            </a:extLst>
          </p:cNvPr>
          <p:cNvGraphicFramePr/>
          <p:nvPr>
            <p:custDataLst>
              <p:tags r:id="rId8"/>
            </p:custDataLst>
            <p:extLst>
              <p:ext uri="{D42A27DB-BD31-4B8C-83A1-F6EECF244321}">
                <p14:modId xmlns:p14="http://schemas.microsoft.com/office/powerpoint/2010/main" val="3914772111"/>
              </p:ext>
            </p:extLst>
          </p:nvPr>
        </p:nvGraphicFramePr>
        <p:xfrm>
          <a:off x="736600" y="4006850"/>
          <a:ext cx="7023100" cy="1674813"/>
        </p:xfrm>
        <a:graphic>
          <a:graphicData uri="http://schemas.openxmlformats.org/drawingml/2006/chart">
            <c:chart xmlns:c="http://schemas.openxmlformats.org/drawingml/2006/chart" xmlns:r="http://schemas.openxmlformats.org/officeDocument/2006/relationships" r:id="rId39"/>
          </a:graphicData>
        </a:graphic>
      </p:graphicFrame>
      <p:sp>
        <p:nvSpPr>
          <p:cNvPr id="110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874713"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660174-D6DE-4F61-84C6-266DC4CD73EE}" type="datetime'''''''''''''''''''''''2''''''''''''0''''''''2''2'''''''''''">
              <a:rPr lang="en-US" altLang="en-US" sz="1000" smtClean="0"/>
              <a:pPr marL="0" lvl="0" indent="0" algn="ctr">
                <a:spcBef>
                  <a:spcPct val="0"/>
                </a:spcBef>
                <a:spcAft>
                  <a:spcPct val="0"/>
                </a:spcAft>
                <a:buNone/>
              </a:pPr>
              <a:t>2022</a:t>
            </a:fld>
            <a:endParaRPr lang="en-US" sz="1000"/>
          </a:p>
        </p:txBody>
      </p:sp>
      <p:sp>
        <p:nvSpPr>
          <p:cNvPr id="110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1277938"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E45A50E-8456-4855-9DCF-A6FD6983EB82}" type="datetime'''''''''''''''''''''''2''''''''''''''02''''''''4'''">
              <a:rPr lang="en-US" altLang="en-US" sz="1000" smtClean="0"/>
              <a:pPr marL="0" lvl="0" indent="0" algn="ctr">
                <a:spcBef>
                  <a:spcPct val="0"/>
                </a:spcBef>
                <a:spcAft>
                  <a:spcPct val="0"/>
                </a:spcAft>
                <a:buNone/>
              </a:pPr>
              <a:t>2024</a:t>
            </a:fld>
            <a:endParaRPr lang="en-US" sz="1000"/>
          </a:p>
        </p:txBody>
      </p:sp>
      <p:sp>
        <p:nvSpPr>
          <p:cNvPr id="11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2084388"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4B72DD-51DF-4A30-B3B9-E64DEAAF3708}" type="datetime'''''''''20''''''''''''''''''''''''''''''''''''2''''''''2'">
              <a:rPr lang="en-US" altLang="en-US" sz="1000" smtClean="0"/>
              <a:pPr marL="0" lvl="0" indent="0" algn="ctr">
                <a:spcBef>
                  <a:spcPct val="0"/>
                </a:spcBef>
                <a:spcAft>
                  <a:spcPct val="0"/>
                </a:spcAft>
                <a:buNone/>
              </a:pPr>
              <a:t>2022</a:t>
            </a:fld>
            <a:endParaRPr lang="en-US" sz="1000"/>
          </a:p>
        </p:txBody>
      </p:sp>
      <p:sp>
        <p:nvSpPr>
          <p:cNvPr id="1119" name="Text Placeholder 10">
            <a:extLst>
              <a:ext uri="{FF2B5EF4-FFF2-40B4-BE49-F238E27FC236}">
                <a16:creationId xmlns:a16="http://schemas.microsoft.com/office/drawing/2014/main" id="{E3ECF582-334C-D134-E5D7-43D0B572A097}"/>
              </a:ext>
            </a:extLst>
          </p:cNvPr>
          <p:cNvSpPr>
            <a:spLocks noGrp="1"/>
          </p:cNvSpPr>
          <p:nvPr>
            <p:custDataLst>
              <p:tags r:id="rId12"/>
            </p:custDataLst>
          </p:nvPr>
        </p:nvSpPr>
        <p:spPr bwMode="auto">
          <a:xfrm>
            <a:off x="2487613"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3B63CBE-6239-4705-A428-2B53B1F9D004}" type="datetime'''''''''''2''''''''''''''02''''''''''''''4'''''''''''''''''''">
              <a:rPr lang="en-US" altLang="en-US" sz="1000" smtClean="0"/>
              <a:pPr marL="0" lvl="0" indent="0" algn="ctr">
                <a:spcBef>
                  <a:spcPct val="0"/>
                </a:spcBef>
                <a:spcAft>
                  <a:spcPct val="0"/>
                </a:spcAft>
                <a:buNone/>
              </a:pPr>
              <a:t>2024</a:t>
            </a:fld>
            <a:endParaRPr lang="en-US" sz="1000"/>
          </a:p>
        </p:txBody>
      </p:sp>
      <p:sp>
        <p:nvSpPr>
          <p:cNvPr id="1120" name="Text Placeholder 10">
            <a:extLst>
              <a:ext uri="{FF2B5EF4-FFF2-40B4-BE49-F238E27FC236}">
                <a16:creationId xmlns:a16="http://schemas.microsoft.com/office/drawing/2014/main" id="{6235F316-A44E-5FDC-8BD3-A628615F61A0}"/>
              </a:ext>
            </a:extLst>
          </p:cNvPr>
          <p:cNvSpPr>
            <a:spLocks noGrp="1"/>
          </p:cNvSpPr>
          <p:nvPr>
            <p:custDataLst>
              <p:tags r:id="rId13"/>
            </p:custDataLst>
          </p:nvPr>
        </p:nvSpPr>
        <p:spPr bwMode="auto">
          <a:xfrm>
            <a:off x="3295650"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2FC75AA-EED5-4E9F-BD61-025410B937FF}" type="datetime'2''''''''''''''''''''02''''''''''''''''''2'''''''''''">
              <a:rPr lang="en-US" altLang="en-US" sz="1000" smtClean="0"/>
              <a:pPr marL="0" lvl="0" indent="0" algn="ctr">
                <a:spcBef>
                  <a:spcPct val="0"/>
                </a:spcBef>
                <a:spcAft>
                  <a:spcPct val="0"/>
                </a:spcAft>
                <a:buNone/>
              </a:pPr>
              <a:t>2022</a:t>
            </a:fld>
            <a:endParaRPr lang="en-US" sz="1000"/>
          </a:p>
        </p:txBody>
      </p:sp>
      <p:sp>
        <p:nvSpPr>
          <p:cNvPr id="1121" name="Text Placeholder 10">
            <a:extLst>
              <a:ext uri="{FF2B5EF4-FFF2-40B4-BE49-F238E27FC236}">
                <a16:creationId xmlns:a16="http://schemas.microsoft.com/office/drawing/2014/main" id="{71EE901B-CCD8-2CB7-A97A-2E53E906996C}"/>
              </a:ext>
            </a:extLst>
          </p:cNvPr>
          <p:cNvSpPr>
            <a:spLocks noGrp="1"/>
          </p:cNvSpPr>
          <p:nvPr>
            <p:custDataLst>
              <p:tags r:id="rId14"/>
            </p:custDataLst>
          </p:nvPr>
        </p:nvSpPr>
        <p:spPr bwMode="auto">
          <a:xfrm>
            <a:off x="3698875"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7E8F5D-B5DC-424F-BF21-C7DC1B752494}" type="datetime'''''''''''''''''''''''''2''''''''024'''''''''''''''''''''">
              <a:rPr lang="en-US" altLang="en-US" sz="1000" smtClean="0"/>
              <a:pPr marL="0" lvl="0" indent="0" algn="ctr">
                <a:spcBef>
                  <a:spcPct val="0"/>
                </a:spcBef>
                <a:spcAft>
                  <a:spcPct val="0"/>
                </a:spcAft>
                <a:buNone/>
              </a:pPr>
              <a:t>2024</a:t>
            </a:fld>
            <a:endParaRPr lang="en-US" sz="1000"/>
          </a:p>
        </p:txBody>
      </p:sp>
      <p:sp>
        <p:nvSpPr>
          <p:cNvPr id="1122" name="Text Placeholder 10">
            <a:extLst>
              <a:ext uri="{FF2B5EF4-FFF2-40B4-BE49-F238E27FC236}">
                <a16:creationId xmlns:a16="http://schemas.microsoft.com/office/drawing/2014/main" id="{3E8EFD9A-181B-C58E-7063-A715AE1BA1D7}"/>
              </a:ext>
            </a:extLst>
          </p:cNvPr>
          <p:cNvSpPr>
            <a:spLocks noGrp="1"/>
          </p:cNvSpPr>
          <p:nvPr>
            <p:custDataLst>
              <p:tags r:id="rId15"/>
            </p:custDataLst>
          </p:nvPr>
        </p:nvSpPr>
        <p:spPr bwMode="auto">
          <a:xfrm>
            <a:off x="4505325"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1E81EB-53DE-43DE-97E9-2BFBC2B35F64}" type="datetime'''''''''''''''''''''202''2'''''''''''''''''''">
              <a:rPr lang="en-US" altLang="en-US" sz="1000" smtClean="0"/>
              <a:pPr marL="0" lvl="0" indent="0" algn="ctr">
                <a:spcBef>
                  <a:spcPct val="0"/>
                </a:spcBef>
                <a:spcAft>
                  <a:spcPct val="0"/>
                </a:spcAft>
                <a:buNone/>
              </a:pPr>
              <a:t>2022</a:t>
            </a:fld>
            <a:endParaRPr lang="en-US" sz="1000"/>
          </a:p>
        </p:txBody>
      </p:sp>
      <p:sp>
        <p:nvSpPr>
          <p:cNvPr id="1123" name="Text Placeholder 10">
            <a:extLst>
              <a:ext uri="{FF2B5EF4-FFF2-40B4-BE49-F238E27FC236}">
                <a16:creationId xmlns:a16="http://schemas.microsoft.com/office/drawing/2014/main" id="{FBCDAEB5-3DDE-CF8A-9AE0-24FD7991CA0D}"/>
              </a:ext>
            </a:extLst>
          </p:cNvPr>
          <p:cNvSpPr>
            <a:spLocks noGrp="1"/>
          </p:cNvSpPr>
          <p:nvPr>
            <p:custDataLst>
              <p:tags r:id="rId16"/>
            </p:custDataLst>
          </p:nvPr>
        </p:nvSpPr>
        <p:spPr bwMode="auto">
          <a:xfrm>
            <a:off x="4908550"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39F426-DC4A-40F8-86CC-F3444450EB93}" type="datetime'''''''''''''''''''''2''''0''''''2''''''''''''''''''''''''4'''">
              <a:rPr lang="en-US" altLang="en-US" sz="1000" smtClean="0"/>
              <a:pPr marL="0" lvl="0" indent="0" algn="ctr">
                <a:spcBef>
                  <a:spcPct val="0"/>
                </a:spcBef>
                <a:spcAft>
                  <a:spcPct val="0"/>
                </a:spcAft>
                <a:buNone/>
              </a:pPr>
              <a:t>2024</a:t>
            </a:fld>
            <a:endParaRPr lang="en-US" sz="1000"/>
          </a:p>
        </p:txBody>
      </p:sp>
      <p:sp>
        <p:nvSpPr>
          <p:cNvPr id="1124" name="Text Placeholder 10">
            <a:extLst>
              <a:ext uri="{FF2B5EF4-FFF2-40B4-BE49-F238E27FC236}">
                <a16:creationId xmlns:a16="http://schemas.microsoft.com/office/drawing/2014/main" id="{F51E3B89-7987-52C4-99B9-BAE4391E845B}"/>
              </a:ext>
            </a:extLst>
          </p:cNvPr>
          <p:cNvSpPr>
            <a:spLocks noGrp="1"/>
          </p:cNvSpPr>
          <p:nvPr>
            <p:custDataLst>
              <p:tags r:id="rId17"/>
            </p:custDataLst>
          </p:nvPr>
        </p:nvSpPr>
        <p:spPr bwMode="auto">
          <a:xfrm>
            <a:off x="5715000"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D821606-7F08-454E-B704-3FEE5A8AD8C8}" type="datetime'''''''''''''''''''''''''''2''''0''''''2''''''''''''2'''">
              <a:rPr lang="en-US" altLang="en-US" sz="1000" smtClean="0"/>
              <a:pPr marL="0" lvl="0" indent="0" algn="ctr">
                <a:spcBef>
                  <a:spcPct val="0"/>
                </a:spcBef>
                <a:spcAft>
                  <a:spcPct val="0"/>
                </a:spcAft>
                <a:buNone/>
              </a:pPr>
              <a:t>2022</a:t>
            </a:fld>
            <a:endParaRPr lang="en-US" sz="1000"/>
          </a:p>
        </p:txBody>
      </p:sp>
      <p:sp>
        <p:nvSpPr>
          <p:cNvPr id="1137" name="Text Placeholder 10">
            <a:extLst>
              <a:ext uri="{FF2B5EF4-FFF2-40B4-BE49-F238E27FC236}">
                <a16:creationId xmlns:a16="http://schemas.microsoft.com/office/drawing/2014/main" id="{D233C362-8E33-5BE9-CCAD-1524EF13F631}"/>
              </a:ext>
            </a:extLst>
          </p:cNvPr>
          <p:cNvSpPr>
            <a:spLocks noGrp="1"/>
          </p:cNvSpPr>
          <p:nvPr>
            <p:custDataLst>
              <p:tags r:id="rId18"/>
            </p:custDataLst>
          </p:nvPr>
        </p:nvSpPr>
        <p:spPr bwMode="auto">
          <a:xfrm>
            <a:off x="6119813"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5A25A87-C8AD-4AD5-A39C-11407591380C}" type="datetime'''2''''''''''0''2''''''''''''''''''''''''''''''4'''''''">
              <a:rPr lang="en-US" altLang="en-US" sz="1000" smtClean="0"/>
              <a:pPr marL="0" lvl="0" indent="0" algn="ctr">
                <a:spcBef>
                  <a:spcPct val="0"/>
                </a:spcBef>
                <a:spcAft>
                  <a:spcPct val="0"/>
                </a:spcAft>
                <a:buNone/>
              </a:pPr>
              <a:t>2024</a:t>
            </a:fld>
            <a:endParaRPr lang="en-US" sz="1000"/>
          </a:p>
        </p:txBody>
      </p:sp>
      <p:sp>
        <p:nvSpPr>
          <p:cNvPr id="1138" name="Text Placeholder 10">
            <a:extLst>
              <a:ext uri="{FF2B5EF4-FFF2-40B4-BE49-F238E27FC236}">
                <a16:creationId xmlns:a16="http://schemas.microsoft.com/office/drawing/2014/main" id="{2065D35E-967B-7CB9-EF94-2EA758F4D7F8}"/>
              </a:ext>
            </a:extLst>
          </p:cNvPr>
          <p:cNvSpPr>
            <a:spLocks noGrp="1"/>
          </p:cNvSpPr>
          <p:nvPr>
            <p:custDataLst>
              <p:tags r:id="rId19"/>
            </p:custDataLst>
          </p:nvPr>
        </p:nvSpPr>
        <p:spPr bwMode="auto">
          <a:xfrm>
            <a:off x="6926263"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0CD8A11-1B59-4360-A6EC-16289613DFCC}" type="datetime'2''''''0''''''''''''''2''''''''2'''''''''">
              <a:rPr lang="en-US" altLang="en-US" sz="1000" smtClean="0"/>
              <a:pPr marL="0" lvl="0" indent="0" algn="ctr">
                <a:spcBef>
                  <a:spcPct val="0"/>
                </a:spcBef>
                <a:spcAft>
                  <a:spcPct val="0"/>
                </a:spcAft>
                <a:buNone/>
              </a:pPr>
              <a:t>2022</a:t>
            </a:fld>
            <a:endParaRPr lang="en-US" sz="1000"/>
          </a:p>
        </p:txBody>
      </p:sp>
      <p:sp>
        <p:nvSpPr>
          <p:cNvPr id="1139" name="Text Placeholder 10">
            <a:extLst>
              <a:ext uri="{FF2B5EF4-FFF2-40B4-BE49-F238E27FC236}">
                <a16:creationId xmlns:a16="http://schemas.microsoft.com/office/drawing/2014/main" id="{DDAAC32F-3787-BDFF-0F0D-A0415EFB0F82}"/>
              </a:ext>
            </a:extLst>
          </p:cNvPr>
          <p:cNvSpPr>
            <a:spLocks noGrp="1"/>
          </p:cNvSpPr>
          <p:nvPr>
            <p:custDataLst>
              <p:tags r:id="rId20"/>
            </p:custDataLst>
          </p:nvPr>
        </p:nvSpPr>
        <p:spPr bwMode="auto">
          <a:xfrm>
            <a:off x="7329488" y="54991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BD6BEAA-223D-4248-AAF1-1ABDB92A0C29}" type="datetime'''2''''''''''''''''''''0''''2''''4'''">
              <a:rPr lang="en-US" altLang="en-US" sz="1000" smtClean="0"/>
              <a:pPr marL="0" lvl="0" indent="0" algn="ctr">
                <a:spcBef>
                  <a:spcPct val="0"/>
                </a:spcBef>
                <a:spcAft>
                  <a:spcPct val="0"/>
                </a:spcAft>
                <a:buNone/>
              </a:pPr>
              <a:t>2024</a:t>
            </a:fld>
            <a:endParaRPr lang="en-US" sz="1000"/>
          </a:p>
        </p:txBody>
      </p:sp>
      <p:sp>
        <p:nvSpPr>
          <p:cNvPr id="1206" name="Text Placeholder 10">
            <a:extLst>
              <a:ext uri="{FF2B5EF4-FFF2-40B4-BE49-F238E27FC236}">
                <a16:creationId xmlns:a16="http://schemas.microsoft.com/office/drawing/2014/main" id="{BDA70380-9FD1-5336-BB2D-D32E6D98F840}"/>
              </a:ext>
            </a:extLst>
          </p:cNvPr>
          <p:cNvSpPr>
            <a:spLocks noGrp="1"/>
          </p:cNvSpPr>
          <p:nvPr>
            <p:custDataLst>
              <p:tags r:id="rId21"/>
            </p:custDataLst>
          </p:nvPr>
        </p:nvSpPr>
        <p:spPr bwMode="auto">
          <a:xfrm>
            <a:off x="861719" y="5705007"/>
            <a:ext cx="708319"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Operations</a:t>
            </a:r>
            <a:endParaRPr lang="en-US" sz="1000"/>
          </a:p>
        </p:txBody>
      </p:sp>
      <p:sp>
        <p:nvSpPr>
          <p:cNvPr id="1207" name="Text Placeholder 10">
            <a:extLst>
              <a:ext uri="{FF2B5EF4-FFF2-40B4-BE49-F238E27FC236}">
                <a16:creationId xmlns:a16="http://schemas.microsoft.com/office/drawing/2014/main" id="{21F3B45F-813E-4EF6-032F-EA311213AA9C}"/>
              </a:ext>
            </a:extLst>
          </p:cNvPr>
          <p:cNvSpPr>
            <a:spLocks noGrp="1"/>
          </p:cNvSpPr>
          <p:nvPr>
            <p:custDataLst>
              <p:tags r:id="rId22"/>
            </p:custDataLst>
          </p:nvPr>
        </p:nvSpPr>
        <p:spPr bwMode="auto">
          <a:xfrm>
            <a:off x="2008344" y="5705007"/>
            <a:ext cx="779151"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Development</a:t>
            </a:r>
            <a:endParaRPr lang="en-US" sz="1000"/>
          </a:p>
        </p:txBody>
      </p:sp>
      <p:sp>
        <p:nvSpPr>
          <p:cNvPr id="1208" name="Text Placeholder 10">
            <a:extLst>
              <a:ext uri="{FF2B5EF4-FFF2-40B4-BE49-F238E27FC236}">
                <a16:creationId xmlns:a16="http://schemas.microsoft.com/office/drawing/2014/main" id="{388BA12C-5F61-F276-4CC1-EDB0FA463440}"/>
              </a:ext>
            </a:extLst>
          </p:cNvPr>
          <p:cNvSpPr>
            <a:spLocks noGrp="1"/>
          </p:cNvSpPr>
          <p:nvPr>
            <p:custDataLst>
              <p:tags r:id="rId23"/>
            </p:custDataLst>
          </p:nvPr>
        </p:nvSpPr>
        <p:spPr bwMode="auto">
          <a:xfrm>
            <a:off x="3222781" y="5705007"/>
            <a:ext cx="779151"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Construction</a:t>
            </a:r>
            <a:endParaRPr lang="en-US" sz="1000"/>
          </a:p>
        </p:txBody>
      </p:sp>
      <p:sp>
        <p:nvSpPr>
          <p:cNvPr id="1209" name="Text Placeholder 10">
            <a:extLst>
              <a:ext uri="{FF2B5EF4-FFF2-40B4-BE49-F238E27FC236}">
                <a16:creationId xmlns:a16="http://schemas.microsoft.com/office/drawing/2014/main" id="{4243A67F-87CE-49B8-60A7-81A1AF808CC9}"/>
              </a:ext>
            </a:extLst>
          </p:cNvPr>
          <p:cNvSpPr>
            <a:spLocks noGrp="1"/>
          </p:cNvSpPr>
          <p:nvPr>
            <p:custDataLst>
              <p:tags r:id="rId24"/>
            </p:custDataLst>
          </p:nvPr>
        </p:nvSpPr>
        <p:spPr bwMode="auto">
          <a:xfrm>
            <a:off x="4398262" y="5705007"/>
            <a:ext cx="857066"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Training/hiring</a:t>
            </a:r>
            <a:endParaRPr lang="en-US" sz="1000"/>
          </a:p>
        </p:txBody>
      </p:sp>
      <p:sp>
        <p:nvSpPr>
          <p:cNvPr id="1210" name="Text Placeholder 10">
            <a:extLst>
              <a:ext uri="{FF2B5EF4-FFF2-40B4-BE49-F238E27FC236}">
                <a16:creationId xmlns:a16="http://schemas.microsoft.com/office/drawing/2014/main" id="{3FEC6F62-A72F-86B7-305A-EEC7965F5834}"/>
              </a:ext>
            </a:extLst>
          </p:cNvPr>
          <p:cNvSpPr>
            <a:spLocks noGrp="1"/>
          </p:cNvSpPr>
          <p:nvPr>
            <p:custDataLst>
              <p:tags r:id="rId25"/>
            </p:custDataLst>
          </p:nvPr>
        </p:nvSpPr>
        <p:spPr bwMode="auto">
          <a:xfrm>
            <a:off x="5687072" y="5705007"/>
            <a:ext cx="708319"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R&amp;D</a:t>
            </a:r>
            <a:endParaRPr lang="en-US" sz="1000"/>
          </a:p>
        </p:txBody>
      </p:sp>
      <p:sp>
        <p:nvSpPr>
          <p:cNvPr id="1211" name="Text Placeholder 10">
            <a:extLst>
              <a:ext uri="{FF2B5EF4-FFF2-40B4-BE49-F238E27FC236}">
                <a16:creationId xmlns:a16="http://schemas.microsoft.com/office/drawing/2014/main" id="{A94BD2CC-B9A7-6CE4-22E9-660E0CAED084}"/>
              </a:ext>
            </a:extLst>
          </p:cNvPr>
          <p:cNvSpPr>
            <a:spLocks noGrp="1"/>
          </p:cNvSpPr>
          <p:nvPr>
            <p:custDataLst>
              <p:tags r:id="rId26"/>
            </p:custDataLst>
          </p:nvPr>
        </p:nvSpPr>
        <p:spPr bwMode="auto">
          <a:xfrm>
            <a:off x="6848714" y="5705007"/>
            <a:ext cx="857066" cy="15968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rgbClr val="000000"/>
                </a:solidFill>
                <a:ea typeface="+mn-lt"/>
                <a:cs typeface="+mn-lt"/>
              </a:rPr>
              <a:t>Manufacturing</a:t>
            </a:r>
            <a:endParaRPr lang="en-US" sz="1000"/>
          </a:p>
        </p:txBody>
      </p:sp>
      <p:cxnSp>
        <p:nvCxnSpPr>
          <p:cNvPr id="1213" name="Straight Connector 1212">
            <a:extLst>
              <a:ext uri="{FF2B5EF4-FFF2-40B4-BE49-F238E27FC236}">
                <a16:creationId xmlns:a16="http://schemas.microsoft.com/office/drawing/2014/main" id="{B16BFB8A-EA05-5101-2980-C0F10E122933}"/>
              </a:ext>
            </a:extLst>
          </p:cNvPr>
          <p:cNvCxnSpPr/>
          <p:nvPr/>
        </p:nvCxnSpPr>
        <p:spPr bwMode="gray">
          <a:xfrm flipV="1">
            <a:off x="1790700" y="5461000"/>
            <a:ext cx="0" cy="4413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2E73EF82-3AA0-7736-FD15-83303A554C77}"/>
              </a:ext>
            </a:extLst>
          </p:cNvPr>
          <p:cNvCxnSpPr/>
          <p:nvPr/>
        </p:nvCxnSpPr>
        <p:spPr bwMode="gray">
          <a:xfrm flipV="1">
            <a:off x="3005138" y="5461000"/>
            <a:ext cx="0" cy="4413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A163DAA6-23C9-46CF-B46F-76BD449B8952}"/>
              </a:ext>
            </a:extLst>
          </p:cNvPr>
          <p:cNvCxnSpPr/>
          <p:nvPr/>
        </p:nvCxnSpPr>
        <p:spPr bwMode="gray">
          <a:xfrm flipV="1">
            <a:off x="4219576" y="5461000"/>
            <a:ext cx="0" cy="4413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6F49E988-35A0-E54A-D8FC-2E0793E8B0B9}"/>
              </a:ext>
            </a:extLst>
          </p:cNvPr>
          <p:cNvCxnSpPr/>
          <p:nvPr/>
        </p:nvCxnSpPr>
        <p:spPr bwMode="gray">
          <a:xfrm flipV="1">
            <a:off x="5434013" y="5461000"/>
            <a:ext cx="0" cy="4413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B94B5F87-E3F4-F9BA-DC6B-E90A77BB432E}"/>
              </a:ext>
            </a:extLst>
          </p:cNvPr>
          <p:cNvCxnSpPr/>
          <p:nvPr/>
        </p:nvCxnSpPr>
        <p:spPr bwMode="gray">
          <a:xfrm flipV="1">
            <a:off x="6648450" y="5461000"/>
            <a:ext cx="0" cy="4413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234" name="Text Placeholder 10">
            <a:extLst>
              <a:ext uri="{FF2B5EF4-FFF2-40B4-BE49-F238E27FC236}">
                <a16:creationId xmlns:a16="http://schemas.microsoft.com/office/drawing/2014/main" id="{A2372B58-8C18-4EFF-3406-9F95033B96D9}"/>
              </a:ext>
            </a:extLst>
          </p:cNvPr>
          <p:cNvSpPr>
            <a:spLocks noGrp="1"/>
          </p:cNvSpPr>
          <p:nvPr>
            <p:custDataLst>
              <p:tags r:id="rId27"/>
            </p:custDataLst>
          </p:nvPr>
        </p:nvSpPr>
        <p:spPr bwMode="auto">
          <a:xfrm>
            <a:off x="329184" y="1554480"/>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US wind workforce supply and demand, </a:t>
            </a:r>
            <a:r>
              <a:rPr lang="en-US" sz="1400" i="1" dirty="0">
                <a:solidFill>
                  <a:srgbClr val="000000"/>
                </a:solidFill>
                <a:ea typeface="+mn-lt"/>
                <a:cs typeface="+mn-lt"/>
              </a:rPr>
              <a:t>projected until 2050</a:t>
            </a:r>
            <a:endParaRPr lang="en-US" sz="1400" i="1" dirty="0">
              <a:cs typeface="Arial"/>
            </a:endParaRPr>
          </a:p>
        </p:txBody>
      </p:sp>
      <p:sp>
        <p:nvSpPr>
          <p:cNvPr id="1236" name="Text Placeholder 10">
            <a:extLst>
              <a:ext uri="{FF2B5EF4-FFF2-40B4-BE49-F238E27FC236}">
                <a16:creationId xmlns:a16="http://schemas.microsoft.com/office/drawing/2014/main" id="{B1C946BC-1902-C4E9-5661-42F4F83BED86}"/>
              </a:ext>
            </a:extLst>
          </p:cNvPr>
          <p:cNvSpPr>
            <a:spLocks noGrp="1"/>
          </p:cNvSpPr>
          <p:nvPr>
            <p:custDataLst>
              <p:tags r:id="rId28"/>
            </p:custDataLst>
          </p:nvPr>
        </p:nvSpPr>
        <p:spPr bwMode="auto">
          <a:xfrm>
            <a:off x="409575" y="3754943"/>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Employers indicating ‘great difficulty’ in hiring talent by segment</a:t>
            </a:r>
            <a:r>
              <a:rPr lang="en-US" sz="1400" b="1" i="1" dirty="0">
                <a:solidFill>
                  <a:srgbClr val="000000"/>
                </a:solidFill>
                <a:ea typeface="+mn-lt"/>
                <a:cs typeface="+mn-lt"/>
              </a:rPr>
              <a:t>, </a:t>
            </a:r>
            <a:r>
              <a:rPr lang="en-US" sz="1400" i="1" dirty="0">
                <a:solidFill>
                  <a:srgbClr val="000000"/>
                </a:solidFill>
                <a:ea typeface="+mn-lt"/>
                <a:cs typeface="+mn-lt"/>
              </a:rPr>
              <a:t>% of employers</a:t>
            </a:r>
            <a:endParaRPr lang="en-US" sz="1400" i="1" dirty="0"/>
          </a:p>
        </p:txBody>
      </p:sp>
      <p:cxnSp>
        <p:nvCxnSpPr>
          <p:cNvPr id="1237" name="Straight Connector 1236">
            <a:extLst>
              <a:ext uri="{FF2B5EF4-FFF2-40B4-BE49-F238E27FC236}">
                <a16:creationId xmlns:a16="http://schemas.microsoft.com/office/drawing/2014/main" id="{88F596A8-478E-F21F-5DA6-9FB5A4816EDD}"/>
              </a:ext>
            </a:extLst>
          </p:cNvPr>
          <p:cNvCxnSpPr>
            <a:cxnSpLocks/>
          </p:cNvCxnSpPr>
          <p:nvPr/>
        </p:nvCxnSpPr>
        <p:spPr bwMode="gray">
          <a:xfrm>
            <a:off x="330198" y="3970842"/>
            <a:ext cx="760254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239" name="TextBox 8">
            <a:extLst>
              <a:ext uri="{FF2B5EF4-FFF2-40B4-BE49-F238E27FC236}">
                <a16:creationId xmlns:a16="http://schemas.microsoft.com/office/drawing/2014/main" id="{FA10747D-76B9-DCF0-2B69-D31C7E0059D8}"/>
              </a:ext>
            </a:extLst>
          </p:cNvPr>
          <p:cNvSpPr txBox="1"/>
          <p:nvPr/>
        </p:nvSpPr>
        <p:spPr bwMode="gray">
          <a:xfrm>
            <a:off x="8734425" y="1554480"/>
            <a:ext cx="2948487" cy="2661900"/>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pPr>
            <a:r>
              <a:rPr lang="en-US" sz="1050" b="1" dirty="0"/>
              <a:t>There is a gap in wind workforce supply and demand that is projected to increase until 2035-40 in the US.</a:t>
            </a:r>
          </a:p>
          <a:p>
            <a:pPr>
              <a:spcBef>
                <a:spcPts val="0"/>
              </a:spcBef>
              <a:spcAft>
                <a:spcPts val="400"/>
              </a:spcAft>
            </a:pPr>
            <a:r>
              <a:rPr lang="en-US" sz="1050" b="1" dirty="0"/>
              <a:t>Non-entry-level roles are especially hard to fill due to a lack of qualified applicants. </a:t>
            </a:r>
            <a:r>
              <a:rPr lang="en-US" sz="1050" dirty="0"/>
              <a:t>Applicants often indicate geography as one of the barriers to work in wind.</a:t>
            </a:r>
          </a:p>
          <a:p>
            <a:pPr>
              <a:spcBef>
                <a:spcPts val="0"/>
              </a:spcBef>
              <a:spcAft>
                <a:spcPts val="400"/>
              </a:spcAft>
            </a:pPr>
            <a:r>
              <a:rPr lang="en-US" sz="1050" dirty="0"/>
              <a:t>More training is needed in practical engineering skills to increase the supply of talent and student awareness of the industry.</a:t>
            </a:r>
          </a:p>
          <a:p>
            <a:endParaRPr lang="en-US" sz="1800" dirty="0"/>
          </a:p>
        </p:txBody>
      </p:sp>
      <p:cxnSp>
        <p:nvCxnSpPr>
          <p:cNvPr id="4" name="Straight Connector 3">
            <a:extLst>
              <a:ext uri="{FF2B5EF4-FFF2-40B4-BE49-F238E27FC236}">
                <a16:creationId xmlns:a16="http://schemas.microsoft.com/office/drawing/2014/main" id="{8CDE844E-388A-62BB-C65C-5B1641089CB7}"/>
              </a:ext>
            </a:extLst>
          </p:cNvPr>
          <p:cNvCxnSpPr>
            <a:cxnSpLocks/>
          </p:cNvCxnSpPr>
          <p:nvPr/>
        </p:nvCxnSpPr>
        <p:spPr bwMode="gray">
          <a:xfrm>
            <a:off x="281868" y="1812925"/>
            <a:ext cx="755879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881144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3"/>
            </p:custDataLst>
            <p:extLst>
              <p:ext uri="{D42A27DB-BD31-4B8C-83A1-F6EECF244321}">
                <p14:modId xmlns:p14="http://schemas.microsoft.com/office/powerpoint/2010/main" val="2813471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3"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Wind Fundamentals: Technology</a:t>
            </a:r>
          </a:p>
        </p:txBody>
      </p:sp>
    </p:spTree>
    <p:custDataLst>
      <p:tags r:id="rId2"/>
    </p:custDataLst>
    <p:extLst>
      <p:ext uri="{BB962C8B-B14F-4D97-AF65-F5344CB8AC3E}">
        <p14:creationId xmlns:p14="http://schemas.microsoft.com/office/powerpoint/2010/main" val="2294594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E6F0-C322-8C1D-D454-D526FA5E9AF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93BEA1A-2612-17B6-14A9-9946DAE0ABDA}"/>
              </a:ext>
            </a:extLst>
          </p:cNvPr>
          <p:cNvGraphicFramePr>
            <a:graphicFrameLocks noChangeAspect="1"/>
          </p:cNvGraphicFramePr>
          <p:nvPr>
            <p:custDataLst>
              <p:tags r:id="rId3"/>
            </p:custDataLst>
            <p:extLst>
              <p:ext uri="{D42A27DB-BD31-4B8C-83A1-F6EECF244321}">
                <p14:modId xmlns:p14="http://schemas.microsoft.com/office/powerpoint/2010/main" val="885325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7" name="think-cell Slide" r:id="rId12" imgW="592" imgH="591" progId="TCLayout.ActiveDocument.1">
                  <p:embed/>
                </p:oleObj>
              </mc:Choice>
              <mc:Fallback>
                <p:oleObj name="think-cell Slide" r:id="rId12"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pic>
        <p:nvPicPr>
          <p:cNvPr id="4" name="Picture 3" descr="A wind turbine with a dark sky&#10;&#10;Description automatically generated">
            <a:extLst>
              <a:ext uri="{FF2B5EF4-FFF2-40B4-BE49-F238E27FC236}">
                <a16:creationId xmlns:a16="http://schemas.microsoft.com/office/drawing/2014/main" id="{96A7CD24-0781-913A-C2C9-50FA5D88F0D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420"/>
          <a:stretch/>
        </p:blipFill>
        <p:spPr>
          <a:xfrm>
            <a:off x="330200" y="911637"/>
            <a:ext cx="3467100" cy="5210478"/>
          </a:xfrm>
          <a:prstGeom prst="rect">
            <a:avLst/>
          </a:prstGeom>
        </p:spPr>
      </p:pic>
      <p:sp>
        <p:nvSpPr>
          <p:cNvPr id="16" name="btfpBulletedList771181">
            <a:extLst>
              <a:ext uri="{FF2B5EF4-FFF2-40B4-BE49-F238E27FC236}">
                <a16:creationId xmlns:a16="http://schemas.microsoft.com/office/drawing/2014/main" id="{E95D63EA-76E7-B616-50AC-CD5C9F5B236A}"/>
              </a:ext>
            </a:extLst>
          </p:cNvPr>
          <p:cNvSpPr txBox="1"/>
          <p:nvPr>
            <p:custDataLst>
              <p:tags r:id="rId4"/>
            </p:custDataLst>
          </p:nvPr>
        </p:nvSpPr>
        <p:spPr bwMode="gray">
          <a:xfrm>
            <a:off x="4173741" y="2971646"/>
            <a:ext cx="7507288" cy="3150469"/>
          </a:xfrm>
          <a:prstGeom prst="rect">
            <a:avLst/>
          </a:prstGeom>
          <a:noFill/>
        </p:spPr>
        <p:txBody>
          <a:bodyPr vert="horz" wrap="square" lIns="36000" tIns="36000" rIns="36000" bIns="36000" rtlCol="0" anchor="t">
            <a:spAutoFit/>
          </a:bodyPr>
          <a:lstStyle/>
          <a:p>
            <a:pPr marL="0" indent="0">
              <a:spcBef>
                <a:spcPts val="600"/>
              </a:spcBef>
              <a:buNone/>
            </a:pPr>
            <a:r>
              <a:rPr lang="en-US" sz="1000"/>
              <a:t>Wind energy faces </a:t>
            </a:r>
            <a:r>
              <a:rPr lang="en-US" sz="1000" b="1"/>
              <a:t>technical opportunities and challenges </a:t>
            </a:r>
            <a:r>
              <a:rPr lang="en-US" sz="1000"/>
              <a:t>that impact its cost and yield, as well as </a:t>
            </a:r>
            <a:r>
              <a:rPr lang="en-US" sz="1000" b="1"/>
              <a:t>communities’ resistance</a:t>
            </a:r>
            <a:r>
              <a:rPr lang="en-US" sz="1000"/>
              <a:t> to new installations.</a:t>
            </a:r>
          </a:p>
          <a:p>
            <a:pPr marL="355600" marR="0" lvl="1" indent="-177800" algn="l" defTabSz="711200" rtl="0" eaLnBrk="1" fontAlgn="auto" latinLnBrk="0" hangingPunct="1">
              <a:lnSpc>
                <a:spcPct val="100000"/>
              </a:lnSpc>
              <a:spcAft>
                <a:spcPts val="0"/>
              </a:spcAft>
              <a:buClrTx/>
              <a:buSzTx/>
              <a:buFontTx/>
              <a:buChar char="–"/>
              <a:tabLst/>
              <a:defRPr/>
            </a:pPr>
            <a:r>
              <a:rPr lang="en-US" sz="1000"/>
              <a:t>Offshore wind offers a lot of additional capacity for wind energy, since it isn’t limited by space. </a:t>
            </a:r>
            <a:r>
              <a:rPr lang="en-US" sz="1000" b="1"/>
              <a:t>Offshore has grown at &gt;20% p.a. vs. 9% p.a. for onshore, but higher costs due to technical challenges </a:t>
            </a:r>
            <a:r>
              <a:rPr lang="en-US" sz="1000"/>
              <a:t>(in construction and maintenance) </a:t>
            </a:r>
            <a:r>
              <a:rPr lang="en-US" sz="1000" b="1"/>
              <a:t>prevent large-scale adoption.</a:t>
            </a:r>
          </a:p>
          <a:p>
            <a:pPr marL="355600" marR="0" lvl="1" indent="-177800" algn="l" defTabSz="711200" rtl="0" eaLnBrk="1" fontAlgn="auto" latinLnBrk="0" hangingPunct="1">
              <a:lnSpc>
                <a:spcPct val="100000"/>
              </a:lnSpc>
              <a:spcAft>
                <a:spcPts val="0"/>
              </a:spcAft>
              <a:buClrTx/>
              <a:buSzTx/>
              <a:buFontTx/>
              <a:buChar char="–"/>
              <a:tabLst/>
              <a:defRPr/>
            </a:pPr>
            <a:r>
              <a:rPr lang="en-US" sz="1000" b="1"/>
              <a:t>Nameplate capacity has grown 6x for onshore wind and 10x for offshore wind since 2000, </a:t>
            </a:r>
            <a:r>
              <a:rPr lang="en-US" sz="1000"/>
              <a:t>driven by higher wind speeds and a higher capacity factor (capacity per m</a:t>
            </a:r>
            <a:r>
              <a:rPr lang="en-US" sz="1000" baseline="30000"/>
              <a:t>2</a:t>
            </a:r>
            <a:r>
              <a:rPr lang="en-US" sz="1000"/>
              <a:t>) for larger wind turbines. Further growth is expected, helping to decrease the LCOE of wind energy.</a:t>
            </a:r>
          </a:p>
          <a:p>
            <a:pPr lvl="1">
              <a:defRPr/>
            </a:pPr>
            <a:r>
              <a:rPr lang="en-US" sz="1000" b="1"/>
              <a:t>Because turbines are increasingly large, physical limits</a:t>
            </a:r>
            <a:r>
              <a:rPr lang="en-US" sz="1000"/>
              <a:t> (e.g., road size, moving and construction equipment) </a:t>
            </a:r>
            <a:r>
              <a:rPr lang="en-US" sz="1000" b="1"/>
              <a:t>need to be overcome when deploying turbines.</a:t>
            </a:r>
            <a:endParaRPr lang="en-US" sz="1000"/>
          </a:p>
          <a:p>
            <a:pPr marL="355600" marR="0" lvl="1" indent="-177800" algn="l" defTabSz="711200" rtl="0" eaLnBrk="1" fontAlgn="auto" latinLnBrk="0" hangingPunct="1">
              <a:lnSpc>
                <a:spcPct val="100000"/>
              </a:lnSpc>
              <a:spcAft>
                <a:spcPts val="0"/>
              </a:spcAft>
              <a:buClrTx/>
              <a:buSzTx/>
              <a:buFontTx/>
              <a:buChar char="–"/>
              <a:tabLst/>
              <a:defRPr/>
            </a:pPr>
            <a:r>
              <a:rPr lang="en-US" sz="1000"/>
              <a:t>Wind farms need to </a:t>
            </a:r>
            <a:r>
              <a:rPr lang="en-US" sz="1000" b="1"/>
              <a:t>maintain a capacity density of &lt;3 MW/km2 </a:t>
            </a:r>
            <a:r>
              <a:rPr lang="en-US" sz="1000"/>
              <a:t>to prevent wake loss. This trend has led to exponentially larger wind farms and concerns about the total availability of land suitable for wind turbines.</a:t>
            </a:r>
          </a:p>
          <a:p>
            <a:pPr marL="355600" marR="0" lvl="1" indent="-177800" algn="l" defTabSz="711200" rtl="0" eaLnBrk="1" fontAlgn="auto" latinLnBrk="0" hangingPunct="1">
              <a:lnSpc>
                <a:spcPct val="100000"/>
              </a:lnSpc>
              <a:spcAft>
                <a:spcPts val="0"/>
              </a:spcAft>
              <a:buClrTx/>
              <a:buSzTx/>
              <a:buFontTx/>
              <a:buChar char="–"/>
              <a:tabLst/>
              <a:defRPr/>
            </a:pPr>
            <a:r>
              <a:rPr lang="en-US" sz="1000" b="1"/>
              <a:t>Wind farms increase local temperatures </a:t>
            </a:r>
            <a:r>
              <a:rPr lang="en-US" sz="1000"/>
              <a:t>by mixing air from higher altitudes with surface air. Global warming has a much larger long-term impact, but local warming could affect some of the agriculture in the areas with high turbine density (e.g., the Midwest and Texas).</a:t>
            </a:r>
          </a:p>
          <a:p>
            <a:pPr marL="355600" marR="0" lvl="1" indent="-177800" algn="l" defTabSz="711200" rtl="0" eaLnBrk="1" fontAlgn="auto" latinLnBrk="0" hangingPunct="1">
              <a:lnSpc>
                <a:spcPct val="100000"/>
              </a:lnSpc>
              <a:spcAft>
                <a:spcPts val="0"/>
              </a:spcAft>
              <a:buClrTx/>
              <a:buSzTx/>
              <a:buFontTx/>
              <a:buChar char="–"/>
              <a:tabLst/>
              <a:defRPr/>
            </a:pPr>
            <a:r>
              <a:rPr lang="en-US" sz="1000" b="1"/>
              <a:t>Wind intermittency causes a mismatch in supply and demand </a:t>
            </a:r>
            <a:r>
              <a:rPr lang="en-US" sz="1000"/>
              <a:t>and thus a lower LCOE. One solution is smart-grid integration, whereby battery energy storage systems and hydrogen conversion are added to wind installations.</a:t>
            </a:r>
          </a:p>
        </p:txBody>
      </p:sp>
      <p:sp>
        <p:nvSpPr>
          <p:cNvPr id="21" name="btfpBulletedList771181">
            <a:extLst>
              <a:ext uri="{FF2B5EF4-FFF2-40B4-BE49-F238E27FC236}">
                <a16:creationId xmlns:a16="http://schemas.microsoft.com/office/drawing/2014/main" id="{11A614D3-D259-DA88-DD13-BE77FB7535C0}"/>
              </a:ext>
            </a:extLst>
          </p:cNvPr>
          <p:cNvSpPr txBox="1"/>
          <p:nvPr>
            <p:custDataLst>
              <p:tags r:id="rId5"/>
            </p:custDataLst>
          </p:nvPr>
        </p:nvSpPr>
        <p:spPr bwMode="gray">
          <a:xfrm>
            <a:off x="4173741" y="911637"/>
            <a:ext cx="7507288" cy="380480"/>
          </a:xfrm>
          <a:prstGeom prst="rect">
            <a:avLst/>
          </a:prstGeom>
          <a:noFill/>
        </p:spPr>
        <p:txBody>
          <a:bodyPr vert="horz" wrap="square" lIns="36000" tIns="36000" rIns="36000" bIns="36000" rtlCol="0" anchor="t">
            <a:spAutoFit/>
          </a:bodyPr>
          <a:lstStyle/>
          <a:p>
            <a:pPr marL="0" indent="0">
              <a:spcBef>
                <a:spcPts val="600"/>
              </a:spcBef>
              <a:buNone/>
            </a:pPr>
            <a:r>
              <a:rPr lang="en-US" sz="1000" b="1"/>
              <a:t>There is a total 424 TW of potential wind energy resource around the world, of which less than 0.5% is used. </a:t>
            </a:r>
            <a:r>
              <a:rPr lang="en-US" sz="1000"/>
              <a:t>A lot of that unused potential is in the US, Russia, and Australia.</a:t>
            </a:r>
          </a:p>
        </p:txBody>
      </p:sp>
      <p:cxnSp>
        <p:nvCxnSpPr>
          <p:cNvPr id="24" name="Straight Connector 23">
            <a:extLst>
              <a:ext uri="{FF2B5EF4-FFF2-40B4-BE49-F238E27FC236}">
                <a16:creationId xmlns:a16="http://schemas.microsoft.com/office/drawing/2014/main" id="{C1497C85-3E74-C1CB-54E1-DB83BFABF5D5}"/>
              </a:ext>
            </a:extLst>
          </p:cNvPr>
          <p:cNvCxnSpPr>
            <a:cxnSpLocks/>
          </p:cNvCxnSpPr>
          <p:nvPr/>
        </p:nvCxnSpPr>
        <p:spPr bwMode="gray">
          <a:xfrm>
            <a:off x="4173741" y="225910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F49E50AA-B85D-1349-4414-9102E08C442E}"/>
              </a:ext>
            </a:extLst>
          </p:cNvPr>
          <p:cNvSpPr txBox="1"/>
          <p:nvPr>
            <p:custDataLst>
              <p:tags r:id="rId6"/>
            </p:custDataLst>
          </p:nvPr>
        </p:nvSpPr>
        <p:spPr bwMode="gray">
          <a:xfrm>
            <a:off x="330200"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IEA, </a:t>
            </a:r>
            <a:r>
              <a:rPr lang="en-US" sz="800" dirty="0">
                <a:solidFill>
                  <a:srgbClr val="000000"/>
                </a:solidFill>
                <a:hlinkClick r:id="rId15"/>
              </a:rPr>
              <a:t>Net Zero Roadmap</a:t>
            </a:r>
            <a:r>
              <a:rPr lang="en-US" sz="800" dirty="0">
                <a:solidFill>
                  <a:srgbClr val="000000"/>
                </a:solidFill>
              </a:rPr>
              <a:t> (2023); Our World in Data, </a:t>
            </a:r>
            <a:r>
              <a:rPr lang="en-US" sz="800" dirty="0">
                <a:solidFill>
                  <a:srgbClr val="000000"/>
                </a:solidFill>
                <a:hlinkClick r:id="rId16"/>
              </a:rPr>
              <a:t>Electricity generation from wind power</a:t>
            </a:r>
            <a:r>
              <a:rPr lang="en-US" sz="800" dirty="0">
                <a:solidFill>
                  <a:srgbClr val="000000"/>
                </a:solidFill>
              </a:rPr>
              <a:t> (2024).</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7"/>
              </a:rPr>
              <a:t>Gernot Wagner</a:t>
            </a:r>
            <a:r>
              <a:rPr lang="en-US" sz="800" dirty="0">
                <a:solidFill>
                  <a:srgbClr val="000000"/>
                </a:solidFill>
              </a:rPr>
              <a:t>. </a:t>
            </a:r>
            <a:r>
              <a:rPr lang="en-US" sz="800" dirty="0">
                <a:solidFill>
                  <a:srgbClr val="000000"/>
                </a:solidFill>
                <a:hlinkClick r:id="rId1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9"/>
              </a:rPr>
              <a:t>Reconsidering Wind</a:t>
            </a:r>
            <a:r>
              <a:rPr lang="en-US" sz="800" dirty="0">
                <a:solidFill>
                  <a:srgbClr val="000000"/>
                </a:solidFill>
              </a:rPr>
              <a:t>” (5 March 2025).</a:t>
            </a:r>
          </a:p>
        </p:txBody>
      </p:sp>
      <p:sp>
        <p:nvSpPr>
          <p:cNvPr id="9" name="Title 2">
            <a:extLst>
              <a:ext uri="{FF2B5EF4-FFF2-40B4-BE49-F238E27FC236}">
                <a16:creationId xmlns:a16="http://schemas.microsoft.com/office/drawing/2014/main" id="{360AB3BC-5A13-1AF0-BA4D-D333B3A78B56}"/>
              </a:ext>
            </a:extLst>
          </p:cNvPr>
          <p:cNvSpPr txBox="1">
            <a:spLocks/>
          </p:cNvSpPr>
          <p:nvPr/>
        </p:nvSpPr>
        <p:spPr>
          <a:xfrm>
            <a:off x="480755" y="5018025"/>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sz="2400">
                <a:solidFill>
                  <a:schemeClr val="bg1"/>
                </a:solidFill>
              </a:rPr>
              <a:t>Key messages</a:t>
            </a:r>
            <a:br>
              <a:rPr lang="en-US" sz="2400">
                <a:solidFill>
                  <a:schemeClr val="bg1"/>
                </a:solidFill>
              </a:rPr>
            </a:br>
            <a:r>
              <a:rPr lang="en-US" sz="2400" b="0">
                <a:solidFill>
                  <a:schemeClr val="bg1"/>
                </a:solidFill>
              </a:rPr>
              <a:t>Technology</a:t>
            </a:r>
            <a:endParaRPr lang="en-US" sz="2400">
              <a:solidFill>
                <a:schemeClr val="bg1"/>
              </a:solidFill>
            </a:endParaRPr>
          </a:p>
        </p:txBody>
      </p:sp>
      <p:sp>
        <p:nvSpPr>
          <p:cNvPr id="20" name="btfpBulletedList771181">
            <a:extLst>
              <a:ext uri="{FF2B5EF4-FFF2-40B4-BE49-F238E27FC236}">
                <a16:creationId xmlns:a16="http://schemas.microsoft.com/office/drawing/2014/main" id="{7891B118-36E8-DB04-06A5-2BE533C24D6A}"/>
              </a:ext>
            </a:extLst>
          </p:cNvPr>
          <p:cNvSpPr txBox="1"/>
          <p:nvPr>
            <p:custDataLst>
              <p:tags r:id="rId7"/>
            </p:custDataLst>
          </p:nvPr>
        </p:nvSpPr>
        <p:spPr bwMode="gray">
          <a:xfrm>
            <a:off x="4173741" y="2249418"/>
            <a:ext cx="7507288" cy="380480"/>
          </a:xfrm>
          <a:prstGeom prst="rect">
            <a:avLst/>
          </a:prstGeom>
          <a:noFill/>
        </p:spPr>
        <p:txBody>
          <a:bodyPr vert="horz" wrap="square" lIns="36000" tIns="36000" rIns="36000" bIns="36000" rtlCol="0" anchor="t">
            <a:spAutoFit/>
          </a:bodyPr>
          <a:lstStyle/>
          <a:p>
            <a:pPr marL="0" indent="0">
              <a:spcBef>
                <a:spcPts val="1800"/>
              </a:spcBef>
              <a:buNone/>
            </a:pPr>
            <a:r>
              <a:rPr lang="en-US" sz="1000" b="1"/>
              <a:t>Utility-scale onshore wind dominates the sector, with &gt;90% of installed capacity. </a:t>
            </a:r>
            <a:r>
              <a:rPr lang="en-US" sz="1000"/>
              <a:t>Fixed-bottom offshore represents ~7% of installed capacity.</a:t>
            </a:r>
            <a:endParaRPr lang="en-US" sz="1000" b="1"/>
          </a:p>
        </p:txBody>
      </p:sp>
      <p:sp>
        <p:nvSpPr>
          <p:cNvPr id="23" name="btfpBulletedList771181">
            <a:extLst>
              <a:ext uri="{FF2B5EF4-FFF2-40B4-BE49-F238E27FC236}">
                <a16:creationId xmlns:a16="http://schemas.microsoft.com/office/drawing/2014/main" id="{07D19E82-CD30-1DF9-FBE2-04C0E13DC5A6}"/>
              </a:ext>
            </a:extLst>
          </p:cNvPr>
          <p:cNvSpPr txBox="1"/>
          <p:nvPr>
            <p:custDataLst>
              <p:tags r:id="rId8"/>
            </p:custDataLst>
          </p:nvPr>
        </p:nvSpPr>
        <p:spPr bwMode="gray">
          <a:xfrm>
            <a:off x="4173740" y="2610532"/>
            <a:ext cx="7688059" cy="380480"/>
          </a:xfrm>
          <a:prstGeom prst="rect">
            <a:avLst/>
          </a:prstGeom>
          <a:noFill/>
        </p:spPr>
        <p:txBody>
          <a:bodyPr vert="horz" wrap="square" lIns="36000" tIns="36000" rIns="36000" bIns="36000" rtlCol="0" anchor="t">
            <a:spAutoFit/>
          </a:bodyPr>
          <a:lstStyle/>
          <a:p>
            <a:pPr marL="0" indent="0">
              <a:spcBef>
                <a:spcPts val="1800"/>
              </a:spcBef>
              <a:buNone/>
            </a:pPr>
            <a:r>
              <a:rPr lang="en-US" sz="1000" b="1"/>
              <a:t>Wind is the least CO2-intensive electricity source at ~11 gCO2e per kWh, </a:t>
            </a:r>
            <a:r>
              <a:rPr lang="en-US" sz="1000"/>
              <a:t>caused by fossil fuels used in raw materials and construction.</a:t>
            </a:r>
          </a:p>
        </p:txBody>
      </p:sp>
      <p:sp>
        <p:nvSpPr>
          <p:cNvPr id="5" name="btfpBulletedList771181">
            <a:extLst>
              <a:ext uri="{FF2B5EF4-FFF2-40B4-BE49-F238E27FC236}">
                <a16:creationId xmlns:a16="http://schemas.microsoft.com/office/drawing/2014/main" id="{82788E1F-D3E2-22EB-B1D8-7D3A47A05093}"/>
              </a:ext>
            </a:extLst>
          </p:cNvPr>
          <p:cNvSpPr txBox="1"/>
          <p:nvPr>
            <p:custDataLst>
              <p:tags r:id="rId9"/>
            </p:custDataLst>
          </p:nvPr>
        </p:nvSpPr>
        <p:spPr bwMode="gray">
          <a:xfrm>
            <a:off x="4181680" y="1272751"/>
            <a:ext cx="7507288" cy="996033"/>
          </a:xfrm>
          <a:prstGeom prst="rect">
            <a:avLst/>
          </a:prstGeom>
          <a:noFill/>
        </p:spPr>
        <p:txBody>
          <a:bodyPr vert="horz" wrap="square" lIns="36000" tIns="36000" rIns="36000" bIns="36000" rtlCol="0" anchor="t">
            <a:spAutoFit/>
          </a:bodyPr>
          <a:lstStyle/>
          <a:p>
            <a:pPr marL="0" indent="0">
              <a:spcBef>
                <a:spcPts val="600"/>
              </a:spcBef>
              <a:buNone/>
            </a:pPr>
            <a:r>
              <a:rPr lang="en-US" sz="1000"/>
              <a:t>Wind turbines </a:t>
            </a:r>
            <a:r>
              <a:rPr lang="en-US" sz="1000" b="1"/>
              <a:t>capture kinetic energy </a:t>
            </a:r>
            <a:r>
              <a:rPr lang="en-US" sz="1000"/>
              <a:t>from an airflow and convert, at most, 60% of it into electric energy.</a:t>
            </a:r>
          </a:p>
          <a:p>
            <a:pPr marL="355600" marR="0" lvl="1" indent="-177800" algn="l" defTabSz="711200" rtl="0" eaLnBrk="1" fontAlgn="auto" latinLnBrk="0" hangingPunct="1">
              <a:lnSpc>
                <a:spcPct val="100000"/>
              </a:lnSpc>
              <a:spcAft>
                <a:spcPts val="0"/>
              </a:spcAft>
              <a:buClrTx/>
              <a:buSzTx/>
              <a:buFontTx/>
              <a:buChar char="–"/>
              <a:tabLst/>
              <a:defRPr/>
            </a:pPr>
            <a:r>
              <a:rPr kumimoji="0" lang="en-US" sz="1000" i="0" u="none" strike="noStrike" kern="1200" cap="none" spc="0" normalizeH="0" baseline="0" noProof="0">
                <a:ln>
                  <a:noFill/>
                </a:ln>
                <a:solidFill>
                  <a:srgbClr val="000000"/>
                </a:solidFill>
                <a:effectLst/>
                <a:uLnTx/>
                <a:uFillTx/>
                <a:latin typeface="Arial"/>
                <a:ea typeface="+mn-ea"/>
                <a:cs typeface="+mn-cs"/>
              </a:rPr>
              <a:t>Although vertical-axis turbines exist in urban areas, </a:t>
            </a:r>
            <a:r>
              <a:rPr kumimoji="0" lang="en-US" sz="1000" b="1" i="0" u="none" strike="noStrike" kern="1200" cap="none" spc="0" normalizeH="0" baseline="0" noProof="0">
                <a:ln>
                  <a:noFill/>
                </a:ln>
                <a:solidFill>
                  <a:srgbClr val="000000"/>
                </a:solidFill>
                <a:effectLst/>
                <a:uLnTx/>
                <a:uFillTx/>
                <a:latin typeface="Arial"/>
                <a:ea typeface="+mn-ea"/>
                <a:cs typeface="+mn-cs"/>
              </a:rPr>
              <a:t>nearly all (&gt;99%) modern wind capacity comes from horizontal-axis turbines.</a:t>
            </a:r>
          </a:p>
          <a:p>
            <a:pPr marL="365760" marR="0" lvl="1" indent="-177800" algn="l" defTabSz="711200" rtl="0" eaLnBrk="1" fontAlgn="auto" latinLnBrk="0" hangingPunct="1">
              <a:lnSpc>
                <a:spcPct val="100000"/>
              </a:lnSpc>
              <a:spcAft>
                <a:spcPts val="0"/>
              </a:spcAft>
              <a:buClrTx/>
              <a:buSzTx/>
              <a:buFontTx/>
              <a:buChar char="–"/>
              <a:tabLst/>
              <a:defRPr/>
            </a:pPr>
            <a:r>
              <a:rPr lang="en-US" sz="1000" b="1">
                <a:solidFill>
                  <a:srgbClr val="000000"/>
                </a:solidFill>
                <a:latin typeface="Arial"/>
              </a:rPr>
              <a:t>Most wind turbines use a gearbox to improve the efficiency of the generator</a:t>
            </a:r>
            <a:r>
              <a:rPr lang="en-US" sz="1000">
                <a:solidFill>
                  <a:srgbClr val="000000"/>
                </a:solidFill>
                <a:latin typeface="Arial"/>
              </a:rPr>
              <a:t> (~90% of onshore turbines), with </a:t>
            </a:r>
            <a:r>
              <a:rPr lang="en-US" sz="1000" b="1">
                <a:solidFill>
                  <a:srgbClr val="000000"/>
                </a:solidFill>
                <a:latin typeface="Arial"/>
              </a:rPr>
              <a:t>direct-drive gaining market share in the offshore segment </a:t>
            </a:r>
            <a:r>
              <a:rPr lang="en-US" sz="1000">
                <a:solidFill>
                  <a:srgbClr val="000000"/>
                </a:solidFill>
                <a:latin typeface="Arial"/>
              </a:rPr>
              <a:t>(~60% of offshore turbines).</a:t>
            </a:r>
            <a:endParaRPr lang="en-US" sz="1000"/>
          </a:p>
        </p:txBody>
      </p:sp>
      <p:cxnSp>
        <p:nvCxnSpPr>
          <p:cNvPr id="6" name="Straight Connector 5">
            <a:extLst>
              <a:ext uri="{FF2B5EF4-FFF2-40B4-BE49-F238E27FC236}">
                <a16:creationId xmlns:a16="http://schemas.microsoft.com/office/drawing/2014/main" id="{F46BCB6A-01F8-5703-78FA-2F9A3824D11A}"/>
              </a:ext>
            </a:extLst>
          </p:cNvPr>
          <p:cNvCxnSpPr>
            <a:cxnSpLocks/>
          </p:cNvCxnSpPr>
          <p:nvPr/>
        </p:nvCxnSpPr>
        <p:spPr bwMode="gray">
          <a:xfrm>
            <a:off x="4173741" y="262021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B2B96E9-1199-01BC-DE87-1478223CD6F0}"/>
              </a:ext>
            </a:extLst>
          </p:cNvPr>
          <p:cNvCxnSpPr>
            <a:cxnSpLocks/>
          </p:cNvCxnSpPr>
          <p:nvPr/>
        </p:nvCxnSpPr>
        <p:spPr bwMode="gray">
          <a:xfrm>
            <a:off x="4173741" y="128243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13B5CA-86F7-2F21-FF57-2D3A7774C8A2}"/>
              </a:ext>
            </a:extLst>
          </p:cNvPr>
          <p:cNvCxnSpPr>
            <a:cxnSpLocks/>
          </p:cNvCxnSpPr>
          <p:nvPr/>
        </p:nvCxnSpPr>
        <p:spPr bwMode="gray">
          <a:xfrm>
            <a:off x="4173740" y="2980622"/>
            <a:ext cx="7515228"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93786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03CEBD-CB9C-91CA-9E35-4B56EB0E8A74}"/>
              </a:ext>
            </a:extLst>
          </p:cNvPr>
          <p:cNvGraphicFramePr>
            <a:graphicFrameLocks noChangeAspect="1"/>
          </p:cNvGraphicFramePr>
          <p:nvPr>
            <p:custDataLst>
              <p:tags r:id="rId2"/>
            </p:custDataLst>
            <p:extLst>
              <p:ext uri="{D42A27DB-BD31-4B8C-83A1-F6EECF244321}">
                <p14:modId xmlns:p14="http://schemas.microsoft.com/office/powerpoint/2010/main" val="13966217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1" name="think-cell Slide" r:id="rId67" imgW="405" imgH="405" progId="TCLayout.ActiveDocument.1">
                  <p:embed/>
                </p:oleObj>
              </mc:Choice>
              <mc:Fallback>
                <p:oleObj name="think-cell Slide" r:id="rId67" imgW="405" imgH="405" progId="TCLayout.ActiveDocument.1">
                  <p:embed/>
                  <p:pic>
                    <p:nvPicPr>
                      <p:cNvPr id="0" name=""/>
                      <p:cNvPicPr/>
                      <p:nvPr/>
                    </p:nvPicPr>
                    <p:blipFill>
                      <a:blip r:embed="rId68"/>
                      <a:stretch>
                        <a:fillRect/>
                      </a:stretch>
                    </p:blipFill>
                    <p:spPr>
                      <a:xfrm>
                        <a:off x="1588" y="1588"/>
                        <a:ext cx="1588" cy="1588"/>
                      </a:xfrm>
                      <a:prstGeom prst="rect">
                        <a:avLst/>
                      </a:prstGeom>
                    </p:spPr>
                  </p:pic>
                </p:oleObj>
              </mc:Fallback>
            </mc:AlternateContent>
          </a:graphicData>
        </a:graphic>
      </p:graphicFrame>
      <p:pic>
        <p:nvPicPr>
          <p:cNvPr id="9" name="Picture 8" descr="A map of the world&#10;&#10;Description automatically generated">
            <a:extLst>
              <a:ext uri="{FF2B5EF4-FFF2-40B4-BE49-F238E27FC236}">
                <a16:creationId xmlns:a16="http://schemas.microsoft.com/office/drawing/2014/main" id="{CD9A27FB-A2EF-2BFD-00B2-832D17F91146}"/>
              </a:ext>
            </a:extLst>
          </p:cNvPr>
          <p:cNvPicPr>
            <a:picLocks noChangeAspect="1"/>
          </p:cNvPicPr>
          <p:nvPr/>
        </p:nvPicPr>
        <p:blipFill>
          <a:blip r:embed="rId69" cstate="print">
            <a:extLst>
              <a:ext uri="{28A0092B-C50C-407E-A947-70E740481C1C}">
                <a14:useLocalDpi xmlns:a14="http://schemas.microsoft.com/office/drawing/2010/main"/>
              </a:ext>
            </a:extLst>
          </a:blip>
          <a:srcRect/>
          <a:stretch/>
        </p:blipFill>
        <p:spPr>
          <a:xfrm>
            <a:off x="387350" y="2260600"/>
            <a:ext cx="8848725" cy="3555944"/>
          </a:xfrm>
          <a:prstGeom prst="rect">
            <a:avLst/>
          </a:prstGeom>
          <a:ln>
            <a:solidFill>
              <a:schemeClr val="tx1"/>
            </a:solidFill>
          </a:ln>
        </p:spPr>
      </p:pic>
      <p:sp>
        <p:nvSpPr>
          <p:cNvPr id="374" name="Rectangle 373">
            <a:extLst>
              <a:ext uri="{FF2B5EF4-FFF2-40B4-BE49-F238E27FC236}">
                <a16:creationId xmlns:a16="http://schemas.microsoft.com/office/drawing/2014/main" id="{E7BA2BB3-2659-6439-4023-8209AC87C580}"/>
              </a:ext>
            </a:extLst>
          </p:cNvPr>
          <p:cNvSpPr/>
          <p:nvPr/>
        </p:nvSpPr>
        <p:spPr bwMode="gray">
          <a:xfrm>
            <a:off x="568325" y="3798888"/>
            <a:ext cx="1114425" cy="1701800"/>
          </a:xfrm>
          <a:prstGeom prst="rect">
            <a:avLst/>
          </a:prstGeom>
          <a:solidFill>
            <a:schemeClr val="bg1">
              <a:alpha val="7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600">
                <a:solidFill>
                  <a:schemeClr val="tx1"/>
                </a:solidFill>
              </a:rPr>
              <a:t>Global</a:t>
            </a:r>
          </a:p>
        </p:txBody>
      </p:sp>
      <p:sp>
        <p:nvSpPr>
          <p:cNvPr id="6" name="Title 5">
            <a:extLst>
              <a:ext uri="{FF2B5EF4-FFF2-40B4-BE49-F238E27FC236}">
                <a16:creationId xmlns:a16="http://schemas.microsoft.com/office/drawing/2014/main" id="{2C42CEEF-6D6D-8B90-22CA-E0F34C7642C2}"/>
              </a:ext>
            </a:extLst>
          </p:cNvPr>
          <p:cNvSpPr>
            <a:spLocks noGrp="1"/>
          </p:cNvSpPr>
          <p:nvPr>
            <p:ph type="title"/>
          </p:nvPr>
        </p:nvSpPr>
        <p:spPr/>
        <p:txBody>
          <a:bodyPr vert="horz">
            <a:normAutofit fontScale="90000"/>
          </a:bodyPr>
          <a:lstStyle/>
          <a:p>
            <a:r>
              <a:rPr lang="en-US"/>
              <a:t>Global wind energy resource is 424TW – enough to power the world 10x in a 2050 Net Zero scenario; US, Russia, and Australia most unused potential</a:t>
            </a:r>
          </a:p>
        </p:txBody>
      </p:sp>
      <p:sp>
        <p:nvSpPr>
          <p:cNvPr id="10" name="btfpNotesBox962619">
            <a:extLst>
              <a:ext uri="{FF2B5EF4-FFF2-40B4-BE49-F238E27FC236}">
                <a16:creationId xmlns:a16="http://schemas.microsoft.com/office/drawing/2014/main" id="{6135B405-BA83-4149-F0D4-8AACE7D87D74}"/>
              </a:ext>
            </a:extLst>
          </p:cNvPr>
          <p:cNvSpPr txBox="1"/>
          <p:nvPr>
            <p:custDataLst>
              <p:tags r:id="rId3"/>
            </p:custDataLst>
          </p:nvPr>
        </p:nvSpPr>
        <p:spPr bwMode="gray">
          <a:xfrm>
            <a:off x="330199" y="6419088"/>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Selection of countries based on wind potential and economic capabilities.</a:t>
            </a:r>
          </a:p>
          <a:p>
            <a:pPr marL="0" indent="0">
              <a:spcBef>
                <a:spcPts val="0"/>
              </a:spcBef>
              <a:buNone/>
            </a:pPr>
            <a:r>
              <a:rPr lang="en-US" sz="800" dirty="0">
                <a:solidFill>
                  <a:srgbClr val="000000"/>
                </a:solidFill>
              </a:rPr>
              <a:t>Sources: GWA, </a:t>
            </a:r>
            <a:r>
              <a:rPr lang="en-US" sz="800" dirty="0">
                <a:solidFill>
                  <a:srgbClr val="000000"/>
                </a:solidFill>
                <a:hlinkClick r:id="rId70"/>
              </a:rPr>
              <a:t>Wind Power Density</a:t>
            </a:r>
            <a:r>
              <a:rPr lang="en-US" sz="800" dirty="0">
                <a:solidFill>
                  <a:srgbClr val="000000"/>
                </a:solidFill>
              </a:rPr>
              <a:t> (2019), data provided by The World Bank and funded by ESMAP; NREL, </a:t>
            </a:r>
            <a:r>
              <a:rPr lang="en-US" sz="800" dirty="0">
                <a:solidFill>
                  <a:srgbClr val="000000"/>
                </a:solidFill>
                <a:hlinkClick r:id="rId71"/>
              </a:rPr>
              <a:t>An Improved Global Wind Resource Estimate for Integrated Assessment Models</a:t>
            </a:r>
            <a:r>
              <a:rPr lang="en-US" sz="800" dirty="0">
                <a:solidFill>
                  <a:srgbClr val="000000"/>
                </a:solidFill>
              </a:rPr>
              <a:t> (2019).</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t>
            </a:r>
            <a:r>
              <a:rPr lang="en-US" sz="800" dirty="0"/>
              <a:t>and </a:t>
            </a:r>
            <a:r>
              <a:rPr lang="en-US" sz="800" dirty="0">
                <a:solidFill>
                  <a:srgbClr val="000000"/>
                </a:solidFill>
                <a:hlinkClick r:id="rId72"/>
              </a:rPr>
              <a:t>Gernot Wagner</a:t>
            </a:r>
            <a:r>
              <a:rPr lang="en-US" sz="800" dirty="0">
                <a:solidFill>
                  <a:srgbClr val="000000"/>
                </a:solidFill>
              </a:rPr>
              <a:t>. </a:t>
            </a:r>
            <a:r>
              <a:rPr lang="en-US" sz="800" dirty="0">
                <a:solidFill>
                  <a:srgbClr val="000000"/>
                </a:solidFill>
                <a:hlinkClick r:id="rId7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74"/>
              </a:rPr>
              <a:t>Reconsidering Wind</a:t>
            </a:r>
            <a:r>
              <a:rPr lang="en-US" sz="800" dirty="0">
                <a:solidFill>
                  <a:srgbClr val="000000"/>
                </a:solidFill>
              </a:rPr>
              <a:t>” (5 March 2025).</a:t>
            </a:r>
          </a:p>
        </p:txBody>
      </p:sp>
      <p:sp>
        <p:nvSpPr>
          <p:cNvPr id="73" name="Rectangle 72">
            <a:extLst>
              <a:ext uri="{FF2B5EF4-FFF2-40B4-BE49-F238E27FC236}">
                <a16:creationId xmlns:a16="http://schemas.microsoft.com/office/drawing/2014/main" id="{F921672A-97CA-A4C0-8774-E690520B7C99}"/>
              </a:ext>
            </a:extLst>
          </p:cNvPr>
          <p:cNvSpPr/>
          <p:nvPr/>
        </p:nvSpPr>
        <p:spPr bwMode="gray">
          <a:xfrm>
            <a:off x="6735763" y="2446338"/>
            <a:ext cx="91598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TextBox 11">
            <a:extLst>
              <a:ext uri="{FF2B5EF4-FFF2-40B4-BE49-F238E27FC236}">
                <a16:creationId xmlns:a16="http://schemas.microsoft.com/office/drawing/2014/main" id="{54C6C308-45AB-E71C-9AF0-FA2B9CFA949D}"/>
              </a:ext>
            </a:extLst>
          </p:cNvPr>
          <p:cNvSpPr txBox="1"/>
          <p:nvPr/>
        </p:nvSpPr>
        <p:spPr bwMode="gray">
          <a:xfrm>
            <a:off x="6810375" y="2486025"/>
            <a:ext cx="1077913" cy="185738"/>
          </a:xfrm>
          <a:prstGeom prst="rect">
            <a:avLst/>
          </a:prstGeom>
          <a:noFill/>
        </p:spPr>
        <p:txBody>
          <a:bodyPr wrap="square" lIns="0" tIns="0" rIns="0" bIns="0" rtlCol="0">
            <a:spAutoFit/>
          </a:bodyPr>
          <a:lstStyle/>
          <a:p>
            <a:pPr marL="0" indent="0">
              <a:buNone/>
            </a:pPr>
            <a:r>
              <a:rPr lang="en-US" sz="1200"/>
              <a:t>Russia</a:t>
            </a:r>
          </a:p>
        </p:txBody>
      </p:sp>
      <p:graphicFrame>
        <p:nvGraphicFramePr>
          <p:cNvPr id="472" name="Chart 471">
            <a:extLst>
              <a:ext uri="{FF2B5EF4-FFF2-40B4-BE49-F238E27FC236}">
                <a16:creationId xmlns:a16="http://schemas.microsoft.com/office/drawing/2014/main" id="{A645E656-56EA-CE73-C1EE-0D3D5DCDFB09}"/>
              </a:ext>
            </a:extLst>
          </p:cNvPr>
          <p:cNvGraphicFramePr/>
          <p:nvPr>
            <p:custDataLst>
              <p:tags r:id="rId4"/>
            </p:custDataLst>
            <p:extLst>
              <p:ext uri="{D42A27DB-BD31-4B8C-83A1-F6EECF244321}">
                <p14:modId xmlns:p14="http://schemas.microsoft.com/office/powerpoint/2010/main" val="3855176218"/>
              </p:ext>
            </p:extLst>
          </p:nvPr>
        </p:nvGraphicFramePr>
        <p:xfrm>
          <a:off x="6640513" y="2513013"/>
          <a:ext cx="1309687" cy="687387"/>
        </p:xfrm>
        <a:graphic>
          <a:graphicData uri="http://schemas.openxmlformats.org/drawingml/2006/chart">
            <c:chart xmlns:c="http://schemas.openxmlformats.org/drawingml/2006/chart" xmlns:r="http://schemas.openxmlformats.org/officeDocument/2006/relationships" r:id="rId75"/>
          </a:graphicData>
        </a:graphic>
      </p:graphicFrame>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7423150" y="279558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5AB399F-526B-4990-9816-A838694C2463}" type="datetime'''''''''''''''''''''''''''''''''''2''''''4'''''''''''''">
              <a:rPr lang="en-US" altLang="en-US" sz="800" smtClean="0"/>
              <a:pPr marL="0" lvl="0" indent="0">
                <a:spcBef>
                  <a:spcPct val="0"/>
                </a:spcBef>
                <a:spcAft>
                  <a:spcPct val="0"/>
                </a:spcAft>
                <a:buNone/>
              </a:pPr>
              <a:t>24</a:t>
            </a:fld>
            <a:endParaRPr lang="en-US" sz="800"/>
          </a:p>
        </p:txBody>
      </p:sp>
      <p:sp>
        <p:nvSpPr>
          <p:cNvPr id="77" name="Rectangle 76">
            <a:extLst>
              <a:ext uri="{FF2B5EF4-FFF2-40B4-BE49-F238E27FC236}">
                <a16:creationId xmlns:a16="http://schemas.microsoft.com/office/drawing/2014/main" id="{AE6203ED-DCDC-51D7-E626-87C9B58478D4}"/>
              </a:ext>
            </a:extLst>
          </p:cNvPr>
          <p:cNvSpPr/>
          <p:nvPr>
            <p:custDataLst>
              <p:tags r:id="rId6"/>
            </p:custDataLst>
          </p:nvPr>
        </p:nvSpPr>
        <p:spPr bwMode="gray">
          <a:xfrm>
            <a:off x="7626350" y="4622800"/>
            <a:ext cx="130968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8" name="TextBox 77">
            <a:extLst>
              <a:ext uri="{FF2B5EF4-FFF2-40B4-BE49-F238E27FC236}">
                <a16:creationId xmlns:a16="http://schemas.microsoft.com/office/drawing/2014/main" id="{ECA53319-FB93-227C-F3BB-B768DC977F60}"/>
              </a:ext>
            </a:extLst>
          </p:cNvPr>
          <p:cNvSpPr txBox="1"/>
          <p:nvPr>
            <p:custDataLst>
              <p:tags r:id="rId7"/>
            </p:custDataLst>
          </p:nvPr>
        </p:nvSpPr>
        <p:spPr bwMode="gray">
          <a:xfrm>
            <a:off x="7721600" y="4657725"/>
            <a:ext cx="1077913" cy="185738"/>
          </a:xfrm>
          <a:prstGeom prst="rect">
            <a:avLst/>
          </a:prstGeom>
          <a:noFill/>
        </p:spPr>
        <p:txBody>
          <a:bodyPr wrap="square" lIns="0" tIns="0" rIns="0" bIns="0" rtlCol="0">
            <a:spAutoFit/>
          </a:bodyPr>
          <a:lstStyle/>
          <a:p>
            <a:pPr marL="0" indent="0">
              <a:buNone/>
            </a:pPr>
            <a:r>
              <a:rPr lang="en-US" sz="1200"/>
              <a:t>Australia</a:t>
            </a:r>
          </a:p>
        </p:txBody>
      </p:sp>
      <p:graphicFrame>
        <p:nvGraphicFramePr>
          <p:cNvPr id="473" name="Chart 472">
            <a:extLst>
              <a:ext uri="{FF2B5EF4-FFF2-40B4-BE49-F238E27FC236}">
                <a16:creationId xmlns:a16="http://schemas.microsoft.com/office/drawing/2014/main" id="{BB0BC2AF-8619-8466-8B98-8630B8A1AF13}"/>
              </a:ext>
            </a:extLst>
          </p:cNvPr>
          <p:cNvGraphicFramePr/>
          <p:nvPr>
            <p:custDataLst>
              <p:tags r:id="rId8"/>
            </p:custDataLst>
            <p:extLst>
              <p:ext uri="{D42A27DB-BD31-4B8C-83A1-F6EECF244321}">
                <p14:modId xmlns:p14="http://schemas.microsoft.com/office/powerpoint/2010/main" val="855402010"/>
              </p:ext>
            </p:extLst>
          </p:nvPr>
        </p:nvGraphicFramePr>
        <p:xfrm>
          <a:off x="7551738" y="4684713"/>
          <a:ext cx="1309687" cy="687387"/>
        </p:xfrm>
        <a:graphic>
          <a:graphicData uri="http://schemas.openxmlformats.org/drawingml/2006/chart">
            <c:chart xmlns:c="http://schemas.openxmlformats.org/drawingml/2006/chart" xmlns:r="http://schemas.openxmlformats.org/officeDocument/2006/relationships" r:id="rId76"/>
          </a:graphicData>
        </a:graphic>
      </p:graphicFrame>
      <p:sp>
        <p:nvSpPr>
          <p:cNvPr id="80" name="Text Placeholder 10">
            <a:extLst>
              <a:ext uri="{FF2B5EF4-FFF2-40B4-BE49-F238E27FC236}">
                <a16:creationId xmlns:a16="http://schemas.microsoft.com/office/drawing/2014/main" id="{187D979B-7BA0-4F1B-C6D0-2BCE8E4D2B62}"/>
              </a:ext>
            </a:extLst>
          </p:cNvPr>
          <p:cNvSpPr>
            <a:spLocks noGrp="1"/>
          </p:cNvSpPr>
          <p:nvPr>
            <p:custDataLst>
              <p:tags r:id="rId9"/>
            </p:custDataLst>
          </p:nvPr>
        </p:nvSpPr>
        <p:spPr bwMode="gray">
          <a:xfrm>
            <a:off x="8699500" y="496728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C9313BB-4842-41AC-80DE-C2F94CF19A5C}" type="datetime'''''''4''''''''''''''''0'''''''''''''''''''">
              <a:rPr lang="en-US" altLang="en-US" sz="800" smtClean="0"/>
              <a:pPr marL="0" lvl="0" indent="0">
                <a:spcBef>
                  <a:spcPct val="0"/>
                </a:spcBef>
                <a:spcAft>
                  <a:spcPct val="0"/>
                </a:spcAft>
                <a:buNone/>
              </a:pPr>
              <a:t>40</a:t>
            </a:fld>
            <a:endParaRPr lang="en-US" sz="800"/>
          </a:p>
        </p:txBody>
      </p:sp>
      <p:sp>
        <p:nvSpPr>
          <p:cNvPr id="83" name="Rectangle 82">
            <a:extLst>
              <a:ext uri="{FF2B5EF4-FFF2-40B4-BE49-F238E27FC236}">
                <a16:creationId xmlns:a16="http://schemas.microsoft.com/office/drawing/2014/main" id="{B6B8B358-D1F3-445C-CC74-1B6E3964145E}"/>
              </a:ext>
            </a:extLst>
          </p:cNvPr>
          <p:cNvSpPr/>
          <p:nvPr>
            <p:custDataLst>
              <p:tags r:id="rId10"/>
            </p:custDataLst>
          </p:nvPr>
        </p:nvSpPr>
        <p:spPr bwMode="gray">
          <a:xfrm>
            <a:off x="1825625" y="2309813"/>
            <a:ext cx="739775"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4" name="TextBox 83">
            <a:extLst>
              <a:ext uri="{FF2B5EF4-FFF2-40B4-BE49-F238E27FC236}">
                <a16:creationId xmlns:a16="http://schemas.microsoft.com/office/drawing/2014/main" id="{73DAB6A7-956D-28CE-6401-4D0322F88763}"/>
              </a:ext>
            </a:extLst>
          </p:cNvPr>
          <p:cNvSpPr txBox="1"/>
          <p:nvPr>
            <p:custDataLst>
              <p:tags r:id="rId11"/>
            </p:custDataLst>
          </p:nvPr>
        </p:nvSpPr>
        <p:spPr bwMode="gray">
          <a:xfrm>
            <a:off x="1876425" y="2344738"/>
            <a:ext cx="1077913" cy="185738"/>
          </a:xfrm>
          <a:prstGeom prst="rect">
            <a:avLst/>
          </a:prstGeom>
          <a:noFill/>
        </p:spPr>
        <p:txBody>
          <a:bodyPr wrap="square" lIns="0" tIns="0" rIns="0" bIns="0" rtlCol="0">
            <a:spAutoFit/>
          </a:bodyPr>
          <a:lstStyle/>
          <a:p>
            <a:pPr marL="0" indent="0">
              <a:buNone/>
            </a:pPr>
            <a:r>
              <a:rPr lang="en-US" sz="1200"/>
              <a:t>Canada</a:t>
            </a:r>
          </a:p>
        </p:txBody>
      </p:sp>
      <p:graphicFrame>
        <p:nvGraphicFramePr>
          <p:cNvPr id="474" name="Chart 473">
            <a:extLst>
              <a:ext uri="{FF2B5EF4-FFF2-40B4-BE49-F238E27FC236}">
                <a16:creationId xmlns:a16="http://schemas.microsoft.com/office/drawing/2014/main" id="{8ECAF01A-A202-E37B-8C6E-887A66420C40}"/>
              </a:ext>
            </a:extLst>
          </p:cNvPr>
          <p:cNvGraphicFramePr/>
          <p:nvPr>
            <p:custDataLst>
              <p:tags r:id="rId12"/>
            </p:custDataLst>
            <p:extLst>
              <p:ext uri="{D42A27DB-BD31-4B8C-83A1-F6EECF244321}">
                <p14:modId xmlns:p14="http://schemas.microsoft.com/office/powerpoint/2010/main" val="514450783"/>
              </p:ext>
            </p:extLst>
          </p:nvPr>
        </p:nvGraphicFramePr>
        <p:xfrm>
          <a:off x="1706563" y="2371725"/>
          <a:ext cx="1309687" cy="687388"/>
        </p:xfrm>
        <a:graphic>
          <a:graphicData uri="http://schemas.openxmlformats.org/drawingml/2006/chart">
            <c:chart xmlns:c="http://schemas.openxmlformats.org/drawingml/2006/chart" xmlns:r="http://schemas.openxmlformats.org/officeDocument/2006/relationships" r:id="rId77"/>
          </a:graphicData>
        </a:graphic>
      </p:graphicFrame>
      <p:sp>
        <p:nvSpPr>
          <p:cNvPr id="86" name="Text Placeholder 10">
            <a:extLst>
              <a:ext uri="{FF2B5EF4-FFF2-40B4-BE49-F238E27FC236}">
                <a16:creationId xmlns:a16="http://schemas.microsoft.com/office/drawing/2014/main" id="{5FCB6578-7B90-79E9-5F2E-A773CFBDDD66}"/>
              </a:ext>
            </a:extLst>
          </p:cNvPr>
          <p:cNvSpPr>
            <a:spLocks noGrp="1"/>
          </p:cNvSpPr>
          <p:nvPr>
            <p:custDataLst>
              <p:tags r:id="rId13"/>
            </p:custDataLst>
          </p:nvPr>
        </p:nvSpPr>
        <p:spPr bwMode="gray">
          <a:xfrm>
            <a:off x="2278063" y="2654300"/>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40E1E10-89F2-415A-873E-7290B67BB682}" type="datetime'1''''''''''''''''''''''''''''''''''5'''">
              <a:rPr lang="en-US" altLang="en-US" sz="800" smtClean="0"/>
              <a:pPr marL="0" lvl="0" indent="0">
                <a:spcBef>
                  <a:spcPct val="0"/>
                </a:spcBef>
                <a:spcAft>
                  <a:spcPct val="0"/>
                </a:spcAft>
                <a:buNone/>
              </a:pPr>
              <a:t>15</a:t>
            </a:fld>
            <a:endParaRPr lang="en-US" sz="800"/>
          </a:p>
        </p:txBody>
      </p:sp>
      <p:sp>
        <p:nvSpPr>
          <p:cNvPr id="129" name="Rectangle 128">
            <a:extLst>
              <a:ext uri="{FF2B5EF4-FFF2-40B4-BE49-F238E27FC236}">
                <a16:creationId xmlns:a16="http://schemas.microsoft.com/office/drawing/2014/main" id="{716F7A87-305D-8C80-B884-B46449C677FF}"/>
              </a:ext>
            </a:extLst>
          </p:cNvPr>
          <p:cNvSpPr/>
          <p:nvPr>
            <p:custDataLst>
              <p:tags r:id="rId14"/>
            </p:custDataLst>
          </p:nvPr>
        </p:nvSpPr>
        <p:spPr bwMode="gray">
          <a:xfrm>
            <a:off x="4835525" y="2260600"/>
            <a:ext cx="73818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0" name="TextBox 129">
            <a:extLst>
              <a:ext uri="{FF2B5EF4-FFF2-40B4-BE49-F238E27FC236}">
                <a16:creationId xmlns:a16="http://schemas.microsoft.com/office/drawing/2014/main" id="{74379491-9F1F-2995-0559-C0C59DCCFFBA}"/>
              </a:ext>
            </a:extLst>
          </p:cNvPr>
          <p:cNvSpPr txBox="1"/>
          <p:nvPr>
            <p:custDataLst>
              <p:tags r:id="rId15"/>
            </p:custDataLst>
          </p:nvPr>
        </p:nvSpPr>
        <p:spPr bwMode="gray">
          <a:xfrm>
            <a:off x="4914900" y="2295525"/>
            <a:ext cx="1077913" cy="185738"/>
          </a:xfrm>
          <a:prstGeom prst="rect">
            <a:avLst/>
          </a:prstGeom>
          <a:noFill/>
        </p:spPr>
        <p:txBody>
          <a:bodyPr wrap="square" lIns="0" tIns="0" rIns="0" bIns="0" rtlCol="0">
            <a:spAutoFit/>
          </a:bodyPr>
          <a:lstStyle/>
          <a:p>
            <a:pPr marL="0" indent="0">
              <a:buNone/>
            </a:pPr>
            <a:r>
              <a:rPr lang="en-US" sz="1200"/>
              <a:t>Norway</a:t>
            </a:r>
          </a:p>
        </p:txBody>
      </p:sp>
      <p:graphicFrame>
        <p:nvGraphicFramePr>
          <p:cNvPr id="475" name="Chart 474">
            <a:extLst>
              <a:ext uri="{FF2B5EF4-FFF2-40B4-BE49-F238E27FC236}">
                <a16:creationId xmlns:a16="http://schemas.microsoft.com/office/drawing/2014/main" id="{77503A8B-7BE9-640F-2715-144A39A499D5}"/>
              </a:ext>
            </a:extLst>
          </p:cNvPr>
          <p:cNvGraphicFramePr/>
          <p:nvPr>
            <p:custDataLst>
              <p:tags r:id="rId16"/>
            </p:custDataLst>
            <p:extLst>
              <p:ext uri="{D42A27DB-BD31-4B8C-83A1-F6EECF244321}">
                <p14:modId xmlns:p14="http://schemas.microsoft.com/office/powerpoint/2010/main" val="3922477926"/>
              </p:ext>
            </p:extLst>
          </p:nvPr>
        </p:nvGraphicFramePr>
        <p:xfrm>
          <a:off x="4848225" y="2322513"/>
          <a:ext cx="1101725" cy="687387"/>
        </p:xfrm>
        <a:graphic>
          <a:graphicData uri="http://schemas.openxmlformats.org/drawingml/2006/chart">
            <c:chart xmlns:c="http://schemas.openxmlformats.org/drawingml/2006/chart" xmlns:r="http://schemas.openxmlformats.org/officeDocument/2006/relationships" r:id="rId78"/>
          </a:graphicData>
        </a:graphic>
      </p:graphicFrame>
      <p:sp>
        <p:nvSpPr>
          <p:cNvPr id="132" name="Text Placeholder 10">
            <a:extLst>
              <a:ext uri="{FF2B5EF4-FFF2-40B4-BE49-F238E27FC236}">
                <a16:creationId xmlns:a16="http://schemas.microsoft.com/office/drawing/2014/main" id="{DA852675-6996-EA4B-5B53-1535CF798107}"/>
              </a:ext>
            </a:extLst>
          </p:cNvPr>
          <p:cNvSpPr>
            <a:spLocks noGrp="1"/>
          </p:cNvSpPr>
          <p:nvPr>
            <p:custDataLst>
              <p:tags r:id="rId17"/>
            </p:custDataLst>
          </p:nvPr>
        </p:nvSpPr>
        <p:spPr bwMode="gray">
          <a:xfrm>
            <a:off x="5051425" y="2605088"/>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71E801F-3747-410B-9267-D168A2FAE152}" type="datetime'''''''''''''''''''''''''''''''''''''4'''''''''''''''''''''">
              <a:rPr lang="en-US" altLang="en-US" sz="800" smtClean="0"/>
              <a:pPr marL="0" lvl="0" indent="0">
                <a:spcBef>
                  <a:spcPct val="0"/>
                </a:spcBef>
                <a:spcAft>
                  <a:spcPct val="0"/>
                </a:spcAft>
                <a:buNone/>
              </a:pPr>
              <a:t>4</a:t>
            </a:fld>
            <a:endParaRPr lang="en-US" sz="800"/>
          </a:p>
        </p:txBody>
      </p:sp>
      <p:sp>
        <p:nvSpPr>
          <p:cNvPr id="143" name="Rectangle 142">
            <a:extLst>
              <a:ext uri="{FF2B5EF4-FFF2-40B4-BE49-F238E27FC236}">
                <a16:creationId xmlns:a16="http://schemas.microsoft.com/office/drawing/2014/main" id="{15D40E65-05F5-4B5C-F2F7-D6699819F684}"/>
              </a:ext>
            </a:extLst>
          </p:cNvPr>
          <p:cNvSpPr/>
          <p:nvPr>
            <p:custDataLst>
              <p:tags r:id="rId18"/>
            </p:custDataLst>
          </p:nvPr>
        </p:nvSpPr>
        <p:spPr bwMode="gray">
          <a:xfrm>
            <a:off x="4140200" y="2260600"/>
            <a:ext cx="55403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4" name="TextBox 143">
            <a:extLst>
              <a:ext uri="{FF2B5EF4-FFF2-40B4-BE49-F238E27FC236}">
                <a16:creationId xmlns:a16="http://schemas.microsoft.com/office/drawing/2014/main" id="{3018F808-756E-7BDA-5DEF-9F8DB59944CA}"/>
              </a:ext>
            </a:extLst>
          </p:cNvPr>
          <p:cNvSpPr txBox="1"/>
          <p:nvPr>
            <p:custDataLst>
              <p:tags r:id="rId19"/>
            </p:custDataLst>
          </p:nvPr>
        </p:nvSpPr>
        <p:spPr bwMode="gray">
          <a:xfrm>
            <a:off x="4222750" y="2295525"/>
            <a:ext cx="331788" cy="185738"/>
          </a:xfrm>
          <a:prstGeom prst="rect">
            <a:avLst/>
          </a:prstGeom>
          <a:noFill/>
        </p:spPr>
        <p:txBody>
          <a:bodyPr wrap="square" lIns="0" tIns="0" rIns="0" bIns="0" rtlCol="0">
            <a:spAutoFit/>
          </a:bodyPr>
          <a:lstStyle/>
          <a:p>
            <a:pPr marL="0" indent="0">
              <a:buNone/>
            </a:pPr>
            <a:r>
              <a:rPr lang="en-US" sz="1200"/>
              <a:t>UK</a:t>
            </a:r>
          </a:p>
        </p:txBody>
      </p:sp>
      <p:graphicFrame>
        <p:nvGraphicFramePr>
          <p:cNvPr id="476" name="Chart 475">
            <a:extLst>
              <a:ext uri="{FF2B5EF4-FFF2-40B4-BE49-F238E27FC236}">
                <a16:creationId xmlns:a16="http://schemas.microsoft.com/office/drawing/2014/main" id="{E2E75BC6-5F70-021C-F863-0E81B9C05AF0}"/>
              </a:ext>
            </a:extLst>
          </p:cNvPr>
          <p:cNvGraphicFramePr/>
          <p:nvPr>
            <p:custDataLst>
              <p:tags r:id="rId20"/>
            </p:custDataLst>
            <p:extLst>
              <p:ext uri="{D42A27DB-BD31-4B8C-83A1-F6EECF244321}">
                <p14:modId xmlns:p14="http://schemas.microsoft.com/office/powerpoint/2010/main" val="1408752787"/>
              </p:ext>
            </p:extLst>
          </p:nvPr>
        </p:nvGraphicFramePr>
        <p:xfrm>
          <a:off x="4138613" y="2322513"/>
          <a:ext cx="1101725" cy="687387"/>
        </p:xfrm>
        <a:graphic>
          <a:graphicData uri="http://schemas.openxmlformats.org/drawingml/2006/chart">
            <c:chart xmlns:c="http://schemas.openxmlformats.org/drawingml/2006/chart" xmlns:r="http://schemas.openxmlformats.org/officeDocument/2006/relationships" r:id="rId79"/>
          </a:graphicData>
        </a:graphic>
      </p:graphicFrame>
      <p:sp>
        <p:nvSpPr>
          <p:cNvPr id="146" name="Text Placeholder 10">
            <a:extLst>
              <a:ext uri="{FF2B5EF4-FFF2-40B4-BE49-F238E27FC236}">
                <a16:creationId xmlns:a16="http://schemas.microsoft.com/office/drawing/2014/main" id="{6535B313-31C2-E1E7-EAFB-A21129F5C579}"/>
              </a:ext>
            </a:extLst>
          </p:cNvPr>
          <p:cNvSpPr>
            <a:spLocks noGrp="1"/>
          </p:cNvSpPr>
          <p:nvPr>
            <p:custDataLst>
              <p:tags r:id="rId21"/>
            </p:custDataLst>
          </p:nvPr>
        </p:nvSpPr>
        <p:spPr bwMode="gray">
          <a:xfrm>
            <a:off x="4318000" y="2605088"/>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8AFC1CD-43F2-420F-BBFA-BFD1610970B7}" type="datetime'''''''''3'''''''''''''''''''''''''''''''''''''''''''''''">
              <a:rPr lang="en-US" altLang="en-US" sz="800" smtClean="0"/>
              <a:pPr marL="0" lvl="0" indent="0">
                <a:spcBef>
                  <a:spcPct val="0"/>
                </a:spcBef>
                <a:spcAft>
                  <a:spcPct val="0"/>
                </a:spcAft>
                <a:buNone/>
              </a:pPr>
              <a:t>3</a:t>
            </a:fld>
            <a:endParaRPr lang="en-US" sz="800"/>
          </a:p>
        </p:txBody>
      </p:sp>
      <p:sp>
        <p:nvSpPr>
          <p:cNvPr id="151" name="Rectangle 150">
            <a:extLst>
              <a:ext uri="{FF2B5EF4-FFF2-40B4-BE49-F238E27FC236}">
                <a16:creationId xmlns:a16="http://schemas.microsoft.com/office/drawing/2014/main" id="{DE644859-6F01-D3A6-7613-BCA0DEC9B7EF}"/>
              </a:ext>
            </a:extLst>
          </p:cNvPr>
          <p:cNvSpPr/>
          <p:nvPr>
            <p:custDataLst>
              <p:tags r:id="rId22"/>
            </p:custDataLst>
          </p:nvPr>
        </p:nvSpPr>
        <p:spPr bwMode="gray">
          <a:xfrm>
            <a:off x="3195638" y="4870450"/>
            <a:ext cx="811213"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2" name="TextBox 151">
            <a:extLst>
              <a:ext uri="{FF2B5EF4-FFF2-40B4-BE49-F238E27FC236}">
                <a16:creationId xmlns:a16="http://schemas.microsoft.com/office/drawing/2014/main" id="{3B5AA750-F1DC-5CD8-6A0D-A4BAB0F91EED}"/>
              </a:ext>
            </a:extLst>
          </p:cNvPr>
          <p:cNvSpPr txBox="1"/>
          <p:nvPr>
            <p:custDataLst>
              <p:tags r:id="rId23"/>
            </p:custDataLst>
          </p:nvPr>
        </p:nvSpPr>
        <p:spPr bwMode="gray">
          <a:xfrm>
            <a:off x="3260725" y="4905375"/>
            <a:ext cx="1077913" cy="185738"/>
          </a:xfrm>
          <a:prstGeom prst="rect">
            <a:avLst/>
          </a:prstGeom>
          <a:noFill/>
        </p:spPr>
        <p:txBody>
          <a:bodyPr wrap="square" lIns="0" tIns="0" rIns="0" bIns="0" rtlCol="0">
            <a:spAutoFit/>
          </a:bodyPr>
          <a:lstStyle/>
          <a:p>
            <a:pPr marL="0" indent="0">
              <a:buNone/>
            </a:pPr>
            <a:r>
              <a:rPr lang="en-US" sz="1200"/>
              <a:t>Argentina</a:t>
            </a:r>
          </a:p>
        </p:txBody>
      </p:sp>
      <p:graphicFrame>
        <p:nvGraphicFramePr>
          <p:cNvPr id="477" name="Chart 476">
            <a:extLst>
              <a:ext uri="{FF2B5EF4-FFF2-40B4-BE49-F238E27FC236}">
                <a16:creationId xmlns:a16="http://schemas.microsoft.com/office/drawing/2014/main" id="{1014D544-4917-A3F4-4511-8EBC29B0078E}"/>
              </a:ext>
            </a:extLst>
          </p:cNvPr>
          <p:cNvGraphicFramePr/>
          <p:nvPr>
            <p:custDataLst>
              <p:tags r:id="rId24"/>
            </p:custDataLst>
            <p:extLst>
              <p:ext uri="{D42A27DB-BD31-4B8C-83A1-F6EECF244321}">
                <p14:modId xmlns:p14="http://schemas.microsoft.com/office/powerpoint/2010/main" val="4044628286"/>
              </p:ext>
            </p:extLst>
          </p:nvPr>
        </p:nvGraphicFramePr>
        <p:xfrm>
          <a:off x="3194050" y="4932363"/>
          <a:ext cx="1101725" cy="687387"/>
        </p:xfrm>
        <a:graphic>
          <a:graphicData uri="http://schemas.openxmlformats.org/drawingml/2006/chart">
            <c:chart xmlns:c="http://schemas.openxmlformats.org/drawingml/2006/chart" xmlns:r="http://schemas.openxmlformats.org/officeDocument/2006/relationships" r:id="rId80"/>
          </a:graphicData>
        </a:graphic>
      </p:graphicFrame>
      <p:sp>
        <p:nvSpPr>
          <p:cNvPr id="154" name="Text Placeholder 10">
            <a:extLst>
              <a:ext uri="{FF2B5EF4-FFF2-40B4-BE49-F238E27FC236}">
                <a16:creationId xmlns:a16="http://schemas.microsoft.com/office/drawing/2014/main" id="{44B3140A-0859-3C6D-D148-21C527413E6C}"/>
              </a:ext>
            </a:extLst>
          </p:cNvPr>
          <p:cNvSpPr>
            <a:spLocks noGrp="1"/>
          </p:cNvSpPr>
          <p:nvPr>
            <p:custDataLst>
              <p:tags r:id="rId25"/>
            </p:custDataLst>
          </p:nvPr>
        </p:nvSpPr>
        <p:spPr bwMode="gray">
          <a:xfrm>
            <a:off x="3556000" y="521493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2610B3-25CF-435F-AB4C-AE949D5FF48D}" type="datetime'''''''''''1''''''''''''''''''1'''''''''''">
              <a:rPr lang="en-US" altLang="en-US" sz="800" smtClean="0"/>
              <a:pPr marL="0" lvl="0" indent="0">
                <a:spcBef>
                  <a:spcPct val="0"/>
                </a:spcBef>
                <a:spcAft>
                  <a:spcPct val="0"/>
                </a:spcAft>
                <a:buNone/>
              </a:pPr>
              <a:t>11</a:t>
            </a:fld>
            <a:endParaRPr lang="en-US" sz="800"/>
          </a:p>
        </p:txBody>
      </p:sp>
      <p:sp>
        <p:nvSpPr>
          <p:cNvPr id="159" name="Rectangle 158">
            <a:extLst>
              <a:ext uri="{FF2B5EF4-FFF2-40B4-BE49-F238E27FC236}">
                <a16:creationId xmlns:a16="http://schemas.microsoft.com/office/drawing/2014/main" id="{DC86C6F9-61E3-768D-C1E4-AC6553C4D1DA}"/>
              </a:ext>
            </a:extLst>
          </p:cNvPr>
          <p:cNvSpPr/>
          <p:nvPr>
            <p:custDataLst>
              <p:tags r:id="rId26"/>
            </p:custDataLst>
          </p:nvPr>
        </p:nvSpPr>
        <p:spPr bwMode="gray">
          <a:xfrm>
            <a:off x="2446338" y="4602163"/>
            <a:ext cx="55403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0" name="TextBox 159">
            <a:extLst>
              <a:ext uri="{FF2B5EF4-FFF2-40B4-BE49-F238E27FC236}">
                <a16:creationId xmlns:a16="http://schemas.microsoft.com/office/drawing/2014/main" id="{1D319300-C145-8DC1-4582-B7A6C6E2AB9F}"/>
              </a:ext>
            </a:extLst>
          </p:cNvPr>
          <p:cNvSpPr txBox="1"/>
          <p:nvPr>
            <p:custDataLst>
              <p:tags r:id="rId27"/>
            </p:custDataLst>
          </p:nvPr>
        </p:nvSpPr>
        <p:spPr bwMode="gray">
          <a:xfrm>
            <a:off x="2522538" y="4637088"/>
            <a:ext cx="503238" cy="185738"/>
          </a:xfrm>
          <a:prstGeom prst="rect">
            <a:avLst/>
          </a:prstGeom>
          <a:noFill/>
        </p:spPr>
        <p:txBody>
          <a:bodyPr wrap="square" lIns="0" tIns="0" rIns="0" bIns="0" rtlCol="0">
            <a:spAutoFit/>
          </a:bodyPr>
          <a:lstStyle/>
          <a:p>
            <a:pPr marL="0" indent="0">
              <a:buNone/>
            </a:pPr>
            <a:r>
              <a:rPr lang="en-US" sz="1200"/>
              <a:t>Chile</a:t>
            </a:r>
          </a:p>
        </p:txBody>
      </p:sp>
      <p:graphicFrame>
        <p:nvGraphicFramePr>
          <p:cNvPr id="478" name="Chart 477">
            <a:extLst>
              <a:ext uri="{FF2B5EF4-FFF2-40B4-BE49-F238E27FC236}">
                <a16:creationId xmlns:a16="http://schemas.microsoft.com/office/drawing/2014/main" id="{7F649DA6-A8A0-4332-8D1C-0E98645B50ED}"/>
              </a:ext>
            </a:extLst>
          </p:cNvPr>
          <p:cNvGraphicFramePr/>
          <p:nvPr>
            <p:custDataLst>
              <p:tags r:id="rId28"/>
            </p:custDataLst>
            <p:extLst>
              <p:ext uri="{D42A27DB-BD31-4B8C-83A1-F6EECF244321}">
                <p14:modId xmlns:p14="http://schemas.microsoft.com/office/powerpoint/2010/main" val="3418113211"/>
              </p:ext>
            </p:extLst>
          </p:nvPr>
        </p:nvGraphicFramePr>
        <p:xfrm>
          <a:off x="2432050" y="4767263"/>
          <a:ext cx="1101725" cy="481012"/>
        </p:xfrm>
        <a:graphic>
          <a:graphicData uri="http://schemas.openxmlformats.org/drawingml/2006/chart">
            <c:chart xmlns:c="http://schemas.openxmlformats.org/drawingml/2006/chart" xmlns:r="http://schemas.openxmlformats.org/officeDocument/2006/relationships" r:id="rId81"/>
          </a:graphicData>
        </a:graphic>
      </p:graphicFrame>
      <p:sp>
        <p:nvSpPr>
          <p:cNvPr id="16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509838" y="4946650"/>
            <a:ext cx="85725" cy="122238"/>
          </a:xfrm>
          <a:prstGeom prst="rect">
            <a:avLst/>
          </a:prstGeom>
          <a:solidFill>
            <a:srgbClr val="4C6C9C"/>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E6BD0C-750D-4DC2-BE9D-D7B8370239A8}" type="datetime'''''''''''''1'''''''''''''''''''''''''''''">
              <a:rPr lang="en-US" altLang="en-US" sz="800" smtClean="0">
                <a:solidFill>
                  <a:schemeClr val="bg1"/>
                </a:solidFill>
                <a:effectLst/>
              </a:rPr>
              <a:pPr marL="0" lvl="0" indent="0" algn="ctr">
                <a:spcBef>
                  <a:spcPct val="0"/>
                </a:spcBef>
                <a:spcAft>
                  <a:spcPct val="0"/>
                </a:spcAft>
                <a:buNone/>
              </a:pPr>
              <a:t>1</a:t>
            </a:fld>
            <a:endParaRPr lang="en-US" sz="800">
              <a:solidFill>
                <a:schemeClr val="bg1"/>
              </a:solidFill>
            </a:endParaRPr>
          </a:p>
        </p:txBody>
      </p:sp>
      <p:sp>
        <p:nvSpPr>
          <p:cNvPr id="162" name="Text Placeholder 10">
            <a:extLst>
              <a:ext uri="{FF2B5EF4-FFF2-40B4-BE49-F238E27FC236}">
                <a16:creationId xmlns:a16="http://schemas.microsoft.com/office/drawing/2014/main" id="{65249A58-30A8-ED15-6541-766F6102CAA9}"/>
              </a:ext>
            </a:extLst>
          </p:cNvPr>
          <p:cNvSpPr>
            <a:spLocks noGrp="1"/>
          </p:cNvSpPr>
          <p:nvPr>
            <p:custDataLst>
              <p:tags r:id="rId30"/>
            </p:custDataLst>
          </p:nvPr>
        </p:nvSpPr>
        <p:spPr bwMode="gray">
          <a:xfrm>
            <a:off x="2614613" y="4946650"/>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BC5DB89-50A3-4232-B3AD-1203B066A19A}" type="datetime'''''''''''''''''''''''''''''''''2'''''">
              <a:rPr lang="en-US" altLang="en-US" sz="800" smtClean="0"/>
              <a:pPr marL="0" lvl="0" indent="0">
                <a:spcBef>
                  <a:spcPct val="0"/>
                </a:spcBef>
                <a:spcAft>
                  <a:spcPct val="0"/>
                </a:spcAft>
                <a:buNone/>
              </a:pPr>
              <a:t>2</a:t>
            </a:fld>
            <a:endParaRPr lang="en-US" sz="800"/>
          </a:p>
        </p:txBody>
      </p:sp>
      <p:sp>
        <p:nvSpPr>
          <p:cNvPr id="172" name="Rectangle 171">
            <a:extLst>
              <a:ext uri="{FF2B5EF4-FFF2-40B4-BE49-F238E27FC236}">
                <a16:creationId xmlns:a16="http://schemas.microsoft.com/office/drawing/2014/main" id="{32ADC2AD-B81A-6CF7-7E32-D756E5146BAF}"/>
              </a:ext>
            </a:extLst>
          </p:cNvPr>
          <p:cNvSpPr/>
          <p:nvPr>
            <p:custDataLst>
              <p:tags r:id="rId31"/>
            </p:custDataLst>
          </p:nvPr>
        </p:nvSpPr>
        <p:spPr bwMode="gray">
          <a:xfrm>
            <a:off x="5173663" y="4657725"/>
            <a:ext cx="55403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3" name="TextBox 172">
            <a:extLst>
              <a:ext uri="{FF2B5EF4-FFF2-40B4-BE49-F238E27FC236}">
                <a16:creationId xmlns:a16="http://schemas.microsoft.com/office/drawing/2014/main" id="{479F7346-2C28-9EC6-79CF-7A5E679AEF1A}"/>
              </a:ext>
            </a:extLst>
          </p:cNvPr>
          <p:cNvSpPr txBox="1"/>
          <p:nvPr>
            <p:custDataLst>
              <p:tags r:id="rId32"/>
            </p:custDataLst>
          </p:nvPr>
        </p:nvSpPr>
        <p:spPr bwMode="gray">
          <a:xfrm>
            <a:off x="5249863" y="4692650"/>
            <a:ext cx="503238" cy="369332"/>
          </a:xfrm>
          <a:prstGeom prst="rect">
            <a:avLst/>
          </a:prstGeom>
          <a:noFill/>
        </p:spPr>
        <p:txBody>
          <a:bodyPr wrap="square" lIns="0" tIns="0" rIns="0" bIns="0" rtlCol="0">
            <a:spAutoFit/>
          </a:bodyPr>
          <a:lstStyle/>
          <a:p>
            <a:pPr marL="0" indent="0">
              <a:buNone/>
            </a:pPr>
            <a:r>
              <a:rPr lang="en-US" sz="1200"/>
              <a:t>South Africa</a:t>
            </a:r>
          </a:p>
        </p:txBody>
      </p:sp>
      <p:graphicFrame>
        <p:nvGraphicFramePr>
          <p:cNvPr id="479" name="Chart 478">
            <a:extLst>
              <a:ext uri="{FF2B5EF4-FFF2-40B4-BE49-F238E27FC236}">
                <a16:creationId xmlns:a16="http://schemas.microsoft.com/office/drawing/2014/main" id="{9C8165FA-ACC7-1C1D-85ED-13B8CBEF6F96}"/>
              </a:ext>
            </a:extLst>
          </p:cNvPr>
          <p:cNvGraphicFramePr/>
          <p:nvPr>
            <p:custDataLst>
              <p:tags r:id="rId33"/>
            </p:custDataLst>
            <p:extLst>
              <p:ext uri="{D42A27DB-BD31-4B8C-83A1-F6EECF244321}">
                <p14:modId xmlns:p14="http://schemas.microsoft.com/office/powerpoint/2010/main" val="204584881"/>
              </p:ext>
            </p:extLst>
          </p:nvPr>
        </p:nvGraphicFramePr>
        <p:xfrm>
          <a:off x="5135562" y="4813301"/>
          <a:ext cx="1101725" cy="687387"/>
        </p:xfrm>
        <a:graphic>
          <a:graphicData uri="http://schemas.openxmlformats.org/drawingml/2006/chart">
            <c:chart xmlns:c="http://schemas.openxmlformats.org/drawingml/2006/chart" xmlns:r="http://schemas.openxmlformats.org/officeDocument/2006/relationships" r:id="rId82"/>
          </a:graphicData>
        </a:graphic>
      </p:graphicFrame>
      <p:sp>
        <p:nvSpPr>
          <p:cNvPr id="176" name="Text Placeholder 10">
            <a:extLst>
              <a:ext uri="{FF2B5EF4-FFF2-40B4-BE49-F238E27FC236}">
                <a16:creationId xmlns:a16="http://schemas.microsoft.com/office/drawing/2014/main" id="{81BF2FA1-19A8-7137-A597-D36845413C43}"/>
              </a:ext>
            </a:extLst>
          </p:cNvPr>
          <p:cNvSpPr>
            <a:spLocks noGrp="1"/>
          </p:cNvSpPr>
          <p:nvPr>
            <p:custDataLst>
              <p:tags r:id="rId34"/>
            </p:custDataLst>
          </p:nvPr>
        </p:nvSpPr>
        <p:spPr bwMode="gray">
          <a:xfrm>
            <a:off x="5364957" y="5097819"/>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BE35370-EED0-43C9-A9FC-8AC4DBDE8197}" type="datetime'''''''5'''''''''''''''''''''''''''''''''''">
              <a:rPr lang="en-US" altLang="en-US" sz="800" smtClean="0"/>
              <a:pPr marL="0" lvl="0" indent="0">
                <a:spcBef>
                  <a:spcPct val="0"/>
                </a:spcBef>
                <a:spcAft>
                  <a:spcPct val="0"/>
                </a:spcAft>
                <a:buNone/>
              </a:pPr>
              <a:t>5</a:t>
            </a:fld>
            <a:endParaRPr lang="en-US" sz="800"/>
          </a:p>
        </p:txBody>
      </p:sp>
      <p:sp>
        <p:nvSpPr>
          <p:cNvPr id="181" name="Rectangle 180">
            <a:extLst>
              <a:ext uri="{FF2B5EF4-FFF2-40B4-BE49-F238E27FC236}">
                <a16:creationId xmlns:a16="http://schemas.microsoft.com/office/drawing/2014/main" id="{54E62A74-3A5B-A467-889B-BD88A1F24EBB}"/>
              </a:ext>
            </a:extLst>
          </p:cNvPr>
          <p:cNvSpPr/>
          <p:nvPr>
            <p:custDataLst>
              <p:tags r:id="rId35"/>
            </p:custDataLst>
          </p:nvPr>
        </p:nvSpPr>
        <p:spPr bwMode="gray">
          <a:xfrm>
            <a:off x="7262813" y="3138488"/>
            <a:ext cx="819150"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2" name="TextBox 181">
            <a:extLst>
              <a:ext uri="{FF2B5EF4-FFF2-40B4-BE49-F238E27FC236}">
                <a16:creationId xmlns:a16="http://schemas.microsoft.com/office/drawing/2014/main" id="{1A22B8C1-68B6-FFFC-BCAB-DDF308699941}"/>
              </a:ext>
            </a:extLst>
          </p:cNvPr>
          <p:cNvSpPr txBox="1"/>
          <p:nvPr>
            <p:custDataLst>
              <p:tags r:id="rId36"/>
            </p:custDataLst>
          </p:nvPr>
        </p:nvSpPr>
        <p:spPr bwMode="gray">
          <a:xfrm>
            <a:off x="7329488" y="3173413"/>
            <a:ext cx="503238" cy="185738"/>
          </a:xfrm>
          <a:prstGeom prst="rect">
            <a:avLst/>
          </a:prstGeom>
          <a:noFill/>
        </p:spPr>
        <p:txBody>
          <a:bodyPr wrap="square" lIns="0" tIns="0" rIns="0" bIns="0" rtlCol="0">
            <a:spAutoFit/>
          </a:bodyPr>
          <a:lstStyle/>
          <a:p>
            <a:pPr marL="0" indent="0">
              <a:buNone/>
            </a:pPr>
            <a:r>
              <a:rPr lang="en-US" sz="1200"/>
              <a:t>China</a:t>
            </a:r>
          </a:p>
        </p:txBody>
      </p:sp>
      <p:graphicFrame>
        <p:nvGraphicFramePr>
          <p:cNvPr id="480" name="Chart 479">
            <a:extLst>
              <a:ext uri="{FF2B5EF4-FFF2-40B4-BE49-F238E27FC236}">
                <a16:creationId xmlns:a16="http://schemas.microsoft.com/office/drawing/2014/main" id="{10185663-5DD6-9BF7-5F12-22CB0AB75C01}"/>
              </a:ext>
            </a:extLst>
          </p:cNvPr>
          <p:cNvGraphicFramePr/>
          <p:nvPr>
            <p:custDataLst>
              <p:tags r:id="rId37"/>
            </p:custDataLst>
            <p:extLst>
              <p:ext uri="{D42A27DB-BD31-4B8C-83A1-F6EECF244321}">
                <p14:modId xmlns:p14="http://schemas.microsoft.com/office/powerpoint/2010/main" val="78783785"/>
              </p:ext>
            </p:extLst>
          </p:nvPr>
        </p:nvGraphicFramePr>
        <p:xfrm>
          <a:off x="7134225" y="3198813"/>
          <a:ext cx="1309688" cy="687387"/>
        </p:xfrm>
        <a:graphic>
          <a:graphicData uri="http://schemas.openxmlformats.org/drawingml/2006/chart">
            <c:chart xmlns:c="http://schemas.openxmlformats.org/drawingml/2006/chart" xmlns:r="http://schemas.openxmlformats.org/officeDocument/2006/relationships" r:id="rId83"/>
          </a:graphicData>
        </a:graphic>
      </p:graphicFrame>
      <p:sp>
        <p:nvSpPr>
          <p:cNvPr id="185" name="Text Placeholder 10">
            <a:extLst>
              <a:ext uri="{FF2B5EF4-FFF2-40B4-BE49-F238E27FC236}">
                <a16:creationId xmlns:a16="http://schemas.microsoft.com/office/drawing/2014/main" id="{F5ECFB37-E760-DF0C-F31D-A1DD84A9CD52}"/>
              </a:ext>
            </a:extLst>
          </p:cNvPr>
          <p:cNvSpPr>
            <a:spLocks noGrp="1"/>
          </p:cNvSpPr>
          <p:nvPr>
            <p:custDataLst>
              <p:tags r:id="rId38"/>
            </p:custDataLst>
          </p:nvPr>
        </p:nvSpPr>
        <p:spPr bwMode="gray">
          <a:xfrm>
            <a:off x="7899400" y="348138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6BE08FD-4D47-49DC-AD74-E328804C0B6A}" type="datetime'''''''''''''''''''''''''''''2''''''''''''''''''''''3'''''''">
              <a:rPr lang="en-US" altLang="en-US" sz="800" smtClean="0"/>
              <a:pPr marL="0" lvl="0" indent="0">
                <a:spcBef>
                  <a:spcPct val="0"/>
                </a:spcBef>
                <a:spcAft>
                  <a:spcPct val="0"/>
                </a:spcAft>
                <a:buNone/>
              </a:pPr>
              <a:t>23</a:t>
            </a:fld>
            <a:endParaRPr lang="en-US" sz="800"/>
          </a:p>
        </p:txBody>
      </p:sp>
      <p:sp>
        <p:nvSpPr>
          <p:cNvPr id="203" name="Rectangle 202">
            <a:extLst>
              <a:ext uri="{FF2B5EF4-FFF2-40B4-BE49-F238E27FC236}">
                <a16:creationId xmlns:a16="http://schemas.microsoft.com/office/drawing/2014/main" id="{A5ACEBB8-201A-48F8-7B70-97F5D25BAA9F}"/>
              </a:ext>
            </a:extLst>
          </p:cNvPr>
          <p:cNvSpPr/>
          <p:nvPr>
            <p:custDataLst>
              <p:tags r:id="rId39"/>
            </p:custDataLst>
          </p:nvPr>
        </p:nvSpPr>
        <p:spPr bwMode="gray">
          <a:xfrm>
            <a:off x="8467725" y="3173413"/>
            <a:ext cx="560388"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4" name="TextBox 203">
            <a:extLst>
              <a:ext uri="{FF2B5EF4-FFF2-40B4-BE49-F238E27FC236}">
                <a16:creationId xmlns:a16="http://schemas.microsoft.com/office/drawing/2014/main" id="{DBBA2211-92E4-4494-B78C-78CF9268BDE0}"/>
              </a:ext>
            </a:extLst>
          </p:cNvPr>
          <p:cNvSpPr txBox="1"/>
          <p:nvPr>
            <p:custDataLst>
              <p:tags r:id="rId40"/>
            </p:custDataLst>
          </p:nvPr>
        </p:nvSpPr>
        <p:spPr bwMode="gray">
          <a:xfrm>
            <a:off x="8521700" y="3206750"/>
            <a:ext cx="503238" cy="185738"/>
          </a:xfrm>
          <a:prstGeom prst="rect">
            <a:avLst/>
          </a:prstGeom>
          <a:noFill/>
        </p:spPr>
        <p:txBody>
          <a:bodyPr wrap="square" lIns="0" tIns="0" rIns="0" bIns="0" rtlCol="0">
            <a:spAutoFit/>
          </a:bodyPr>
          <a:lstStyle/>
          <a:p>
            <a:pPr marL="0" indent="0">
              <a:buNone/>
            </a:pPr>
            <a:r>
              <a:rPr lang="en-US" sz="1200"/>
              <a:t>Japan</a:t>
            </a:r>
          </a:p>
        </p:txBody>
      </p:sp>
      <p:graphicFrame>
        <p:nvGraphicFramePr>
          <p:cNvPr id="410" name="Chart 409">
            <a:extLst>
              <a:ext uri="{FF2B5EF4-FFF2-40B4-BE49-F238E27FC236}">
                <a16:creationId xmlns:a16="http://schemas.microsoft.com/office/drawing/2014/main" id="{871F31AE-8A51-F9A0-76D5-EA263FC2C041}"/>
              </a:ext>
            </a:extLst>
          </p:cNvPr>
          <p:cNvGraphicFramePr/>
          <p:nvPr>
            <p:custDataLst>
              <p:tags r:id="rId41"/>
            </p:custDataLst>
            <p:extLst>
              <p:ext uri="{D42A27DB-BD31-4B8C-83A1-F6EECF244321}">
                <p14:modId xmlns:p14="http://schemas.microsoft.com/office/powerpoint/2010/main" val="2663693552"/>
              </p:ext>
            </p:extLst>
          </p:nvPr>
        </p:nvGraphicFramePr>
        <p:xfrm>
          <a:off x="8583613" y="3233738"/>
          <a:ext cx="1101725" cy="687387"/>
        </p:xfrm>
        <a:graphic>
          <a:graphicData uri="http://schemas.openxmlformats.org/drawingml/2006/chart">
            <c:chart xmlns:c="http://schemas.openxmlformats.org/drawingml/2006/chart" xmlns:r="http://schemas.openxmlformats.org/officeDocument/2006/relationships" r:id="rId84"/>
          </a:graphicData>
        </a:graphic>
      </p:graphicFrame>
      <p:sp>
        <p:nvSpPr>
          <p:cNvPr id="206" name="Text Placeholder 10">
            <a:extLst>
              <a:ext uri="{FF2B5EF4-FFF2-40B4-BE49-F238E27FC236}">
                <a16:creationId xmlns:a16="http://schemas.microsoft.com/office/drawing/2014/main" id="{AE4486CE-7ADD-32C6-1E2D-4090C9200D8D}"/>
              </a:ext>
            </a:extLst>
          </p:cNvPr>
          <p:cNvSpPr>
            <a:spLocks noGrp="1"/>
          </p:cNvSpPr>
          <p:nvPr>
            <p:custDataLst>
              <p:tags r:id="rId42"/>
            </p:custDataLst>
          </p:nvPr>
        </p:nvSpPr>
        <p:spPr bwMode="gray">
          <a:xfrm>
            <a:off x="8761413" y="3516313"/>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65BF2D4-DC7C-4A54-A21C-E9847C9CD9D3}" type="datetime'''''''''''''''''''''''''''''''3'''''''''''''''''">
              <a:rPr lang="en-US" altLang="en-US" sz="800" smtClean="0"/>
              <a:pPr marL="0" lvl="0" indent="0">
                <a:spcBef>
                  <a:spcPct val="0"/>
                </a:spcBef>
                <a:spcAft>
                  <a:spcPct val="0"/>
                </a:spcAft>
                <a:buNone/>
              </a:pPr>
              <a:t>3</a:t>
            </a:fld>
            <a:endParaRPr lang="en-US" sz="800"/>
          </a:p>
        </p:txBody>
      </p:sp>
      <p:sp>
        <p:nvSpPr>
          <p:cNvPr id="224" name="Rectangle 223">
            <a:extLst>
              <a:ext uri="{FF2B5EF4-FFF2-40B4-BE49-F238E27FC236}">
                <a16:creationId xmlns:a16="http://schemas.microsoft.com/office/drawing/2014/main" id="{859F18C6-5967-66F9-211F-09598984225E}"/>
              </a:ext>
            </a:extLst>
          </p:cNvPr>
          <p:cNvSpPr/>
          <p:nvPr>
            <p:custDataLst>
              <p:tags r:id="rId43"/>
            </p:custDataLst>
          </p:nvPr>
        </p:nvSpPr>
        <p:spPr bwMode="gray">
          <a:xfrm>
            <a:off x="3387725" y="4111625"/>
            <a:ext cx="811213"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5" name="TextBox 224">
            <a:extLst>
              <a:ext uri="{FF2B5EF4-FFF2-40B4-BE49-F238E27FC236}">
                <a16:creationId xmlns:a16="http://schemas.microsoft.com/office/drawing/2014/main" id="{AD99A5D6-116A-D53C-8090-DE5D2171EEC4}"/>
              </a:ext>
            </a:extLst>
          </p:cNvPr>
          <p:cNvSpPr txBox="1"/>
          <p:nvPr>
            <p:custDataLst>
              <p:tags r:id="rId44"/>
            </p:custDataLst>
          </p:nvPr>
        </p:nvSpPr>
        <p:spPr bwMode="gray">
          <a:xfrm>
            <a:off x="3452813" y="4146550"/>
            <a:ext cx="1077913" cy="185738"/>
          </a:xfrm>
          <a:prstGeom prst="rect">
            <a:avLst/>
          </a:prstGeom>
          <a:noFill/>
        </p:spPr>
        <p:txBody>
          <a:bodyPr wrap="square" lIns="0" tIns="0" rIns="0" bIns="0" rtlCol="0">
            <a:spAutoFit/>
          </a:bodyPr>
          <a:lstStyle/>
          <a:p>
            <a:pPr marL="0" indent="0">
              <a:buNone/>
            </a:pPr>
            <a:r>
              <a:rPr lang="en-US" sz="1200"/>
              <a:t>Brazil</a:t>
            </a:r>
          </a:p>
        </p:txBody>
      </p:sp>
      <p:graphicFrame>
        <p:nvGraphicFramePr>
          <p:cNvPr id="481" name="Chart 480">
            <a:extLst>
              <a:ext uri="{FF2B5EF4-FFF2-40B4-BE49-F238E27FC236}">
                <a16:creationId xmlns:a16="http://schemas.microsoft.com/office/drawing/2014/main" id="{29195E82-DF62-3F3A-5964-A0704BE2FCF7}"/>
              </a:ext>
            </a:extLst>
          </p:cNvPr>
          <p:cNvGraphicFramePr/>
          <p:nvPr>
            <p:custDataLst>
              <p:tags r:id="rId45"/>
            </p:custDataLst>
            <p:extLst>
              <p:ext uri="{D42A27DB-BD31-4B8C-83A1-F6EECF244321}">
                <p14:modId xmlns:p14="http://schemas.microsoft.com/office/powerpoint/2010/main" val="1490463323"/>
              </p:ext>
            </p:extLst>
          </p:nvPr>
        </p:nvGraphicFramePr>
        <p:xfrm>
          <a:off x="3281363" y="4173538"/>
          <a:ext cx="1309687" cy="687387"/>
        </p:xfrm>
        <a:graphic>
          <a:graphicData uri="http://schemas.openxmlformats.org/drawingml/2006/chart">
            <c:chart xmlns:c="http://schemas.openxmlformats.org/drawingml/2006/chart" xmlns:r="http://schemas.openxmlformats.org/officeDocument/2006/relationships" r:id="rId85"/>
          </a:graphicData>
        </a:graphic>
      </p:graphicFrame>
      <p:sp>
        <p:nvSpPr>
          <p:cNvPr id="227" name="Text Placeholder 10">
            <a:extLst>
              <a:ext uri="{FF2B5EF4-FFF2-40B4-BE49-F238E27FC236}">
                <a16:creationId xmlns:a16="http://schemas.microsoft.com/office/drawing/2014/main" id="{A3193E57-6F17-7B63-57D5-01D9324CC582}"/>
              </a:ext>
            </a:extLst>
          </p:cNvPr>
          <p:cNvSpPr>
            <a:spLocks noGrp="1"/>
          </p:cNvSpPr>
          <p:nvPr>
            <p:custDataLst>
              <p:tags r:id="rId46"/>
            </p:custDataLst>
          </p:nvPr>
        </p:nvSpPr>
        <p:spPr bwMode="gray">
          <a:xfrm>
            <a:off x="3917950" y="445611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41F60DB-44FE-4BB4-97C8-EBAFD75B5612}" type="datetime'''''''''''''1''''''''''''''''''''''''''''''''8'''''''''''''">
              <a:rPr lang="en-US" altLang="en-US" sz="800" smtClean="0"/>
              <a:pPr marL="0" lvl="0" indent="0">
                <a:spcBef>
                  <a:spcPct val="0"/>
                </a:spcBef>
                <a:spcAft>
                  <a:spcPct val="0"/>
                </a:spcAft>
                <a:buNone/>
              </a:pPr>
              <a:t>18</a:t>
            </a:fld>
            <a:endParaRPr lang="en-US" sz="800"/>
          </a:p>
        </p:txBody>
      </p:sp>
      <p:sp>
        <p:nvSpPr>
          <p:cNvPr id="235" name="Rectangle 234">
            <a:extLst>
              <a:ext uri="{FF2B5EF4-FFF2-40B4-BE49-F238E27FC236}">
                <a16:creationId xmlns:a16="http://schemas.microsoft.com/office/drawing/2014/main" id="{BD22120F-ABDE-DCD0-00AF-963F9A6A59ED}"/>
              </a:ext>
            </a:extLst>
          </p:cNvPr>
          <p:cNvSpPr/>
          <p:nvPr>
            <p:custDataLst>
              <p:tags r:id="rId47"/>
            </p:custDataLst>
          </p:nvPr>
        </p:nvSpPr>
        <p:spPr bwMode="gray">
          <a:xfrm>
            <a:off x="2184400" y="3049588"/>
            <a:ext cx="739775"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6" name="TextBox 235">
            <a:extLst>
              <a:ext uri="{FF2B5EF4-FFF2-40B4-BE49-F238E27FC236}">
                <a16:creationId xmlns:a16="http://schemas.microsoft.com/office/drawing/2014/main" id="{85F7B423-FF93-12A9-CACC-FED6A86A0259}"/>
              </a:ext>
            </a:extLst>
          </p:cNvPr>
          <p:cNvSpPr txBox="1"/>
          <p:nvPr>
            <p:custDataLst>
              <p:tags r:id="rId48"/>
            </p:custDataLst>
          </p:nvPr>
        </p:nvSpPr>
        <p:spPr bwMode="gray">
          <a:xfrm>
            <a:off x="2235200" y="3084513"/>
            <a:ext cx="1077913" cy="185738"/>
          </a:xfrm>
          <a:prstGeom prst="rect">
            <a:avLst/>
          </a:prstGeom>
          <a:noFill/>
        </p:spPr>
        <p:txBody>
          <a:bodyPr wrap="square" lIns="0" tIns="0" rIns="0" bIns="0" rtlCol="0">
            <a:spAutoFit/>
          </a:bodyPr>
          <a:lstStyle/>
          <a:p>
            <a:pPr marL="0" indent="0">
              <a:buNone/>
            </a:pPr>
            <a:r>
              <a:rPr lang="en-US" sz="1200"/>
              <a:t>US (48)</a:t>
            </a:r>
          </a:p>
        </p:txBody>
      </p:sp>
      <p:graphicFrame>
        <p:nvGraphicFramePr>
          <p:cNvPr id="482" name="Chart 481">
            <a:extLst>
              <a:ext uri="{FF2B5EF4-FFF2-40B4-BE49-F238E27FC236}">
                <a16:creationId xmlns:a16="http://schemas.microsoft.com/office/drawing/2014/main" id="{B52F9DA6-5083-113B-C00A-64D3FFCD8B76}"/>
              </a:ext>
            </a:extLst>
          </p:cNvPr>
          <p:cNvGraphicFramePr/>
          <p:nvPr>
            <p:custDataLst>
              <p:tags r:id="rId49"/>
            </p:custDataLst>
            <p:extLst>
              <p:ext uri="{D42A27DB-BD31-4B8C-83A1-F6EECF244321}">
                <p14:modId xmlns:p14="http://schemas.microsoft.com/office/powerpoint/2010/main" val="1220294507"/>
              </p:ext>
            </p:extLst>
          </p:nvPr>
        </p:nvGraphicFramePr>
        <p:xfrm>
          <a:off x="2065338" y="3111500"/>
          <a:ext cx="1309687" cy="687388"/>
        </p:xfrm>
        <a:graphic>
          <a:graphicData uri="http://schemas.openxmlformats.org/drawingml/2006/chart">
            <c:chart xmlns:c="http://schemas.openxmlformats.org/drawingml/2006/chart" xmlns:r="http://schemas.openxmlformats.org/officeDocument/2006/relationships" r:id="rId86"/>
          </a:graphicData>
        </a:graphic>
      </p:graphicFrame>
      <p:sp>
        <p:nvSpPr>
          <p:cNvPr id="238" name="Text Placeholder 10">
            <a:extLst>
              <a:ext uri="{FF2B5EF4-FFF2-40B4-BE49-F238E27FC236}">
                <a16:creationId xmlns:a16="http://schemas.microsoft.com/office/drawing/2014/main" id="{B35A2D45-7404-63EC-F741-88DD24CFC665}"/>
              </a:ext>
            </a:extLst>
          </p:cNvPr>
          <p:cNvSpPr>
            <a:spLocks noGrp="1"/>
          </p:cNvSpPr>
          <p:nvPr>
            <p:custDataLst>
              <p:tags r:id="rId50"/>
            </p:custDataLst>
          </p:nvPr>
        </p:nvSpPr>
        <p:spPr bwMode="gray">
          <a:xfrm>
            <a:off x="2740025" y="3394075"/>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9592615-66AC-4D46-8926-3275F15E5A31}" type="datetime'''''''''''''''''''''''''''''''''2''0'''''''''''''''''''''''">
              <a:rPr lang="en-US" altLang="en-US" sz="800" smtClean="0"/>
              <a:pPr marL="0" lvl="0" indent="0">
                <a:spcBef>
                  <a:spcPct val="0"/>
                </a:spcBef>
                <a:spcAft>
                  <a:spcPct val="0"/>
                </a:spcAft>
                <a:buNone/>
              </a:pPr>
              <a:t>20</a:t>
            </a:fld>
            <a:endParaRPr lang="en-US" sz="800"/>
          </a:p>
        </p:txBody>
      </p:sp>
      <p:sp>
        <p:nvSpPr>
          <p:cNvPr id="243" name="Rectangle 242">
            <a:extLst>
              <a:ext uri="{FF2B5EF4-FFF2-40B4-BE49-F238E27FC236}">
                <a16:creationId xmlns:a16="http://schemas.microsoft.com/office/drawing/2014/main" id="{94DFBC65-96F2-CE0E-159E-9B8407B3A1AD}"/>
              </a:ext>
            </a:extLst>
          </p:cNvPr>
          <p:cNvSpPr/>
          <p:nvPr>
            <p:custDataLst>
              <p:tags r:id="rId51"/>
            </p:custDataLst>
          </p:nvPr>
        </p:nvSpPr>
        <p:spPr bwMode="gray">
          <a:xfrm>
            <a:off x="7445375" y="3903663"/>
            <a:ext cx="746125"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4" name="TextBox 243">
            <a:extLst>
              <a:ext uri="{FF2B5EF4-FFF2-40B4-BE49-F238E27FC236}">
                <a16:creationId xmlns:a16="http://schemas.microsoft.com/office/drawing/2014/main" id="{CBEB0DC2-BF98-D72B-6221-ECE2F8A2FCAC}"/>
              </a:ext>
            </a:extLst>
          </p:cNvPr>
          <p:cNvSpPr txBox="1"/>
          <p:nvPr>
            <p:custDataLst>
              <p:tags r:id="rId52"/>
            </p:custDataLst>
          </p:nvPr>
        </p:nvSpPr>
        <p:spPr bwMode="gray">
          <a:xfrm>
            <a:off x="7489825" y="3937000"/>
            <a:ext cx="669925" cy="184150"/>
          </a:xfrm>
          <a:prstGeom prst="rect">
            <a:avLst/>
          </a:prstGeom>
          <a:noFill/>
        </p:spPr>
        <p:txBody>
          <a:bodyPr wrap="square" lIns="0" tIns="0" rIns="0" bIns="0" rtlCol="0">
            <a:spAutoFit/>
          </a:bodyPr>
          <a:lstStyle/>
          <a:p>
            <a:pPr marL="0" indent="0">
              <a:buNone/>
            </a:pPr>
            <a:r>
              <a:rPr lang="en-US" sz="1200"/>
              <a:t>Indonesia</a:t>
            </a:r>
          </a:p>
        </p:txBody>
      </p:sp>
      <p:graphicFrame>
        <p:nvGraphicFramePr>
          <p:cNvPr id="483" name="Chart 482">
            <a:extLst>
              <a:ext uri="{FF2B5EF4-FFF2-40B4-BE49-F238E27FC236}">
                <a16:creationId xmlns:a16="http://schemas.microsoft.com/office/drawing/2014/main" id="{EE084CDB-4C87-5CB1-71AC-CC848EC23FE4}"/>
              </a:ext>
            </a:extLst>
          </p:cNvPr>
          <p:cNvGraphicFramePr/>
          <p:nvPr>
            <p:custDataLst>
              <p:tags r:id="rId53"/>
            </p:custDataLst>
            <p:extLst>
              <p:ext uri="{D42A27DB-BD31-4B8C-83A1-F6EECF244321}">
                <p14:modId xmlns:p14="http://schemas.microsoft.com/office/powerpoint/2010/main" val="425072011"/>
              </p:ext>
            </p:extLst>
          </p:nvPr>
        </p:nvGraphicFramePr>
        <p:xfrm>
          <a:off x="7302500" y="3962400"/>
          <a:ext cx="1309688" cy="687388"/>
        </p:xfrm>
        <a:graphic>
          <a:graphicData uri="http://schemas.openxmlformats.org/drawingml/2006/chart">
            <c:chart xmlns:c="http://schemas.openxmlformats.org/drawingml/2006/chart" xmlns:r="http://schemas.openxmlformats.org/officeDocument/2006/relationships" r:id="rId87"/>
          </a:graphicData>
        </a:graphic>
      </p:graphicFrame>
      <p:sp>
        <p:nvSpPr>
          <p:cNvPr id="246" name="Text Placeholder 10">
            <a:extLst>
              <a:ext uri="{FF2B5EF4-FFF2-40B4-BE49-F238E27FC236}">
                <a16:creationId xmlns:a16="http://schemas.microsoft.com/office/drawing/2014/main" id="{539A8B97-B10B-4A14-5150-95F31AF70859}"/>
              </a:ext>
            </a:extLst>
          </p:cNvPr>
          <p:cNvSpPr>
            <a:spLocks noGrp="1"/>
          </p:cNvSpPr>
          <p:nvPr>
            <p:custDataLst>
              <p:tags r:id="rId54"/>
            </p:custDataLst>
          </p:nvPr>
        </p:nvSpPr>
        <p:spPr bwMode="gray">
          <a:xfrm>
            <a:off x="7834313" y="4244975"/>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0CBC725-2B3B-40AC-ABD3-127BDE50B44D}" type="datetime'''''''''''''''''''''''''1''''''''4'''''''''''''''''''">
              <a:rPr lang="en-US" altLang="en-US" sz="800" smtClean="0"/>
              <a:pPr marL="0" lvl="0" indent="0">
                <a:spcBef>
                  <a:spcPct val="0"/>
                </a:spcBef>
                <a:spcAft>
                  <a:spcPct val="0"/>
                </a:spcAft>
                <a:buNone/>
              </a:pPr>
              <a:t>14</a:t>
            </a:fld>
            <a:endParaRPr lang="en-US" sz="800"/>
          </a:p>
        </p:txBody>
      </p:sp>
      <p:sp>
        <p:nvSpPr>
          <p:cNvPr id="251" name="Rectangle 250">
            <a:extLst>
              <a:ext uri="{FF2B5EF4-FFF2-40B4-BE49-F238E27FC236}">
                <a16:creationId xmlns:a16="http://schemas.microsoft.com/office/drawing/2014/main" id="{20F69AE3-340B-60DC-74C5-9D9811A4E42F}"/>
              </a:ext>
            </a:extLst>
          </p:cNvPr>
          <p:cNvSpPr/>
          <p:nvPr>
            <p:custDataLst>
              <p:tags r:id="rId55"/>
            </p:custDataLst>
          </p:nvPr>
        </p:nvSpPr>
        <p:spPr bwMode="gray">
          <a:xfrm>
            <a:off x="2568575" y="3803650"/>
            <a:ext cx="609600" cy="630238"/>
          </a:xfrm>
          <a:prstGeom prst="rect">
            <a:avLst/>
          </a:prstGeom>
          <a:solidFill>
            <a:srgbClr val="FFFFFF">
              <a:alpha val="6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2" name="TextBox 251">
            <a:extLst>
              <a:ext uri="{FF2B5EF4-FFF2-40B4-BE49-F238E27FC236}">
                <a16:creationId xmlns:a16="http://schemas.microsoft.com/office/drawing/2014/main" id="{E49B1459-A3CD-F416-1335-6AFCFE474784}"/>
              </a:ext>
            </a:extLst>
          </p:cNvPr>
          <p:cNvSpPr txBox="1"/>
          <p:nvPr>
            <p:custDataLst>
              <p:tags r:id="rId56"/>
            </p:custDataLst>
          </p:nvPr>
        </p:nvSpPr>
        <p:spPr bwMode="gray">
          <a:xfrm>
            <a:off x="2617788" y="3838575"/>
            <a:ext cx="503238" cy="185738"/>
          </a:xfrm>
          <a:prstGeom prst="rect">
            <a:avLst/>
          </a:prstGeom>
          <a:noFill/>
        </p:spPr>
        <p:txBody>
          <a:bodyPr wrap="square" lIns="0" tIns="0" rIns="0" bIns="0" rtlCol="0">
            <a:spAutoFit/>
          </a:bodyPr>
          <a:lstStyle/>
          <a:p>
            <a:pPr marL="0" indent="0">
              <a:buNone/>
            </a:pPr>
            <a:r>
              <a:rPr lang="en-US" sz="1200"/>
              <a:t>Mexico</a:t>
            </a:r>
          </a:p>
        </p:txBody>
      </p:sp>
      <p:graphicFrame>
        <p:nvGraphicFramePr>
          <p:cNvPr id="484" name="Chart 483">
            <a:extLst>
              <a:ext uri="{FF2B5EF4-FFF2-40B4-BE49-F238E27FC236}">
                <a16:creationId xmlns:a16="http://schemas.microsoft.com/office/drawing/2014/main" id="{66E9174C-C8B1-5A3F-9F40-FABE9570E289}"/>
              </a:ext>
            </a:extLst>
          </p:cNvPr>
          <p:cNvGraphicFramePr/>
          <p:nvPr>
            <p:custDataLst>
              <p:tags r:id="rId57"/>
            </p:custDataLst>
            <p:extLst>
              <p:ext uri="{D42A27DB-BD31-4B8C-83A1-F6EECF244321}">
                <p14:modId xmlns:p14="http://schemas.microsoft.com/office/powerpoint/2010/main" val="3638646110"/>
              </p:ext>
            </p:extLst>
          </p:nvPr>
        </p:nvGraphicFramePr>
        <p:xfrm>
          <a:off x="2525713" y="3865563"/>
          <a:ext cx="1101725" cy="687387"/>
        </p:xfrm>
        <a:graphic>
          <a:graphicData uri="http://schemas.openxmlformats.org/drawingml/2006/chart">
            <c:chart xmlns:c="http://schemas.openxmlformats.org/drawingml/2006/chart" xmlns:r="http://schemas.openxmlformats.org/officeDocument/2006/relationships" r:id="rId88"/>
          </a:graphicData>
        </a:graphic>
      </p:graphicFrame>
      <p:sp>
        <p:nvSpPr>
          <p:cNvPr id="255" name="Text Placeholder 10">
            <a:extLst>
              <a:ext uri="{FF2B5EF4-FFF2-40B4-BE49-F238E27FC236}">
                <a16:creationId xmlns:a16="http://schemas.microsoft.com/office/drawing/2014/main" id="{4762B86C-06F7-BB54-27EE-60EB2AF87462}"/>
              </a:ext>
            </a:extLst>
          </p:cNvPr>
          <p:cNvSpPr>
            <a:spLocks noGrp="1"/>
          </p:cNvSpPr>
          <p:nvPr>
            <p:custDataLst>
              <p:tags r:id="rId58"/>
            </p:custDataLst>
          </p:nvPr>
        </p:nvSpPr>
        <p:spPr bwMode="gray">
          <a:xfrm>
            <a:off x="2801938" y="4148138"/>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9E1FF7-E87A-4ED7-B46B-940EB2D8F246}" type="datetime'''''''''''''''''''7'''''''''''">
              <a:rPr lang="en-US" altLang="en-US" sz="800" smtClean="0"/>
              <a:pPr marL="0" lvl="0" indent="0">
                <a:spcBef>
                  <a:spcPct val="0"/>
                </a:spcBef>
                <a:spcAft>
                  <a:spcPct val="0"/>
                </a:spcAft>
                <a:buNone/>
              </a:pPr>
              <a:t>7</a:t>
            </a:fld>
            <a:endParaRPr lang="en-US" sz="800"/>
          </a:p>
        </p:txBody>
      </p:sp>
      <p:graphicFrame>
        <p:nvGraphicFramePr>
          <p:cNvPr id="486" name="Chart 485">
            <a:extLst>
              <a:ext uri="{FF2B5EF4-FFF2-40B4-BE49-F238E27FC236}">
                <a16:creationId xmlns:a16="http://schemas.microsoft.com/office/drawing/2014/main" id="{9B99E330-8B6F-B8BB-D5C1-E09A0C2473CC}"/>
              </a:ext>
            </a:extLst>
          </p:cNvPr>
          <p:cNvGraphicFramePr/>
          <p:nvPr>
            <p:custDataLst>
              <p:tags r:id="rId59"/>
            </p:custDataLst>
            <p:extLst>
              <p:ext uri="{D42A27DB-BD31-4B8C-83A1-F6EECF244321}">
                <p14:modId xmlns:p14="http://schemas.microsoft.com/office/powerpoint/2010/main" val="800736516"/>
              </p:ext>
            </p:extLst>
          </p:nvPr>
        </p:nvGraphicFramePr>
        <p:xfrm>
          <a:off x="19050" y="4068763"/>
          <a:ext cx="2214563" cy="1660525"/>
        </p:xfrm>
        <a:graphic>
          <a:graphicData uri="http://schemas.openxmlformats.org/drawingml/2006/chart">
            <c:chart xmlns:c="http://schemas.openxmlformats.org/drawingml/2006/chart" xmlns:r="http://schemas.openxmlformats.org/officeDocument/2006/relationships" r:id="rId89"/>
          </a:graphicData>
        </a:graphic>
      </p:graphicFrame>
      <p:sp>
        <p:nvSpPr>
          <p:cNvPr id="270" name="Text Placeholder 10">
            <a:extLst>
              <a:ext uri="{FF2B5EF4-FFF2-40B4-BE49-F238E27FC236}">
                <a16:creationId xmlns:a16="http://schemas.microsoft.com/office/drawing/2014/main" id="{E78B8EA9-858F-D150-AAEF-18D931E0413F}"/>
              </a:ext>
            </a:extLst>
          </p:cNvPr>
          <p:cNvSpPr>
            <a:spLocks noGrp="1"/>
          </p:cNvSpPr>
          <p:nvPr>
            <p:custDataLst>
              <p:tags r:id="rId60"/>
            </p:custDataLst>
          </p:nvPr>
        </p:nvSpPr>
        <p:spPr bwMode="gray">
          <a:xfrm>
            <a:off x="952500" y="4137025"/>
            <a:ext cx="3460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51087C-F888-44D3-814E-F9B39E2F6AF9}" type="datetime'''''''''4''''''''''''''''''''''''''''''2''''''''''''''''4'''">
              <a:rPr lang="en-US" altLang="en-US" sz="1400" smtClean="0"/>
              <a:pPr marL="0" lvl="0" indent="0" algn="ctr">
                <a:spcBef>
                  <a:spcPct val="0"/>
                </a:spcBef>
                <a:spcAft>
                  <a:spcPct val="0"/>
                </a:spcAft>
                <a:buNone/>
              </a:pPr>
              <a:t>424</a:t>
            </a:fld>
            <a:endParaRPr lang="en-US" sz="1400"/>
          </a:p>
        </p:txBody>
      </p:sp>
      <p:grpSp>
        <p:nvGrpSpPr>
          <p:cNvPr id="444" name="btfpColumnHeaderBox223027">
            <a:extLst>
              <a:ext uri="{FF2B5EF4-FFF2-40B4-BE49-F238E27FC236}">
                <a16:creationId xmlns:a16="http://schemas.microsoft.com/office/drawing/2014/main" id="{6A41D351-96EE-F44E-10A8-45A391BD3EB5}"/>
              </a:ext>
            </a:extLst>
          </p:cNvPr>
          <p:cNvGrpSpPr/>
          <p:nvPr>
            <p:custDataLst>
              <p:tags r:id="rId61"/>
            </p:custDataLst>
          </p:nvPr>
        </p:nvGrpSpPr>
        <p:grpSpPr>
          <a:xfrm>
            <a:off x="329207" y="1554480"/>
            <a:ext cx="8906870" cy="297623"/>
            <a:chOff x="6366272" y="1291374"/>
            <a:chExt cx="2592067" cy="297623"/>
          </a:xfrm>
        </p:grpSpPr>
        <p:sp>
          <p:nvSpPr>
            <p:cNvPr id="445" name="btfpColumnHeaderBoxText223027">
              <a:extLst>
                <a:ext uri="{FF2B5EF4-FFF2-40B4-BE49-F238E27FC236}">
                  <a16:creationId xmlns:a16="http://schemas.microsoft.com/office/drawing/2014/main" id="{CE0AD851-8DD7-2B5E-3566-8BC44AD84F6B}"/>
                </a:ext>
              </a:extLst>
            </p:cNvPr>
            <p:cNvSpPr txBox="1"/>
            <p:nvPr/>
          </p:nvSpPr>
          <p:spPr bwMode="gray">
            <a:xfrm>
              <a:off x="6366272" y="129137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Global wind capacity potential at 90-meter turbine hub heights*, </a:t>
              </a:r>
              <a:r>
                <a:rPr lang="en-US" sz="1400" i="1" dirty="0">
                  <a:solidFill>
                    <a:srgbClr val="000000"/>
                  </a:solidFill>
                </a:rPr>
                <a:t>TW</a:t>
              </a:r>
              <a:endParaRPr lang="en-US" sz="1400" b="1" i="1" dirty="0">
                <a:solidFill>
                  <a:srgbClr val="000000"/>
                </a:solidFill>
              </a:endParaRPr>
            </a:p>
          </p:txBody>
        </p:sp>
        <p:cxnSp>
          <p:nvCxnSpPr>
            <p:cNvPr id="446" name="btfpColumnHeaderBoxLine223027">
              <a:extLst>
                <a:ext uri="{FF2B5EF4-FFF2-40B4-BE49-F238E27FC236}">
                  <a16:creationId xmlns:a16="http://schemas.microsoft.com/office/drawing/2014/main" id="{3BE8CF14-2368-35AA-A105-FB7CD6A6AFF0}"/>
                </a:ext>
              </a:extLst>
            </p:cNvPr>
            <p:cNvCxnSpPr>
              <a:cxnSpLocks/>
            </p:cNvCxnSpPr>
            <p:nvPr/>
          </p:nvCxnSpPr>
          <p:spPr bwMode="gray">
            <a:xfrm>
              <a:off x="6366272" y="1588997"/>
              <a:ext cx="259206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51" name="Rectangle 450">
            <a:extLst>
              <a:ext uri="{FF2B5EF4-FFF2-40B4-BE49-F238E27FC236}">
                <a16:creationId xmlns:a16="http://schemas.microsoft.com/office/drawing/2014/main" id="{761460ED-564C-30F8-8821-6EE7A89F0682}"/>
              </a:ext>
            </a:extLst>
          </p:cNvPr>
          <p:cNvSpPr/>
          <p:nvPr>
            <p:custDataLst>
              <p:tags r:id="rId62"/>
            </p:custDataLst>
          </p:nvPr>
        </p:nvSpPr>
        <p:spPr bwMode="auto">
          <a:xfrm>
            <a:off x="458788" y="2000250"/>
            <a:ext cx="250825" cy="187325"/>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2" name="Rectangle 451">
            <a:extLst>
              <a:ext uri="{FF2B5EF4-FFF2-40B4-BE49-F238E27FC236}">
                <a16:creationId xmlns:a16="http://schemas.microsoft.com/office/drawing/2014/main" id="{285509FA-014C-EF80-7C37-2702AE5F980B}"/>
              </a:ext>
            </a:extLst>
          </p:cNvPr>
          <p:cNvSpPr/>
          <p:nvPr>
            <p:custDataLst>
              <p:tags r:id="rId63"/>
            </p:custDataLst>
          </p:nvPr>
        </p:nvSpPr>
        <p:spPr bwMode="auto">
          <a:xfrm>
            <a:off x="1541463" y="2000250"/>
            <a:ext cx="250825" cy="187325"/>
          </a:xfrm>
          <a:prstGeom prst="rect">
            <a:avLst/>
          </a:prstGeom>
          <a:solidFill>
            <a:srgbClr val="4C6C9C"/>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47"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1843088" y="1995488"/>
            <a:ext cx="6762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21844BE-BE23-425D-B713-10B4A0544569}" type="datetime'''''''O''ff''''''''''s''''''''''''''''''ho''r''''''e'''">
              <a:rPr lang="en-US" altLang="en-US" sz="1400" smtClean="0">
                <a:effectLst/>
              </a:rPr>
              <a:pPr marL="0" lvl="0" indent="0">
                <a:spcBef>
                  <a:spcPct val="0"/>
                </a:spcBef>
                <a:spcAft>
                  <a:spcPct val="0"/>
                </a:spcAft>
                <a:buNone/>
              </a:pPr>
              <a:t>Offshore</a:t>
            </a:fld>
            <a:endParaRPr lang="en-US" sz="1400"/>
          </a:p>
        </p:txBody>
      </p:sp>
      <p:sp>
        <p:nvSpPr>
          <p:cNvPr id="449"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auto">
          <a:xfrm>
            <a:off x="760413" y="1995488"/>
            <a:ext cx="6794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A23336-22F6-4677-888B-1BE12FC75CA5}" type="datetime'''''''O''''''''''''n''''sho''''''''''''''''r''e'">
              <a:rPr lang="en-US" altLang="en-US" sz="1400" smtClean="0">
                <a:effectLst/>
              </a:rPr>
              <a:pPr marL="0" lvl="0" indent="0">
                <a:spcBef>
                  <a:spcPct val="0"/>
                </a:spcBef>
                <a:spcAft>
                  <a:spcPct val="0"/>
                </a:spcAft>
                <a:buNone/>
              </a:pPr>
              <a:t>Onshore</a:t>
            </a:fld>
            <a:endParaRPr lang="en-US" sz="1400"/>
          </a:p>
        </p:txBody>
      </p:sp>
      <p:sp>
        <p:nvSpPr>
          <p:cNvPr id="454" name="TextBox 8">
            <a:extLst>
              <a:ext uri="{FF2B5EF4-FFF2-40B4-BE49-F238E27FC236}">
                <a16:creationId xmlns:a16="http://schemas.microsoft.com/office/drawing/2014/main" id="{B47897DB-26D5-3454-DCE7-1B300277AF82}"/>
              </a:ext>
            </a:extLst>
          </p:cNvPr>
          <p:cNvSpPr txBox="1"/>
          <p:nvPr/>
        </p:nvSpPr>
        <p:spPr bwMode="gray">
          <a:xfrm>
            <a:off x="9510713" y="1555294"/>
            <a:ext cx="2492942" cy="3552254"/>
          </a:xfrm>
          <a:prstGeom prst="rect">
            <a:avLst/>
          </a:prstGeom>
          <a:solidFill>
            <a:srgbClr val="E3E8EE"/>
          </a:solidFill>
        </p:spPr>
        <p:txBody>
          <a:bodyPr wrap="square" lIns="137160" tIns="137160" rIns="274320" bIns="137160" rtlCol="0">
            <a:spAutoFit/>
          </a:bodyPr>
          <a:lstStyle/>
          <a:p>
            <a:pPr marL="0" indent="0">
              <a:spcAft>
                <a:spcPts val="600"/>
              </a:spcAft>
              <a:buNone/>
            </a:pPr>
            <a:r>
              <a:rPr lang="en-US" sz="1250" b="1" dirty="0"/>
              <a:t>Observations</a:t>
            </a:r>
            <a:r>
              <a:rPr lang="en-US" b="1" dirty="0"/>
              <a:t> </a:t>
            </a:r>
            <a:endParaRPr kumimoji="0" lang="en-US" sz="1200" i="0" u="none" strike="noStrike" kern="1200" cap="none" spc="0" normalizeH="0" baseline="0" noProof="0" dirty="0">
              <a:ln>
                <a:noFill/>
              </a:ln>
              <a:solidFill>
                <a:srgbClr val="000000"/>
              </a:solidFill>
              <a:effectLst/>
              <a:uLnTx/>
              <a:uFillTx/>
              <a:latin typeface="Arial"/>
              <a:ea typeface="+mn-ea"/>
              <a:cs typeface="+mn-cs"/>
            </a:endParaRPr>
          </a:p>
          <a:p>
            <a:pPr>
              <a:spcBef>
                <a:spcPts val="0"/>
              </a:spcBef>
              <a:spcAft>
                <a:spcPts val="400"/>
              </a:spcAft>
            </a:pPr>
            <a:r>
              <a:rPr lang="en-US" sz="1050" b="1" dirty="0"/>
              <a:t>Global wind capacity potential is 424 MW</a:t>
            </a:r>
            <a:r>
              <a:rPr lang="en-US" sz="1050" dirty="0"/>
              <a:t>, of which ~75% comes from onshore potential.</a:t>
            </a:r>
          </a:p>
          <a:p>
            <a:pPr>
              <a:spcBef>
                <a:spcPts val="0"/>
              </a:spcBef>
              <a:spcAft>
                <a:spcPts val="400"/>
              </a:spcAft>
            </a:pPr>
            <a:r>
              <a:rPr lang="en-US" sz="1050" dirty="0"/>
              <a:t>This is equivalent to </a:t>
            </a:r>
            <a:r>
              <a:rPr lang="en-US" sz="1050" b="1" dirty="0"/>
              <a:t>872,000 TWh of annual electricity production.</a:t>
            </a:r>
          </a:p>
          <a:p>
            <a:pPr>
              <a:spcBef>
                <a:spcPts val="0"/>
              </a:spcBef>
              <a:spcAft>
                <a:spcPts val="400"/>
              </a:spcAft>
            </a:pPr>
            <a:r>
              <a:rPr lang="en-US" sz="1050" b="1" dirty="0"/>
              <a:t>The US currently uses only 2% of its potential wind capacity.</a:t>
            </a:r>
          </a:p>
          <a:p>
            <a:pPr>
              <a:spcBef>
                <a:spcPts val="0"/>
              </a:spcBef>
              <a:spcAft>
                <a:spcPts val="400"/>
              </a:spcAft>
            </a:pPr>
            <a:r>
              <a:rPr lang="en-US" sz="1050" b="1" dirty="0"/>
              <a:t>China uses 4% of its potential wind capacity.</a:t>
            </a:r>
          </a:p>
          <a:p>
            <a:pPr>
              <a:spcBef>
                <a:spcPts val="0"/>
              </a:spcBef>
              <a:spcAft>
                <a:spcPts val="400"/>
              </a:spcAft>
            </a:pPr>
            <a:r>
              <a:rPr lang="en-US" sz="1050" dirty="0"/>
              <a:t>The model accounts for wind speeds, terrain elevation and slope (for onshore), and water depth and distance to shore (for offshore and protected areas)</a:t>
            </a:r>
            <a:r>
              <a:rPr lang="en-US" sz="1050" b="1" dirty="0"/>
              <a:t>.</a:t>
            </a:r>
          </a:p>
        </p:txBody>
      </p:sp>
    </p:spTree>
    <p:extLst>
      <p:ext uri="{BB962C8B-B14F-4D97-AF65-F5344CB8AC3E}">
        <p14:creationId xmlns:p14="http://schemas.microsoft.com/office/powerpoint/2010/main" val="330516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536495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5"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836773-BD4F-2A21-5DA1-4023F5888343}"/>
              </a:ext>
            </a:extLst>
          </p:cNvPr>
          <p:cNvSpPr/>
          <p:nvPr/>
        </p:nvSpPr>
        <p:spPr bwMode="gray">
          <a:xfrm>
            <a:off x="4794637" y="2080262"/>
            <a:ext cx="3427954" cy="4154984"/>
          </a:xfrm>
          <a:prstGeom prst="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 name="TextBox 8">
            <a:extLst>
              <a:ext uri="{FF2B5EF4-FFF2-40B4-BE49-F238E27FC236}">
                <a16:creationId xmlns:a16="http://schemas.microsoft.com/office/drawing/2014/main" id="{FB47E04F-1C0E-6951-34BC-9647E6142F54}"/>
              </a:ext>
            </a:extLst>
          </p:cNvPr>
          <p:cNvSpPr txBox="1"/>
          <p:nvPr/>
        </p:nvSpPr>
        <p:spPr bwMode="gray">
          <a:xfrm>
            <a:off x="8756273" y="1554480"/>
            <a:ext cx="3103630" cy="3395801"/>
          </a:xfrm>
          <a:prstGeom prst="rect">
            <a:avLst/>
          </a:prstGeom>
          <a:solidFill>
            <a:srgbClr val="E3E8EE"/>
          </a:solidFill>
        </p:spPr>
        <p:txBody>
          <a:bodyPr wrap="square" lIns="137160" tIns="137160" rIns="274320" bIns="137160" rtlCol="0">
            <a:spAutoFit/>
          </a:bodyPr>
          <a:lstStyle/>
          <a:p>
            <a:pPr marL="0" indent="0" algn="l">
              <a:spcAft>
                <a:spcPts val="600"/>
              </a:spcAft>
              <a:buNone/>
            </a:pPr>
            <a:r>
              <a:rPr lang="en-US" sz="1250" b="1" dirty="0">
                <a:solidFill>
                  <a:srgbClr val="131516"/>
                </a:solidFill>
                <a:latin typeface="+mj-lt"/>
              </a:rPr>
              <a:t>Observations</a:t>
            </a:r>
            <a:endParaRPr lang="en-US" sz="1250" b="1" i="0" dirty="0">
              <a:solidFill>
                <a:srgbClr val="131516"/>
              </a:solidFill>
              <a:effectLst/>
              <a:latin typeface="+mj-lt"/>
            </a:endParaRPr>
          </a:p>
          <a:p>
            <a:pPr>
              <a:spcBef>
                <a:spcPts val="0"/>
              </a:spcBef>
              <a:spcAft>
                <a:spcPts val="400"/>
              </a:spcAft>
            </a:pPr>
            <a:r>
              <a:rPr lang="en-US" sz="1050" b="0" i="0" dirty="0">
                <a:solidFill>
                  <a:srgbClr val="131516"/>
                </a:solidFill>
                <a:effectLst/>
                <a:latin typeface="+mj-lt"/>
              </a:rPr>
              <a:t>The theoretical maximum efficiency of any turbine is ~59%, known as the Betz Limit. </a:t>
            </a:r>
            <a:r>
              <a:rPr lang="en-US" sz="1050" b="1" i="0" dirty="0">
                <a:solidFill>
                  <a:srgbClr val="131516"/>
                </a:solidFill>
                <a:effectLst/>
                <a:latin typeface="+mj-lt"/>
              </a:rPr>
              <a:t>HAWTs reach up to 80% of that limit in practice, compared to only half for VAWTs.</a:t>
            </a:r>
          </a:p>
          <a:p>
            <a:pPr>
              <a:spcBef>
                <a:spcPts val="0"/>
              </a:spcBef>
              <a:spcAft>
                <a:spcPts val="400"/>
              </a:spcAft>
            </a:pPr>
            <a:r>
              <a:rPr lang="en-US" sz="1050" dirty="0">
                <a:solidFill>
                  <a:srgbClr val="131516"/>
                </a:solidFill>
                <a:latin typeface="+mj-lt"/>
              </a:rPr>
              <a:t>Because of their historic dominance in efficiency and reliability, </a:t>
            </a:r>
            <a:r>
              <a:rPr lang="en-US" sz="1050" b="1" dirty="0">
                <a:solidFill>
                  <a:srgbClr val="131516"/>
                </a:solidFill>
                <a:latin typeface="+mj-lt"/>
              </a:rPr>
              <a:t>HAWTs have seen much more development and deployment</a:t>
            </a:r>
            <a:r>
              <a:rPr lang="en-US" sz="1050" dirty="0">
                <a:solidFill>
                  <a:srgbClr val="131516"/>
                </a:solidFill>
                <a:latin typeface="+mj-lt"/>
              </a:rPr>
              <a:t> in the past decades. This has ultimately led to an even bigger technological and economic advantage. </a:t>
            </a:r>
            <a:endParaRPr lang="en-US" sz="1050" b="0" i="0" dirty="0">
              <a:solidFill>
                <a:srgbClr val="131516"/>
              </a:solidFill>
              <a:effectLst/>
              <a:latin typeface="+mj-lt"/>
            </a:endParaRPr>
          </a:p>
          <a:p>
            <a:pPr>
              <a:spcBef>
                <a:spcPts val="0"/>
              </a:spcBef>
              <a:spcAft>
                <a:spcPts val="400"/>
              </a:spcAft>
            </a:pPr>
            <a:r>
              <a:rPr lang="en-US" sz="1050" dirty="0">
                <a:solidFill>
                  <a:srgbClr val="131516"/>
                </a:solidFill>
                <a:latin typeface="+mj-lt"/>
              </a:rPr>
              <a:t>Some recent academic research has indicated that VAWTs could have superior efficiency and be more serviceable than HAWTs. Nevertheless, </a:t>
            </a:r>
            <a:r>
              <a:rPr lang="en-US" sz="1050" b="1" dirty="0">
                <a:solidFill>
                  <a:srgbClr val="131516"/>
                </a:solidFill>
                <a:latin typeface="+mj-lt"/>
              </a:rPr>
              <a:t>it’s unlikely that a big shift to VAWTs will occur in the near future.</a:t>
            </a:r>
            <a:endParaRPr lang="en-US" sz="1050" b="1" i="0" dirty="0">
              <a:solidFill>
                <a:srgbClr val="131516"/>
              </a:solidFill>
              <a:effectLst/>
              <a:latin typeface="+mj-lt"/>
            </a:endParaRPr>
          </a:p>
        </p:txBody>
      </p:sp>
      <p:sp>
        <p:nvSpPr>
          <p:cNvPr id="6" name="Title 5"/>
          <p:cNvSpPr>
            <a:spLocks noGrp="1"/>
          </p:cNvSpPr>
          <p:nvPr>
            <p:ph type="title"/>
          </p:nvPr>
        </p:nvSpPr>
        <p:spPr/>
        <p:txBody>
          <a:bodyPr vert="horz">
            <a:noAutofit/>
          </a:bodyPr>
          <a:lstStyle/>
          <a:p>
            <a:r>
              <a:rPr lang="en-US"/>
              <a:t>Wind turbines convert kinetic wind energy into electricity using blades – typically around a horizontal axis, although vertical exists</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a:t>
            </a:r>
            <a:r>
              <a:rPr lang="en-US" sz="800" dirty="0" err="1">
                <a:solidFill>
                  <a:srgbClr val="000000"/>
                </a:solidFill>
              </a:rPr>
              <a:t>Trepka</a:t>
            </a:r>
            <a:r>
              <a:rPr lang="en-US" sz="800" dirty="0">
                <a:solidFill>
                  <a:srgbClr val="000000"/>
                </a:solidFill>
              </a:rPr>
              <a:t>, </a:t>
            </a:r>
            <a:r>
              <a:rPr lang="en-US" sz="800" dirty="0">
                <a:solidFill>
                  <a:srgbClr val="000000"/>
                </a:solidFill>
                <a:hlinkClick r:id="rId9"/>
              </a:rPr>
              <a:t>Wind Energy</a:t>
            </a:r>
            <a:r>
              <a:rPr lang="en-US" sz="800" dirty="0">
                <a:solidFill>
                  <a:srgbClr val="000000"/>
                </a:solidFill>
              </a:rPr>
              <a:t>; EPA, </a:t>
            </a:r>
            <a:r>
              <a:rPr lang="en-US" sz="800" dirty="0">
                <a:solidFill>
                  <a:srgbClr val="000000"/>
                </a:solidFill>
                <a:hlinkClick r:id="rId10"/>
              </a:rPr>
              <a:t>Renewable Energy Fact Sheet</a:t>
            </a:r>
            <a:r>
              <a:rPr lang="en-US" sz="800" dirty="0">
                <a:solidFill>
                  <a:srgbClr val="000000"/>
                </a:solidFill>
              </a:rPr>
              <a:t> (2013); Our World in Data, </a:t>
            </a:r>
            <a:r>
              <a:rPr lang="en-US" sz="800" dirty="0">
                <a:solidFill>
                  <a:srgbClr val="000000"/>
                </a:solidFill>
                <a:hlinkClick r:id="rId11"/>
              </a:rPr>
              <a:t>Installed wind energy capacity</a:t>
            </a:r>
            <a:r>
              <a:rPr lang="en-US" sz="800" dirty="0">
                <a:solidFill>
                  <a:srgbClr val="000000"/>
                </a:solidFill>
              </a:rPr>
              <a:t> (2023)</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2"/>
              </a:rPr>
              <a:t>Gernot Wagner</a:t>
            </a:r>
            <a:r>
              <a:rPr lang="en-US" sz="800" dirty="0">
                <a:solidFill>
                  <a:srgbClr val="000000"/>
                </a:solidFill>
              </a:rPr>
              <a:t>. </a:t>
            </a:r>
            <a:r>
              <a:rPr lang="en-US" sz="800" dirty="0">
                <a:solidFill>
                  <a:srgbClr val="000000"/>
                </a:solidFill>
                <a:hlinkClick r:id="rId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4"/>
              </a:rPr>
              <a:t>Reconsidering Wind</a:t>
            </a:r>
            <a:r>
              <a:rPr lang="en-US" sz="800" dirty="0">
                <a:solidFill>
                  <a:srgbClr val="000000"/>
                </a:solidFill>
              </a:rPr>
              <a:t>” (5 March 2025).</a:t>
            </a:r>
          </a:p>
        </p:txBody>
      </p:sp>
      <p:cxnSp>
        <p:nvCxnSpPr>
          <p:cNvPr id="27" name="Straight Arrow Connector 26">
            <a:extLst>
              <a:ext uri="{FF2B5EF4-FFF2-40B4-BE49-F238E27FC236}">
                <a16:creationId xmlns:a16="http://schemas.microsoft.com/office/drawing/2014/main" id="{5B662659-39F8-B714-451B-2E2BABF9D6DC}"/>
              </a:ext>
            </a:extLst>
          </p:cNvPr>
          <p:cNvCxnSpPr/>
          <p:nvPr/>
        </p:nvCxnSpPr>
        <p:spPr bwMode="gray">
          <a:xfrm>
            <a:off x="858049" y="2652205"/>
            <a:ext cx="779488"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8148C9-2346-90F1-EEE1-3EC829D8653E}"/>
              </a:ext>
            </a:extLst>
          </p:cNvPr>
          <p:cNvCxnSpPr/>
          <p:nvPr/>
        </p:nvCxnSpPr>
        <p:spPr bwMode="gray">
          <a:xfrm>
            <a:off x="685662" y="2887840"/>
            <a:ext cx="779488"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A09DC2-C778-F02A-06E9-26874F777C6B}"/>
              </a:ext>
            </a:extLst>
          </p:cNvPr>
          <p:cNvCxnSpPr/>
          <p:nvPr/>
        </p:nvCxnSpPr>
        <p:spPr bwMode="gray">
          <a:xfrm>
            <a:off x="685662" y="3123475"/>
            <a:ext cx="779488"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1C4D7DB-9C0E-57E9-6C02-9883634C3CD6}"/>
              </a:ext>
            </a:extLst>
          </p:cNvPr>
          <p:cNvCxnSpPr/>
          <p:nvPr/>
        </p:nvCxnSpPr>
        <p:spPr bwMode="gray">
          <a:xfrm>
            <a:off x="685662" y="3359110"/>
            <a:ext cx="779488"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A80DBE0-2630-B8FC-4437-9BBDBBE818B6}"/>
              </a:ext>
            </a:extLst>
          </p:cNvPr>
          <p:cNvCxnSpPr/>
          <p:nvPr/>
        </p:nvCxnSpPr>
        <p:spPr bwMode="gray">
          <a:xfrm>
            <a:off x="858049" y="3594745"/>
            <a:ext cx="779488"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EE99FE4-04CE-FB5D-4C69-1C1E76F5BAFE}"/>
              </a:ext>
            </a:extLst>
          </p:cNvPr>
          <p:cNvSpPr txBox="1"/>
          <p:nvPr/>
        </p:nvSpPr>
        <p:spPr bwMode="gray">
          <a:xfrm>
            <a:off x="770148" y="2241048"/>
            <a:ext cx="686654" cy="318924"/>
          </a:xfrm>
          <a:prstGeom prst="rect">
            <a:avLst/>
          </a:prstGeom>
          <a:noFill/>
        </p:spPr>
        <p:txBody>
          <a:bodyPr wrap="none" lIns="36000" tIns="36000" rIns="36000" bIns="36000" rtlCol="0">
            <a:spAutoFit/>
          </a:bodyPr>
          <a:lstStyle/>
          <a:p>
            <a:pPr marL="0" indent="0">
              <a:buNone/>
            </a:pPr>
            <a:r>
              <a:rPr lang="en-US" sz="1600"/>
              <a:t>Airflow</a:t>
            </a:r>
          </a:p>
        </p:txBody>
      </p:sp>
      <p:sp>
        <p:nvSpPr>
          <p:cNvPr id="62" name="TextBox 61">
            <a:extLst>
              <a:ext uri="{FF2B5EF4-FFF2-40B4-BE49-F238E27FC236}">
                <a16:creationId xmlns:a16="http://schemas.microsoft.com/office/drawing/2014/main" id="{0E1BD3D5-42AD-ABEB-03B2-9085247BB405}"/>
              </a:ext>
            </a:extLst>
          </p:cNvPr>
          <p:cNvSpPr txBox="1"/>
          <p:nvPr/>
        </p:nvSpPr>
        <p:spPr bwMode="gray">
          <a:xfrm>
            <a:off x="457250" y="4275944"/>
            <a:ext cx="3357698" cy="257369"/>
          </a:xfrm>
          <a:prstGeom prst="rect">
            <a:avLst/>
          </a:prstGeom>
          <a:noFill/>
        </p:spPr>
        <p:txBody>
          <a:bodyPr wrap="square" lIns="36000" tIns="36000" rIns="36000" bIns="36000" rtlCol="0">
            <a:spAutoFit/>
          </a:bodyPr>
          <a:lstStyle/>
          <a:p>
            <a:pPr marL="0" indent="0" algn="l">
              <a:buNone/>
            </a:pPr>
            <a:r>
              <a:rPr lang="en-US" sz="1200" b="1" i="0">
                <a:solidFill>
                  <a:srgbClr val="131516"/>
                </a:solidFill>
                <a:effectLst/>
                <a:latin typeface="Arial"/>
                <a:cs typeface="Arial"/>
              </a:rPr>
              <a:t>Considerations</a:t>
            </a:r>
          </a:p>
        </p:txBody>
      </p:sp>
      <p:sp>
        <p:nvSpPr>
          <p:cNvPr id="63" name="TextBox 62">
            <a:extLst>
              <a:ext uri="{FF2B5EF4-FFF2-40B4-BE49-F238E27FC236}">
                <a16:creationId xmlns:a16="http://schemas.microsoft.com/office/drawing/2014/main" id="{6F34E33C-51AB-A7D0-D0DA-21B500FA11CE}"/>
              </a:ext>
            </a:extLst>
          </p:cNvPr>
          <p:cNvSpPr txBox="1"/>
          <p:nvPr/>
        </p:nvSpPr>
        <p:spPr bwMode="gray">
          <a:xfrm>
            <a:off x="457250" y="5670027"/>
            <a:ext cx="3357698" cy="257369"/>
          </a:xfrm>
          <a:prstGeom prst="rect">
            <a:avLst/>
          </a:prstGeom>
          <a:noFill/>
        </p:spPr>
        <p:txBody>
          <a:bodyPr wrap="square" lIns="36000" tIns="36000" rIns="36000" bIns="36000" rtlCol="0">
            <a:spAutoFit/>
          </a:bodyPr>
          <a:lstStyle/>
          <a:p>
            <a:pPr marL="0" indent="0" algn="l">
              <a:buNone/>
            </a:pPr>
            <a:r>
              <a:rPr lang="en-US" sz="1200" b="1">
                <a:solidFill>
                  <a:srgbClr val="131516"/>
                </a:solidFill>
                <a:latin typeface="Arial"/>
                <a:cs typeface="Arial"/>
              </a:rPr>
              <a:t>Applications</a:t>
            </a:r>
            <a:endParaRPr lang="en-US" sz="1200" b="1" i="0">
              <a:solidFill>
                <a:srgbClr val="131516"/>
              </a:solidFill>
              <a:effectLst/>
              <a:latin typeface="Arial"/>
              <a:cs typeface="Arial"/>
            </a:endParaRPr>
          </a:p>
        </p:txBody>
      </p:sp>
      <p:sp>
        <p:nvSpPr>
          <p:cNvPr id="57" name="TextBox 56">
            <a:extLst>
              <a:ext uri="{FF2B5EF4-FFF2-40B4-BE49-F238E27FC236}">
                <a16:creationId xmlns:a16="http://schemas.microsoft.com/office/drawing/2014/main" id="{E336B202-393B-CF7A-F309-19D6FD943E76}"/>
              </a:ext>
            </a:extLst>
          </p:cNvPr>
          <p:cNvSpPr txBox="1"/>
          <p:nvPr/>
        </p:nvSpPr>
        <p:spPr bwMode="gray">
          <a:xfrm>
            <a:off x="5021814" y="3966302"/>
            <a:ext cx="3357698" cy="257369"/>
          </a:xfrm>
          <a:prstGeom prst="rect">
            <a:avLst/>
          </a:prstGeom>
          <a:noFill/>
        </p:spPr>
        <p:txBody>
          <a:bodyPr wrap="square" lIns="36000" tIns="36000" rIns="36000" bIns="36000" rtlCol="0">
            <a:spAutoFit/>
          </a:bodyPr>
          <a:lstStyle/>
          <a:p>
            <a:pPr marL="0" indent="0" algn="l">
              <a:buNone/>
            </a:pPr>
            <a:r>
              <a:rPr lang="en-US" sz="1200" b="1" i="0">
                <a:solidFill>
                  <a:srgbClr val="131516"/>
                </a:solidFill>
                <a:effectLst/>
                <a:latin typeface="Arial"/>
                <a:cs typeface="Arial"/>
              </a:rPr>
              <a:t>Horizontal-axis wind turbine (HAWT)</a:t>
            </a:r>
          </a:p>
        </p:txBody>
      </p:sp>
      <p:sp>
        <p:nvSpPr>
          <p:cNvPr id="59" name="TextBox 58">
            <a:extLst>
              <a:ext uri="{FF2B5EF4-FFF2-40B4-BE49-F238E27FC236}">
                <a16:creationId xmlns:a16="http://schemas.microsoft.com/office/drawing/2014/main" id="{88C08D9A-A444-CE57-01A0-A817328D34D1}"/>
              </a:ext>
            </a:extLst>
          </p:cNvPr>
          <p:cNvSpPr txBox="1"/>
          <p:nvPr/>
        </p:nvSpPr>
        <p:spPr bwMode="gray">
          <a:xfrm>
            <a:off x="5223576" y="4255993"/>
            <a:ext cx="3155935" cy="1226865"/>
          </a:xfrm>
          <a:prstGeom prst="rect">
            <a:avLst/>
          </a:prstGeom>
          <a:noFill/>
        </p:spPr>
        <p:txBody>
          <a:bodyPr wrap="square" lIns="36000" tIns="36000" rIns="36000" bIns="36000" rtlCol="0">
            <a:spAutoFit/>
          </a:bodyPr>
          <a:lstStyle/>
          <a:p>
            <a:pPr marL="0" indent="0">
              <a:spcBef>
                <a:spcPts val="600"/>
              </a:spcBef>
              <a:buNone/>
            </a:pPr>
            <a:r>
              <a:rPr lang="en-US" sz="1100" i="0">
                <a:solidFill>
                  <a:srgbClr val="131516"/>
                </a:solidFill>
                <a:effectLst/>
                <a:latin typeface="+mj-lt"/>
              </a:rPr>
              <a:t>High efficiency – up to 50%</a:t>
            </a:r>
          </a:p>
          <a:p>
            <a:pPr marL="0" indent="0">
              <a:spcBef>
                <a:spcPts val="600"/>
              </a:spcBef>
              <a:buNone/>
            </a:pPr>
            <a:r>
              <a:rPr lang="en-US" sz="1100">
                <a:solidFill>
                  <a:srgbClr val="131516"/>
                </a:solidFill>
                <a:latin typeface="+mj-lt"/>
              </a:rPr>
              <a:t>Captures stronger winds at greater heights</a:t>
            </a:r>
          </a:p>
          <a:p>
            <a:pPr marL="0" indent="0">
              <a:spcBef>
                <a:spcPts val="600"/>
              </a:spcBef>
              <a:buNone/>
            </a:pPr>
            <a:r>
              <a:rPr lang="en-US" sz="1100">
                <a:solidFill>
                  <a:srgbClr val="131516"/>
                </a:solidFill>
                <a:latin typeface="+mj-lt"/>
              </a:rPr>
              <a:t>Long track record of reliability</a:t>
            </a:r>
          </a:p>
          <a:p>
            <a:pPr marL="0" indent="0">
              <a:spcBef>
                <a:spcPts val="600"/>
              </a:spcBef>
              <a:buNone/>
            </a:pPr>
            <a:r>
              <a:rPr lang="en-US" sz="1100" i="0">
                <a:solidFill>
                  <a:srgbClr val="131516"/>
                </a:solidFill>
                <a:effectLst/>
                <a:latin typeface="+mj-lt"/>
              </a:rPr>
              <a:t>Difficult to service due to he</a:t>
            </a:r>
            <a:r>
              <a:rPr lang="en-US" sz="1100">
                <a:solidFill>
                  <a:srgbClr val="131516"/>
                </a:solidFill>
                <a:latin typeface="+mj-lt"/>
              </a:rPr>
              <a:t>ights</a:t>
            </a:r>
          </a:p>
          <a:p>
            <a:pPr marL="0" indent="0">
              <a:spcBef>
                <a:spcPts val="600"/>
              </a:spcBef>
              <a:buNone/>
            </a:pPr>
            <a:r>
              <a:rPr lang="en-US" sz="1100" i="0">
                <a:solidFill>
                  <a:srgbClr val="131516"/>
                </a:solidFill>
                <a:effectLst/>
                <a:latin typeface="+mj-lt"/>
              </a:rPr>
              <a:t>Needs yaw system t</a:t>
            </a:r>
            <a:r>
              <a:rPr lang="en-US" sz="1100">
                <a:solidFill>
                  <a:srgbClr val="131516"/>
                </a:solidFill>
                <a:latin typeface="+mj-lt"/>
              </a:rPr>
              <a:t>o track the wind</a:t>
            </a:r>
            <a:endParaRPr lang="en-US" sz="1100" i="0">
              <a:solidFill>
                <a:srgbClr val="131516"/>
              </a:solidFill>
              <a:effectLst/>
              <a:latin typeface="+mj-lt"/>
            </a:endParaRPr>
          </a:p>
        </p:txBody>
      </p:sp>
      <p:grpSp>
        <p:nvGrpSpPr>
          <p:cNvPr id="1025" name="Group 1024">
            <a:extLst>
              <a:ext uri="{FF2B5EF4-FFF2-40B4-BE49-F238E27FC236}">
                <a16:creationId xmlns:a16="http://schemas.microsoft.com/office/drawing/2014/main" id="{3961A0B0-984E-08A1-FC78-D2F479964B7D}"/>
              </a:ext>
            </a:extLst>
          </p:cNvPr>
          <p:cNvGrpSpPr/>
          <p:nvPr/>
        </p:nvGrpSpPr>
        <p:grpSpPr>
          <a:xfrm>
            <a:off x="5161962" y="2119473"/>
            <a:ext cx="452234" cy="1752076"/>
            <a:chOff x="1946760" y="1511121"/>
            <a:chExt cx="854020" cy="4003530"/>
          </a:xfrm>
        </p:grpSpPr>
        <p:sp>
          <p:nvSpPr>
            <p:cNvPr id="1030" name="Rectangle 1029">
              <a:extLst>
                <a:ext uri="{FF2B5EF4-FFF2-40B4-BE49-F238E27FC236}">
                  <a16:creationId xmlns:a16="http://schemas.microsoft.com/office/drawing/2014/main" id="{FAFDFCF2-7206-4546-9D4A-A805D7F0983F}"/>
                </a:ext>
              </a:extLst>
            </p:cNvPr>
            <p:cNvSpPr/>
            <p:nvPr/>
          </p:nvSpPr>
          <p:spPr bwMode="gray">
            <a:xfrm>
              <a:off x="2254867" y="3131388"/>
              <a:ext cx="545913" cy="2329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1" name="Rectangle 1030">
              <a:extLst>
                <a:ext uri="{FF2B5EF4-FFF2-40B4-BE49-F238E27FC236}">
                  <a16:creationId xmlns:a16="http://schemas.microsoft.com/office/drawing/2014/main" id="{46BA7D2E-0762-EE01-9BC7-59D0DEB16483}"/>
                </a:ext>
              </a:extLst>
            </p:cNvPr>
            <p:cNvSpPr/>
            <p:nvPr/>
          </p:nvSpPr>
          <p:spPr bwMode="gray">
            <a:xfrm>
              <a:off x="2180579" y="3227949"/>
              <a:ext cx="545913" cy="45719"/>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2" name="Trapezoid 1031">
              <a:extLst>
                <a:ext uri="{FF2B5EF4-FFF2-40B4-BE49-F238E27FC236}">
                  <a16:creationId xmlns:a16="http://schemas.microsoft.com/office/drawing/2014/main" id="{BF1F0260-6306-FF7C-4321-0A896B174203}"/>
                </a:ext>
              </a:extLst>
            </p:cNvPr>
            <p:cNvSpPr/>
            <p:nvPr/>
          </p:nvSpPr>
          <p:spPr bwMode="gray">
            <a:xfrm>
              <a:off x="2347255" y="5130306"/>
              <a:ext cx="347505" cy="384345"/>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3" name="Rectangle 1032">
              <a:extLst>
                <a:ext uri="{FF2B5EF4-FFF2-40B4-BE49-F238E27FC236}">
                  <a16:creationId xmlns:a16="http://schemas.microsoft.com/office/drawing/2014/main" id="{2F6DDF38-7A5F-E13A-6084-724297FF9A83}"/>
                </a:ext>
              </a:extLst>
            </p:cNvPr>
            <p:cNvSpPr/>
            <p:nvPr/>
          </p:nvSpPr>
          <p:spPr bwMode="gray">
            <a:xfrm>
              <a:off x="2540657" y="3160349"/>
              <a:ext cx="231521" cy="17499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4" name="Flowchart: Delay 1033">
              <a:extLst>
                <a:ext uri="{FF2B5EF4-FFF2-40B4-BE49-F238E27FC236}">
                  <a16:creationId xmlns:a16="http://schemas.microsoft.com/office/drawing/2014/main" id="{0737AF2D-4990-4733-6DB0-6D04D8AC5C4D}"/>
                </a:ext>
              </a:extLst>
            </p:cNvPr>
            <p:cNvSpPr/>
            <p:nvPr/>
          </p:nvSpPr>
          <p:spPr bwMode="gray">
            <a:xfrm>
              <a:off x="2347255" y="3160349"/>
              <a:ext cx="164800" cy="174990"/>
            </a:xfrm>
            <a:prstGeom prst="flowChartDelay">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5" name="Rectangle 1034">
              <a:extLst>
                <a:ext uri="{FF2B5EF4-FFF2-40B4-BE49-F238E27FC236}">
                  <a16:creationId xmlns:a16="http://schemas.microsoft.com/office/drawing/2014/main" id="{BEBADB82-0911-2ECC-E885-327C57AAC3FA}"/>
                </a:ext>
              </a:extLst>
            </p:cNvPr>
            <p:cNvSpPr/>
            <p:nvPr/>
          </p:nvSpPr>
          <p:spPr bwMode="gray">
            <a:xfrm>
              <a:off x="2309275" y="3201807"/>
              <a:ext cx="37855" cy="98002"/>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036" name="Group 1035">
              <a:extLst>
                <a:ext uri="{FF2B5EF4-FFF2-40B4-BE49-F238E27FC236}">
                  <a16:creationId xmlns:a16="http://schemas.microsoft.com/office/drawing/2014/main" id="{42A3E11F-FA26-C296-B85C-39DDD047E604}"/>
                </a:ext>
              </a:extLst>
            </p:cNvPr>
            <p:cNvGrpSpPr/>
            <p:nvPr/>
          </p:nvGrpSpPr>
          <p:grpSpPr>
            <a:xfrm>
              <a:off x="2039193" y="1511121"/>
              <a:ext cx="122534" cy="3461084"/>
              <a:chOff x="4427275" y="2263159"/>
              <a:chExt cx="148266" cy="4187911"/>
            </a:xfrm>
            <a:solidFill>
              <a:schemeClr val="tx2">
                <a:lumMod val="90000"/>
              </a:schemeClr>
            </a:solidFill>
          </p:grpSpPr>
          <p:sp>
            <p:nvSpPr>
              <p:cNvPr id="1039" name="Freeform: Shape 1038">
                <a:extLst>
                  <a:ext uri="{FF2B5EF4-FFF2-40B4-BE49-F238E27FC236}">
                    <a16:creationId xmlns:a16="http://schemas.microsoft.com/office/drawing/2014/main" id="{4DCE5A6D-E227-3ECC-F737-B6AC4A8AA012}"/>
                  </a:ext>
                </a:extLst>
              </p:cNvPr>
              <p:cNvSpPr/>
              <p:nvPr/>
            </p:nvSpPr>
            <p:spPr bwMode="gray">
              <a:xfrm>
                <a:off x="4427275" y="2263159"/>
                <a:ext cx="148266" cy="2100051"/>
              </a:xfrm>
              <a:custGeom>
                <a:avLst/>
                <a:gdLst>
                  <a:gd name="connsiteX0" fmla="*/ 0 w 172528"/>
                  <a:gd name="connsiteY0" fmla="*/ 0 h 3554083"/>
                  <a:gd name="connsiteX1" fmla="*/ 0 w 172528"/>
                  <a:gd name="connsiteY1" fmla="*/ 0 h 3554083"/>
                  <a:gd name="connsiteX2" fmla="*/ 77637 w 172528"/>
                  <a:gd name="connsiteY2" fmla="*/ 1104181 h 3554083"/>
                  <a:gd name="connsiteX3" fmla="*/ 8626 w 172528"/>
                  <a:gd name="connsiteY3" fmla="*/ 2984740 h 3554083"/>
                  <a:gd name="connsiteX4" fmla="*/ 86264 w 172528"/>
                  <a:gd name="connsiteY4" fmla="*/ 3312543 h 3554083"/>
                  <a:gd name="connsiteX5" fmla="*/ 112143 w 172528"/>
                  <a:gd name="connsiteY5" fmla="*/ 3441940 h 3554083"/>
                  <a:gd name="connsiteX6" fmla="*/ 112143 w 172528"/>
                  <a:gd name="connsiteY6" fmla="*/ 3554083 h 3554083"/>
                  <a:gd name="connsiteX7" fmla="*/ 172528 w 172528"/>
                  <a:gd name="connsiteY7" fmla="*/ 1777042 h 3554083"/>
                  <a:gd name="connsiteX8" fmla="*/ 0 w 172528"/>
                  <a:gd name="connsiteY8" fmla="*/ 0 h 3554083"/>
                  <a:gd name="connsiteX0" fmla="*/ 0 w 172528"/>
                  <a:gd name="connsiteY0" fmla="*/ 0 h 3554083"/>
                  <a:gd name="connsiteX1" fmla="*/ 0 w 172528"/>
                  <a:gd name="connsiteY1" fmla="*/ 0 h 3554083"/>
                  <a:gd name="connsiteX2" fmla="*/ 39537 w 172528"/>
                  <a:gd name="connsiteY2" fmla="*/ 1809031 h 3554083"/>
                  <a:gd name="connsiteX3" fmla="*/ 8626 w 172528"/>
                  <a:gd name="connsiteY3" fmla="*/ 2984740 h 3554083"/>
                  <a:gd name="connsiteX4" fmla="*/ 86264 w 172528"/>
                  <a:gd name="connsiteY4" fmla="*/ 3312543 h 3554083"/>
                  <a:gd name="connsiteX5" fmla="*/ 112143 w 172528"/>
                  <a:gd name="connsiteY5" fmla="*/ 3441940 h 3554083"/>
                  <a:gd name="connsiteX6" fmla="*/ 112143 w 172528"/>
                  <a:gd name="connsiteY6" fmla="*/ 3554083 h 3554083"/>
                  <a:gd name="connsiteX7" fmla="*/ 172528 w 172528"/>
                  <a:gd name="connsiteY7" fmla="*/ 1777042 h 3554083"/>
                  <a:gd name="connsiteX8" fmla="*/ 0 w 172528"/>
                  <a:gd name="connsiteY8" fmla="*/ 0 h 3554083"/>
                  <a:gd name="connsiteX0" fmla="*/ 130175 w 172528"/>
                  <a:gd name="connsiteY0" fmla="*/ 0 h 3557258"/>
                  <a:gd name="connsiteX1" fmla="*/ 0 w 172528"/>
                  <a:gd name="connsiteY1" fmla="*/ 3175 h 3557258"/>
                  <a:gd name="connsiteX2" fmla="*/ 39537 w 172528"/>
                  <a:gd name="connsiteY2" fmla="*/ 1812206 h 3557258"/>
                  <a:gd name="connsiteX3" fmla="*/ 8626 w 172528"/>
                  <a:gd name="connsiteY3" fmla="*/ 2987915 h 3557258"/>
                  <a:gd name="connsiteX4" fmla="*/ 86264 w 172528"/>
                  <a:gd name="connsiteY4" fmla="*/ 3315718 h 3557258"/>
                  <a:gd name="connsiteX5" fmla="*/ 112143 w 172528"/>
                  <a:gd name="connsiteY5" fmla="*/ 3445115 h 3557258"/>
                  <a:gd name="connsiteX6" fmla="*/ 112143 w 172528"/>
                  <a:gd name="connsiteY6" fmla="*/ 3557258 h 3557258"/>
                  <a:gd name="connsiteX7" fmla="*/ 172528 w 172528"/>
                  <a:gd name="connsiteY7" fmla="*/ 1780217 h 3557258"/>
                  <a:gd name="connsiteX8" fmla="*/ 130175 w 172528"/>
                  <a:gd name="connsiteY8" fmla="*/ 0 h 3557258"/>
                  <a:gd name="connsiteX0" fmla="*/ 121549 w 163902"/>
                  <a:gd name="connsiteY0" fmla="*/ 0 h 3557258"/>
                  <a:gd name="connsiteX1" fmla="*/ 58049 w 163902"/>
                  <a:gd name="connsiteY1" fmla="*/ 6350 h 3557258"/>
                  <a:gd name="connsiteX2" fmla="*/ 30911 w 163902"/>
                  <a:gd name="connsiteY2" fmla="*/ 1812206 h 3557258"/>
                  <a:gd name="connsiteX3" fmla="*/ 0 w 163902"/>
                  <a:gd name="connsiteY3" fmla="*/ 2987915 h 3557258"/>
                  <a:gd name="connsiteX4" fmla="*/ 77638 w 163902"/>
                  <a:gd name="connsiteY4" fmla="*/ 3315718 h 3557258"/>
                  <a:gd name="connsiteX5" fmla="*/ 103517 w 163902"/>
                  <a:gd name="connsiteY5" fmla="*/ 3445115 h 3557258"/>
                  <a:gd name="connsiteX6" fmla="*/ 103517 w 163902"/>
                  <a:gd name="connsiteY6" fmla="*/ 3557258 h 3557258"/>
                  <a:gd name="connsiteX7" fmla="*/ 163902 w 163902"/>
                  <a:gd name="connsiteY7" fmla="*/ 1780217 h 3557258"/>
                  <a:gd name="connsiteX8" fmla="*/ 121549 w 163902"/>
                  <a:gd name="connsiteY8" fmla="*/ 0 h 3557258"/>
                  <a:gd name="connsiteX0" fmla="*/ 163902 w 163902"/>
                  <a:gd name="connsiteY0" fmla="*/ 1773867 h 3550908"/>
                  <a:gd name="connsiteX1" fmla="*/ 58049 w 163902"/>
                  <a:gd name="connsiteY1" fmla="*/ 0 h 3550908"/>
                  <a:gd name="connsiteX2" fmla="*/ 30911 w 163902"/>
                  <a:gd name="connsiteY2" fmla="*/ 1805856 h 3550908"/>
                  <a:gd name="connsiteX3" fmla="*/ 0 w 163902"/>
                  <a:gd name="connsiteY3" fmla="*/ 2981565 h 3550908"/>
                  <a:gd name="connsiteX4" fmla="*/ 77638 w 163902"/>
                  <a:gd name="connsiteY4" fmla="*/ 3309368 h 3550908"/>
                  <a:gd name="connsiteX5" fmla="*/ 103517 w 163902"/>
                  <a:gd name="connsiteY5" fmla="*/ 3438765 h 3550908"/>
                  <a:gd name="connsiteX6" fmla="*/ 103517 w 163902"/>
                  <a:gd name="connsiteY6" fmla="*/ 3550908 h 3550908"/>
                  <a:gd name="connsiteX7" fmla="*/ 163902 w 163902"/>
                  <a:gd name="connsiteY7" fmla="*/ 1773867 h 3550908"/>
                  <a:gd name="connsiteX0" fmla="*/ 163902 w 163902"/>
                  <a:gd name="connsiteY0" fmla="*/ 2005642 h 3782683"/>
                  <a:gd name="connsiteX1" fmla="*/ 45349 w 163902"/>
                  <a:gd name="connsiteY1" fmla="*/ 0 h 3782683"/>
                  <a:gd name="connsiteX2" fmla="*/ 30911 w 163902"/>
                  <a:gd name="connsiteY2" fmla="*/ 2037631 h 3782683"/>
                  <a:gd name="connsiteX3" fmla="*/ 0 w 163902"/>
                  <a:gd name="connsiteY3" fmla="*/ 3213340 h 3782683"/>
                  <a:gd name="connsiteX4" fmla="*/ 77638 w 163902"/>
                  <a:gd name="connsiteY4" fmla="*/ 3541143 h 3782683"/>
                  <a:gd name="connsiteX5" fmla="*/ 103517 w 163902"/>
                  <a:gd name="connsiteY5" fmla="*/ 3670540 h 3782683"/>
                  <a:gd name="connsiteX6" fmla="*/ 103517 w 163902"/>
                  <a:gd name="connsiteY6" fmla="*/ 3782683 h 3782683"/>
                  <a:gd name="connsiteX7" fmla="*/ 163902 w 163902"/>
                  <a:gd name="connsiteY7" fmla="*/ 2005642 h 3782683"/>
                  <a:gd name="connsiteX0" fmla="*/ 163902 w 165027"/>
                  <a:gd name="connsiteY0" fmla="*/ 2005642 h 3764656"/>
                  <a:gd name="connsiteX1" fmla="*/ 45349 w 165027"/>
                  <a:gd name="connsiteY1" fmla="*/ 0 h 3764656"/>
                  <a:gd name="connsiteX2" fmla="*/ 30911 w 165027"/>
                  <a:gd name="connsiteY2" fmla="*/ 2037631 h 3764656"/>
                  <a:gd name="connsiteX3" fmla="*/ 0 w 165027"/>
                  <a:gd name="connsiteY3" fmla="*/ 3213340 h 3764656"/>
                  <a:gd name="connsiteX4" fmla="*/ 77638 w 165027"/>
                  <a:gd name="connsiteY4" fmla="*/ 3541143 h 3764656"/>
                  <a:gd name="connsiteX5" fmla="*/ 103517 w 165027"/>
                  <a:gd name="connsiteY5" fmla="*/ 3670540 h 3764656"/>
                  <a:gd name="connsiteX6" fmla="*/ 163902 w 165027"/>
                  <a:gd name="connsiteY6" fmla="*/ 2005642 h 3764656"/>
                  <a:gd name="connsiteX0" fmla="*/ 163902 w 165304"/>
                  <a:gd name="connsiteY0" fmla="*/ 2005642 h 3726464"/>
                  <a:gd name="connsiteX1" fmla="*/ 45349 w 165304"/>
                  <a:gd name="connsiteY1" fmla="*/ 0 h 3726464"/>
                  <a:gd name="connsiteX2" fmla="*/ 30911 w 165304"/>
                  <a:gd name="connsiteY2" fmla="*/ 2037631 h 3726464"/>
                  <a:gd name="connsiteX3" fmla="*/ 0 w 165304"/>
                  <a:gd name="connsiteY3" fmla="*/ 3213340 h 3726464"/>
                  <a:gd name="connsiteX4" fmla="*/ 103517 w 165304"/>
                  <a:gd name="connsiteY4" fmla="*/ 3670540 h 3726464"/>
                  <a:gd name="connsiteX5" fmla="*/ 163902 w 165304"/>
                  <a:gd name="connsiteY5" fmla="*/ 2005642 h 3726464"/>
                  <a:gd name="connsiteX0" fmla="*/ 163902 w 163902"/>
                  <a:gd name="connsiteY0" fmla="*/ 2005642 h 3213340"/>
                  <a:gd name="connsiteX1" fmla="*/ 45349 w 163902"/>
                  <a:gd name="connsiteY1" fmla="*/ 0 h 3213340"/>
                  <a:gd name="connsiteX2" fmla="*/ 30911 w 163902"/>
                  <a:gd name="connsiteY2" fmla="*/ 2037631 h 3213340"/>
                  <a:gd name="connsiteX3" fmla="*/ 0 w 163902"/>
                  <a:gd name="connsiteY3" fmla="*/ 3213340 h 3213340"/>
                  <a:gd name="connsiteX4" fmla="*/ 163902 w 163902"/>
                  <a:gd name="connsiteY4" fmla="*/ 2005642 h 3213340"/>
                  <a:gd name="connsiteX0" fmla="*/ 133048 w 133048"/>
                  <a:gd name="connsiteY0" fmla="*/ 2005642 h 2274819"/>
                  <a:gd name="connsiteX1" fmla="*/ 14495 w 133048"/>
                  <a:gd name="connsiteY1" fmla="*/ 0 h 2274819"/>
                  <a:gd name="connsiteX2" fmla="*/ 57 w 133048"/>
                  <a:gd name="connsiteY2" fmla="*/ 2037631 h 2274819"/>
                  <a:gd name="connsiteX3" fmla="*/ 133048 w 133048"/>
                  <a:gd name="connsiteY3" fmla="*/ 2005642 h 2274819"/>
                  <a:gd name="connsiteX0" fmla="*/ 142984 w 142984"/>
                  <a:gd name="connsiteY0" fmla="*/ 2005642 h 2274819"/>
                  <a:gd name="connsiteX1" fmla="*/ 24431 w 142984"/>
                  <a:gd name="connsiteY1" fmla="*/ 0 h 2274819"/>
                  <a:gd name="connsiteX2" fmla="*/ 9993 w 142984"/>
                  <a:gd name="connsiteY2" fmla="*/ 2037631 h 2274819"/>
                  <a:gd name="connsiteX3" fmla="*/ 142984 w 142984"/>
                  <a:gd name="connsiteY3" fmla="*/ 2005642 h 2274819"/>
                  <a:gd name="connsiteX0" fmla="*/ 132991 w 132991"/>
                  <a:gd name="connsiteY0" fmla="*/ 2005642 h 2274819"/>
                  <a:gd name="connsiteX1" fmla="*/ 14438 w 132991"/>
                  <a:gd name="connsiteY1" fmla="*/ 0 h 2274819"/>
                  <a:gd name="connsiteX2" fmla="*/ 0 w 132991"/>
                  <a:gd name="connsiteY2" fmla="*/ 2037631 h 2274819"/>
                  <a:gd name="connsiteX3" fmla="*/ 132991 w 132991"/>
                  <a:gd name="connsiteY3" fmla="*/ 2005642 h 2274819"/>
                  <a:gd name="connsiteX0" fmla="*/ 132991 w 132991"/>
                  <a:gd name="connsiteY0" fmla="*/ 2005642 h 2165562"/>
                  <a:gd name="connsiteX1" fmla="*/ 14438 w 132991"/>
                  <a:gd name="connsiteY1" fmla="*/ 0 h 2165562"/>
                  <a:gd name="connsiteX2" fmla="*/ 0 w 132991"/>
                  <a:gd name="connsiteY2" fmla="*/ 2037631 h 2165562"/>
                  <a:gd name="connsiteX3" fmla="*/ 132991 w 132991"/>
                  <a:gd name="connsiteY3" fmla="*/ 2005642 h 2165562"/>
                  <a:gd name="connsiteX0" fmla="*/ 132991 w 132991"/>
                  <a:gd name="connsiteY0" fmla="*/ 2005642 h 2165562"/>
                  <a:gd name="connsiteX1" fmla="*/ 14438 w 132991"/>
                  <a:gd name="connsiteY1" fmla="*/ 0 h 2165562"/>
                  <a:gd name="connsiteX2" fmla="*/ 0 w 132991"/>
                  <a:gd name="connsiteY2" fmla="*/ 2037631 h 2165562"/>
                  <a:gd name="connsiteX3" fmla="*/ 132991 w 132991"/>
                  <a:gd name="connsiteY3" fmla="*/ 2005642 h 2165562"/>
                  <a:gd name="connsiteX0" fmla="*/ 132991 w 132991"/>
                  <a:gd name="connsiteY0" fmla="*/ 2005642 h 2037646"/>
                  <a:gd name="connsiteX1" fmla="*/ 14438 w 132991"/>
                  <a:gd name="connsiteY1" fmla="*/ 0 h 2037646"/>
                  <a:gd name="connsiteX2" fmla="*/ 0 w 132991"/>
                  <a:gd name="connsiteY2" fmla="*/ 2037631 h 2037646"/>
                  <a:gd name="connsiteX3" fmla="*/ 132991 w 132991"/>
                  <a:gd name="connsiteY3" fmla="*/ 2005642 h 2037646"/>
                  <a:gd name="connsiteX0" fmla="*/ 129816 w 129816"/>
                  <a:gd name="connsiteY0" fmla="*/ 2043742 h 2043742"/>
                  <a:gd name="connsiteX1" fmla="*/ 14438 w 129816"/>
                  <a:gd name="connsiteY1" fmla="*/ 0 h 2043742"/>
                  <a:gd name="connsiteX2" fmla="*/ 0 w 129816"/>
                  <a:gd name="connsiteY2" fmla="*/ 2037631 h 2043742"/>
                  <a:gd name="connsiteX3" fmla="*/ 129816 w 129816"/>
                  <a:gd name="connsiteY3" fmla="*/ 2043742 h 2043742"/>
                  <a:gd name="connsiteX0" fmla="*/ 127435 w 127435"/>
                  <a:gd name="connsiteY0" fmla="*/ 2036598 h 2037699"/>
                  <a:gd name="connsiteX1" fmla="*/ 14438 w 127435"/>
                  <a:gd name="connsiteY1" fmla="*/ 0 h 2037699"/>
                  <a:gd name="connsiteX2" fmla="*/ 0 w 127435"/>
                  <a:gd name="connsiteY2" fmla="*/ 2037631 h 2037699"/>
                  <a:gd name="connsiteX3" fmla="*/ 127435 w 127435"/>
                  <a:gd name="connsiteY3" fmla="*/ 2036598 h 2037699"/>
                  <a:gd name="connsiteX0" fmla="*/ 123163 w 123163"/>
                  <a:gd name="connsiteY0" fmla="*/ 2036598 h 2051945"/>
                  <a:gd name="connsiteX1" fmla="*/ 10166 w 123163"/>
                  <a:gd name="connsiteY1" fmla="*/ 0 h 2051945"/>
                  <a:gd name="connsiteX2" fmla="*/ 2872 w 123163"/>
                  <a:gd name="connsiteY2" fmla="*/ 2051919 h 2051945"/>
                  <a:gd name="connsiteX3" fmla="*/ 123163 w 123163"/>
                  <a:gd name="connsiteY3" fmla="*/ 2036598 h 2051945"/>
                  <a:gd name="connsiteX0" fmla="*/ 130307 w 130307"/>
                  <a:gd name="connsiteY0" fmla="*/ 2055648 h 2055648"/>
                  <a:gd name="connsiteX1" fmla="*/ 10166 w 130307"/>
                  <a:gd name="connsiteY1" fmla="*/ 0 h 2055648"/>
                  <a:gd name="connsiteX2" fmla="*/ 2872 w 130307"/>
                  <a:gd name="connsiteY2" fmla="*/ 2051919 h 2055648"/>
                  <a:gd name="connsiteX3" fmla="*/ 130307 w 130307"/>
                  <a:gd name="connsiteY3" fmla="*/ 2055648 h 2055648"/>
                  <a:gd name="connsiteX0" fmla="*/ 130307 w 130307"/>
                  <a:gd name="connsiteY0" fmla="*/ 2055648 h 2055648"/>
                  <a:gd name="connsiteX1" fmla="*/ 10166 w 130307"/>
                  <a:gd name="connsiteY1" fmla="*/ 0 h 2055648"/>
                  <a:gd name="connsiteX2" fmla="*/ 2872 w 130307"/>
                  <a:gd name="connsiteY2" fmla="*/ 2051919 h 2055648"/>
                  <a:gd name="connsiteX3" fmla="*/ 130307 w 130307"/>
                  <a:gd name="connsiteY3" fmla="*/ 2055648 h 2055648"/>
                  <a:gd name="connsiteX0" fmla="*/ 130307 w 130307"/>
                  <a:gd name="connsiteY0" fmla="*/ 2055663 h 2055663"/>
                  <a:gd name="connsiteX1" fmla="*/ 10166 w 130307"/>
                  <a:gd name="connsiteY1" fmla="*/ 15 h 2055663"/>
                  <a:gd name="connsiteX2" fmla="*/ 2872 w 130307"/>
                  <a:gd name="connsiteY2" fmla="*/ 2051934 h 2055663"/>
                  <a:gd name="connsiteX3" fmla="*/ 130307 w 130307"/>
                  <a:gd name="connsiteY3" fmla="*/ 2055663 h 2055663"/>
                  <a:gd name="connsiteX0" fmla="*/ 149200 w 149200"/>
                  <a:gd name="connsiteY0" fmla="*/ 2055663 h 2055663"/>
                  <a:gd name="connsiteX1" fmla="*/ 6199 w 149200"/>
                  <a:gd name="connsiteY1" fmla="*/ 15 h 2055663"/>
                  <a:gd name="connsiteX2" fmla="*/ 21765 w 149200"/>
                  <a:gd name="connsiteY2" fmla="*/ 2051934 h 2055663"/>
                  <a:gd name="connsiteX3" fmla="*/ 149200 w 149200"/>
                  <a:gd name="connsiteY3" fmla="*/ 2055663 h 2055663"/>
                  <a:gd name="connsiteX0" fmla="*/ 144780 w 145865"/>
                  <a:gd name="connsiteY0" fmla="*/ 2099798 h 2099798"/>
                  <a:gd name="connsiteX1" fmla="*/ 74612 w 145865"/>
                  <a:gd name="connsiteY1" fmla="*/ 799827 h 2099798"/>
                  <a:gd name="connsiteX2" fmla="*/ 1779 w 145865"/>
                  <a:gd name="connsiteY2" fmla="*/ 44150 h 2099798"/>
                  <a:gd name="connsiteX3" fmla="*/ 17345 w 145865"/>
                  <a:gd name="connsiteY3" fmla="*/ 2096069 h 2099798"/>
                  <a:gd name="connsiteX4" fmla="*/ 144780 w 145865"/>
                  <a:gd name="connsiteY4" fmla="*/ 2099798 h 2099798"/>
                  <a:gd name="connsiteX0" fmla="*/ 146314 w 148266"/>
                  <a:gd name="connsiteY0" fmla="*/ 2100051 h 2100051"/>
                  <a:gd name="connsiteX1" fmla="*/ 104721 w 148266"/>
                  <a:gd name="connsiteY1" fmla="*/ 797698 h 2100051"/>
                  <a:gd name="connsiteX2" fmla="*/ 3313 w 148266"/>
                  <a:gd name="connsiteY2" fmla="*/ 44403 h 2100051"/>
                  <a:gd name="connsiteX3" fmla="*/ 18879 w 148266"/>
                  <a:gd name="connsiteY3" fmla="*/ 2096322 h 2100051"/>
                  <a:gd name="connsiteX4" fmla="*/ 146314 w 148266"/>
                  <a:gd name="connsiteY4" fmla="*/ 2100051 h 210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6" h="2100051">
                    <a:moveTo>
                      <a:pt x="146314" y="2100051"/>
                    </a:moveTo>
                    <a:cubicBezTo>
                      <a:pt x="155859" y="1884011"/>
                      <a:pt x="128555" y="1140306"/>
                      <a:pt x="104721" y="797698"/>
                    </a:cubicBezTo>
                    <a:cubicBezTo>
                      <a:pt x="80888" y="455090"/>
                      <a:pt x="17620" y="-172034"/>
                      <a:pt x="3313" y="44403"/>
                    </a:cubicBezTo>
                    <a:cubicBezTo>
                      <a:pt x="-10994" y="260840"/>
                      <a:pt x="26098" y="1077506"/>
                      <a:pt x="18879" y="2096322"/>
                    </a:cubicBezTo>
                    <a:cubicBezTo>
                      <a:pt x="156113" y="2097221"/>
                      <a:pt x="7383" y="2093581"/>
                      <a:pt x="146314" y="2100051"/>
                    </a:cubicBez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40" name="Freeform: Shape 1039">
                <a:extLst>
                  <a:ext uri="{FF2B5EF4-FFF2-40B4-BE49-F238E27FC236}">
                    <a16:creationId xmlns:a16="http://schemas.microsoft.com/office/drawing/2014/main" id="{C5BAC04F-B836-6835-1196-A28242F8D8C8}"/>
                  </a:ext>
                </a:extLst>
              </p:cNvPr>
              <p:cNvSpPr/>
              <p:nvPr/>
            </p:nvSpPr>
            <p:spPr bwMode="gray">
              <a:xfrm flipV="1">
                <a:off x="4427275" y="4351019"/>
                <a:ext cx="148266" cy="2100051"/>
              </a:xfrm>
              <a:custGeom>
                <a:avLst/>
                <a:gdLst>
                  <a:gd name="connsiteX0" fmla="*/ 0 w 172528"/>
                  <a:gd name="connsiteY0" fmla="*/ 0 h 3554083"/>
                  <a:gd name="connsiteX1" fmla="*/ 0 w 172528"/>
                  <a:gd name="connsiteY1" fmla="*/ 0 h 3554083"/>
                  <a:gd name="connsiteX2" fmla="*/ 77637 w 172528"/>
                  <a:gd name="connsiteY2" fmla="*/ 1104181 h 3554083"/>
                  <a:gd name="connsiteX3" fmla="*/ 8626 w 172528"/>
                  <a:gd name="connsiteY3" fmla="*/ 2984740 h 3554083"/>
                  <a:gd name="connsiteX4" fmla="*/ 86264 w 172528"/>
                  <a:gd name="connsiteY4" fmla="*/ 3312543 h 3554083"/>
                  <a:gd name="connsiteX5" fmla="*/ 112143 w 172528"/>
                  <a:gd name="connsiteY5" fmla="*/ 3441940 h 3554083"/>
                  <a:gd name="connsiteX6" fmla="*/ 112143 w 172528"/>
                  <a:gd name="connsiteY6" fmla="*/ 3554083 h 3554083"/>
                  <a:gd name="connsiteX7" fmla="*/ 172528 w 172528"/>
                  <a:gd name="connsiteY7" fmla="*/ 1777042 h 3554083"/>
                  <a:gd name="connsiteX8" fmla="*/ 0 w 172528"/>
                  <a:gd name="connsiteY8" fmla="*/ 0 h 3554083"/>
                  <a:gd name="connsiteX0" fmla="*/ 0 w 172528"/>
                  <a:gd name="connsiteY0" fmla="*/ 0 h 3554083"/>
                  <a:gd name="connsiteX1" fmla="*/ 0 w 172528"/>
                  <a:gd name="connsiteY1" fmla="*/ 0 h 3554083"/>
                  <a:gd name="connsiteX2" fmla="*/ 39537 w 172528"/>
                  <a:gd name="connsiteY2" fmla="*/ 1809031 h 3554083"/>
                  <a:gd name="connsiteX3" fmla="*/ 8626 w 172528"/>
                  <a:gd name="connsiteY3" fmla="*/ 2984740 h 3554083"/>
                  <a:gd name="connsiteX4" fmla="*/ 86264 w 172528"/>
                  <a:gd name="connsiteY4" fmla="*/ 3312543 h 3554083"/>
                  <a:gd name="connsiteX5" fmla="*/ 112143 w 172528"/>
                  <a:gd name="connsiteY5" fmla="*/ 3441940 h 3554083"/>
                  <a:gd name="connsiteX6" fmla="*/ 112143 w 172528"/>
                  <a:gd name="connsiteY6" fmla="*/ 3554083 h 3554083"/>
                  <a:gd name="connsiteX7" fmla="*/ 172528 w 172528"/>
                  <a:gd name="connsiteY7" fmla="*/ 1777042 h 3554083"/>
                  <a:gd name="connsiteX8" fmla="*/ 0 w 172528"/>
                  <a:gd name="connsiteY8" fmla="*/ 0 h 3554083"/>
                  <a:gd name="connsiteX0" fmla="*/ 130175 w 172528"/>
                  <a:gd name="connsiteY0" fmla="*/ 0 h 3557258"/>
                  <a:gd name="connsiteX1" fmla="*/ 0 w 172528"/>
                  <a:gd name="connsiteY1" fmla="*/ 3175 h 3557258"/>
                  <a:gd name="connsiteX2" fmla="*/ 39537 w 172528"/>
                  <a:gd name="connsiteY2" fmla="*/ 1812206 h 3557258"/>
                  <a:gd name="connsiteX3" fmla="*/ 8626 w 172528"/>
                  <a:gd name="connsiteY3" fmla="*/ 2987915 h 3557258"/>
                  <a:gd name="connsiteX4" fmla="*/ 86264 w 172528"/>
                  <a:gd name="connsiteY4" fmla="*/ 3315718 h 3557258"/>
                  <a:gd name="connsiteX5" fmla="*/ 112143 w 172528"/>
                  <a:gd name="connsiteY5" fmla="*/ 3445115 h 3557258"/>
                  <a:gd name="connsiteX6" fmla="*/ 112143 w 172528"/>
                  <a:gd name="connsiteY6" fmla="*/ 3557258 h 3557258"/>
                  <a:gd name="connsiteX7" fmla="*/ 172528 w 172528"/>
                  <a:gd name="connsiteY7" fmla="*/ 1780217 h 3557258"/>
                  <a:gd name="connsiteX8" fmla="*/ 130175 w 172528"/>
                  <a:gd name="connsiteY8" fmla="*/ 0 h 3557258"/>
                  <a:gd name="connsiteX0" fmla="*/ 121549 w 163902"/>
                  <a:gd name="connsiteY0" fmla="*/ 0 h 3557258"/>
                  <a:gd name="connsiteX1" fmla="*/ 58049 w 163902"/>
                  <a:gd name="connsiteY1" fmla="*/ 6350 h 3557258"/>
                  <a:gd name="connsiteX2" fmla="*/ 30911 w 163902"/>
                  <a:gd name="connsiteY2" fmla="*/ 1812206 h 3557258"/>
                  <a:gd name="connsiteX3" fmla="*/ 0 w 163902"/>
                  <a:gd name="connsiteY3" fmla="*/ 2987915 h 3557258"/>
                  <a:gd name="connsiteX4" fmla="*/ 77638 w 163902"/>
                  <a:gd name="connsiteY4" fmla="*/ 3315718 h 3557258"/>
                  <a:gd name="connsiteX5" fmla="*/ 103517 w 163902"/>
                  <a:gd name="connsiteY5" fmla="*/ 3445115 h 3557258"/>
                  <a:gd name="connsiteX6" fmla="*/ 103517 w 163902"/>
                  <a:gd name="connsiteY6" fmla="*/ 3557258 h 3557258"/>
                  <a:gd name="connsiteX7" fmla="*/ 163902 w 163902"/>
                  <a:gd name="connsiteY7" fmla="*/ 1780217 h 3557258"/>
                  <a:gd name="connsiteX8" fmla="*/ 121549 w 163902"/>
                  <a:gd name="connsiteY8" fmla="*/ 0 h 3557258"/>
                  <a:gd name="connsiteX0" fmla="*/ 163902 w 163902"/>
                  <a:gd name="connsiteY0" fmla="*/ 1773867 h 3550908"/>
                  <a:gd name="connsiteX1" fmla="*/ 58049 w 163902"/>
                  <a:gd name="connsiteY1" fmla="*/ 0 h 3550908"/>
                  <a:gd name="connsiteX2" fmla="*/ 30911 w 163902"/>
                  <a:gd name="connsiteY2" fmla="*/ 1805856 h 3550908"/>
                  <a:gd name="connsiteX3" fmla="*/ 0 w 163902"/>
                  <a:gd name="connsiteY3" fmla="*/ 2981565 h 3550908"/>
                  <a:gd name="connsiteX4" fmla="*/ 77638 w 163902"/>
                  <a:gd name="connsiteY4" fmla="*/ 3309368 h 3550908"/>
                  <a:gd name="connsiteX5" fmla="*/ 103517 w 163902"/>
                  <a:gd name="connsiteY5" fmla="*/ 3438765 h 3550908"/>
                  <a:gd name="connsiteX6" fmla="*/ 103517 w 163902"/>
                  <a:gd name="connsiteY6" fmla="*/ 3550908 h 3550908"/>
                  <a:gd name="connsiteX7" fmla="*/ 163902 w 163902"/>
                  <a:gd name="connsiteY7" fmla="*/ 1773867 h 3550908"/>
                  <a:gd name="connsiteX0" fmla="*/ 163902 w 163902"/>
                  <a:gd name="connsiteY0" fmla="*/ 2005642 h 3782683"/>
                  <a:gd name="connsiteX1" fmla="*/ 45349 w 163902"/>
                  <a:gd name="connsiteY1" fmla="*/ 0 h 3782683"/>
                  <a:gd name="connsiteX2" fmla="*/ 30911 w 163902"/>
                  <a:gd name="connsiteY2" fmla="*/ 2037631 h 3782683"/>
                  <a:gd name="connsiteX3" fmla="*/ 0 w 163902"/>
                  <a:gd name="connsiteY3" fmla="*/ 3213340 h 3782683"/>
                  <a:gd name="connsiteX4" fmla="*/ 77638 w 163902"/>
                  <a:gd name="connsiteY4" fmla="*/ 3541143 h 3782683"/>
                  <a:gd name="connsiteX5" fmla="*/ 103517 w 163902"/>
                  <a:gd name="connsiteY5" fmla="*/ 3670540 h 3782683"/>
                  <a:gd name="connsiteX6" fmla="*/ 103517 w 163902"/>
                  <a:gd name="connsiteY6" fmla="*/ 3782683 h 3782683"/>
                  <a:gd name="connsiteX7" fmla="*/ 163902 w 163902"/>
                  <a:gd name="connsiteY7" fmla="*/ 2005642 h 3782683"/>
                  <a:gd name="connsiteX0" fmla="*/ 163902 w 165027"/>
                  <a:gd name="connsiteY0" fmla="*/ 2005642 h 3764656"/>
                  <a:gd name="connsiteX1" fmla="*/ 45349 w 165027"/>
                  <a:gd name="connsiteY1" fmla="*/ 0 h 3764656"/>
                  <a:gd name="connsiteX2" fmla="*/ 30911 w 165027"/>
                  <a:gd name="connsiteY2" fmla="*/ 2037631 h 3764656"/>
                  <a:gd name="connsiteX3" fmla="*/ 0 w 165027"/>
                  <a:gd name="connsiteY3" fmla="*/ 3213340 h 3764656"/>
                  <a:gd name="connsiteX4" fmla="*/ 77638 w 165027"/>
                  <a:gd name="connsiteY4" fmla="*/ 3541143 h 3764656"/>
                  <a:gd name="connsiteX5" fmla="*/ 103517 w 165027"/>
                  <a:gd name="connsiteY5" fmla="*/ 3670540 h 3764656"/>
                  <a:gd name="connsiteX6" fmla="*/ 163902 w 165027"/>
                  <a:gd name="connsiteY6" fmla="*/ 2005642 h 3764656"/>
                  <a:gd name="connsiteX0" fmla="*/ 163902 w 165304"/>
                  <a:gd name="connsiteY0" fmla="*/ 2005642 h 3726464"/>
                  <a:gd name="connsiteX1" fmla="*/ 45349 w 165304"/>
                  <a:gd name="connsiteY1" fmla="*/ 0 h 3726464"/>
                  <a:gd name="connsiteX2" fmla="*/ 30911 w 165304"/>
                  <a:gd name="connsiteY2" fmla="*/ 2037631 h 3726464"/>
                  <a:gd name="connsiteX3" fmla="*/ 0 w 165304"/>
                  <a:gd name="connsiteY3" fmla="*/ 3213340 h 3726464"/>
                  <a:gd name="connsiteX4" fmla="*/ 103517 w 165304"/>
                  <a:gd name="connsiteY4" fmla="*/ 3670540 h 3726464"/>
                  <a:gd name="connsiteX5" fmla="*/ 163902 w 165304"/>
                  <a:gd name="connsiteY5" fmla="*/ 2005642 h 3726464"/>
                  <a:gd name="connsiteX0" fmla="*/ 163902 w 163902"/>
                  <a:gd name="connsiteY0" fmla="*/ 2005642 h 3213340"/>
                  <a:gd name="connsiteX1" fmla="*/ 45349 w 163902"/>
                  <a:gd name="connsiteY1" fmla="*/ 0 h 3213340"/>
                  <a:gd name="connsiteX2" fmla="*/ 30911 w 163902"/>
                  <a:gd name="connsiteY2" fmla="*/ 2037631 h 3213340"/>
                  <a:gd name="connsiteX3" fmla="*/ 0 w 163902"/>
                  <a:gd name="connsiteY3" fmla="*/ 3213340 h 3213340"/>
                  <a:gd name="connsiteX4" fmla="*/ 163902 w 163902"/>
                  <a:gd name="connsiteY4" fmla="*/ 2005642 h 3213340"/>
                  <a:gd name="connsiteX0" fmla="*/ 133048 w 133048"/>
                  <a:gd name="connsiteY0" fmla="*/ 2005642 h 2274819"/>
                  <a:gd name="connsiteX1" fmla="*/ 14495 w 133048"/>
                  <a:gd name="connsiteY1" fmla="*/ 0 h 2274819"/>
                  <a:gd name="connsiteX2" fmla="*/ 57 w 133048"/>
                  <a:gd name="connsiteY2" fmla="*/ 2037631 h 2274819"/>
                  <a:gd name="connsiteX3" fmla="*/ 133048 w 133048"/>
                  <a:gd name="connsiteY3" fmla="*/ 2005642 h 2274819"/>
                  <a:gd name="connsiteX0" fmla="*/ 142984 w 142984"/>
                  <a:gd name="connsiteY0" fmla="*/ 2005642 h 2274819"/>
                  <a:gd name="connsiteX1" fmla="*/ 24431 w 142984"/>
                  <a:gd name="connsiteY1" fmla="*/ 0 h 2274819"/>
                  <a:gd name="connsiteX2" fmla="*/ 9993 w 142984"/>
                  <a:gd name="connsiteY2" fmla="*/ 2037631 h 2274819"/>
                  <a:gd name="connsiteX3" fmla="*/ 142984 w 142984"/>
                  <a:gd name="connsiteY3" fmla="*/ 2005642 h 2274819"/>
                  <a:gd name="connsiteX0" fmla="*/ 132991 w 132991"/>
                  <a:gd name="connsiteY0" fmla="*/ 2005642 h 2274819"/>
                  <a:gd name="connsiteX1" fmla="*/ 14438 w 132991"/>
                  <a:gd name="connsiteY1" fmla="*/ 0 h 2274819"/>
                  <a:gd name="connsiteX2" fmla="*/ 0 w 132991"/>
                  <a:gd name="connsiteY2" fmla="*/ 2037631 h 2274819"/>
                  <a:gd name="connsiteX3" fmla="*/ 132991 w 132991"/>
                  <a:gd name="connsiteY3" fmla="*/ 2005642 h 2274819"/>
                  <a:gd name="connsiteX0" fmla="*/ 132991 w 132991"/>
                  <a:gd name="connsiteY0" fmla="*/ 2005642 h 2165562"/>
                  <a:gd name="connsiteX1" fmla="*/ 14438 w 132991"/>
                  <a:gd name="connsiteY1" fmla="*/ 0 h 2165562"/>
                  <a:gd name="connsiteX2" fmla="*/ 0 w 132991"/>
                  <a:gd name="connsiteY2" fmla="*/ 2037631 h 2165562"/>
                  <a:gd name="connsiteX3" fmla="*/ 132991 w 132991"/>
                  <a:gd name="connsiteY3" fmla="*/ 2005642 h 2165562"/>
                  <a:gd name="connsiteX0" fmla="*/ 132991 w 132991"/>
                  <a:gd name="connsiteY0" fmla="*/ 2005642 h 2165562"/>
                  <a:gd name="connsiteX1" fmla="*/ 14438 w 132991"/>
                  <a:gd name="connsiteY1" fmla="*/ 0 h 2165562"/>
                  <a:gd name="connsiteX2" fmla="*/ 0 w 132991"/>
                  <a:gd name="connsiteY2" fmla="*/ 2037631 h 2165562"/>
                  <a:gd name="connsiteX3" fmla="*/ 132991 w 132991"/>
                  <a:gd name="connsiteY3" fmla="*/ 2005642 h 2165562"/>
                  <a:gd name="connsiteX0" fmla="*/ 132991 w 132991"/>
                  <a:gd name="connsiteY0" fmla="*/ 2005642 h 2037646"/>
                  <a:gd name="connsiteX1" fmla="*/ 14438 w 132991"/>
                  <a:gd name="connsiteY1" fmla="*/ 0 h 2037646"/>
                  <a:gd name="connsiteX2" fmla="*/ 0 w 132991"/>
                  <a:gd name="connsiteY2" fmla="*/ 2037631 h 2037646"/>
                  <a:gd name="connsiteX3" fmla="*/ 132991 w 132991"/>
                  <a:gd name="connsiteY3" fmla="*/ 2005642 h 2037646"/>
                  <a:gd name="connsiteX0" fmla="*/ 129816 w 129816"/>
                  <a:gd name="connsiteY0" fmla="*/ 2043742 h 2043742"/>
                  <a:gd name="connsiteX1" fmla="*/ 14438 w 129816"/>
                  <a:gd name="connsiteY1" fmla="*/ 0 h 2043742"/>
                  <a:gd name="connsiteX2" fmla="*/ 0 w 129816"/>
                  <a:gd name="connsiteY2" fmla="*/ 2037631 h 2043742"/>
                  <a:gd name="connsiteX3" fmla="*/ 129816 w 129816"/>
                  <a:gd name="connsiteY3" fmla="*/ 2043742 h 2043742"/>
                  <a:gd name="connsiteX0" fmla="*/ 127435 w 127435"/>
                  <a:gd name="connsiteY0" fmla="*/ 2036598 h 2037699"/>
                  <a:gd name="connsiteX1" fmla="*/ 14438 w 127435"/>
                  <a:gd name="connsiteY1" fmla="*/ 0 h 2037699"/>
                  <a:gd name="connsiteX2" fmla="*/ 0 w 127435"/>
                  <a:gd name="connsiteY2" fmla="*/ 2037631 h 2037699"/>
                  <a:gd name="connsiteX3" fmla="*/ 127435 w 127435"/>
                  <a:gd name="connsiteY3" fmla="*/ 2036598 h 2037699"/>
                  <a:gd name="connsiteX0" fmla="*/ 123163 w 123163"/>
                  <a:gd name="connsiteY0" fmla="*/ 2036598 h 2051945"/>
                  <a:gd name="connsiteX1" fmla="*/ 10166 w 123163"/>
                  <a:gd name="connsiteY1" fmla="*/ 0 h 2051945"/>
                  <a:gd name="connsiteX2" fmla="*/ 2872 w 123163"/>
                  <a:gd name="connsiteY2" fmla="*/ 2051919 h 2051945"/>
                  <a:gd name="connsiteX3" fmla="*/ 123163 w 123163"/>
                  <a:gd name="connsiteY3" fmla="*/ 2036598 h 2051945"/>
                  <a:gd name="connsiteX0" fmla="*/ 130307 w 130307"/>
                  <a:gd name="connsiteY0" fmla="*/ 2055648 h 2055648"/>
                  <a:gd name="connsiteX1" fmla="*/ 10166 w 130307"/>
                  <a:gd name="connsiteY1" fmla="*/ 0 h 2055648"/>
                  <a:gd name="connsiteX2" fmla="*/ 2872 w 130307"/>
                  <a:gd name="connsiteY2" fmla="*/ 2051919 h 2055648"/>
                  <a:gd name="connsiteX3" fmla="*/ 130307 w 130307"/>
                  <a:gd name="connsiteY3" fmla="*/ 2055648 h 2055648"/>
                  <a:gd name="connsiteX0" fmla="*/ 130307 w 130307"/>
                  <a:gd name="connsiteY0" fmla="*/ 2055648 h 2055648"/>
                  <a:gd name="connsiteX1" fmla="*/ 10166 w 130307"/>
                  <a:gd name="connsiteY1" fmla="*/ 0 h 2055648"/>
                  <a:gd name="connsiteX2" fmla="*/ 2872 w 130307"/>
                  <a:gd name="connsiteY2" fmla="*/ 2051919 h 2055648"/>
                  <a:gd name="connsiteX3" fmla="*/ 130307 w 130307"/>
                  <a:gd name="connsiteY3" fmla="*/ 2055648 h 2055648"/>
                  <a:gd name="connsiteX0" fmla="*/ 130307 w 130307"/>
                  <a:gd name="connsiteY0" fmla="*/ 2055663 h 2055663"/>
                  <a:gd name="connsiteX1" fmla="*/ 10166 w 130307"/>
                  <a:gd name="connsiteY1" fmla="*/ 15 h 2055663"/>
                  <a:gd name="connsiteX2" fmla="*/ 2872 w 130307"/>
                  <a:gd name="connsiteY2" fmla="*/ 2051934 h 2055663"/>
                  <a:gd name="connsiteX3" fmla="*/ 130307 w 130307"/>
                  <a:gd name="connsiteY3" fmla="*/ 2055663 h 2055663"/>
                  <a:gd name="connsiteX0" fmla="*/ 149200 w 149200"/>
                  <a:gd name="connsiteY0" fmla="*/ 2055663 h 2055663"/>
                  <a:gd name="connsiteX1" fmla="*/ 6199 w 149200"/>
                  <a:gd name="connsiteY1" fmla="*/ 15 h 2055663"/>
                  <a:gd name="connsiteX2" fmla="*/ 21765 w 149200"/>
                  <a:gd name="connsiteY2" fmla="*/ 2051934 h 2055663"/>
                  <a:gd name="connsiteX3" fmla="*/ 149200 w 149200"/>
                  <a:gd name="connsiteY3" fmla="*/ 2055663 h 2055663"/>
                  <a:gd name="connsiteX0" fmla="*/ 144780 w 145865"/>
                  <a:gd name="connsiteY0" fmla="*/ 2099798 h 2099798"/>
                  <a:gd name="connsiteX1" fmla="*/ 74612 w 145865"/>
                  <a:gd name="connsiteY1" fmla="*/ 799827 h 2099798"/>
                  <a:gd name="connsiteX2" fmla="*/ 1779 w 145865"/>
                  <a:gd name="connsiteY2" fmla="*/ 44150 h 2099798"/>
                  <a:gd name="connsiteX3" fmla="*/ 17345 w 145865"/>
                  <a:gd name="connsiteY3" fmla="*/ 2096069 h 2099798"/>
                  <a:gd name="connsiteX4" fmla="*/ 144780 w 145865"/>
                  <a:gd name="connsiteY4" fmla="*/ 2099798 h 2099798"/>
                  <a:gd name="connsiteX0" fmla="*/ 146314 w 148266"/>
                  <a:gd name="connsiteY0" fmla="*/ 2100051 h 2100051"/>
                  <a:gd name="connsiteX1" fmla="*/ 104721 w 148266"/>
                  <a:gd name="connsiteY1" fmla="*/ 797698 h 2100051"/>
                  <a:gd name="connsiteX2" fmla="*/ 3313 w 148266"/>
                  <a:gd name="connsiteY2" fmla="*/ 44403 h 2100051"/>
                  <a:gd name="connsiteX3" fmla="*/ 18879 w 148266"/>
                  <a:gd name="connsiteY3" fmla="*/ 2096322 h 2100051"/>
                  <a:gd name="connsiteX4" fmla="*/ 146314 w 148266"/>
                  <a:gd name="connsiteY4" fmla="*/ 2100051 h 210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6" h="2100051">
                    <a:moveTo>
                      <a:pt x="146314" y="2100051"/>
                    </a:moveTo>
                    <a:cubicBezTo>
                      <a:pt x="155859" y="1884011"/>
                      <a:pt x="128555" y="1140306"/>
                      <a:pt x="104721" y="797698"/>
                    </a:cubicBezTo>
                    <a:cubicBezTo>
                      <a:pt x="80888" y="455090"/>
                      <a:pt x="17620" y="-172034"/>
                      <a:pt x="3313" y="44403"/>
                    </a:cubicBezTo>
                    <a:cubicBezTo>
                      <a:pt x="-10994" y="260840"/>
                      <a:pt x="26098" y="1077506"/>
                      <a:pt x="18879" y="2096322"/>
                    </a:cubicBezTo>
                    <a:cubicBezTo>
                      <a:pt x="156113" y="2097221"/>
                      <a:pt x="7383" y="2093581"/>
                      <a:pt x="146314" y="2100051"/>
                    </a:cubicBez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037" name="Flowchart: Delay 1036">
              <a:extLst>
                <a:ext uri="{FF2B5EF4-FFF2-40B4-BE49-F238E27FC236}">
                  <a16:creationId xmlns:a16="http://schemas.microsoft.com/office/drawing/2014/main" id="{40932B49-79FB-9BEA-1A69-295587D5DD37}"/>
                </a:ext>
              </a:extLst>
            </p:cNvPr>
            <p:cNvSpPr/>
            <p:nvPr/>
          </p:nvSpPr>
          <p:spPr bwMode="gray">
            <a:xfrm flipH="1">
              <a:off x="1946760" y="3160349"/>
              <a:ext cx="280903" cy="174990"/>
            </a:xfrm>
            <a:prstGeom prst="flowChartDelay">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38" name="Trapezoid 1037">
              <a:extLst>
                <a:ext uri="{FF2B5EF4-FFF2-40B4-BE49-F238E27FC236}">
                  <a16:creationId xmlns:a16="http://schemas.microsoft.com/office/drawing/2014/main" id="{92A51F36-AACB-BD40-89CA-ABA065A07742}"/>
                </a:ext>
              </a:extLst>
            </p:cNvPr>
            <p:cNvSpPr/>
            <p:nvPr/>
          </p:nvSpPr>
          <p:spPr bwMode="gray">
            <a:xfrm>
              <a:off x="2452246" y="3363879"/>
              <a:ext cx="137523" cy="1764880"/>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056" name="TextBox 1055">
            <a:extLst>
              <a:ext uri="{FF2B5EF4-FFF2-40B4-BE49-F238E27FC236}">
                <a16:creationId xmlns:a16="http://schemas.microsoft.com/office/drawing/2014/main" id="{181A8F14-3E6A-FF9A-E314-AACED05E18CD}"/>
              </a:ext>
            </a:extLst>
          </p:cNvPr>
          <p:cNvSpPr txBox="1"/>
          <p:nvPr/>
        </p:nvSpPr>
        <p:spPr bwMode="gray">
          <a:xfrm>
            <a:off x="5021814" y="5670027"/>
            <a:ext cx="3357698" cy="488201"/>
          </a:xfrm>
          <a:prstGeom prst="rect">
            <a:avLst/>
          </a:prstGeom>
          <a:noFill/>
        </p:spPr>
        <p:txBody>
          <a:bodyPr wrap="square" lIns="36000" tIns="36000" rIns="36000" bIns="36000" rtlCol="0">
            <a:spAutoFit/>
          </a:bodyPr>
          <a:lstStyle/>
          <a:p>
            <a:pPr>
              <a:spcBef>
                <a:spcPts val="600"/>
              </a:spcBef>
            </a:pPr>
            <a:r>
              <a:rPr lang="en-US" sz="1100">
                <a:solidFill>
                  <a:srgbClr val="131516"/>
                </a:solidFill>
                <a:latin typeface="+mj-lt"/>
              </a:rPr>
              <a:t>Commercial and utility scale</a:t>
            </a:r>
          </a:p>
          <a:p>
            <a:pPr>
              <a:spcBef>
                <a:spcPts val="600"/>
              </a:spcBef>
            </a:pPr>
            <a:r>
              <a:rPr lang="en-US" sz="1100" i="0">
                <a:solidFill>
                  <a:srgbClr val="131516"/>
                </a:solidFill>
                <a:effectLst/>
                <a:latin typeface="+mj-lt"/>
              </a:rPr>
              <a:t>Ons</a:t>
            </a:r>
            <a:r>
              <a:rPr lang="en-US" sz="1100">
                <a:solidFill>
                  <a:srgbClr val="131516"/>
                </a:solidFill>
                <a:latin typeface="+mj-lt"/>
              </a:rPr>
              <a:t>hore and offshore</a:t>
            </a:r>
            <a:endParaRPr lang="en-US" sz="1100" i="0">
              <a:solidFill>
                <a:srgbClr val="131516"/>
              </a:solidFill>
              <a:effectLst/>
              <a:latin typeface="+mj-lt"/>
            </a:endParaRPr>
          </a:p>
        </p:txBody>
      </p:sp>
      <p:sp>
        <p:nvSpPr>
          <p:cNvPr id="58" name="TextBox 57">
            <a:extLst>
              <a:ext uri="{FF2B5EF4-FFF2-40B4-BE49-F238E27FC236}">
                <a16:creationId xmlns:a16="http://schemas.microsoft.com/office/drawing/2014/main" id="{3811F2E7-D3B4-951D-31C0-E55C2BEBA474}"/>
              </a:ext>
            </a:extLst>
          </p:cNvPr>
          <p:cNvSpPr txBox="1"/>
          <p:nvPr/>
        </p:nvSpPr>
        <p:spPr bwMode="gray">
          <a:xfrm>
            <a:off x="1743603" y="3966302"/>
            <a:ext cx="3357698" cy="257369"/>
          </a:xfrm>
          <a:prstGeom prst="rect">
            <a:avLst/>
          </a:prstGeom>
          <a:noFill/>
        </p:spPr>
        <p:txBody>
          <a:bodyPr wrap="square" lIns="36000" tIns="36000" rIns="36000" bIns="36000" rtlCol="0">
            <a:spAutoFit/>
          </a:bodyPr>
          <a:lstStyle/>
          <a:p>
            <a:pPr marL="0" indent="0" algn="l">
              <a:buNone/>
            </a:pPr>
            <a:r>
              <a:rPr lang="en-US" sz="1200" b="1" i="0">
                <a:solidFill>
                  <a:srgbClr val="131516"/>
                </a:solidFill>
                <a:effectLst/>
                <a:latin typeface="Arial"/>
                <a:cs typeface="Arial"/>
              </a:rPr>
              <a:t>Vertical-axis wind turbine (VAWT)</a:t>
            </a:r>
          </a:p>
        </p:txBody>
      </p:sp>
      <p:sp>
        <p:nvSpPr>
          <p:cNvPr id="61" name="TextBox 60">
            <a:extLst>
              <a:ext uri="{FF2B5EF4-FFF2-40B4-BE49-F238E27FC236}">
                <a16:creationId xmlns:a16="http://schemas.microsoft.com/office/drawing/2014/main" id="{BA7C8B9A-55D5-BD3B-0BCD-68C42ABD6724}"/>
              </a:ext>
            </a:extLst>
          </p:cNvPr>
          <p:cNvSpPr txBox="1"/>
          <p:nvPr/>
        </p:nvSpPr>
        <p:spPr bwMode="gray">
          <a:xfrm>
            <a:off x="1969129" y="4255993"/>
            <a:ext cx="3193309" cy="1226865"/>
          </a:xfrm>
          <a:prstGeom prst="rect">
            <a:avLst/>
          </a:prstGeom>
          <a:noFill/>
        </p:spPr>
        <p:txBody>
          <a:bodyPr wrap="square" lIns="36000" tIns="36000" rIns="36000" bIns="36000" rtlCol="0">
            <a:spAutoFit/>
          </a:bodyPr>
          <a:lstStyle/>
          <a:p>
            <a:pPr marL="0" indent="0">
              <a:spcBef>
                <a:spcPts val="600"/>
              </a:spcBef>
              <a:buNone/>
            </a:pPr>
            <a:r>
              <a:rPr lang="en-US" sz="1100">
                <a:solidFill>
                  <a:srgbClr val="131516"/>
                </a:solidFill>
                <a:latin typeface="+mj-lt"/>
              </a:rPr>
              <a:t>Captures wind from any direction</a:t>
            </a:r>
          </a:p>
          <a:p>
            <a:pPr marL="0" indent="0">
              <a:spcBef>
                <a:spcPts val="600"/>
              </a:spcBef>
              <a:buNone/>
            </a:pPr>
            <a:r>
              <a:rPr lang="en-US" sz="1100" i="0">
                <a:solidFill>
                  <a:srgbClr val="131516"/>
                </a:solidFill>
                <a:effectLst/>
                <a:latin typeface="+mj-lt"/>
              </a:rPr>
              <a:t>Easy to service due to lower he</a:t>
            </a:r>
            <a:r>
              <a:rPr lang="en-US" sz="1100">
                <a:solidFill>
                  <a:srgbClr val="131516"/>
                </a:solidFill>
                <a:latin typeface="+mj-lt"/>
              </a:rPr>
              <a:t>ights</a:t>
            </a:r>
          </a:p>
          <a:p>
            <a:pPr marL="0" indent="0">
              <a:spcBef>
                <a:spcPts val="600"/>
              </a:spcBef>
              <a:buNone/>
            </a:pPr>
            <a:r>
              <a:rPr lang="en-US" sz="1100">
                <a:solidFill>
                  <a:srgbClr val="131516"/>
                </a:solidFill>
                <a:latin typeface="+mj-lt"/>
              </a:rPr>
              <a:t>Constrained to lower heights due to structure</a:t>
            </a:r>
          </a:p>
          <a:p>
            <a:pPr marL="0" indent="0">
              <a:spcBef>
                <a:spcPts val="600"/>
              </a:spcBef>
              <a:buNone/>
            </a:pPr>
            <a:r>
              <a:rPr lang="en-US" sz="1100" i="0">
                <a:solidFill>
                  <a:srgbClr val="131516"/>
                </a:solidFill>
                <a:effectLst/>
                <a:latin typeface="+mj-lt"/>
              </a:rPr>
              <a:t>Lower, uncertain efficiency (20%-40%)</a:t>
            </a:r>
          </a:p>
          <a:p>
            <a:pPr marL="0" indent="0">
              <a:spcBef>
                <a:spcPts val="600"/>
              </a:spcBef>
              <a:buNone/>
            </a:pPr>
            <a:r>
              <a:rPr lang="en-US" sz="1100" i="0">
                <a:solidFill>
                  <a:srgbClr val="131516"/>
                </a:solidFill>
                <a:effectLst/>
                <a:latin typeface="+mj-lt"/>
              </a:rPr>
              <a:t>Larger footprint</a:t>
            </a:r>
          </a:p>
        </p:txBody>
      </p:sp>
      <p:grpSp>
        <p:nvGrpSpPr>
          <p:cNvPr id="1041" name="Group 1040">
            <a:extLst>
              <a:ext uri="{FF2B5EF4-FFF2-40B4-BE49-F238E27FC236}">
                <a16:creationId xmlns:a16="http://schemas.microsoft.com/office/drawing/2014/main" id="{05133AF3-ABAC-961C-0D54-AB802F97ABF6}"/>
              </a:ext>
            </a:extLst>
          </p:cNvPr>
          <p:cNvGrpSpPr/>
          <p:nvPr/>
        </p:nvGrpSpPr>
        <p:grpSpPr>
          <a:xfrm>
            <a:off x="2201375" y="2274079"/>
            <a:ext cx="994524" cy="1597469"/>
            <a:chOff x="4542707" y="3299809"/>
            <a:chExt cx="1400724" cy="2249934"/>
          </a:xfrm>
        </p:grpSpPr>
        <p:sp>
          <p:nvSpPr>
            <p:cNvPr id="1042" name="Trapezoid 1041">
              <a:extLst>
                <a:ext uri="{FF2B5EF4-FFF2-40B4-BE49-F238E27FC236}">
                  <a16:creationId xmlns:a16="http://schemas.microsoft.com/office/drawing/2014/main" id="{75A478C4-F6E3-0AB6-3EED-F0AA1B61AF20}"/>
                </a:ext>
              </a:extLst>
            </p:cNvPr>
            <p:cNvSpPr/>
            <p:nvPr/>
          </p:nvSpPr>
          <p:spPr bwMode="gray">
            <a:xfrm>
              <a:off x="4935134" y="5386742"/>
              <a:ext cx="615627" cy="16300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43" name="Rectangle 1042">
              <a:extLst>
                <a:ext uri="{FF2B5EF4-FFF2-40B4-BE49-F238E27FC236}">
                  <a16:creationId xmlns:a16="http://schemas.microsoft.com/office/drawing/2014/main" id="{CC72ED6A-E777-E879-AE51-4AE3D81DCA33}"/>
                </a:ext>
              </a:extLst>
            </p:cNvPr>
            <p:cNvSpPr/>
            <p:nvPr/>
          </p:nvSpPr>
          <p:spPr bwMode="gray">
            <a:xfrm>
              <a:off x="5149305" y="5414479"/>
              <a:ext cx="173945" cy="10865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44" name="Flowchart: Delay 1043">
              <a:extLst>
                <a:ext uri="{FF2B5EF4-FFF2-40B4-BE49-F238E27FC236}">
                  <a16:creationId xmlns:a16="http://schemas.microsoft.com/office/drawing/2014/main" id="{C46F7A81-491A-D342-B2E9-BCBBA3C9BDB2}"/>
                </a:ext>
              </a:extLst>
            </p:cNvPr>
            <p:cNvSpPr/>
            <p:nvPr/>
          </p:nvSpPr>
          <p:spPr bwMode="gray">
            <a:xfrm>
              <a:off x="5349355" y="5409043"/>
              <a:ext cx="164800" cy="119521"/>
            </a:xfrm>
            <a:prstGeom prst="flowChartDelay">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45" name="Freeform: Shape 1044">
              <a:extLst>
                <a:ext uri="{FF2B5EF4-FFF2-40B4-BE49-F238E27FC236}">
                  <a16:creationId xmlns:a16="http://schemas.microsoft.com/office/drawing/2014/main" id="{10F9D098-6088-CD51-1E13-A58445369953}"/>
                </a:ext>
              </a:extLst>
            </p:cNvPr>
            <p:cNvSpPr/>
            <p:nvPr/>
          </p:nvSpPr>
          <p:spPr bwMode="gray">
            <a:xfrm>
              <a:off x="4542707" y="3416300"/>
              <a:ext cx="702391" cy="1549400"/>
            </a:xfrm>
            <a:custGeom>
              <a:avLst/>
              <a:gdLst>
                <a:gd name="connsiteX0" fmla="*/ 889000 w 914400"/>
                <a:gd name="connsiteY0" fmla="*/ 0 h 1549400"/>
                <a:gd name="connsiteX1" fmla="*/ 0 w 914400"/>
                <a:gd name="connsiteY1" fmla="*/ 698500 h 1549400"/>
                <a:gd name="connsiteX2" fmla="*/ 914400 w 914400"/>
                <a:gd name="connsiteY2" fmla="*/ 1549400 h 1549400"/>
                <a:gd name="connsiteX0" fmla="*/ 889022 w 914422"/>
                <a:gd name="connsiteY0" fmla="*/ 0 h 1549400"/>
                <a:gd name="connsiteX1" fmla="*/ 22 w 914422"/>
                <a:gd name="connsiteY1" fmla="*/ 698500 h 1549400"/>
                <a:gd name="connsiteX2" fmla="*/ 914422 w 914422"/>
                <a:gd name="connsiteY2" fmla="*/ 1549400 h 1549400"/>
                <a:gd name="connsiteX0" fmla="*/ 889863 w 915263"/>
                <a:gd name="connsiteY0" fmla="*/ 0 h 1549400"/>
                <a:gd name="connsiteX1" fmla="*/ 863 w 915263"/>
                <a:gd name="connsiteY1" fmla="*/ 698500 h 1549400"/>
                <a:gd name="connsiteX2" fmla="*/ 915263 w 915263"/>
                <a:gd name="connsiteY2" fmla="*/ 1549400 h 1549400"/>
                <a:gd name="connsiteX0" fmla="*/ 889906 w 915306"/>
                <a:gd name="connsiteY0" fmla="*/ 0 h 1549400"/>
                <a:gd name="connsiteX1" fmla="*/ 906 w 915306"/>
                <a:gd name="connsiteY1" fmla="*/ 698500 h 1549400"/>
                <a:gd name="connsiteX2" fmla="*/ 915306 w 915306"/>
                <a:gd name="connsiteY2" fmla="*/ 1549400 h 1549400"/>
                <a:gd name="connsiteX0" fmla="*/ 889906 w 915306"/>
                <a:gd name="connsiteY0" fmla="*/ 0 h 1549400"/>
                <a:gd name="connsiteX1" fmla="*/ 906 w 915306"/>
                <a:gd name="connsiteY1" fmla="*/ 698500 h 1549400"/>
                <a:gd name="connsiteX2" fmla="*/ 915306 w 915306"/>
                <a:gd name="connsiteY2" fmla="*/ 1549400 h 1549400"/>
              </a:gdLst>
              <a:ahLst/>
              <a:cxnLst>
                <a:cxn ang="0">
                  <a:pos x="connsiteX0" y="connsiteY0"/>
                </a:cxn>
                <a:cxn ang="0">
                  <a:pos x="connsiteX1" y="connsiteY1"/>
                </a:cxn>
                <a:cxn ang="0">
                  <a:pos x="connsiteX2" y="connsiteY2"/>
                </a:cxn>
              </a:cxnLst>
              <a:rect l="l" t="t" r="r" b="b"/>
              <a:pathLst>
                <a:path w="915306" h="1549400">
                  <a:moveTo>
                    <a:pt x="889906" y="0"/>
                  </a:moveTo>
                  <a:cubicBezTo>
                    <a:pt x="555473" y="124883"/>
                    <a:pt x="28423" y="345017"/>
                    <a:pt x="906" y="698500"/>
                  </a:cubicBezTo>
                  <a:cubicBezTo>
                    <a:pt x="-26611" y="1051983"/>
                    <a:pt x="578756" y="1322917"/>
                    <a:pt x="915306" y="154940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Shape 1045">
              <a:extLst>
                <a:ext uri="{FF2B5EF4-FFF2-40B4-BE49-F238E27FC236}">
                  <a16:creationId xmlns:a16="http://schemas.microsoft.com/office/drawing/2014/main" id="{B60E5305-5D97-7793-4D1A-4FB667B94F46}"/>
                </a:ext>
              </a:extLst>
            </p:cNvPr>
            <p:cNvSpPr/>
            <p:nvPr/>
          </p:nvSpPr>
          <p:spPr bwMode="gray">
            <a:xfrm flipH="1">
              <a:off x="5241040" y="3416300"/>
              <a:ext cx="702391" cy="1549400"/>
            </a:xfrm>
            <a:custGeom>
              <a:avLst/>
              <a:gdLst>
                <a:gd name="connsiteX0" fmla="*/ 889000 w 914400"/>
                <a:gd name="connsiteY0" fmla="*/ 0 h 1549400"/>
                <a:gd name="connsiteX1" fmla="*/ 0 w 914400"/>
                <a:gd name="connsiteY1" fmla="*/ 698500 h 1549400"/>
                <a:gd name="connsiteX2" fmla="*/ 914400 w 914400"/>
                <a:gd name="connsiteY2" fmla="*/ 1549400 h 1549400"/>
                <a:gd name="connsiteX0" fmla="*/ 889022 w 914422"/>
                <a:gd name="connsiteY0" fmla="*/ 0 h 1549400"/>
                <a:gd name="connsiteX1" fmla="*/ 22 w 914422"/>
                <a:gd name="connsiteY1" fmla="*/ 698500 h 1549400"/>
                <a:gd name="connsiteX2" fmla="*/ 914422 w 914422"/>
                <a:gd name="connsiteY2" fmla="*/ 1549400 h 1549400"/>
                <a:gd name="connsiteX0" fmla="*/ 889863 w 915263"/>
                <a:gd name="connsiteY0" fmla="*/ 0 h 1549400"/>
                <a:gd name="connsiteX1" fmla="*/ 863 w 915263"/>
                <a:gd name="connsiteY1" fmla="*/ 698500 h 1549400"/>
                <a:gd name="connsiteX2" fmla="*/ 915263 w 915263"/>
                <a:gd name="connsiteY2" fmla="*/ 1549400 h 1549400"/>
                <a:gd name="connsiteX0" fmla="*/ 889906 w 915306"/>
                <a:gd name="connsiteY0" fmla="*/ 0 h 1549400"/>
                <a:gd name="connsiteX1" fmla="*/ 906 w 915306"/>
                <a:gd name="connsiteY1" fmla="*/ 698500 h 1549400"/>
                <a:gd name="connsiteX2" fmla="*/ 915306 w 915306"/>
                <a:gd name="connsiteY2" fmla="*/ 1549400 h 1549400"/>
                <a:gd name="connsiteX0" fmla="*/ 889906 w 915306"/>
                <a:gd name="connsiteY0" fmla="*/ 0 h 1549400"/>
                <a:gd name="connsiteX1" fmla="*/ 906 w 915306"/>
                <a:gd name="connsiteY1" fmla="*/ 698500 h 1549400"/>
                <a:gd name="connsiteX2" fmla="*/ 915306 w 915306"/>
                <a:gd name="connsiteY2" fmla="*/ 1549400 h 1549400"/>
              </a:gdLst>
              <a:ahLst/>
              <a:cxnLst>
                <a:cxn ang="0">
                  <a:pos x="connsiteX0" y="connsiteY0"/>
                </a:cxn>
                <a:cxn ang="0">
                  <a:pos x="connsiteX1" y="connsiteY1"/>
                </a:cxn>
                <a:cxn ang="0">
                  <a:pos x="connsiteX2" y="connsiteY2"/>
                </a:cxn>
              </a:cxnLst>
              <a:rect l="l" t="t" r="r" b="b"/>
              <a:pathLst>
                <a:path w="915306" h="1549400">
                  <a:moveTo>
                    <a:pt x="889906" y="0"/>
                  </a:moveTo>
                  <a:cubicBezTo>
                    <a:pt x="555473" y="124883"/>
                    <a:pt x="28423" y="345017"/>
                    <a:pt x="906" y="698500"/>
                  </a:cubicBezTo>
                  <a:cubicBezTo>
                    <a:pt x="-26611" y="1051983"/>
                    <a:pt x="578756" y="1322917"/>
                    <a:pt x="915306" y="1549400"/>
                  </a:cubicBez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Trapezoid 1046">
              <a:extLst>
                <a:ext uri="{FF2B5EF4-FFF2-40B4-BE49-F238E27FC236}">
                  <a16:creationId xmlns:a16="http://schemas.microsoft.com/office/drawing/2014/main" id="{D0EFBE83-90CD-99B7-0DFD-942D3F806B40}"/>
                </a:ext>
              </a:extLst>
            </p:cNvPr>
            <p:cNvSpPr/>
            <p:nvPr/>
          </p:nvSpPr>
          <p:spPr bwMode="gray">
            <a:xfrm>
              <a:off x="5181761" y="3305174"/>
              <a:ext cx="103323" cy="2109388"/>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048" name="Straight Connector 1047">
              <a:extLst>
                <a:ext uri="{FF2B5EF4-FFF2-40B4-BE49-F238E27FC236}">
                  <a16:creationId xmlns:a16="http://schemas.microsoft.com/office/drawing/2014/main" id="{C03F2F3A-50CD-F469-18B0-5BDFD5EBC609}"/>
                </a:ext>
              </a:extLst>
            </p:cNvPr>
            <p:cNvCxnSpPr/>
            <p:nvPr/>
          </p:nvCxnSpPr>
          <p:spPr bwMode="gray">
            <a:xfrm>
              <a:off x="4890744" y="3602039"/>
              <a:ext cx="70248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71563585-B769-0C54-9A9C-04D69221341E}"/>
                </a:ext>
              </a:extLst>
            </p:cNvPr>
            <p:cNvCxnSpPr/>
            <p:nvPr/>
          </p:nvCxnSpPr>
          <p:spPr bwMode="gray">
            <a:xfrm>
              <a:off x="4890744" y="4678361"/>
              <a:ext cx="70248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50" name="Rectangle: Rounded Corners 1049">
              <a:extLst>
                <a:ext uri="{FF2B5EF4-FFF2-40B4-BE49-F238E27FC236}">
                  <a16:creationId xmlns:a16="http://schemas.microsoft.com/office/drawing/2014/main" id="{CE50AE2C-8FE9-2331-D87F-FFD6659909C7}"/>
                </a:ext>
              </a:extLst>
            </p:cNvPr>
            <p:cNvSpPr/>
            <p:nvPr/>
          </p:nvSpPr>
          <p:spPr bwMode="gray">
            <a:xfrm>
              <a:off x="5176595" y="3299809"/>
              <a:ext cx="113655" cy="64070"/>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53" name="Rectangle: Rounded Corners 1052">
              <a:extLst>
                <a:ext uri="{FF2B5EF4-FFF2-40B4-BE49-F238E27FC236}">
                  <a16:creationId xmlns:a16="http://schemas.microsoft.com/office/drawing/2014/main" id="{AF05C02E-FB2F-ADF6-AA60-F87E2FE975A6}"/>
                </a:ext>
              </a:extLst>
            </p:cNvPr>
            <p:cNvSpPr/>
            <p:nvPr/>
          </p:nvSpPr>
          <p:spPr bwMode="gray">
            <a:xfrm>
              <a:off x="5164661" y="5322478"/>
              <a:ext cx="137523" cy="64070"/>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057" name="TextBox 1056">
            <a:extLst>
              <a:ext uri="{FF2B5EF4-FFF2-40B4-BE49-F238E27FC236}">
                <a16:creationId xmlns:a16="http://schemas.microsoft.com/office/drawing/2014/main" id="{B5805742-A24D-2BF4-8D35-711CD5AD5119}"/>
              </a:ext>
            </a:extLst>
          </p:cNvPr>
          <p:cNvSpPr txBox="1"/>
          <p:nvPr/>
        </p:nvSpPr>
        <p:spPr bwMode="gray">
          <a:xfrm>
            <a:off x="1804741" y="5670027"/>
            <a:ext cx="3357698" cy="488201"/>
          </a:xfrm>
          <a:prstGeom prst="rect">
            <a:avLst/>
          </a:prstGeom>
          <a:noFill/>
        </p:spPr>
        <p:txBody>
          <a:bodyPr wrap="square" lIns="36000" tIns="36000" rIns="36000" bIns="36000" rtlCol="0">
            <a:spAutoFit/>
          </a:bodyPr>
          <a:lstStyle/>
          <a:p>
            <a:pPr>
              <a:spcBef>
                <a:spcPts val="600"/>
              </a:spcBef>
            </a:pPr>
            <a:r>
              <a:rPr lang="en-US" sz="1100">
                <a:solidFill>
                  <a:srgbClr val="131516"/>
                </a:solidFill>
                <a:latin typeface="+mj-lt"/>
              </a:rPr>
              <a:t>Residential</a:t>
            </a:r>
          </a:p>
          <a:p>
            <a:pPr>
              <a:spcBef>
                <a:spcPts val="600"/>
              </a:spcBef>
            </a:pPr>
            <a:r>
              <a:rPr lang="en-US" sz="1100" i="0">
                <a:solidFill>
                  <a:srgbClr val="131516"/>
                </a:solidFill>
                <a:effectLst/>
                <a:latin typeface="+mj-lt"/>
              </a:rPr>
              <a:t>Urban</a:t>
            </a:r>
          </a:p>
        </p:txBody>
      </p:sp>
      <p:cxnSp>
        <p:nvCxnSpPr>
          <p:cNvPr id="1058" name="Straight Connector 10">
            <a:extLst>
              <a:ext uri="{FF2B5EF4-FFF2-40B4-BE49-F238E27FC236}">
                <a16:creationId xmlns:a16="http://schemas.microsoft.com/office/drawing/2014/main" id="{5643D237-8C18-A579-9D86-D3B329DDD417}"/>
              </a:ext>
            </a:extLst>
          </p:cNvPr>
          <p:cNvCxnSpPr>
            <a:cxnSpLocks/>
          </p:cNvCxnSpPr>
          <p:nvPr/>
        </p:nvCxnSpPr>
        <p:spPr bwMode="gray">
          <a:xfrm>
            <a:off x="438571" y="5622554"/>
            <a:ext cx="7772400"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pic>
        <p:nvPicPr>
          <p:cNvPr id="1065" name="Graphic 1064" descr="Badge Follow with solid fill">
            <a:extLst>
              <a:ext uri="{FF2B5EF4-FFF2-40B4-BE49-F238E27FC236}">
                <a16:creationId xmlns:a16="http://schemas.microsoft.com/office/drawing/2014/main" id="{72900D13-C603-E115-2C84-457E5BF879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46917" y="4517246"/>
            <a:ext cx="218899" cy="218899"/>
          </a:xfrm>
          <a:prstGeom prst="rect">
            <a:avLst/>
          </a:prstGeom>
        </p:spPr>
      </p:pic>
      <p:pic>
        <p:nvPicPr>
          <p:cNvPr id="1067" name="Graphic 1066" descr="Badge Unfollow with solid fill">
            <a:extLst>
              <a:ext uri="{FF2B5EF4-FFF2-40B4-BE49-F238E27FC236}">
                <a16:creationId xmlns:a16="http://schemas.microsoft.com/office/drawing/2014/main" id="{4F42EC55-F87D-66CB-02B0-575D7867FB6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46916" y="4766149"/>
            <a:ext cx="218900" cy="218900"/>
          </a:xfrm>
          <a:prstGeom prst="rect">
            <a:avLst/>
          </a:prstGeom>
        </p:spPr>
      </p:pic>
      <p:pic>
        <p:nvPicPr>
          <p:cNvPr id="1068" name="Graphic 1067" descr="Badge Unfollow with solid fill">
            <a:extLst>
              <a:ext uri="{FF2B5EF4-FFF2-40B4-BE49-F238E27FC236}">
                <a16:creationId xmlns:a16="http://schemas.microsoft.com/office/drawing/2014/main" id="{EFBDA4DB-AC9C-C49D-B7CB-FBBB04E2BA9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46916" y="5015053"/>
            <a:ext cx="218900" cy="218900"/>
          </a:xfrm>
          <a:prstGeom prst="rect">
            <a:avLst/>
          </a:prstGeom>
        </p:spPr>
      </p:pic>
      <p:pic>
        <p:nvPicPr>
          <p:cNvPr id="1069" name="Graphic 1068" descr="Badge Unfollow with solid fill">
            <a:extLst>
              <a:ext uri="{FF2B5EF4-FFF2-40B4-BE49-F238E27FC236}">
                <a16:creationId xmlns:a16="http://schemas.microsoft.com/office/drawing/2014/main" id="{98C2D440-EA7C-6B31-58B2-918995C1042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46916" y="5263958"/>
            <a:ext cx="218900" cy="218900"/>
          </a:xfrm>
          <a:prstGeom prst="rect">
            <a:avLst/>
          </a:prstGeom>
        </p:spPr>
      </p:pic>
      <p:pic>
        <p:nvPicPr>
          <p:cNvPr id="1070" name="Graphic 1069" descr="Badge Follow with solid fill">
            <a:extLst>
              <a:ext uri="{FF2B5EF4-FFF2-40B4-BE49-F238E27FC236}">
                <a16:creationId xmlns:a16="http://schemas.microsoft.com/office/drawing/2014/main" id="{E62DCB7F-D333-B02B-BF88-82DE8FF4C0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46917" y="4268343"/>
            <a:ext cx="218899" cy="218899"/>
          </a:xfrm>
          <a:prstGeom prst="rect">
            <a:avLst/>
          </a:prstGeom>
        </p:spPr>
      </p:pic>
      <p:pic>
        <p:nvPicPr>
          <p:cNvPr id="1071" name="Graphic 1070" descr="Badge Follow with solid fill">
            <a:extLst>
              <a:ext uri="{FF2B5EF4-FFF2-40B4-BE49-F238E27FC236}">
                <a16:creationId xmlns:a16="http://schemas.microsoft.com/office/drawing/2014/main" id="{2594A45A-6561-86BC-6E2C-601BB09906E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04678" y="4766149"/>
            <a:ext cx="218899" cy="218899"/>
          </a:xfrm>
          <a:prstGeom prst="rect">
            <a:avLst/>
          </a:prstGeom>
        </p:spPr>
      </p:pic>
      <p:pic>
        <p:nvPicPr>
          <p:cNvPr id="1073" name="Graphic 1072" descr="Badge Unfollow with solid fill">
            <a:extLst>
              <a:ext uri="{FF2B5EF4-FFF2-40B4-BE49-F238E27FC236}">
                <a16:creationId xmlns:a16="http://schemas.microsoft.com/office/drawing/2014/main" id="{BE258CE1-0732-9B1A-782C-293CE6C556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04677" y="5015052"/>
            <a:ext cx="218900" cy="218900"/>
          </a:xfrm>
          <a:prstGeom prst="rect">
            <a:avLst/>
          </a:prstGeom>
        </p:spPr>
      </p:pic>
      <p:pic>
        <p:nvPicPr>
          <p:cNvPr id="1074" name="Graphic 1073" descr="Badge Unfollow with solid fill">
            <a:extLst>
              <a:ext uri="{FF2B5EF4-FFF2-40B4-BE49-F238E27FC236}">
                <a16:creationId xmlns:a16="http://schemas.microsoft.com/office/drawing/2014/main" id="{21FD58B4-DFAE-09BA-774F-B2B931F286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04677" y="5263958"/>
            <a:ext cx="218900" cy="218900"/>
          </a:xfrm>
          <a:prstGeom prst="rect">
            <a:avLst/>
          </a:prstGeom>
        </p:spPr>
      </p:pic>
      <p:pic>
        <p:nvPicPr>
          <p:cNvPr id="1075" name="Graphic 1074" descr="Badge Follow with solid fill">
            <a:extLst>
              <a:ext uri="{FF2B5EF4-FFF2-40B4-BE49-F238E27FC236}">
                <a16:creationId xmlns:a16="http://schemas.microsoft.com/office/drawing/2014/main" id="{82F4A503-CA46-5F34-FB7E-22F2B89E44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04678" y="4268343"/>
            <a:ext cx="218899" cy="218899"/>
          </a:xfrm>
          <a:prstGeom prst="rect">
            <a:avLst/>
          </a:prstGeom>
        </p:spPr>
      </p:pic>
      <p:pic>
        <p:nvPicPr>
          <p:cNvPr id="1076" name="Graphic 1075" descr="Badge Follow with solid fill">
            <a:extLst>
              <a:ext uri="{FF2B5EF4-FFF2-40B4-BE49-F238E27FC236}">
                <a16:creationId xmlns:a16="http://schemas.microsoft.com/office/drawing/2014/main" id="{6302FB88-D98B-9136-D45A-5CCDF35503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04678" y="4517246"/>
            <a:ext cx="218899" cy="218899"/>
          </a:xfrm>
          <a:prstGeom prst="rect">
            <a:avLst/>
          </a:prstGeom>
        </p:spPr>
      </p:pic>
      <p:sp>
        <p:nvSpPr>
          <p:cNvPr id="2" name="TextBox 1">
            <a:extLst>
              <a:ext uri="{FF2B5EF4-FFF2-40B4-BE49-F238E27FC236}">
                <a16:creationId xmlns:a16="http://schemas.microsoft.com/office/drawing/2014/main" id="{2EFCD90C-927F-5F7E-5FC9-062758AB27AB}"/>
              </a:ext>
            </a:extLst>
          </p:cNvPr>
          <p:cNvSpPr txBox="1"/>
          <p:nvPr/>
        </p:nvSpPr>
        <p:spPr bwMode="gray">
          <a:xfrm>
            <a:off x="330199" y="1554480"/>
            <a:ext cx="7116584" cy="288147"/>
          </a:xfrm>
          <a:prstGeom prst="rect">
            <a:avLst/>
          </a:prstGeom>
          <a:noFill/>
        </p:spPr>
        <p:txBody>
          <a:bodyPr wrap="square" lIns="36000" tIns="36000" rIns="36000" bIns="36000" rtlCol="0">
            <a:spAutoFit/>
          </a:bodyPr>
          <a:lstStyle/>
          <a:p>
            <a:pPr marL="0" indent="0">
              <a:buNone/>
            </a:pPr>
            <a:r>
              <a:rPr lang="en-US" sz="1400" b="1" dirty="0"/>
              <a:t>Comparison of horizontal- and vertical-axis wind turbines</a:t>
            </a:r>
          </a:p>
        </p:txBody>
      </p:sp>
      <p:sp>
        <p:nvSpPr>
          <p:cNvPr id="19" name="Oval 18">
            <a:extLst>
              <a:ext uri="{FF2B5EF4-FFF2-40B4-BE49-F238E27FC236}">
                <a16:creationId xmlns:a16="http://schemas.microsoft.com/office/drawing/2014/main" id="{ADBE7622-B103-75C6-B5B2-558AE64993D6}"/>
              </a:ext>
            </a:extLst>
          </p:cNvPr>
          <p:cNvSpPr/>
          <p:nvPr/>
        </p:nvSpPr>
        <p:spPr bwMode="gray">
          <a:xfrm>
            <a:off x="3967111" y="2996290"/>
            <a:ext cx="218900" cy="218900"/>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050">
                <a:solidFill>
                  <a:schemeClr val="tx1"/>
                </a:solidFill>
              </a:rPr>
              <a:t>&lt;1</a:t>
            </a:r>
          </a:p>
        </p:txBody>
      </p:sp>
      <p:sp>
        <p:nvSpPr>
          <p:cNvPr id="20" name="Oval 19">
            <a:extLst>
              <a:ext uri="{FF2B5EF4-FFF2-40B4-BE49-F238E27FC236}">
                <a16:creationId xmlns:a16="http://schemas.microsoft.com/office/drawing/2014/main" id="{AAC7524A-AA77-E596-3C45-338C567D3EBD}"/>
              </a:ext>
            </a:extLst>
          </p:cNvPr>
          <p:cNvSpPr/>
          <p:nvPr/>
        </p:nvSpPr>
        <p:spPr bwMode="gray">
          <a:xfrm>
            <a:off x="6129892" y="2426958"/>
            <a:ext cx="1217068" cy="1217068"/>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3600">
                <a:solidFill>
                  <a:schemeClr val="tx1"/>
                </a:solidFill>
              </a:rPr>
              <a:t>900</a:t>
            </a:r>
          </a:p>
        </p:txBody>
      </p:sp>
      <p:sp>
        <p:nvSpPr>
          <p:cNvPr id="21" name="Oval 20">
            <a:extLst>
              <a:ext uri="{FF2B5EF4-FFF2-40B4-BE49-F238E27FC236}">
                <a16:creationId xmlns:a16="http://schemas.microsoft.com/office/drawing/2014/main" id="{F9824B0C-6EF0-CEAC-BEB3-D56FD92DD44B}"/>
              </a:ext>
            </a:extLst>
          </p:cNvPr>
          <p:cNvSpPr/>
          <p:nvPr/>
        </p:nvSpPr>
        <p:spPr bwMode="gray">
          <a:xfrm>
            <a:off x="6462857" y="1844261"/>
            <a:ext cx="145735" cy="145735"/>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1050">
              <a:solidFill>
                <a:schemeClr val="tx1"/>
              </a:solidFill>
            </a:endParaRPr>
          </a:p>
        </p:txBody>
      </p:sp>
      <p:sp>
        <p:nvSpPr>
          <p:cNvPr id="22" name="TextBox 21">
            <a:extLst>
              <a:ext uri="{FF2B5EF4-FFF2-40B4-BE49-F238E27FC236}">
                <a16:creationId xmlns:a16="http://schemas.microsoft.com/office/drawing/2014/main" id="{32D0F688-3F51-0D13-B4BA-B514E194C17A}"/>
              </a:ext>
            </a:extLst>
          </p:cNvPr>
          <p:cNvSpPr txBox="1"/>
          <p:nvPr/>
        </p:nvSpPr>
        <p:spPr bwMode="gray">
          <a:xfrm>
            <a:off x="6608592" y="1820448"/>
            <a:ext cx="2095315" cy="226591"/>
          </a:xfrm>
          <a:prstGeom prst="rect">
            <a:avLst/>
          </a:prstGeom>
          <a:noFill/>
        </p:spPr>
        <p:txBody>
          <a:bodyPr wrap="square" lIns="36000" tIns="36000" rIns="36000" bIns="36000" rtlCol="0">
            <a:spAutoFit/>
          </a:bodyPr>
          <a:lstStyle/>
          <a:p>
            <a:pPr marL="0" indent="0">
              <a:spcBef>
                <a:spcPts val="600"/>
              </a:spcBef>
              <a:buNone/>
            </a:pPr>
            <a:r>
              <a:rPr lang="en-US" sz="1000" i="0" dirty="0">
                <a:solidFill>
                  <a:srgbClr val="131516"/>
                </a:solidFill>
                <a:effectLst/>
                <a:latin typeface="Arial"/>
                <a:cs typeface="Arial"/>
              </a:rPr>
              <a:t>Global installed capacity, GW, 2024</a:t>
            </a:r>
          </a:p>
        </p:txBody>
      </p:sp>
      <p:sp>
        <p:nvSpPr>
          <p:cNvPr id="10" name="TextBox 9">
            <a:extLst>
              <a:ext uri="{FF2B5EF4-FFF2-40B4-BE49-F238E27FC236}">
                <a16:creationId xmlns:a16="http://schemas.microsoft.com/office/drawing/2014/main" id="{FD5BBCAC-F841-03A5-7A1F-597A687CB841}"/>
              </a:ext>
            </a:extLst>
          </p:cNvPr>
          <p:cNvSpPr txBox="1"/>
          <p:nvPr/>
        </p:nvSpPr>
        <p:spPr bwMode="gray">
          <a:xfrm>
            <a:off x="5772480" y="2060799"/>
            <a:ext cx="1577042" cy="226591"/>
          </a:xfrm>
          <a:prstGeom prst="rect">
            <a:avLst/>
          </a:prstGeom>
          <a:noFill/>
        </p:spPr>
        <p:txBody>
          <a:bodyPr wrap="square" lIns="36000" tIns="36000" rIns="36000" bIns="36000" rtlCol="0">
            <a:spAutoFit/>
          </a:bodyPr>
          <a:lstStyle/>
          <a:p>
            <a:pPr marL="0" indent="0" algn="ctr">
              <a:spcBef>
                <a:spcPts val="600"/>
              </a:spcBef>
              <a:buNone/>
            </a:pPr>
            <a:r>
              <a:rPr lang="en-US" sz="1000" b="1" i="0">
                <a:solidFill>
                  <a:srgbClr val="131516"/>
                </a:solidFill>
                <a:effectLst/>
                <a:latin typeface="Arial"/>
                <a:cs typeface="Arial"/>
              </a:rPr>
              <a:t>Focus of this document</a:t>
            </a:r>
          </a:p>
        </p:txBody>
      </p:sp>
      <p:cxnSp>
        <p:nvCxnSpPr>
          <p:cNvPr id="8" name="Straight Connector 7">
            <a:extLst>
              <a:ext uri="{FF2B5EF4-FFF2-40B4-BE49-F238E27FC236}">
                <a16:creationId xmlns:a16="http://schemas.microsoft.com/office/drawing/2014/main" id="{7C474EE7-58C7-4750-70E0-10EEEC28B081}"/>
              </a:ext>
            </a:extLst>
          </p:cNvPr>
          <p:cNvCxnSpPr>
            <a:cxnSpLocks/>
          </p:cNvCxnSpPr>
          <p:nvPr/>
        </p:nvCxnSpPr>
        <p:spPr bwMode="gray">
          <a:xfrm>
            <a:off x="281868" y="1812925"/>
            <a:ext cx="8245444"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93016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489585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9" name="think-cell Slide" r:id="rId43" imgW="592" imgH="591" progId="TCLayout.ActiveDocument.1">
                  <p:embed/>
                </p:oleObj>
              </mc:Choice>
              <mc:Fallback>
                <p:oleObj name="think-cell Slide" r:id="rId43" imgW="592" imgH="591" progId="TCLayout.ActiveDocument.1">
                  <p:embed/>
                  <p:pic>
                    <p:nvPicPr>
                      <p:cNvPr id="7" name="think-cell data - do not delete" hidden="1"/>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1066" name="Rectangle 1065">
            <a:extLst>
              <a:ext uri="{FF2B5EF4-FFF2-40B4-BE49-F238E27FC236}">
                <a16:creationId xmlns:a16="http://schemas.microsoft.com/office/drawing/2014/main" id="{68A05B4E-1E78-FAB8-92F5-1BEDAF9EE2C4}"/>
              </a:ext>
            </a:extLst>
          </p:cNvPr>
          <p:cNvSpPr/>
          <p:nvPr/>
        </p:nvSpPr>
        <p:spPr bwMode="gray">
          <a:xfrm>
            <a:off x="6482838" y="1946275"/>
            <a:ext cx="1733434" cy="4222204"/>
          </a:xfrm>
          <a:prstGeom prst="rect">
            <a:avLst/>
          </a:prstGeom>
          <a:solidFill>
            <a:srgbClr val="EFFA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65" name="Rectangle 1064">
            <a:extLst>
              <a:ext uri="{FF2B5EF4-FFF2-40B4-BE49-F238E27FC236}">
                <a16:creationId xmlns:a16="http://schemas.microsoft.com/office/drawing/2014/main" id="{49630484-E2CF-734B-0059-23DF4791F31F}"/>
              </a:ext>
            </a:extLst>
          </p:cNvPr>
          <p:cNvSpPr/>
          <p:nvPr/>
        </p:nvSpPr>
        <p:spPr bwMode="gray">
          <a:xfrm>
            <a:off x="4968240" y="1946275"/>
            <a:ext cx="1417236" cy="422220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Title 5"/>
          <p:cNvSpPr>
            <a:spLocks noGrp="1"/>
          </p:cNvSpPr>
          <p:nvPr>
            <p:ph type="title"/>
          </p:nvPr>
        </p:nvSpPr>
        <p:spPr/>
        <p:txBody>
          <a:bodyPr vert="horz">
            <a:noAutofit/>
          </a:bodyPr>
          <a:lstStyle/>
          <a:p>
            <a:r>
              <a:rPr lang="en-US"/>
              <a:t>Blade rotation into electricity is either direct or through a gearbox, with direct drive growing offshore and geared dominant onshore</a:t>
            </a:r>
          </a:p>
        </p:txBody>
      </p:sp>
      <p:sp>
        <p:nvSpPr>
          <p:cNvPr id="15" name="btfpNotesBox361175"/>
          <p:cNvSpPr txBox="1"/>
          <p:nvPr>
            <p:custDataLst>
              <p:tags r:id="rId4"/>
            </p:custDataLst>
          </p:nvPr>
        </p:nvSpPr>
        <p:spPr bwMode="gray">
          <a:xfrm>
            <a:off x="329184" y="6419088"/>
            <a:ext cx="9233916"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Enercon, </a:t>
            </a:r>
            <a:r>
              <a:rPr lang="en-US" sz="800" dirty="0">
                <a:solidFill>
                  <a:srgbClr val="000000"/>
                </a:solidFill>
                <a:hlinkClick r:id="rId45" action="ppaction://hlinkfile"/>
              </a:rPr>
              <a:t>Track Record</a:t>
            </a:r>
            <a:r>
              <a:rPr lang="en-US" sz="800" dirty="0">
                <a:solidFill>
                  <a:srgbClr val="000000"/>
                </a:solidFill>
              </a:rPr>
              <a:t> (2024); Wikipedia, </a:t>
            </a:r>
            <a:r>
              <a:rPr lang="en-US" sz="800" dirty="0">
                <a:solidFill>
                  <a:srgbClr val="000000"/>
                </a:solidFill>
                <a:hlinkClick r:id="rId46"/>
              </a:rPr>
              <a:t>List of offshore wind farms</a:t>
            </a:r>
            <a:r>
              <a:rPr lang="en-US" sz="800" dirty="0">
                <a:solidFill>
                  <a:srgbClr val="000000"/>
                </a:solidFill>
              </a:rPr>
              <a:t> (2024); GWEC, </a:t>
            </a:r>
            <a:r>
              <a:rPr lang="en-US" sz="800" dirty="0">
                <a:solidFill>
                  <a:srgbClr val="000000"/>
                </a:solidFill>
                <a:hlinkClick r:id="rId47"/>
              </a:rPr>
              <a:t>Global Offshore Wind Report</a:t>
            </a:r>
            <a:r>
              <a:rPr lang="en-US" sz="800" dirty="0">
                <a:solidFill>
                  <a:srgbClr val="000000"/>
                </a:solidFill>
              </a:rPr>
              <a:t> (2023); Pall, </a:t>
            </a:r>
            <a:r>
              <a:rPr lang="en-US" sz="800" dirty="0">
                <a:solidFill>
                  <a:srgbClr val="000000"/>
                </a:solidFill>
                <a:hlinkClick r:id="rId48"/>
              </a:rPr>
              <a:t>The Consequences of Gearbox Failures in Wind Turbines</a:t>
            </a:r>
            <a:r>
              <a:rPr lang="en-US" sz="800" dirty="0">
                <a:solidFill>
                  <a:srgbClr val="000000"/>
                </a:solidFill>
              </a:rPr>
              <a:t> (2023); Spinning Wing, </a:t>
            </a:r>
            <a:r>
              <a:rPr lang="en-US" sz="800" dirty="0">
                <a:solidFill>
                  <a:srgbClr val="000000"/>
                </a:solidFill>
                <a:hlinkClick r:id="rId49"/>
              </a:rPr>
              <a:t>Direct Drive Wind Turbines</a:t>
            </a:r>
            <a:r>
              <a:rPr lang="en-US" sz="800" dirty="0">
                <a:solidFill>
                  <a:srgbClr val="000000"/>
                </a:solidFill>
              </a:rPr>
              <a:t>; Picture top: </a:t>
            </a:r>
            <a:r>
              <a:rPr lang="en-US" sz="800" b="0" i="0" u="none" strike="noStrike" dirty="0">
                <a:solidFill>
                  <a:srgbClr val="0645AD"/>
                </a:solidFill>
                <a:effectLst/>
                <a:hlinkClick r:id="rId50"/>
              </a:rPr>
              <a:t>Paul Anderson</a:t>
            </a:r>
            <a:r>
              <a:rPr lang="en-US" sz="800" b="0" i="0" u="none" strike="noStrike" dirty="0">
                <a:solidFill>
                  <a:srgbClr val="000000"/>
                </a:solidFill>
                <a:effectLst/>
              </a:rPr>
              <a:t>; </a:t>
            </a:r>
            <a:r>
              <a:rPr lang="en-US" sz="800" dirty="0">
                <a:solidFill>
                  <a:srgbClr val="000000"/>
                </a:solidFill>
              </a:rPr>
              <a:t>Picture bottom: </a:t>
            </a:r>
            <a:r>
              <a:rPr lang="en-US" sz="800" b="0" i="0" u="sng" dirty="0" err="1">
                <a:solidFill>
                  <a:srgbClr val="BA0000"/>
                </a:solidFill>
                <a:effectLst/>
                <a:hlinkClick r:id="rId51" tooltip="User:DKViolet (page does not exist)"/>
              </a:rPr>
              <a:t>DKViolet</a:t>
            </a:r>
            <a:r>
              <a:rPr lang="en-US" sz="800" b="0" i="0" u="sng" dirty="0">
                <a:solidFill>
                  <a:srgbClr val="BA0000"/>
                </a:solidFill>
                <a:effectLst/>
              </a:rPr>
              <a:t>.</a:t>
            </a:r>
            <a:endParaRPr lang="en-US" sz="800" dirty="0">
              <a:solidFill>
                <a:srgbClr val="000000"/>
              </a:solidFill>
            </a:endParaRP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52"/>
              </a:rPr>
              <a:t>Gernot Wagner</a:t>
            </a:r>
            <a:r>
              <a:rPr lang="en-US" sz="800" dirty="0">
                <a:solidFill>
                  <a:srgbClr val="000000"/>
                </a:solidFill>
              </a:rPr>
              <a:t>. </a:t>
            </a:r>
            <a:r>
              <a:rPr lang="en-US" sz="800" dirty="0">
                <a:solidFill>
                  <a:srgbClr val="000000"/>
                </a:solidFill>
                <a:hlinkClick r:id="rId5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4"/>
              </a:rPr>
              <a:t>Reconsidering Wind</a:t>
            </a:r>
            <a:r>
              <a:rPr lang="en-US" sz="800" dirty="0">
                <a:solidFill>
                  <a:srgbClr val="000000"/>
                </a:solidFill>
              </a:rPr>
              <a:t>” (5 March 2025).</a:t>
            </a:r>
          </a:p>
        </p:txBody>
      </p:sp>
      <p:sp>
        <p:nvSpPr>
          <p:cNvPr id="11" name="TextBox 10">
            <a:extLst>
              <a:ext uri="{FF2B5EF4-FFF2-40B4-BE49-F238E27FC236}">
                <a16:creationId xmlns:a16="http://schemas.microsoft.com/office/drawing/2014/main" id="{03B65C99-18DF-E291-EA75-C6D68C60B0EF}"/>
              </a:ext>
            </a:extLst>
          </p:cNvPr>
          <p:cNvSpPr txBox="1"/>
          <p:nvPr/>
        </p:nvSpPr>
        <p:spPr bwMode="gray">
          <a:xfrm>
            <a:off x="329184" y="1566832"/>
            <a:ext cx="4550568" cy="288147"/>
          </a:xfrm>
          <a:prstGeom prst="rect">
            <a:avLst/>
          </a:prstGeom>
          <a:noFill/>
        </p:spPr>
        <p:txBody>
          <a:bodyPr wrap="square" lIns="36000" tIns="36000" rIns="36000" bIns="36000" rtlCol="0">
            <a:spAutoFit/>
          </a:bodyPr>
          <a:lstStyle/>
          <a:p>
            <a:pPr marL="0" indent="0">
              <a:buNone/>
            </a:pPr>
            <a:r>
              <a:rPr lang="en-US" sz="1400" b="1" dirty="0"/>
              <a:t>Trend in average US wind farm size</a:t>
            </a:r>
          </a:p>
        </p:txBody>
      </p:sp>
      <p:sp>
        <p:nvSpPr>
          <p:cNvPr id="13" name="TextBox 12">
            <a:extLst>
              <a:ext uri="{FF2B5EF4-FFF2-40B4-BE49-F238E27FC236}">
                <a16:creationId xmlns:a16="http://schemas.microsoft.com/office/drawing/2014/main" id="{65F331A3-3F31-6BB6-4F5E-CC924C77C2A7}"/>
              </a:ext>
            </a:extLst>
          </p:cNvPr>
          <p:cNvSpPr txBox="1"/>
          <p:nvPr/>
        </p:nvSpPr>
        <p:spPr bwMode="gray">
          <a:xfrm>
            <a:off x="388937" y="1933559"/>
            <a:ext cx="1924202" cy="257175"/>
          </a:xfrm>
          <a:prstGeom prst="rect">
            <a:avLst/>
          </a:prstGeom>
          <a:noFill/>
        </p:spPr>
        <p:txBody>
          <a:bodyPr wrap="square" lIns="36000" tIns="36000" rIns="36000" bIns="36000" rtlCol="0">
            <a:spAutoFit/>
          </a:bodyPr>
          <a:lstStyle/>
          <a:p>
            <a:pPr marL="0" indent="0">
              <a:buNone/>
            </a:pPr>
            <a:r>
              <a:rPr lang="en-US" sz="1200" b="1"/>
              <a:t>Geared</a:t>
            </a:r>
          </a:p>
        </p:txBody>
      </p:sp>
      <p:sp>
        <p:nvSpPr>
          <p:cNvPr id="14" name="TextBox 13">
            <a:extLst>
              <a:ext uri="{FF2B5EF4-FFF2-40B4-BE49-F238E27FC236}">
                <a16:creationId xmlns:a16="http://schemas.microsoft.com/office/drawing/2014/main" id="{C86FC6B5-E4FB-0696-7187-282A3976B2D4}"/>
              </a:ext>
            </a:extLst>
          </p:cNvPr>
          <p:cNvSpPr txBox="1"/>
          <p:nvPr/>
        </p:nvSpPr>
        <p:spPr bwMode="gray">
          <a:xfrm>
            <a:off x="412764" y="4163844"/>
            <a:ext cx="1924202" cy="257175"/>
          </a:xfrm>
          <a:prstGeom prst="rect">
            <a:avLst/>
          </a:prstGeom>
          <a:noFill/>
        </p:spPr>
        <p:txBody>
          <a:bodyPr wrap="square" lIns="36000" tIns="36000" rIns="36000" bIns="36000" rtlCol="0">
            <a:spAutoFit/>
          </a:bodyPr>
          <a:lstStyle/>
          <a:p>
            <a:pPr marL="0" indent="0">
              <a:buNone/>
            </a:pPr>
            <a:r>
              <a:rPr lang="en-US" sz="1200" b="1" dirty="0"/>
              <a:t>Direct drive</a:t>
            </a:r>
          </a:p>
        </p:txBody>
      </p:sp>
      <p:cxnSp>
        <p:nvCxnSpPr>
          <p:cNvPr id="16" name="btfpColumnHeaderBoxLine912903">
            <a:extLst>
              <a:ext uri="{FF2B5EF4-FFF2-40B4-BE49-F238E27FC236}">
                <a16:creationId xmlns:a16="http://schemas.microsoft.com/office/drawing/2014/main" id="{8D67AD45-A9D7-6346-2734-54663F1DF2FF}"/>
              </a:ext>
            </a:extLst>
          </p:cNvPr>
          <p:cNvCxnSpPr>
            <a:cxnSpLocks/>
          </p:cNvCxnSpPr>
          <p:nvPr/>
        </p:nvCxnSpPr>
        <p:spPr bwMode="gray">
          <a:xfrm flipV="1">
            <a:off x="419895" y="4110038"/>
            <a:ext cx="114300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9199FE-8F79-6753-0879-C7702A5C9FA4}"/>
              </a:ext>
            </a:extLst>
          </p:cNvPr>
          <p:cNvSpPr txBox="1"/>
          <p:nvPr/>
        </p:nvSpPr>
        <p:spPr bwMode="gray">
          <a:xfrm>
            <a:off x="4968240" y="1353036"/>
            <a:ext cx="2825545" cy="503590"/>
          </a:xfrm>
          <a:prstGeom prst="rect">
            <a:avLst/>
          </a:prstGeom>
          <a:noFill/>
        </p:spPr>
        <p:txBody>
          <a:bodyPr wrap="square" lIns="36000" tIns="36000" rIns="36000" bIns="36000" rtlCol="0">
            <a:spAutoFit/>
          </a:bodyPr>
          <a:lstStyle/>
          <a:p>
            <a:pPr marL="0" indent="0">
              <a:buNone/>
            </a:pPr>
            <a:r>
              <a:rPr lang="en-US" sz="1400" b="1" dirty="0"/>
              <a:t>Global installed capacity, </a:t>
            </a:r>
            <a:br>
              <a:rPr lang="en-US" sz="1400" b="1" dirty="0"/>
            </a:br>
            <a:r>
              <a:rPr lang="en-US" sz="1400" i="1" dirty="0"/>
              <a:t>excl. China, 1990-2024, GW</a:t>
            </a:r>
          </a:p>
        </p:txBody>
      </p:sp>
      <p:graphicFrame>
        <p:nvGraphicFramePr>
          <p:cNvPr id="10" name="Chart 9">
            <a:extLst>
              <a:ext uri="{FF2B5EF4-FFF2-40B4-BE49-F238E27FC236}">
                <a16:creationId xmlns:a16="http://schemas.microsoft.com/office/drawing/2014/main" id="{6E411BE7-4D1C-897F-6451-9E3E2960EE81}"/>
              </a:ext>
            </a:extLst>
          </p:cNvPr>
          <p:cNvGraphicFramePr/>
          <p:nvPr>
            <p:custDataLst>
              <p:tags r:id="rId5"/>
            </p:custDataLst>
            <p:extLst>
              <p:ext uri="{D42A27DB-BD31-4B8C-83A1-F6EECF244321}">
                <p14:modId xmlns:p14="http://schemas.microsoft.com/office/powerpoint/2010/main" val="519963038"/>
              </p:ext>
            </p:extLst>
          </p:nvPr>
        </p:nvGraphicFramePr>
        <p:xfrm>
          <a:off x="6448425" y="3087688"/>
          <a:ext cx="1173163" cy="949325"/>
        </p:xfrm>
        <a:graphic>
          <a:graphicData uri="http://schemas.openxmlformats.org/drawingml/2006/chart">
            <c:chart xmlns:c="http://schemas.openxmlformats.org/drawingml/2006/chart" xmlns:r="http://schemas.openxmlformats.org/officeDocument/2006/relationships" r:id="rId55"/>
          </a:graphicData>
        </a:graphic>
      </p:graphicFrame>
      <p:sp>
        <p:nvSpPr>
          <p:cNvPr id="1405"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7667625" y="38782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BDEC6B-1267-4758-B3F9-6DCBA768E8AA}" type="datetime'''''''''''''''''''''''''''0'''''''''''''''''''''''">
              <a:rPr lang="en-US" altLang="en-US" sz="1000" smtClean="0">
                <a:effectLst/>
              </a:rPr>
              <a:pPr marL="0" lvl="0" indent="0">
                <a:spcBef>
                  <a:spcPct val="0"/>
                </a:spcBef>
                <a:spcAft>
                  <a:spcPct val="0"/>
                </a:spcAft>
                <a:buNone/>
              </a:pPr>
              <a:t>0</a:t>
            </a:fld>
            <a:endParaRPr lang="en-US" sz="1000"/>
          </a:p>
        </p:txBody>
      </p:sp>
      <p:sp>
        <p:nvSpPr>
          <p:cNvPr id="1033"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7667625" y="36163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94F9050-0247-46F1-B8F5-24626AC3ACC8}" type="datetime'''''''''''''''1''''''''''''''''''''''''''''0'''''''''''''''''">
              <a:rPr lang="en-US" altLang="en-US" sz="1000" smtClean="0">
                <a:effectLst/>
              </a:rPr>
              <a:pPr marL="0" lvl="0" indent="0">
                <a:spcBef>
                  <a:spcPct val="0"/>
                </a:spcBef>
                <a:spcAft>
                  <a:spcPct val="0"/>
                </a:spcAft>
                <a:buNone/>
              </a:pPr>
              <a:t>10</a:t>
            </a:fld>
            <a:endParaRPr lang="en-US" sz="1000"/>
          </a:p>
        </p:txBody>
      </p:sp>
      <p:sp>
        <p:nvSpPr>
          <p:cNvPr id="1043"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7667625" y="33559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4A7EDA3-A390-4B03-806C-DB5B662454A1}" type="datetime'2''''''''''''''''''0'''''''''''''''''''''">
              <a:rPr lang="en-US" altLang="en-US" sz="1000" smtClean="0">
                <a:effectLst/>
              </a:rPr>
              <a:pPr marL="0" lvl="0" indent="0">
                <a:spcBef>
                  <a:spcPct val="0"/>
                </a:spcBef>
                <a:spcAft>
                  <a:spcPct val="0"/>
                </a:spcAft>
                <a:buNone/>
              </a:pPr>
              <a:t>20</a:t>
            </a:fld>
            <a:endParaRPr lang="en-US" sz="1000"/>
          </a:p>
        </p:txBody>
      </p:sp>
      <p:sp>
        <p:nvSpPr>
          <p:cNvPr id="104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7667625" y="30940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B713218-3E7B-4602-AD2C-1108F69B413F}" type="datetime'''''''''''''''''''''3''''''''''''0'''''''''''''''''''''''">
              <a:rPr lang="en-US" altLang="en-US" sz="1000" smtClean="0">
                <a:effectLst/>
              </a:rPr>
              <a:pPr marL="0" lvl="0" indent="0">
                <a:spcBef>
                  <a:spcPct val="0"/>
                </a:spcBef>
                <a:spcAft>
                  <a:spcPct val="0"/>
                </a:spcAft>
                <a:buNone/>
              </a:pPr>
              <a:t>30</a:t>
            </a:fld>
            <a:endParaRPr lang="en-US" sz="1000"/>
          </a:p>
        </p:txBody>
      </p:sp>
      <p:cxnSp>
        <p:nvCxnSpPr>
          <p:cNvPr id="1108" name="Straight Connector 1107">
            <a:extLst>
              <a:ext uri="{FF2B5EF4-FFF2-40B4-BE49-F238E27FC236}">
                <a16:creationId xmlns:a16="http://schemas.microsoft.com/office/drawing/2014/main" id="{1A070EA0-51B0-C881-DC67-22B1A80340EC}"/>
              </a:ext>
            </a:extLst>
          </p:cNvPr>
          <p:cNvCxnSpPr/>
          <p:nvPr>
            <p:custDataLst>
              <p:tags r:id="rId10"/>
            </p:custDataLst>
          </p:nvPr>
        </p:nvCxnSpPr>
        <p:spPr bwMode="gray">
          <a:xfrm>
            <a:off x="6754813" y="3727450"/>
            <a:ext cx="560388" cy="0"/>
          </a:xfrm>
          <a:prstGeom prst="line">
            <a:avLst/>
          </a:prstGeom>
          <a:ln w="19050" cap="flat"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10" name="Straight Connector 1109">
            <a:extLst>
              <a:ext uri="{FF2B5EF4-FFF2-40B4-BE49-F238E27FC236}">
                <a16:creationId xmlns:a16="http://schemas.microsoft.com/office/drawing/2014/main" id="{59E971B4-9362-392E-21B0-44D77843649E}"/>
              </a:ext>
            </a:extLst>
          </p:cNvPr>
          <p:cNvCxnSpPr/>
          <p:nvPr>
            <p:custDataLst>
              <p:tags r:id="rId11"/>
            </p:custDataLst>
          </p:nvPr>
        </p:nvCxnSpPr>
        <p:spPr bwMode="gray">
          <a:xfrm>
            <a:off x="6754813" y="3644900"/>
            <a:ext cx="560388" cy="0"/>
          </a:xfrm>
          <a:prstGeom prst="line">
            <a:avLst/>
          </a:prstGeom>
          <a:ln w="19050" cap="flat" cmpd="sng" algn="ctr">
            <a:solidFill>
              <a:schemeClr val="accent4"/>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11" name="Straight Connector 1110">
            <a:extLst>
              <a:ext uri="{FF2B5EF4-FFF2-40B4-BE49-F238E27FC236}">
                <a16:creationId xmlns:a16="http://schemas.microsoft.com/office/drawing/2014/main" id="{63C0DFE2-F48E-A34F-B673-575D53008783}"/>
              </a:ext>
            </a:extLst>
          </p:cNvPr>
          <p:cNvCxnSpPr/>
          <p:nvPr>
            <p:custDataLst>
              <p:tags r:id="rId12"/>
            </p:custDataLst>
          </p:nvPr>
        </p:nvCxnSpPr>
        <p:spPr bwMode="gray">
          <a:xfrm>
            <a:off x="6754813" y="3644900"/>
            <a:ext cx="0" cy="82550"/>
          </a:xfrm>
          <a:prstGeom prst="line">
            <a:avLst/>
          </a:prstGeom>
          <a:ln w="19050" cap="flat" cmpd="sng" algn="ctr">
            <a:solidFill>
              <a:schemeClr val="accent4"/>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12" name="Straight Connector 1111">
            <a:extLst>
              <a:ext uri="{FF2B5EF4-FFF2-40B4-BE49-F238E27FC236}">
                <a16:creationId xmlns:a16="http://schemas.microsoft.com/office/drawing/2014/main" id="{264E3E31-4829-FE49-1DAF-A1B2B25D423F}"/>
              </a:ext>
            </a:extLst>
          </p:cNvPr>
          <p:cNvCxnSpPr/>
          <p:nvPr>
            <p:custDataLst>
              <p:tags r:id="rId13"/>
            </p:custDataLst>
          </p:nvPr>
        </p:nvCxnSpPr>
        <p:spPr bwMode="gray">
          <a:xfrm>
            <a:off x="7315200" y="3644900"/>
            <a:ext cx="0" cy="82550"/>
          </a:xfrm>
          <a:prstGeom prst="line">
            <a:avLst/>
          </a:prstGeom>
          <a:ln w="19050" cap="flat" cmpd="sng" algn="ctr">
            <a:solidFill>
              <a:schemeClr val="accent4"/>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47"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6929438" y="3609975"/>
            <a:ext cx="209550" cy="152400"/>
          </a:xfrm>
          <a:prstGeom prst="rect">
            <a:avLst/>
          </a:prstGeom>
          <a:solidFill>
            <a:srgbClr val="EFFAFF"/>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F0B6D1-CDB4-47B7-B20E-5D9D24361643}" type="datetime'''''''3''.''''''''''''''''1'''''">
              <a:rPr lang="en-US" altLang="en-US" sz="1000" smtClean="0"/>
              <a:pPr marL="0" lvl="0" indent="0" algn="ctr">
                <a:spcBef>
                  <a:spcPct val="0"/>
                </a:spcBef>
                <a:spcAft>
                  <a:spcPct val="0"/>
                </a:spcAft>
                <a:buNone/>
              </a:pPr>
              <a:t>3.1</a:t>
            </a:fld>
            <a:endParaRPr lang="en-US" sz="1000"/>
          </a:p>
        </p:txBody>
      </p:sp>
      <p:sp>
        <p:nvSpPr>
          <p:cNvPr id="114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6929438" y="3763963"/>
            <a:ext cx="209550" cy="152400"/>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7BDCE8-1666-4BAF-9C86-C6B05D1A3F6B}" type="datetime'8''''.''''''''''''''''''''''''''''''7'''''">
              <a:rPr lang="en-US" altLang="en-US" sz="1000" smtClean="0">
                <a:solidFill>
                  <a:schemeClr val="bg1"/>
                </a:solidFill>
              </a:rPr>
              <a:pPr marL="0" lvl="0" indent="0" algn="ctr">
                <a:spcBef>
                  <a:spcPct val="0"/>
                </a:spcBef>
                <a:spcAft>
                  <a:spcPct val="0"/>
                </a:spcAft>
                <a:buNone/>
              </a:pPr>
              <a:t>8.7</a:t>
            </a:fld>
            <a:endParaRPr lang="en-US" sz="1000">
              <a:solidFill>
                <a:schemeClr val="bg1"/>
              </a:solidFill>
            </a:endParaRPr>
          </a:p>
        </p:txBody>
      </p:sp>
      <p:sp>
        <p:nvSpPr>
          <p:cNvPr id="1082"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6894513" y="34575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BA9B94E-E3AB-40A9-A9B7-235F527D691C}" type="datetime'1''''''''''''''''''''''''1''''''''''''''''.''8'''''''''">
              <a:rPr lang="en-US" altLang="en-US" sz="1000" smtClean="0"/>
              <a:pPr marL="0" lvl="0" indent="0" algn="ctr">
                <a:spcBef>
                  <a:spcPct val="0"/>
                </a:spcBef>
                <a:spcAft>
                  <a:spcPct val="0"/>
                </a:spcAft>
                <a:buNone/>
              </a:pPr>
              <a:t>11.8</a:t>
            </a:fld>
            <a:endParaRPr lang="en-US" sz="1000"/>
          </a:p>
        </p:txBody>
      </p:sp>
      <p:graphicFrame>
        <p:nvGraphicFramePr>
          <p:cNvPr id="18" name="Chart 17">
            <a:extLst>
              <a:ext uri="{FF2B5EF4-FFF2-40B4-BE49-F238E27FC236}">
                <a16:creationId xmlns:a16="http://schemas.microsoft.com/office/drawing/2014/main" id="{9CF95937-C42C-C6FC-C1FD-0293A008D372}"/>
              </a:ext>
            </a:extLst>
          </p:cNvPr>
          <p:cNvGraphicFramePr/>
          <p:nvPr>
            <p:custDataLst>
              <p:tags r:id="rId17"/>
            </p:custDataLst>
            <p:extLst>
              <p:ext uri="{D42A27DB-BD31-4B8C-83A1-F6EECF244321}">
                <p14:modId xmlns:p14="http://schemas.microsoft.com/office/powerpoint/2010/main" val="1778931788"/>
              </p:ext>
            </p:extLst>
          </p:nvPr>
        </p:nvGraphicFramePr>
        <p:xfrm>
          <a:off x="5262563" y="4564063"/>
          <a:ext cx="1173162" cy="1492250"/>
        </p:xfrm>
        <a:graphic>
          <a:graphicData uri="http://schemas.openxmlformats.org/drawingml/2006/chart">
            <c:chart xmlns:c="http://schemas.openxmlformats.org/drawingml/2006/chart" xmlns:r="http://schemas.openxmlformats.org/officeDocument/2006/relationships" r:id="rId56"/>
          </a:graphicData>
        </a:graphic>
      </p:graphicFrame>
      <p:sp>
        <p:nvSpPr>
          <p:cNvPr id="135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5146675" y="58975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3FCC234-8A2C-44A7-9FF6-B52A2AE22EED}" type="datetime'''''''''''''''''''0'''''''''''''">
              <a:rPr lang="en-US" altLang="en-US" sz="1000" smtClean="0">
                <a:effectLst/>
              </a:rPr>
              <a:pPr marL="0" lvl="0" indent="0" algn="r">
                <a:spcBef>
                  <a:spcPct val="0"/>
                </a:spcBef>
                <a:spcAft>
                  <a:spcPct val="0"/>
                </a:spcAft>
                <a:buNone/>
              </a:pPr>
              <a:t>0</a:t>
            </a:fld>
            <a:endParaRPr lang="en-US" sz="1000"/>
          </a:p>
        </p:txBody>
      </p:sp>
      <p:sp>
        <p:nvSpPr>
          <p:cNvPr id="138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006975" y="545465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C480B96-99CE-4D45-8F91-835483CC012A}" type="datetime'''''''''''''''''''''''''''''''''20''''''''0'''''''''''''''''''">
              <a:rPr lang="en-US" altLang="en-US" sz="1000" smtClean="0">
                <a:effectLst/>
              </a:rPr>
              <a:pPr marL="0" lvl="0" indent="0" algn="r">
                <a:spcBef>
                  <a:spcPct val="0"/>
                </a:spcBef>
                <a:spcAft>
                  <a:spcPct val="0"/>
                </a:spcAft>
                <a:buNone/>
              </a:pPr>
              <a:t>200</a:t>
            </a:fld>
            <a:endParaRPr lang="en-US" sz="1000"/>
          </a:p>
        </p:txBody>
      </p:sp>
      <p:sp>
        <p:nvSpPr>
          <p:cNvPr id="1387"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006975" y="50133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1AD3CE-6D45-4B4F-AFAD-9FE55B730DA5}" type="datetime'4''''''''''''''''''''''''''''''''''''''''''''0''''''''0'">
              <a:rPr lang="en-US" altLang="en-US" sz="1000" smtClean="0">
                <a:effectLst/>
              </a:rPr>
              <a:pPr marL="0" lvl="0" indent="0" algn="r">
                <a:spcBef>
                  <a:spcPct val="0"/>
                </a:spcBef>
                <a:spcAft>
                  <a:spcPct val="0"/>
                </a:spcAft>
                <a:buNone/>
              </a:pPr>
              <a:t>400</a:t>
            </a:fld>
            <a:endParaRPr lang="en-US" sz="1000"/>
          </a:p>
        </p:txBody>
      </p:sp>
      <p:sp>
        <p:nvSpPr>
          <p:cNvPr id="138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006975" y="45704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1A86D3-7A84-4A36-8CDD-AFF8D7A1038E}" type="datetime'''''''6''''''''''''''''''''''''''''''''''''''''0''0'">
              <a:rPr lang="en-US" altLang="en-US" sz="1000" smtClean="0">
                <a:effectLst/>
              </a:rPr>
              <a:pPr marL="0" lvl="0" indent="0" algn="r">
                <a:spcBef>
                  <a:spcPct val="0"/>
                </a:spcBef>
                <a:spcAft>
                  <a:spcPct val="0"/>
                </a:spcAft>
                <a:buNone/>
              </a:pPr>
              <a:t>600</a:t>
            </a:fld>
            <a:endParaRPr lang="en-US" sz="1000"/>
          </a:p>
        </p:txBody>
      </p:sp>
      <p:sp>
        <p:nvSpPr>
          <p:cNvPr id="115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5708650" y="566261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0B818A-19F9-4E42-A4F4-8465E92E00A9}" type="datetime'''''6''''0''''''.''''''''''''''''''''''''''''''''0'''">
              <a:rPr lang="en-US" altLang="en-US" sz="1000" smtClean="0"/>
              <a:pPr marL="0" lvl="0" indent="0" algn="ctr">
                <a:spcBef>
                  <a:spcPct val="0"/>
                </a:spcBef>
                <a:spcAft>
                  <a:spcPct val="0"/>
                </a:spcAft>
                <a:buNone/>
              </a:pPr>
              <a:t>60.0</a:t>
            </a:fld>
            <a:endParaRPr lang="en-US" sz="1000"/>
          </a:p>
        </p:txBody>
      </p:sp>
      <p:sp>
        <p:nvSpPr>
          <p:cNvPr id="1134" name="Rectangle 1133">
            <a:extLst>
              <a:ext uri="{FF2B5EF4-FFF2-40B4-BE49-F238E27FC236}">
                <a16:creationId xmlns:a16="http://schemas.microsoft.com/office/drawing/2014/main" id="{E5CF2E6D-93AC-1E5C-D807-CF7D1D552DE6}"/>
              </a:ext>
            </a:extLst>
          </p:cNvPr>
          <p:cNvSpPr/>
          <p:nvPr/>
        </p:nvSpPr>
        <p:spPr bwMode="gray">
          <a:xfrm>
            <a:off x="7443357" y="4051301"/>
            <a:ext cx="685800" cy="388938"/>
          </a:xfrm>
          <a:prstGeom prst="rect">
            <a:avLst/>
          </a:prstGeom>
          <a:solidFill>
            <a:srgbClr val="EFFAFF"/>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000">
                <a:solidFill>
                  <a:schemeClr val="tx1"/>
                </a:solidFill>
              </a:rPr>
              <a:t>Planned until 2026</a:t>
            </a:r>
          </a:p>
        </p:txBody>
      </p:sp>
      <p:cxnSp>
        <p:nvCxnSpPr>
          <p:cNvPr id="1136" name="Straight Arrow Connector 1135">
            <a:extLst>
              <a:ext uri="{FF2B5EF4-FFF2-40B4-BE49-F238E27FC236}">
                <a16:creationId xmlns:a16="http://schemas.microsoft.com/office/drawing/2014/main" id="{7023754D-7BDA-D65F-FECD-8088BF2CAC35}"/>
              </a:ext>
            </a:extLst>
          </p:cNvPr>
          <p:cNvCxnSpPr>
            <a:cxnSpLocks/>
          </p:cNvCxnSpPr>
          <p:nvPr/>
        </p:nvCxnSpPr>
        <p:spPr bwMode="gray">
          <a:xfrm flipH="1" flipV="1">
            <a:off x="7385050" y="3692525"/>
            <a:ext cx="200538" cy="311152"/>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37" name="Straight Arrow Connector 1136">
            <a:extLst>
              <a:ext uri="{FF2B5EF4-FFF2-40B4-BE49-F238E27FC236}">
                <a16:creationId xmlns:a16="http://schemas.microsoft.com/office/drawing/2014/main" id="{48B45A81-5143-5431-CAA2-B5BD4FD6EABA}"/>
              </a:ext>
            </a:extLst>
          </p:cNvPr>
          <p:cNvCxnSpPr>
            <a:cxnSpLocks/>
          </p:cNvCxnSpPr>
          <p:nvPr/>
        </p:nvCxnSpPr>
        <p:spPr bwMode="gray">
          <a:xfrm flipH="1">
            <a:off x="7385050" y="4497388"/>
            <a:ext cx="224393" cy="77470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183" name="Picture 10">
            <a:extLst>
              <a:ext uri="{FF2B5EF4-FFF2-40B4-BE49-F238E27FC236}">
                <a16:creationId xmlns:a16="http://schemas.microsoft.com/office/drawing/2014/main" id="{6115FBC0-976A-0F46-2918-9895F170DC50}"/>
              </a:ext>
            </a:extLst>
          </p:cNvPr>
          <p:cNvPicPr>
            <a:picLocks noChangeAspect="1" noChangeArrowheads="1"/>
          </p:cNvPicPr>
          <p:nvPr/>
        </p:nvPicPr>
        <p:blipFill>
          <a:blip r:embed="rId57">
            <a:extLst>
              <a:ext uri="{28A0092B-C50C-407E-A947-70E740481C1C}">
                <a14:useLocalDpi xmlns:a14="http://schemas.microsoft.com/office/drawing/2010/main"/>
              </a:ext>
            </a:extLst>
          </a:blip>
          <a:srcRect/>
          <a:stretch>
            <a:fillRect/>
          </a:stretch>
        </p:blipFill>
        <p:spPr bwMode="auto">
          <a:xfrm>
            <a:off x="2602266" y="4452938"/>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4">
            <a:extLst>
              <a:ext uri="{FF2B5EF4-FFF2-40B4-BE49-F238E27FC236}">
                <a16:creationId xmlns:a16="http://schemas.microsoft.com/office/drawing/2014/main" id="{585979D2-E42C-871E-E096-624DE07714BB}"/>
              </a:ext>
            </a:extLst>
          </p:cNvPr>
          <p:cNvPicPr>
            <a:picLocks noChangeAspect="1" noChangeArrowheads="1"/>
          </p:cNvPicPr>
          <p:nvPr/>
        </p:nvPicPr>
        <p:blipFill>
          <a:blip r:embed="rId58">
            <a:extLst>
              <a:ext uri="{28A0092B-C50C-407E-A947-70E740481C1C}">
                <a14:useLocalDpi xmlns:a14="http://schemas.microsoft.com/office/drawing/2010/main"/>
              </a:ext>
            </a:extLst>
          </a:blip>
          <a:srcRect/>
          <a:stretch>
            <a:fillRect/>
          </a:stretch>
        </p:blipFill>
        <p:spPr bwMode="auto">
          <a:xfrm>
            <a:off x="2608385" y="2233613"/>
            <a:ext cx="228600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1214" name="Group 1213">
            <a:extLst>
              <a:ext uri="{FF2B5EF4-FFF2-40B4-BE49-F238E27FC236}">
                <a16:creationId xmlns:a16="http://schemas.microsoft.com/office/drawing/2014/main" id="{101C854C-01E8-77EE-C8D6-56B880E9AB44}"/>
              </a:ext>
            </a:extLst>
          </p:cNvPr>
          <p:cNvGrpSpPr/>
          <p:nvPr/>
        </p:nvGrpSpPr>
        <p:grpSpPr>
          <a:xfrm>
            <a:off x="481330" y="2436355"/>
            <a:ext cx="1602067" cy="1118141"/>
            <a:chOff x="483389" y="2294586"/>
            <a:chExt cx="1602067" cy="1117777"/>
          </a:xfrm>
        </p:grpSpPr>
        <p:sp>
          <p:nvSpPr>
            <p:cNvPr id="1186" name="Flowchart: Delay 1185">
              <a:extLst>
                <a:ext uri="{FF2B5EF4-FFF2-40B4-BE49-F238E27FC236}">
                  <a16:creationId xmlns:a16="http://schemas.microsoft.com/office/drawing/2014/main" id="{BA662D70-FDFD-EA5F-32FC-3A261CDB9BC7}"/>
                </a:ext>
              </a:extLst>
            </p:cNvPr>
            <p:cNvSpPr/>
            <p:nvPr/>
          </p:nvSpPr>
          <p:spPr bwMode="gray">
            <a:xfrm flipH="1">
              <a:off x="483389" y="2659063"/>
              <a:ext cx="397091" cy="420687"/>
            </a:xfrm>
            <a:prstGeom prst="flowChartDelay">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189" name="Group 1188">
              <a:extLst>
                <a:ext uri="{FF2B5EF4-FFF2-40B4-BE49-F238E27FC236}">
                  <a16:creationId xmlns:a16="http://schemas.microsoft.com/office/drawing/2014/main" id="{135B4659-6F4D-7515-E801-27D5BD0EF103}"/>
                </a:ext>
              </a:extLst>
            </p:cNvPr>
            <p:cNvGrpSpPr/>
            <p:nvPr/>
          </p:nvGrpSpPr>
          <p:grpSpPr>
            <a:xfrm>
              <a:off x="632127" y="2294586"/>
              <a:ext cx="180326" cy="463407"/>
              <a:chOff x="632127" y="2294586"/>
              <a:chExt cx="180326" cy="463407"/>
            </a:xfrm>
          </p:grpSpPr>
          <p:sp>
            <p:nvSpPr>
              <p:cNvPr id="1187" name="Rectangle: Rounded Corners 1186">
                <a:extLst>
                  <a:ext uri="{FF2B5EF4-FFF2-40B4-BE49-F238E27FC236}">
                    <a16:creationId xmlns:a16="http://schemas.microsoft.com/office/drawing/2014/main" id="{CCD9BE2F-1C26-0B80-6278-28080C6CECA4}"/>
                  </a:ext>
                </a:extLst>
              </p:cNvPr>
              <p:cNvSpPr/>
              <p:nvPr/>
            </p:nvSpPr>
            <p:spPr bwMode="gray">
              <a:xfrm>
                <a:off x="639768" y="2313318"/>
                <a:ext cx="171724" cy="444675"/>
              </a:xfrm>
              <a:prstGeom prst="roundRect">
                <a:avLst>
                  <a:gd name="adj" fmla="val 458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88" name="Rectangle 1187">
                <a:extLst>
                  <a:ext uri="{FF2B5EF4-FFF2-40B4-BE49-F238E27FC236}">
                    <a16:creationId xmlns:a16="http://schemas.microsoft.com/office/drawing/2014/main" id="{A7F7C9AC-BBAE-8000-B234-8C318B98C2CE}"/>
                  </a:ext>
                </a:extLst>
              </p:cNvPr>
              <p:cNvSpPr/>
              <p:nvPr/>
            </p:nvSpPr>
            <p:spPr bwMode="gray">
              <a:xfrm>
                <a:off x="632127" y="2294586"/>
                <a:ext cx="180326" cy="922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1190" name="Group 1189">
              <a:extLst>
                <a:ext uri="{FF2B5EF4-FFF2-40B4-BE49-F238E27FC236}">
                  <a16:creationId xmlns:a16="http://schemas.microsoft.com/office/drawing/2014/main" id="{F4E87194-E5A5-F984-1EAC-52279E41BF48}"/>
                </a:ext>
              </a:extLst>
            </p:cNvPr>
            <p:cNvGrpSpPr/>
            <p:nvPr/>
          </p:nvGrpSpPr>
          <p:grpSpPr>
            <a:xfrm flipV="1">
              <a:off x="632127" y="2948956"/>
              <a:ext cx="180326" cy="463407"/>
              <a:chOff x="632127" y="2294586"/>
              <a:chExt cx="180326" cy="463407"/>
            </a:xfrm>
          </p:grpSpPr>
          <p:sp>
            <p:nvSpPr>
              <p:cNvPr id="1191" name="Rectangle: Rounded Corners 1190">
                <a:extLst>
                  <a:ext uri="{FF2B5EF4-FFF2-40B4-BE49-F238E27FC236}">
                    <a16:creationId xmlns:a16="http://schemas.microsoft.com/office/drawing/2014/main" id="{60724CB3-1B36-7ADE-E20F-B2920189BD4E}"/>
                  </a:ext>
                </a:extLst>
              </p:cNvPr>
              <p:cNvSpPr/>
              <p:nvPr/>
            </p:nvSpPr>
            <p:spPr bwMode="gray">
              <a:xfrm>
                <a:off x="639768" y="2313318"/>
                <a:ext cx="171724" cy="444675"/>
              </a:xfrm>
              <a:prstGeom prst="roundRect">
                <a:avLst>
                  <a:gd name="adj" fmla="val 458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92" name="Rectangle 1191">
                <a:extLst>
                  <a:ext uri="{FF2B5EF4-FFF2-40B4-BE49-F238E27FC236}">
                    <a16:creationId xmlns:a16="http://schemas.microsoft.com/office/drawing/2014/main" id="{8E2B2B49-1B4B-2C49-0978-6B7D923F7D39}"/>
                  </a:ext>
                </a:extLst>
              </p:cNvPr>
              <p:cNvSpPr/>
              <p:nvPr/>
            </p:nvSpPr>
            <p:spPr bwMode="gray">
              <a:xfrm>
                <a:off x="632127" y="2294586"/>
                <a:ext cx="180326" cy="922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194" name="Rectangle 1193">
              <a:extLst>
                <a:ext uri="{FF2B5EF4-FFF2-40B4-BE49-F238E27FC236}">
                  <a16:creationId xmlns:a16="http://schemas.microsoft.com/office/drawing/2014/main" id="{CE336C24-16C1-CCA7-9899-B7917AF6D4A5}"/>
                </a:ext>
              </a:extLst>
            </p:cNvPr>
            <p:cNvSpPr/>
            <p:nvPr/>
          </p:nvSpPr>
          <p:spPr bwMode="gray">
            <a:xfrm>
              <a:off x="1122843" y="2676486"/>
              <a:ext cx="49625" cy="385839"/>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95" name="Rectangle 1194">
              <a:extLst>
                <a:ext uri="{FF2B5EF4-FFF2-40B4-BE49-F238E27FC236}">
                  <a16:creationId xmlns:a16="http://schemas.microsoft.com/office/drawing/2014/main" id="{165981C4-0886-721D-4D5C-AF28E918A03E}"/>
                </a:ext>
              </a:extLst>
            </p:cNvPr>
            <p:cNvSpPr/>
            <p:nvPr/>
          </p:nvSpPr>
          <p:spPr bwMode="gray">
            <a:xfrm>
              <a:off x="891956" y="2793548"/>
              <a:ext cx="228032" cy="163632"/>
            </a:xfrm>
            <a:prstGeom prst="rect">
              <a:avLst/>
            </a:prstGeom>
            <a:gradFill>
              <a:gsLst>
                <a:gs pos="0">
                  <a:schemeClr val="tx1">
                    <a:lumMod val="85000"/>
                    <a:lumOff val="15000"/>
                  </a:schemeClr>
                </a:gs>
                <a:gs pos="55000">
                  <a:schemeClr val="bg1"/>
                </a:gs>
                <a:gs pos="100000">
                  <a:schemeClr val="tx1">
                    <a:lumMod val="85000"/>
                    <a:lumOff val="1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199" name="Group 1198">
              <a:extLst>
                <a:ext uri="{FF2B5EF4-FFF2-40B4-BE49-F238E27FC236}">
                  <a16:creationId xmlns:a16="http://schemas.microsoft.com/office/drawing/2014/main" id="{FAD63EB2-8A80-7B33-3722-965A45B590EC}"/>
                </a:ext>
              </a:extLst>
            </p:cNvPr>
            <p:cNvGrpSpPr/>
            <p:nvPr/>
          </p:nvGrpSpPr>
          <p:grpSpPr>
            <a:xfrm>
              <a:off x="1172125" y="2556663"/>
              <a:ext cx="87915" cy="625485"/>
              <a:chOff x="1057822" y="2556663"/>
              <a:chExt cx="87915" cy="625485"/>
            </a:xfrm>
          </p:grpSpPr>
          <p:sp>
            <p:nvSpPr>
              <p:cNvPr id="1196" name="Rectangle 1195">
                <a:extLst>
                  <a:ext uri="{FF2B5EF4-FFF2-40B4-BE49-F238E27FC236}">
                    <a16:creationId xmlns:a16="http://schemas.microsoft.com/office/drawing/2014/main" id="{2A230563-B666-25FB-04E7-D0C4A3BAA0F0}"/>
                  </a:ext>
                </a:extLst>
              </p:cNvPr>
              <p:cNvSpPr/>
              <p:nvPr/>
            </p:nvSpPr>
            <p:spPr bwMode="gray">
              <a:xfrm>
                <a:off x="1057822" y="2918615"/>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97" name="Rectangle 1196">
                <a:extLst>
                  <a:ext uri="{FF2B5EF4-FFF2-40B4-BE49-F238E27FC236}">
                    <a16:creationId xmlns:a16="http://schemas.microsoft.com/office/drawing/2014/main" id="{7A33F470-CD8E-45AD-8E22-787DAE4A6764}"/>
                  </a:ext>
                </a:extLst>
              </p:cNvPr>
              <p:cNvSpPr/>
              <p:nvPr/>
            </p:nvSpPr>
            <p:spPr bwMode="gray">
              <a:xfrm>
                <a:off x="1057822" y="2556663"/>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198" name="Rectangle 1197">
              <a:extLst>
                <a:ext uri="{FF2B5EF4-FFF2-40B4-BE49-F238E27FC236}">
                  <a16:creationId xmlns:a16="http://schemas.microsoft.com/office/drawing/2014/main" id="{DCFEDA2D-0735-FDDD-D3F2-532A1385C2D4}"/>
                </a:ext>
              </a:extLst>
            </p:cNvPr>
            <p:cNvSpPr/>
            <p:nvPr/>
          </p:nvSpPr>
          <p:spPr bwMode="gray">
            <a:xfrm>
              <a:off x="1172125" y="2779771"/>
              <a:ext cx="87915" cy="179995"/>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204" name="Group 1203">
              <a:extLst>
                <a:ext uri="{FF2B5EF4-FFF2-40B4-BE49-F238E27FC236}">
                  <a16:creationId xmlns:a16="http://schemas.microsoft.com/office/drawing/2014/main" id="{74F53612-50C9-A832-D125-EFED3C4F22AF}"/>
                </a:ext>
              </a:extLst>
            </p:cNvPr>
            <p:cNvGrpSpPr/>
            <p:nvPr/>
          </p:nvGrpSpPr>
          <p:grpSpPr>
            <a:xfrm>
              <a:off x="1315437" y="2556663"/>
              <a:ext cx="87916" cy="444872"/>
              <a:chOff x="1201134" y="2556663"/>
              <a:chExt cx="87916" cy="444872"/>
            </a:xfrm>
          </p:grpSpPr>
          <p:sp>
            <p:nvSpPr>
              <p:cNvPr id="1202" name="Rectangle 1201">
                <a:extLst>
                  <a:ext uri="{FF2B5EF4-FFF2-40B4-BE49-F238E27FC236}">
                    <a16:creationId xmlns:a16="http://schemas.microsoft.com/office/drawing/2014/main" id="{A5264BC8-E822-91AE-3193-7BD2B80FE420}"/>
                  </a:ext>
                </a:extLst>
              </p:cNvPr>
              <p:cNvSpPr/>
              <p:nvPr/>
            </p:nvSpPr>
            <p:spPr bwMode="gray">
              <a:xfrm>
                <a:off x="1201135" y="2556663"/>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03" name="Rectangle 1202">
                <a:extLst>
                  <a:ext uri="{FF2B5EF4-FFF2-40B4-BE49-F238E27FC236}">
                    <a16:creationId xmlns:a16="http://schemas.microsoft.com/office/drawing/2014/main" id="{F3C36B4D-3CAD-B17E-8437-45B9536396BC}"/>
                  </a:ext>
                </a:extLst>
              </p:cNvPr>
              <p:cNvSpPr/>
              <p:nvPr/>
            </p:nvSpPr>
            <p:spPr bwMode="gray">
              <a:xfrm>
                <a:off x="1201134" y="2738002"/>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1205" name="Group 1204">
              <a:extLst>
                <a:ext uri="{FF2B5EF4-FFF2-40B4-BE49-F238E27FC236}">
                  <a16:creationId xmlns:a16="http://schemas.microsoft.com/office/drawing/2014/main" id="{2AB38C28-B2A4-0477-93B7-5C52899CCA14}"/>
                </a:ext>
              </a:extLst>
            </p:cNvPr>
            <p:cNvGrpSpPr/>
            <p:nvPr/>
          </p:nvGrpSpPr>
          <p:grpSpPr>
            <a:xfrm flipV="1">
              <a:off x="1457904" y="2520846"/>
              <a:ext cx="87916" cy="444872"/>
              <a:chOff x="1201134" y="2556663"/>
              <a:chExt cx="87916" cy="444872"/>
            </a:xfrm>
          </p:grpSpPr>
          <p:sp>
            <p:nvSpPr>
              <p:cNvPr id="1206" name="Rectangle 1205">
                <a:extLst>
                  <a:ext uri="{FF2B5EF4-FFF2-40B4-BE49-F238E27FC236}">
                    <a16:creationId xmlns:a16="http://schemas.microsoft.com/office/drawing/2014/main" id="{71388E45-AC83-9780-356A-C836DA4FD87B}"/>
                  </a:ext>
                </a:extLst>
              </p:cNvPr>
              <p:cNvSpPr/>
              <p:nvPr/>
            </p:nvSpPr>
            <p:spPr bwMode="gray">
              <a:xfrm>
                <a:off x="1201135" y="2556663"/>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07" name="Rectangle 1206">
                <a:extLst>
                  <a:ext uri="{FF2B5EF4-FFF2-40B4-BE49-F238E27FC236}">
                    <a16:creationId xmlns:a16="http://schemas.microsoft.com/office/drawing/2014/main" id="{48ADFA9E-64BB-4DF0-170B-0DBA82AA508A}"/>
                  </a:ext>
                </a:extLst>
              </p:cNvPr>
              <p:cNvSpPr/>
              <p:nvPr/>
            </p:nvSpPr>
            <p:spPr bwMode="gray">
              <a:xfrm>
                <a:off x="1201134" y="2738002"/>
                <a:ext cx="87915" cy="263533"/>
              </a:xfrm>
              <a:prstGeom prst="rect">
                <a:avLst/>
              </a:prstGeom>
              <a:gradFill>
                <a:gsLst>
                  <a:gs pos="0">
                    <a:schemeClr val="bg1">
                      <a:lumMod val="50000"/>
                    </a:schemeClr>
                  </a:gs>
                  <a:gs pos="55000">
                    <a:schemeClr val="bg1"/>
                  </a:gs>
                  <a:gs pos="100000">
                    <a:schemeClr val="bg1">
                      <a:lumMod val="50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208" name="Rectangle 1207">
              <a:extLst>
                <a:ext uri="{FF2B5EF4-FFF2-40B4-BE49-F238E27FC236}">
                  <a16:creationId xmlns:a16="http://schemas.microsoft.com/office/drawing/2014/main" id="{DF185321-BF19-9AAF-0FAA-9F21B6402397}"/>
                </a:ext>
              </a:extLst>
            </p:cNvPr>
            <p:cNvSpPr/>
            <p:nvPr/>
          </p:nvSpPr>
          <p:spPr bwMode="gray">
            <a:xfrm>
              <a:off x="1259690" y="2829181"/>
              <a:ext cx="54588" cy="92366"/>
            </a:xfrm>
            <a:prstGeom prst="rect">
              <a:avLst/>
            </a:prstGeom>
            <a:gradFill>
              <a:gsLst>
                <a:gs pos="0">
                  <a:schemeClr val="tx1">
                    <a:lumMod val="85000"/>
                    <a:lumOff val="15000"/>
                  </a:schemeClr>
                </a:gs>
                <a:gs pos="55000">
                  <a:schemeClr val="bg1"/>
                </a:gs>
                <a:gs pos="100000">
                  <a:schemeClr val="tx1">
                    <a:lumMod val="85000"/>
                    <a:lumOff val="1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09" name="Rectangle 1208">
              <a:extLst>
                <a:ext uri="{FF2B5EF4-FFF2-40B4-BE49-F238E27FC236}">
                  <a16:creationId xmlns:a16="http://schemas.microsoft.com/office/drawing/2014/main" id="{2AE904B3-C506-8924-6BCF-7DD8E4E77CE0}"/>
                </a:ext>
              </a:extLst>
            </p:cNvPr>
            <p:cNvSpPr/>
            <p:nvPr/>
          </p:nvSpPr>
          <p:spPr bwMode="gray">
            <a:xfrm>
              <a:off x="1404244" y="2606429"/>
              <a:ext cx="54588" cy="92366"/>
            </a:xfrm>
            <a:prstGeom prst="rect">
              <a:avLst/>
            </a:prstGeom>
            <a:gradFill>
              <a:gsLst>
                <a:gs pos="0">
                  <a:schemeClr val="tx1">
                    <a:lumMod val="85000"/>
                    <a:lumOff val="15000"/>
                  </a:schemeClr>
                </a:gs>
                <a:gs pos="55000">
                  <a:schemeClr val="bg1"/>
                </a:gs>
                <a:gs pos="100000">
                  <a:schemeClr val="tx1">
                    <a:lumMod val="85000"/>
                    <a:lumOff val="1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10" name="Rectangle 1209">
              <a:extLst>
                <a:ext uri="{FF2B5EF4-FFF2-40B4-BE49-F238E27FC236}">
                  <a16:creationId xmlns:a16="http://schemas.microsoft.com/office/drawing/2014/main" id="{6688BF87-3472-C8D1-1E57-4F787439B3BB}"/>
                </a:ext>
              </a:extLst>
            </p:cNvPr>
            <p:cNvSpPr/>
            <p:nvPr/>
          </p:nvSpPr>
          <p:spPr bwMode="gray">
            <a:xfrm>
              <a:off x="1550357" y="2829214"/>
              <a:ext cx="141590" cy="92366"/>
            </a:xfrm>
            <a:prstGeom prst="rect">
              <a:avLst/>
            </a:prstGeom>
            <a:gradFill>
              <a:gsLst>
                <a:gs pos="0">
                  <a:schemeClr val="tx1">
                    <a:lumMod val="85000"/>
                    <a:lumOff val="15000"/>
                  </a:schemeClr>
                </a:gs>
                <a:gs pos="55000">
                  <a:schemeClr val="bg1"/>
                </a:gs>
                <a:gs pos="100000">
                  <a:schemeClr val="tx1">
                    <a:lumMod val="85000"/>
                    <a:lumOff val="1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11" name="Rectangle 1210">
              <a:extLst>
                <a:ext uri="{FF2B5EF4-FFF2-40B4-BE49-F238E27FC236}">
                  <a16:creationId xmlns:a16="http://schemas.microsoft.com/office/drawing/2014/main" id="{BAD28EB5-926A-FEB3-AA0D-737ECAAADF7A}"/>
                </a:ext>
              </a:extLst>
            </p:cNvPr>
            <p:cNvSpPr/>
            <p:nvPr/>
          </p:nvSpPr>
          <p:spPr bwMode="gray">
            <a:xfrm>
              <a:off x="1695685" y="2770812"/>
              <a:ext cx="389771" cy="222191"/>
            </a:xfrm>
            <a:prstGeom prst="rect">
              <a:avLst/>
            </a:prstGeom>
            <a:gradFill>
              <a:gsLst>
                <a:gs pos="0">
                  <a:srgbClr val="FF0000"/>
                </a:gs>
                <a:gs pos="55000">
                  <a:srgbClr val="C000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212" name="TextBox 1211">
            <a:extLst>
              <a:ext uri="{FF2B5EF4-FFF2-40B4-BE49-F238E27FC236}">
                <a16:creationId xmlns:a16="http://schemas.microsoft.com/office/drawing/2014/main" id="{5E7A8D7C-4010-B422-AE7E-A1D07825B0CD}"/>
              </a:ext>
            </a:extLst>
          </p:cNvPr>
          <p:cNvSpPr txBox="1"/>
          <p:nvPr/>
        </p:nvSpPr>
        <p:spPr bwMode="gray">
          <a:xfrm>
            <a:off x="723237" y="3512330"/>
            <a:ext cx="613111" cy="319028"/>
          </a:xfrm>
          <a:prstGeom prst="rect">
            <a:avLst/>
          </a:prstGeom>
          <a:noFill/>
        </p:spPr>
        <p:txBody>
          <a:bodyPr wrap="square" lIns="36000" tIns="36000" rIns="36000" bIns="36000" rtlCol="0">
            <a:spAutoFit/>
          </a:bodyPr>
          <a:lstStyle/>
          <a:p>
            <a:pPr marL="0" indent="0" algn="ctr">
              <a:buNone/>
            </a:pPr>
            <a:r>
              <a:rPr lang="en-US" sz="800"/>
              <a:t>Low-speed axis</a:t>
            </a:r>
          </a:p>
        </p:txBody>
      </p:sp>
      <p:sp>
        <p:nvSpPr>
          <p:cNvPr id="1213" name="TextBox 1212">
            <a:extLst>
              <a:ext uri="{FF2B5EF4-FFF2-40B4-BE49-F238E27FC236}">
                <a16:creationId xmlns:a16="http://schemas.microsoft.com/office/drawing/2014/main" id="{E6FE8EEB-0942-1E4C-4E30-0447A216C747}"/>
              </a:ext>
            </a:extLst>
          </p:cNvPr>
          <p:cNvSpPr txBox="1"/>
          <p:nvPr/>
        </p:nvSpPr>
        <p:spPr bwMode="gray">
          <a:xfrm>
            <a:off x="474830" y="2254970"/>
            <a:ext cx="557374" cy="195878"/>
          </a:xfrm>
          <a:prstGeom prst="rect">
            <a:avLst/>
          </a:prstGeom>
          <a:noFill/>
        </p:spPr>
        <p:txBody>
          <a:bodyPr wrap="square" lIns="36000" tIns="36000" rIns="36000" bIns="36000" rtlCol="0">
            <a:spAutoFit/>
          </a:bodyPr>
          <a:lstStyle/>
          <a:p>
            <a:pPr marL="0" indent="0" algn="ctr">
              <a:buNone/>
            </a:pPr>
            <a:r>
              <a:rPr lang="en-US" sz="800" dirty="0"/>
              <a:t>Blades</a:t>
            </a:r>
          </a:p>
        </p:txBody>
      </p:sp>
      <p:sp>
        <p:nvSpPr>
          <p:cNvPr id="1215" name="TextBox 1214">
            <a:extLst>
              <a:ext uri="{FF2B5EF4-FFF2-40B4-BE49-F238E27FC236}">
                <a16:creationId xmlns:a16="http://schemas.microsoft.com/office/drawing/2014/main" id="{7D6DE440-66A6-49BA-6483-00F585609140}"/>
              </a:ext>
            </a:extLst>
          </p:cNvPr>
          <p:cNvSpPr txBox="1"/>
          <p:nvPr/>
        </p:nvSpPr>
        <p:spPr bwMode="gray">
          <a:xfrm>
            <a:off x="1026126" y="2254970"/>
            <a:ext cx="613111" cy="195878"/>
          </a:xfrm>
          <a:prstGeom prst="rect">
            <a:avLst/>
          </a:prstGeom>
          <a:noFill/>
        </p:spPr>
        <p:txBody>
          <a:bodyPr wrap="square" lIns="36000" tIns="36000" rIns="36000" bIns="36000" rtlCol="0">
            <a:spAutoFit/>
          </a:bodyPr>
          <a:lstStyle/>
          <a:p>
            <a:pPr marL="0" indent="0" algn="ctr">
              <a:buNone/>
            </a:pPr>
            <a:r>
              <a:rPr lang="en-US" sz="800"/>
              <a:t>Gearbox</a:t>
            </a:r>
          </a:p>
        </p:txBody>
      </p:sp>
      <p:sp>
        <p:nvSpPr>
          <p:cNvPr id="1216" name="TextBox 1215">
            <a:extLst>
              <a:ext uri="{FF2B5EF4-FFF2-40B4-BE49-F238E27FC236}">
                <a16:creationId xmlns:a16="http://schemas.microsoft.com/office/drawing/2014/main" id="{B9EE264D-F5EE-632D-AE63-F094B67E4C8B}"/>
              </a:ext>
            </a:extLst>
          </p:cNvPr>
          <p:cNvSpPr txBox="1"/>
          <p:nvPr/>
        </p:nvSpPr>
        <p:spPr bwMode="gray">
          <a:xfrm>
            <a:off x="1275854" y="3512330"/>
            <a:ext cx="613111" cy="319028"/>
          </a:xfrm>
          <a:prstGeom prst="rect">
            <a:avLst/>
          </a:prstGeom>
          <a:noFill/>
        </p:spPr>
        <p:txBody>
          <a:bodyPr wrap="square" lIns="36000" tIns="36000" rIns="36000" bIns="36000" rtlCol="0">
            <a:spAutoFit/>
          </a:bodyPr>
          <a:lstStyle/>
          <a:p>
            <a:pPr marL="0" indent="0" algn="ctr">
              <a:buNone/>
            </a:pPr>
            <a:r>
              <a:rPr lang="en-US" sz="800"/>
              <a:t>High-speed axis</a:t>
            </a:r>
          </a:p>
        </p:txBody>
      </p:sp>
      <p:sp>
        <p:nvSpPr>
          <p:cNvPr id="1217" name="TextBox 1216">
            <a:extLst>
              <a:ext uri="{FF2B5EF4-FFF2-40B4-BE49-F238E27FC236}">
                <a16:creationId xmlns:a16="http://schemas.microsoft.com/office/drawing/2014/main" id="{3D0ADAA5-7392-E448-AE58-106FA992D0D1}"/>
              </a:ext>
            </a:extLst>
          </p:cNvPr>
          <p:cNvSpPr txBox="1"/>
          <p:nvPr/>
        </p:nvSpPr>
        <p:spPr bwMode="gray">
          <a:xfrm>
            <a:off x="1620836" y="2254970"/>
            <a:ext cx="613111" cy="319028"/>
          </a:xfrm>
          <a:prstGeom prst="rect">
            <a:avLst/>
          </a:prstGeom>
          <a:noFill/>
        </p:spPr>
        <p:txBody>
          <a:bodyPr wrap="square" lIns="36000" tIns="36000" rIns="36000" bIns="36000" rtlCol="0">
            <a:spAutoFit/>
          </a:bodyPr>
          <a:lstStyle/>
          <a:p>
            <a:pPr marL="0" indent="0" algn="ctr">
              <a:buNone/>
            </a:pPr>
            <a:r>
              <a:rPr lang="en-US" sz="800"/>
              <a:t>Power converter</a:t>
            </a:r>
          </a:p>
        </p:txBody>
      </p:sp>
      <p:sp>
        <p:nvSpPr>
          <p:cNvPr id="1218" name="Rectangle 1217">
            <a:extLst>
              <a:ext uri="{FF2B5EF4-FFF2-40B4-BE49-F238E27FC236}">
                <a16:creationId xmlns:a16="http://schemas.microsoft.com/office/drawing/2014/main" id="{32C45C2C-4F3A-D0EB-DE30-43A7ACB18A58}"/>
              </a:ext>
            </a:extLst>
          </p:cNvPr>
          <p:cNvSpPr/>
          <p:nvPr/>
        </p:nvSpPr>
        <p:spPr bwMode="gray">
          <a:xfrm>
            <a:off x="412764" y="2234098"/>
            <a:ext cx="1876547" cy="15763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9" name="Flowchart: Delay 1228">
            <a:extLst>
              <a:ext uri="{FF2B5EF4-FFF2-40B4-BE49-F238E27FC236}">
                <a16:creationId xmlns:a16="http://schemas.microsoft.com/office/drawing/2014/main" id="{736B8516-91F0-13FB-D060-8B6A4EC3E64F}"/>
              </a:ext>
            </a:extLst>
          </p:cNvPr>
          <p:cNvSpPr/>
          <p:nvPr/>
        </p:nvSpPr>
        <p:spPr bwMode="gray">
          <a:xfrm flipH="1">
            <a:off x="781579" y="5076824"/>
            <a:ext cx="397091" cy="420688"/>
          </a:xfrm>
          <a:prstGeom prst="flowChartDelay">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230" name="Group 1229">
            <a:extLst>
              <a:ext uri="{FF2B5EF4-FFF2-40B4-BE49-F238E27FC236}">
                <a16:creationId xmlns:a16="http://schemas.microsoft.com/office/drawing/2014/main" id="{80B11CC6-8777-2B8C-1870-31EF95C121C3}"/>
              </a:ext>
            </a:extLst>
          </p:cNvPr>
          <p:cNvGrpSpPr/>
          <p:nvPr/>
        </p:nvGrpSpPr>
        <p:grpSpPr>
          <a:xfrm>
            <a:off x="930317" y="4711699"/>
            <a:ext cx="180326" cy="463550"/>
            <a:chOff x="632127" y="2294586"/>
            <a:chExt cx="180326" cy="463407"/>
          </a:xfrm>
        </p:grpSpPr>
        <p:sp>
          <p:nvSpPr>
            <p:cNvPr id="1250" name="Rectangle: Rounded Corners 1249">
              <a:extLst>
                <a:ext uri="{FF2B5EF4-FFF2-40B4-BE49-F238E27FC236}">
                  <a16:creationId xmlns:a16="http://schemas.microsoft.com/office/drawing/2014/main" id="{E4B920F4-A69F-F569-11BB-D6A1F2AF4EAC}"/>
                </a:ext>
              </a:extLst>
            </p:cNvPr>
            <p:cNvSpPr/>
            <p:nvPr/>
          </p:nvSpPr>
          <p:spPr bwMode="gray">
            <a:xfrm>
              <a:off x="639768" y="2313318"/>
              <a:ext cx="171724" cy="444675"/>
            </a:xfrm>
            <a:prstGeom prst="roundRect">
              <a:avLst>
                <a:gd name="adj" fmla="val 458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51" name="Rectangle 1250">
              <a:extLst>
                <a:ext uri="{FF2B5EF4-FFF2-40B4-BE49-F238E27FC236}">
                  <a16:creationId xmlns:a16="http://schemas.microsoft.com/office/drawing/2014/main" id="{A635FC6A-4356-EC6F-BAF0-E436C74BF903}"/>
                </a:ext>
              </a:extLst>
            </p:cNvPr>
            <p:cNvSpPr/>
            <p:nvPr/>
          </p:nvSpPr>
          <p:spPr bwMode="gray">
            <a:xfrm>
              <a:off x="632127" y="2294586"/>
              <a:ext cx="180326" cy="922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1231" name="Group 1230">
            <a:extLst>
              <a:ext uri="{FF2B5EF4-FFF2-40B4-BE49-F238E27FC236}">
                <a16:creationId xmlns:a16="http://schemas.microsoft.com/office/drawing/2014/main" id="{6EA2D684-ADEE-5232-BCF2-432E9885885D}"/>
              </a:ext>
            </a:extLst>
          </p:cNvPr>
          <p:cNvGrpSpPr/>
          <p:nvPr/>
        </p:nvGrpSpPr>
        <p:grpSpPr>
          <a:xfrm flipV="1">
            <a:off x="930317" y="5365749"/>
            <a:ext cx="180326" cy="463550"/>
            <a:chOff x="632127" y="2294586"/>
            <a:chExt cx="180326" cy="463407"/>
          </a:xfrm>
        </p:grpSpPr>
        <p:sp>
          <p:nvSpPr>
            <p:cNvPr id="1248" name="Rectangle: Rounded Corners 1247">
              <a:extLst>
                <a:ext uri="{FF2B5EF4-FFF2-40B4-BE49-F238E27FC236}">
                  <a16:creationId xmlns:a16="http://schemas.microsoft.com/office/drawing/2014/main" id="{BC57FB6A-E74C-6A2E-2454-E3EE572B181C}"/>
                </a:ext>
              </a:extLst>
            </p:cNvPr>
            <p:cNvSpPr/>
            <p:nvPr/>
          </p:nvSpPr>
          <p:spPr bwMode="gray">
            <a:xfrm>
              <a:off x="639768" y="2313318"/>
              <a:ext cx="171724" cy="444675"/>
            </a:xfrm>
            <a:prstGeom prst="roundRect">
              <a:avLst>
                <a:gd name="adj" fmla="val 458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49" name="Rectangle 1248">
              <a:extLst>
                <a:ext uri="{FF2B5EF4-FFF2-40B4-BE49-F238E27FC236}">
                  <a16:creationId xmlns:a16="http://schemas.microsoft.com/office/drawing/2014/main" id="{FE82AE4F-186C-3165-E361-FF56E1522A49}"/>
                </a:ext>
              </a:extLst>
            </p:cNvPr>
            <p:cNvSpPr/>
            <p:nvPr/>
          </p:nvSpPr>
          <p:spPr bwMode="gray">
            <a:xfrm>
              <a:off x="632127" y="2294586"/>
              <a:ext cx="180326" cy="922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233" name="Rectangle 1232">
            <a:extLst>
              <a:ext uri="{FF2B5EF4-FFF2-40B4-BE49-F238E27FC236}">
                <a16:creationId xmlns:a16="http://schemas.microsoft.com/office/drawing/2014/main" id="{405BA278-6468-0605-BEC3-BCF99A7262BC}"/>
              </a:ext>
            </a:extLst>
          </p:cNvPr>
          <p:cNvSpPr/>
          <p:nvPr/>
        </p:nvSpPr>
        <p:spPr bwMode="gray">
          <a:xfrm>
            <a:off x="1190146" y="5210176"/>
            <a:ext cx="228032" cy="163513"/>
          </a:xfrm>
          <a:prstGeom prst="rect">
            <a:avLst/>
          </a:prstGeom>
          <a:gradFill>
            <a:gsLst>
              <a:gs pos="0">
                <a:schemeClr val="tx1">
                  <a:lumMod val="85000"/>
                  <a:lumOff val="15000"/>
                </a:schemeClr>
              </a:gs>
              <a:gs pos="55000">
                <a:schemeClr val="bg1"/>
              </a:gs>
              <a:gs pos="100000">
                <a:schemeClr val="tx1">
                  <a:lumMod val="85000"/>
                  <a:lumOff val="1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41" name="Rectangle 1240">
            <a:extLst>
              <a:ext uri="{FF2B5EF4-FFF2-40B4-BE49-F238E27FC236}">
                <a16:creationId xmlns:a16="http://schemas.microsoft.com/office/drawing/2014/main" id="{861C8B3D-8DF4-6338-CFA9-1A93C5FE2833}"/>
              </a:ext>
            </a:extLst>
          </p:cNvPr>
          <p:cNvSpPr/>
          <p:nvPr/>
        </p:nvSpPr>
        <p:spPr bwMode="gray">
          <a:xfrm>
            <a:off x="1424132" y="4878387"/>
            <a:ext cx="188456" cy="827088"/>
          </a:xfrm>
          <a:prstGeom prst="rect">
            <a:avLst/>
          </a:prstGeom>
          <a:gradFill>
            <a:gsLst>
              <a:gs pos="0">
                <a:srgbClr val="FF0000"/>
              </a:gs>
              <a:gs pos="55000">
                <a:srgbClr val="C000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3" name="TextBox 1222">
            <a:extLst>
              <a:ext uri="{FF2B5EF4-FFF2-40B4-BE49-F238E27FC236}">
                <a16:creationId xmlns:a16="http://schemas.microsoft.com/office/drawing/2014/main" id="{C92861DF-DD42-2119-84B9-A7897F6A672A}"/>
              </a:ext>
            </a:extLst>
          </p:cNvPr>
          <p:cNvSpPr txBox="1"/>
          <p:nvPr/>
        </p:nvSpPr>
        <p:spPr bwMode="gray">
          <a:xfrm>
            <a:off x="984895" y="5788025"/>
            <a:ext cx="613111" cy="319088"/>
          </a:xfrm>
          <a:prstGeom prst="rect">
            <a:avLst/>
          </a:prstGeom>
          <a:noFill/>
        </p:spPr>
        <p:txBody>
          <a:bodyPr wrap="square" lIns="36000" tIns="36000" rIns="36000" bIns="36000" rtlCol="0">
            <a:spAutoFit/>
          </a:bodyPr>
          <a:lstStyle/>
          <a:p>
            <a:pPr marL="0" indent="0" algn="ctr">
              <a:buNone/>
            </a:pPr>
            <a:r>
              <a:rPr lang="en-US" sz="800"/>
              <a:t>Low-speed axis</a:t>
            </a:r>
          </a:p>
        </p:txBody>
      </p:sp>
      <p:sp>
        <p:nvSpPr>
          <p:cNvPr id="1224" name="TextBox 1223">
            <a:extLst>
              <a:ext uri="{FF2B5EF4-FFF2-40B4-BE49-F238E27FC236}">
                <a16:creationId xmlns:a16="http://schemas.microsoft.com/office/drawing/2014/main" id="{301685C6-F524-F495-3A82-08BECC4A1826}"/>
              </a:ext>
            </a:extLst>
          </p:cNvPr>
          <p:cNvSpPr txBox="1"/>
          <p:nvPr/>
        </p:nvSpPr>
        <p:spPr bwMode="gray">
          <a:xfrm>
            <a:off x="860804" y="4530726"/>
            <a:ext cx="557374" cy="195263"/>
          </a:xfrm>
          <a:prstGeom prst="rect">
            <a:avLst/>
          </a:prstGeom>
          <a:noFill/>
        </p:spPr>
        <p:txBody>
          <a:bodyPr wrap="square" lIns="36000" tIns="36000" rIns="36000" bIns="36000" rtlCol="0">
            <a:spAutoFit/>
          </a:bodyPr>
          <a:lstStyle/>
          <a:p>
            <a:pPr marL="0" indent="0">
              <a:buNone/>
            </a:pPr>
            <a:r>
              <a:rPr lang="en-US" sz="800" dirty="0"/>
              <a:t>Blades</a:t>
            </a:r>
          </a:p>
        </p:txBody>
      </p:sp>
      <p:sp>
        <p:nvSpPr>
          <p:cNvPr id="1227" name="TextBox 1226">
            <a:extLst>
              <a:ext uri="{FF2B5EF4-FFF2-40B4-BE49-F238E27FC236}">
                <a16:creationId xmlns:a16="http://schemas.microsoft.com/office/drawing/2014/main" id="{55D37D34-C9C3-E0B3-D2D8-081F07C9E95C}"/>
              </a:ext>
            </a:extLst>
          </p:cNvPr>
          <p:cNvSpPr txBox="1"/>
          <p:nvPr/>
        </p:nvSpPr>
        <p:spPr bwMode="gray">
          <a:xfrm>
            <a:off x="1286984" y="4530725"/>
            <a:ext cx="613111" cy="319088"/>
          </a:xfrm>
          <a:prstGeom prst="rect">
            <a:avLst/>
          </a:prstGeom>
          <a:noFill/>
        </p:spPr>
        <p:txBody>
          <a:bodyPr wrap="square" lIns="36000" tIns="36000" rIns="36000" bIns="36000" rtlCol="0">
            <a:spAutoFit/>
          </a:bodyPr>
          <a:lstStyle/>
          <a:p>
            <a:pPr marL="0" indent="0" algn="ctr">
              <a:buNone/>
            </a:pPr>
            <a:r>
              <a:rPr lang="en-US" sz="800"/>
              <a:t>Power converter</a:t>
            </a:r>
          </a:p>
        </p:txBody>
      </p:sp>
      <p:sp>
        <p:nvSpPr>
          <p:cNvPr id="1228" name="Rectangle 1227">
            <a:extLst>
              <a:ext uri="{FF2B5EF4-FFF2-40B4-BE49-F238E27FC236}">
                <a16:creationId xmlns:a16="http://schemas.microsoft.com/office/drawing/2014/main" id="{EC825863-5921-3853-6918-D5FEEF9E4D73}"/>
              </a:ext>
            </a:extLst>
          </p:cNvPr>
          <p:cNvSpPr/>
          <p:nvPr/>
        </p:nvSpPr>
        <p:spPr bwMode="gray">
          <a:xfrm>
            <a:off x="409253" y="4444208"/>
            <a:ext cx="1876547" cy="15763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52" name="TextBox 1251">
            <a:extLst>
              <a:ext uri="{FF2B5EF4-FFF2-40B4-BE49-F238E27FC236}">
                <a16:creationId xmlns:a16="http://schemas.microsoft.com/office/drawing/2014/main" id="{C2759BA2-5E11-D982-4D27-84F592E85C4E}"/>
              </a:ext>
            </a:extLst>
          </p:cNvPr>
          <p:cNvSpPr txBox="1"/>
          <p:nvPr/>
        </p:nvSpPr>
        <p:spPr bwMode="gray">
          <a:xfrm>
            <a:off x="8344835" y="1566831"/>
            <a:ext cx="2825545" cy="288147"/>
          </a:xfrm>
          <a:prstGeom prst="rect">
            <a:avLst/>
          </a:prstGeom>
          <a:noFill/>
        </p:spPr>
        <p:txBody>
          <a:bodyPr wrap="square" lIns="36000" tIns="36000" rIns="36000" bIns="36000" rtlCol="0">
            <a:spAutoFit/>
          </a:bodyPr>
          <a:lstStyle/>
          <a:p>
            <a:pPr marL="0" indent="0">
              <a:buNone/>
            </a:pPr>
            <a:r>
              <a:rPr lang="en-US" sz="1400" b="1" dirty="0"/>
              <a:t>Considerations</a:t>
            </a:r>
            <a:endParaRPr lang="en-US" sz="1400" dirty="0"/>
          </a:p>
        </p:txBody>
      </p:sp>
      <p:sp>
        <p:nvSpPr>
          <p:cNvPr id="1253" name="TextBox 8">
            <a:extLst>
              <a:ext uri="{FF2B5EF4-FFF2-40B4-BE49-F238E27FC236}">
                <a16:creationId xmlns:a16="http://schemas.microsoft.com/office/drawing/2014/main" id="{3C0B4850-805F-BE92-DE29-330372C2BC28}"/>
              </a:ext>
            </a:extLst>
          </p:cNvPr>
          <p:cNvSpPr txBox="1"/>
          <p:nvPr/>
        </p:nvSpPr>
        <p:spPr bwMode="gray">
          <a:xfrm>
            <a:off x="8344835" y="1946275"/>
            <a:ext cx="3458228" cy="1954381"/>
          </a:xfrm>
          <a:prstGeom prst="rect">
            <a:avLst/>
          </a:prstGeom>
          <a:solidFill>
            <a:srgbClr val="E3E8EE"/>
          </a:solidFill>
        </p:spPr>
        <p:txBody>
          <a:bodyPr wrap="square" lIns="137160" tIns="137160" rIns="274320" bIns="137160" rtlCol="0">
            <a:spAutoFit/>
          </a:bodyPr>
          <a:lstStyle/>
          <a:p>
            <a:r>
              <a:rPr lang="en-US" sz="1100" b="0" i="0">
                <a:solidFill>
                  <a:srgbClr val="131516"/>
                </a:solidFill>
                <a:effectLst/>
                <a:latin typeface="+mj-lt"/>
              </a:rPr>
              <a:t>Gearboxes change the speed and torque of a rotating shaft. This allows for a </a:t>
            </a:r>
            <a:r>
              <a:rPr lang="en-US" sz="1100" b="1" i="0">
                <a:solidFill>
                  <a:srgbClr val="131516"/>
                </a:solidFill>
                <a:effectLst/>
                <a:latin typeface="+mj-lt"/>
              </a:rPr>
              <a:t>smaller and cheaper </a:t>
            </a:r>
            <a:r>
              <a:rPr lang="en-US" sz="1100" i="0">
                <a:solidFill>
                  <a:srgbClr val="131516"/>
                </a:solidFill>
                <a:effectLst/>
                <a:latin typeface="+mj-lt"/>
              </a:rPr>
              <a:t>power generator in turbines, reducing cost and stress on the tower structure.</a:t>
            </a:r>
          </a:p>
          <a:p>
            <a:r>
              <a:rPr lang="en-US" sz="1100" b="1">
                <a:solidFill>
                  <a:srgbClr val="131516"/>
                </a:solidFill>
                <a:latin typeface="+mj-lt"/>
              </a:rPr>
              <a:t>Gearboxes fail frequently </a:t>
            </a:r>
            <a:r>
              <a:rPr lang="en-US" sz="1100">
                <a:solidFill>
                  <a:srgbClr val="131516"/>
                </a:solidFill>
                <a:latin typeface="+mj-lt"/>
              </a:rPr>
              <a:t>– one in every 145 turbine gearboxes fails annually. As such, they add to the maintenance of wind turbines, which is </a:t>
            </a:r>
            <a:r>
              <a:rPr lang="en-US" sz="1100" b="1">
                <a:solidFill>
                  <a:srgbClr val="131516"/>
                </a:solidFill>
                <a:latin typeface="+mj-lt"/>
              </a:rPr>
              <a:t>especially costly offshore.</a:t>
            </a:r>
          </a:p>
        </p:txBody>
      </p:sp>
      <p:sp>
        <p:nvSpPr>
          <p:cNvPr id="1254" name="TextBox 8">
            <a:extLst>
              <a:ext uri="{FF2B5EF4-FFF2-40B4-BE49-F238E27FC236}">
                <a16:creationId xmlns:a16="http://schemas.microsoft.com/office/drawing/2014/main" id="{6A3F383A-FD32-C474-69A1-309E4477C137}"/>
              </a:ext>
            </a:extLst>
          </p:cNvPr>
          <p:cNvSpPr txBox="1"/>
          <p:nvPr/>
        </p:nvSpPr>
        <p:spPr bwMode="gray">
          <a:xfrm>
            <a:off x="8344835" y="4157663"/>
            <a:ext cx="3458228" cy="1785938"/>
          </a:xfrm>
          <a:prstGeom prst="rect">
            <a:avLst/>
          </a:prstGeom>
          <a:solidFill>
            <a:srgbClr val="E3E8EE"/>
          </a:solidFill>
        </p:spPr>
        <p:txBody>
          <a:bodyPr wrap="square" lIns="137160" tIns="137160" rIns="274320" bIns="137160" rtlCol="0">
            <a:spAutoFit/>
          </a:bodyPr>
          <a:lstStyle/>
          <a:p>
            <a:r>
              <a:rPr lang="en-US" sz="1100" b="1">
                <a:solidFill>
                  <a:srgbClr val="131516"/>
                </a:solidFill>
                <a:latin typeface="+mj-lt"/>
              </a:rPr>
              <a:t>A direct drive eliminates the need for a gearbox </a:t>
            </a:r>
            <a:r>
              <a:rPr lang="en-US" sz="1100">
                <a:solidFill>
                  <a:srgbClr val="131516"/>
                </a:solidFill>
                <a:latin typeface="+mj-lt"/>
              </a:rPr>
              <a:t>and thus the complexity and maintenance cost associated with gearboxes.</a:t>
            </a:r>
          </a:p>
          <a:p>
            <a:r>
              <a:rPr lang="en-US" sz="1100">
                <a:solidFill>
                  <a:srgbClr val="131516"/>
                </a:solidFill>
                <a:latin typeface="+mj-lt"/>
              </a:rPr>
              <a:t>A direct-drive turbine can also </a:t>
            </a:r>
            <a:r>
              <a:rPr lang="en-US" sz="1100" b="1">
                <a:solidFill>
                  <a:srgbClr val="131516"/>
                </a:solidFill>
                <a:latin typeface="+mj-lt"/>
              </a:rPr>
              <a:t>maintain its efficiency </a:t>
            </a:r>
            <a:r>
              <a:rPr lang="en-US" sz="1100">
                <a:solidFill>
                  <a:srgbClr val="131516"/>
                </a:solidFill>
                <a:latin typeface="+mj-lt"/>
              </a:rPr>
              <a:t>across a range of wind speeds – if the total torque is large enough.</a:t>
            </a:r>
            <a:r>
              <a:rPr lang="en-US" sz="1100" b="1">
                <a:solidFill>
                  <a:srgbClr val="131516"/>
                </a:solidFill>
                <a:latin typeface="+mj-lt"/>
              </a:rPr>
              <a:t> Wind turbines of &gt;7 MW are therefore not suitable for direct drive.</a:t>
            </a:r>
            <a:endParaRPr lang="en-US" sz="1100">
              <a:solidFill>
                <a:srgbClr val="131516"/>
              </a:solidFill>
              <a:latin typeface="+mj-lt"/>
            </a:endParaRPr>
          </a:p>
        </p:txBody>
      </p:sp>
      <p:pic>
        <p:nvPicPr>
          <p:cNvPr id="1332" name="Picture 18" descr="Home">
            <a:extLst>
              <a:ext uri="{FF2B5EF4-FFF2-40B4-BE49-F238E27FC236}">
                <a16:creationId xmlns:a16="http://schemas.microsoft.com/office/drawing/2014/main" id="{9069EF37-CBA0-788B-D786-53F058D3685B}"/>
              </a:ext>
            </a:extLst>
          </p:cNvPr>
          <p:cNvPicPr>
            <a:picLocks noChangeAspect="1" noChangeArrowheads="1"/>
          </p:cNvPicPr>
          <p:nvPr/>
        </p:nvPicPr>
        <p:blipFill rotWithShape="1">
          <a:blip r:embed="rId59" cstate="print">
            <a:extLst>
              <a:ext uri="{BEBA8EAE-BF5A-486C-A8C5-ECC9F3942E4B}">
                <a14:imgProps xmlns:a14="http://schemas.microsoft.com/office/drawing/2010/main">
                  <a14:imgLayer r:embed="rId60">
                    <a14:imgEffect>
                      <a14:brightnessContrast bright="-100000" contrast="-40000"/>
                    </a14:imgEffect>
                  </a14:imgLayer>
                </a14:imgProps>
              </a:ext>
              <a:ext uri="{28A0092B-C50C-407E-A947-70E740481C1C}">
                <a14:useLocalDpi xmlns:a14="http://schemas.microsoft.com/office/drawing/2010/main"/>
              </a:ext>
            </a:extLst>
          </a:blip>
          <a:srcRect/>
          <a:stretch/>
        </p:blipFill>
        <p:spPr bwMode="auto">
          <a:xfrm>
            <a:off x="5244159" y="2608828"/>
            <a:ext cx="845435" cy="88045"/>
          </a:xfrm>
          <a:prstGeom prst="rect">
            <a:avLst/>
          </a:prstGeom>
          <a:noFill/>
          <a:extLst>
            <a:ext uri="{909E8E84-426E-40DD-AFC4-6F175D3DCCD1}">
              <a14:hiddenFill xmlns:a14="http://schemas.microsoft.com/office/drawing/2010/main">
                <a:solidFill>
                  <a:srgbClr val="FFFFFF"/>
                </a:solidFill>
              </a14:hiddenFill>
            </a:ext>
          </a:extLst>
        </p:spPr>
      </p:pic>
      <p:pic>
        <p:nvPicPr>
          <p:cNvPr id="1339" name="Picture 18" descr="Home">
            <a:extLst>
              <a:ext uri="{FF2B5EF4-FFF2-40B4-BE49-F238E27FC236}">
                <a16:creationId xmlns:a16="http://schemas.microsoft.com/office/drawing/2014/main" id="{369B9C70-7368-9522-AC86-E01AFAEFE1AE}"/>
              </a:ext>
            </a:extLst>
          </p:cNvPr>
          <p:cNvPicPr>
            <a:picLocks noChangeAspect="1" noChangeArrowheads="1"/>
          </p:cNvPicPr>
          <p:nvPr/>
        </p:nvPicPr>
        <p:blipFill rotWithShape="1">
          <a:blip r:embed="rId59" cstate="print">
            <a:extLst>
              <a:ext uri="{BEBA8EAE-BF5A-486C-A8C5-ECC9F3942E4B}">
                <a14:imgProps xmlns:a14="http://schemas.microsoft.com/office/drawing/2010/main">
                  <a14:imgLayer r:embed="rId60">
                    <a14:imgEffect>
                      <a14:brightnessContrast bright="-100000" contrast="-40000"/>
                    </a14:imgEffect>
                  </a14:imgLayer>
                </a14:imgProps>
              </a:ext>
              <a:ext uri="{28A0092B-C50C-407E-A947-70E740481C1C}">
                <a14:useLocalDpi xmlns:a14="http://schemas.microsoft.com/office/drawing/2010/main"/>
              </a:ext>
            </a:extLst>
          </a:blip>
          <a:srcRect/>
          <a:stretch/>
        </p:blipFill>
        <p:spPr bwMode="auto">
          <a:xfrm>
            <a:off x="6678461" y="4502610"/>
            <a:ext cx="844550" cy="87953"/>
          </a:xfrm>
          <a:prstGeom prst="rect">
            <a:avLst/>
          </a:prstGeom>
          <a:noFill/>
          <a:extLst>
            <a:ext uri="{909E8E84-426E-40DD-AFC4-6F175D3DCCD1}">
              <a14:hiddenFill xmlns:a14="http://schemas.microsoft.com/office/drawing/2010/main">
                <a:solidFill>
                  <a:srgbClr val="FFFFFF"/>
                </a:solidFill>
              </a14:hiddenFill>
            </a:ext>
          </a:extLst>
        </p:spPr>
      </p:pic>
      <p:pic>
        <p:nvPicPr>
          <p:cNvPr id="1340" name="Picture 20">
            <a:extLst>
              <a:ext uri="{FF2B5EF4-FFF2-40B4-BE49-F238E27FC236}">
                <a16:creationId xmlns:a16="http://schemas.microsoft.com/office/drawing/2014/main" id="{5F2AE800-E89A-1566-E850-57AB538B7FC5}"/>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5306397" y="2426323"/>
            <a:ext cx="483515" cy="97670"/>
          </a:xfrm>
          <a:prstGeom prst="rect">
            <a:avLst/>
          </a:prstGeom>
          <a:noFill/>
          <a:extLst>
            <a:ext uri="{909E8E84-426E-40DD-AFC4-6F175D3DCCD1}">
              <a14:hiddenFill xmlns:a14="http://schemas.microsoft.com/office/drawing/2010/main">
                <a:solidFill>
                  <a:srgbClr val="FFFFFF"/>
                </a:solidFill>
              </a14:hiddenFill>
            </a:ext>
          </a:extLst>
        </p:spPr>
      </p:pic>
      <p:pic>
        <p:nvPicPr>
          <p:cNvPr id="1342" name="Picture 22">
            <a:extLst>
              <a:ext uri="{FF2B5EF4-FFF2-40B4-BE49-F238E27FC236}">
                <a16:creationId xmlns:a16="http://schemas.microsoft.com/office/drawing/2014/main" id="{98318D52-9980-56E3-1606-9D1908EFD994}"/>
              </a:ext>
            </a:extLst>
          </p:cNvPr>
          <p:cNvPicPr>
            <a:picLocks noChangeAspect="1" noChangeArrowheads="1"/>
          </p:cNvPicPr>
          <p:nvPr/>
        </p:nvPicPr>
        <p:blipFill rotWithShape="1">
          <a:blip r:embed="rId62" cstate="print">
            <a:extLst>
              <a:ext uri="{28A0092B-C50C-407E-A947-70E740481C1C}">
                <a14:useLocalDpi xmlns:a14="http://schemas.microsoft.com/office/drawing/2010/main"/>
              </a:ext>
            </a:extLst>
          </a:blip>
          <a:srcRect b="30883"/>
          <a:stretch/>
        </p:blipFill>
        <p:spPr bwMode="auto">
          <a:xfrm>
            <a:off x="5478742" y="4393142"/>
            <a:ext cx="845435" cy="137181"/>
          </a:xfrm>
          <a:prstGeom prst="rect">
            <a:avLst/>
          </a:prstGeom>
          <a:noFill/>
          <a:extLst>
            <a:ext uri="{909E8E84-426E-40DD-AFC4-6F175D3DCCD1}">
              <a14:hiddenFill xmlns:a14="http://schemas.microsoft.com/office/drawing/2010/main">
                <a:solidFill>
                  <a:srgbClr val="FFFFFF"/>
                </a:solidFill>
              </a14:hiddenFill>
            </a:ext>
          </a:extLst>
        </p:spPr>
      </p:pic>
      <p:pic>
        <p:nvPicPr>
          <p:cNvPr id="1344" name="Picture 26">
            <a:extLst>
              <a:ext uri="{FF2B5EF4-FFF2-40B4-BE49-F238E27FC236}">
                <a16:creationId xmlns:a16="http://schemas.microsoft.com/office/drawing/2014/main" id="{FCD5142D-EBF5-C561-0F30-5DE68B56A587}"/>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905474" y="4722064"/>
            <a:ext cx="295275" cy="295275"/>
          </a:xfrm>
          <a:prstGeom prst="rect">
            <a:avLst/>
          </a:prstGeom>
          <a:noFill/>
          <a:extLst>
            <a:ext uri="{909E8E84-426E-40DD-AFC4-6F175D3DCCD1}">
              <a14:hiddenFill xmlns:a14="http://schemas.microsoft.com/office/drawing/2010/main">
                <a:solidFill>
                  <a:srgbClr val="FFFFFF"/>
                </a:solidFill>
              </a14:hiddenFill>
            </a:ext>
          </a:extLst>
        </p:spPr>
      </p:pic>
      <p:pic>
        <p:nvPicPr>
          <p:cNvPr id="1345" name="Picture 26">
            <a:extLst>
              <a:ext uri="{FF2B5EF4-FFF2-40B4-BE49-F238E27FC236}">
                <a16:creationId xmlns:a16="http://schemas.microsoft.com/office/drawing/2014/main" id="{FDC88903-2713-8979-87B0-9AB4A399EE8F}"/>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5879842" y="2331810"/>
            <a:ext cx="244036" cy="244036"/>
          </a:xfrm>
          <a:prstGeom prst="rect">
            <a:avLst/>
          </a:prstGeom>
          <a:noFill/>
          <a:extLst>
            <a:ext uri="{909E8E84-426E-40DD-AFC4-6F175D3DCCD1}">
              <a14:hiddenFill xmlns:a14="http://schemas.microsoft.com/office/drawing/2010/main">
                <a:solidFill>
                  <a:srgbClr val="FFFFFF"/>
                </a:solidFill>
              </a14:hiddenFill>
            </a:ext>
          </a:extLst>
        </p:spPr>
      </p:pic>
      <p:pic>
        <p:nvPicPr>
          <p:cNvPr id="1346" name="Picture 20">
            <a:extLst>
              <a:ext uri="{FF2B5EF4-FFF2-40B4-BE49-F238E27FC236}">
                <a16:creationId xmlns:a16="http://schemas.microsoft.com/office/drawing/2014/main" id="{92D9F0E8-5AB6-A063-4401-927F027BF8C5}"/>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6696087" y="3062438"/>
            <a:ext cx="642938" cy="1298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hart 18">
            <a:extLst>
              <a:ext uri="{FF2B5EF4-FFF2-40B4-BE49-F238E27FC236}">
                <a16:creationId xmlns:a16="http://schemas.microsoft.com/office/drawing/2014/main" id="{74D7CD53-9F2A-CF97-BA4D-60CDC5DE3CD2}"/>
              </a:ext>
            </a:extLst>
          </p:cNvPr>
          <p:cNvGraphicFramePr/>
          <p:nvPr>
            <p:custDataLst>
              <p:tags r:id="rId23"/>
            </p:custDataLst>
            <p:extLst>
              <p:ext uri="{D42A27DB-BD31-4B8C-83A1-F6EECF244321}">
                <p14:modId xmlns:p14="http://schemas.microsoft.com/office/powerpoint/2010/main" val="2669149694"/>
              </p:ext>
            </p:extLst>
          </p:nvPr>
        </p:nvGraphicFramePr>
        <p:xfrm>
          <a:off x="5262563" y="2828925"/>
          <a:ext cx="1173162" cy="1208088"/>
        </p:xfrm>
        <a:graphic>
          <a:graphicData uri="http://schemas.openxmlformats.org/drawingml/2006/chart">
            <c:chart xmlns:c="http://schemas.openxmlformats.org/drawingml/2006/chart" xmlns:r="http://schemas.openxmlformats.org/officeDocument/2006/relationships" r:id="rId65"/>
          </a:graphicData>
        </a:graphic>
      </p:graphicFrame>
      <p:sp>
        <p:nvSpPr>
          <p:cNvPr id="1371"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5146675" y="38782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6087B06-88EE-453C-B0E2-3E23D16B96BA}" type="datetime'0'''''''''''''''''''''''''''''''''''''''">
              <a:rPr lang="en-US" altLang="en-US" sz="1000" smtClean="0">
                <a:effectLst/>
              </a:rPr>
              <a:pPr marL="0" lvl="0" indent="0" algn="r">
                <a:spcBef>
                  <a:spcPct val="0"/>
                </a:spcBef>
                <a:spcAft>
                  <a:spcPct val="0"/>
                </a:spcAft>
                <a:buNone/>
              </a:pPr>
              <a:t>0</a:t>
            </a:fld>
            <a:endParaRPr lang="en-US" sz="1000"/>
          </a:p>
        </p:txBody>
      </p:sp>
      <p:sp>
        <p:nvSpPr>
          <p:cNvPr id="139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5006975" y="35306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80C61D-2654-4517-AD75-E1605EC7FF3C}" type="datetime'''''''''''''''''''''2''''''''''''''''0''''''''''''''0'''''">
              <a:rPr lang="en-US" altLang="en-US" sz="1000" smtClean="0">
                <a:effectLst/>
              </a:rPr>
              <a:pPr marL="0" lvl="0" indent="0" algn="r">
                <a:spcBef>
                  <a:spcPct val="0"/>
                </a:spcBef>
                <a:spcAft>
                  <a:spcPct val="0"/>
                </a:spcAft>
                <a:buNone/>
              </a:pPr>
              <a:t>200</a:t>
            </a:fld>
            <a:endParaRPr lang="en-US" sz="1000"/>
          </a:p>
        </p:txBody>
      </p:sp>
      <p:sp>
        <p:nvSpPr>
          <p:cNvPr id="139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5006975" y="31829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57CDEBA-A8F7-470F-AA01-37E3F89631E1}" type="datetime'''''''''''''''''''''''''''''''''''''''''4''''''''''''00'''''''">
              <a:rPr lang="en-US" altLang="en-US" sz="1000" smtClean="0">
                <a:effectLst/>
              </a:rPr>
              <a:pPr marL="0" lvl="0" indent="0" algn="r">
                <a:spcBef>
                  <a:spcPct val="0"/>
                </a:spcBef>
                <a:spcAft>
                  <a:spcPct val="0"/>
                </a:spcAft>
                <a:buNone/>
              </a:pPr>
              <a:t>400</a:t>
            </a:fld>
            <a:endParaRPr lang="en-US" sz="1000"/>
          </a:p>
        </p:txBody>
      </p:sp>
      <p:sp>
        <p:nvSpPr>
          <p:cNvPr id="139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5006975" y="28352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76DF1A4-F423-48C6-B10C-885CC8CBC1A9}" type="datetime'''''''''''''''''''''''''''''''6''''''''''''00'''''''">
              <a:rPr lang="en-US" altLang="en-US" sz="1000" smtClean="0">
                <a:effectLst/>
              </a:rPr>
              <a:pPr marL="0" lvl="0" indent="0" algn="r">
                <a:spcBef>
                  <a:spcPct val="0"/>
                </a:spcBef>
                <a:spcAft>
                  <a:spcPct val="0"/>
                </a:spcAft>
                <a:buNone/>
              </a:pPr>
              <a:t>600</a:t>
            </a:fld>
            <a:endParaRPr lang="en-US" sz="1000"/>
          </a:p>
        </p:txBody>
      </p:sp>
      <p:sp>
        <p:nvSpPr>
          <p:cNvPr id="33" name="Text Placeholder 10">
            <a:extLst>
              <a:ext uri="{FF2B5EF4-FFF2-40B4-BE49-F238E27FC236}">
                <a16:creationId xmlns:a16="http://schemas.microsoft.com/office/drawing/2014/main" id="{C0AAAF42-A1A0-A81B-A197-F59D588ECB17}"/>
              </a:ext>
            </a:extLst>
          </p:cNvPr>
          <p:cNvSpPr>
            <a:spLocks noGrp="1"/>
          </p:cNvSpPr>
          <p:nvPr>
            <p:custDataLst>
              <p:tags r:id="rId28"/>
            </p:custDataLst>
          </p:nvPr>
        </p:nvSpPr>
        <p:spPr bwMode="gray">
          <a:xfrm>
            <a:off x="5673725" y="28035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B18A0A-2CF1-42AB-AD17-1DBC716387B3}" type="datetime'''5''''6''''''''''''0''''''''''''''''.''0'''''''''''''''''''">
              <a:rPr lang="en-US" altLang="en-US" sz="1000" smtClean="0"/>
              <a:pPr marL="0" lvl="0" indent="0" algn="ctr">
                <a:spcBef>
                  <a:spcPct val="0"/>
                </a:spcBef>
                <a:spcAft>
                  <a:spcPct val="0"/>
                </a:spcAft>
                <a:buNone/>
              </a:pPr>
              <a:t>560.0</a:t>
            </a:fld>
            <a:endParaRPr lang="en-US" sz="1000"/>
          </a:p>
        </p:txBody>
      </p:sp>
      <p:graphicFrame>
        <p:nvGraphicFramePr>
          <p:cNvPr id="20" name="Chart 19">
            <a:extLst>
              <a:ext uri="{FF2B5EF4-FFF2-40B4-BE49-F238E27FC236}">
                <a16:creationId xmlns:a16="http://schemas.microsoft.com/office/drawing/2014/main" id="{DC984F65-86E2-2DDB-2904-20A86D03BABD}"/>
              </a:ext>
            </a:extLst>
          </p:cNvPr>
          <p:cNvGraphicFramePr/>
          <p:nvPr>
            <p:custDataLst>
              <p:tags r:id="rId29"/>
            </p:custDataLst>
            <p:extLst>
              <p:ext uri="{D42A27DB-BD31-4B8C-83A1-F6EECF244321}">
                <p14:modId xmlns:p14="http://schemas.microsoft.com/office/powerpoint/2010/main" val="2458035972"/>
              </p:ext>
            </p:extLst>
          </p:nvPr>
        </p:nvGraphicFramePr>
        <p:xfrm>
          <a:off x="6448425" y="5106988"/>
          <a:ext cx="1173163" cy="949325"/>
        </p:xfrm>
        <a:graphic>
          <a:graphicData uri="http://schemas.openxmlformats.org/drawingml/2006/chart">
            <c:chart xmlns:c="http://schemas.openxmlformats.org/drawingml/2006/chart" xmlns:r="http://schemas.openxmlformats.org/officeDocument/2006/relationships" r:id="rId66"/>
          </a:graphicData>
        </a:graphic>
      </p:graphicFrame>
      <p:sp>
        <p:nvSpPr>
          <p:cNvPr id="1026"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7667625" y="58975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21DCED3-8001-4CA5-B013-B6BD33AD5C3D}" type="datetime'''''''0'''''''''''''''''''''''''''''''''''''">
              <a:rPr lang="en-US" altLang="en-US" sz="1000" smtClean="0">
                <a:effectLst/>
              </a:rPr>
              <a:pPr marL="0" lvl="0" indent="0">
                <a:spcBef>
                  <a:spcPct val="0"/>
                </a:spcBef>
                <a:spcAft>
                  <a:spcPct val="0"/>
                </a:spcAft>
                <a:buNone/>
              </a:pPr>
              <a:t>0</a:t>
            </a:fld>
            <a:endParaRPr lang="en-US" sz="1000"/>
          </a:p>
        </p:txBody>
      </p:sp>
      <p:sp>
        <p:nvSpPr>
          <p:cNvPr id="103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7667625" y="56356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0A0A592-B230-4A8B-A54C-4A71196405C7}" type="datetime'''''''''''''''''''''''''1''''''''''''0'''''''''">
              <a:rPr lang="en-US" altLang="en-US" sz="1000" smtClean="0">
                <a:effectLst/>
              </a:rPr>
              <a:pPr marL="0" lvl="0" indent="0">
                <a:spcBef>
                  <a:spcPct val="0"/>
                </a:spcBef>
                <a:spcAft>
                  <a:spcPct val="0"/>
                </a:spcAft>
                <a:buNone/>
              </a:pPr>
              <a:t>10</a:t>
            </a:fld>
            <a:endParaRPr lang="en-US" sz="1000"/>
          </a:p>
        </p:txBody>
      </p:sp>
      <p:sp>
        <p:nvSpPr>
          <p:cNvPr id="1039"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7667625" y="53752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273E147-92ED-4E24-A6AF-641D43A40A62}" type="datetime'''''2''''''''''''''''''''''''''''''''''''''''''0'''''">
              <a:rPr lang="en-US" altLang="en-US" sz="1000" smtClean="0">
                <a:effectLst/>
              </a:rPr>
              <a:pPr marL="0" lvl="0" indent="0">
                <a:spcBef>
                  <a:spcPct val="0"/>
                </a:spcBef>
                <a:spcAft>
                  <a:spcPct val="0"/>
                </a:spcAft>
                <a:buNone/>
              </a:pPr>
              <a:t>20</a:t>
            </a:fld>
            <a:endParaRPr lang="en-US" sz="1000"/>
          </a:p>
        </p:txBody>
      </p:sp>
      <p:sp>
        <p:nvSpPr>
          <p:cNvPr id="1050"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7667625" y="51133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FC54373-EE6C-49DD-902E-6AFD082D1965}" type="datetime'''''''''3''''''''''''''''''''''''''''''''''''''0'''''''''''">
              <a:rPr lang="en-US" altLang="en-US" sz="1000" smtClean="0">
                <a:effectLst/>
              </a:rPr>
              <a:pPr marL="0" lvl="0" indent="0">
                <a:spcBef>
                  <a:spcPct val="0"/>
                </a:spcBef>
                <a:spcAft>
                  <a:spcPct val="0"/>
                </a:spcAft>
                <a:buNone/>
              </a:pPr>
              <a:t>30</a:t>
            </a:fld>
            <a:endParaRPr lang="en-US" sz="1000"/>
          </a:p>
        </p:txBody>
      </p:sp>
      <p:cxnSp>
        <p:nvCxnSpPr>
          <p:cNvPr id="39" name="Straight Connector 38">
            <a:extLst>
              <a:ext uri="{FF2B5EF4-FFF2-40B4-BE49-F238E27FC236}">
                <a16:creationId xmlns:a16="http://schemas.microsoft.com/office/drawing/2014/main" id="{8B943675-BECF-839F-4908-753A57EA4878}"/>
              </a:ext>
            </a:extLst>
          </p:cNvPr>
          <p:cNvCxnSpPr/>
          <p:nvPr>
            <p:custDataLst>
              <p:tags r:id="rId34"/>
            </p:custDataLst>
          </p:nvPr>
        </p:nvCxnSpPr>
        <p:spPr bwMode="gray">
          <a:xfrm>
            <a:off x="6754813" y="5665788"/>
            <a:ext cx="560388" cy="0"/>
          </a:xfrm>
          <a:prstGeom prst="line">
            <a:avLst/>
          </a:prstGeom>
          <a:ln w="19050" cap="flat"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5C127E6-9163-D933-C52B-2168B3379380}"/>
              </a:ext>
            </a:extLst>
          </p:cNvPr>
          <p:cNvCxnSpPr/>
          <p:nvPr>
            <p:custDataLst>
              <p:tags r:id="rId35"/>
            </p:custDataLst>
          </p:nvPr>
        </p:nvCxnSpPr>
        <p:spPr bwMode="gray">
          <a:xfrm>
            <a:off x="6754813" y="5335588"/>
            <a:ext cx="560388" cy="0"/>
          </a:xfrm>
          <a:prstGeom prst="line">
            <a:avLst/>
          </a:prstGeom>
          <a:ln w="19050" cap="flat" cmpd="sng" algn="ctr">
            <a:solidFill>
              <a:schemeClr val="accent3"/>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A3C68F0-7DFF-B5D8-D43D-31CA2880080A}"/>
              </a:ext>
            </a:extLst>
          </p:cNvPr>
          <p:cNvCxnSpPr/>
          <p:nvPr>
            <p:custDataLst>
              <p:tags r:id="rId36"/>
            </p:custDataLst>
          </p:nvPr>
        </p:nvCxnSpPr>
        <p:spPr bwMode="gray">
          <a:xfrm>
            <a:off x="6754813" y="5335588"/>
            <a:ext cx="0" cy="330200"/>
          </a:xfrm>
          <a:prstGeom prst="line">
            <a:avLst/>
          </a:prstGeom>
          <a:ln w="19050" cap="flat" cmpd="sng" algn="ctr">
            <a:solidFill>
              <a:schemeClr val="accent3"/>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7BF2C99-4D8F-1A20-5DDF-712CBC0F1C24}"/>
              </a:ext>
            </a:extLst>
          </p:cNvPr>
          <p:cNvCxnSpPr/>
          <p:nvPr>
            <p:custDataLst>
              <p:tags r:id="rId37"/>
            </p:custDataLst>
          </p:nvPr>
        </p:nvCxnSpPr>
        <p:spPr bwMode="gray">
          <a:xfrm>
            <a:off x="7315200" y="5335588"/>
            <a:ext cx="0" cy="330200"/>
          </a:xfrm>
          <a:prstGeom prst="line">
            <a:avLst/>
          </a:prstGeom>
          <a:ln w="19050" cap="flat" cmpd="sng" algn="ctr">
            <a:solidFill>
              <a:schemeClr val="accent3"/>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 name="Text Placeholder 10">
            <a:extLst>
              <a:ext uri="{FF2B5EF4-FFF2-40B4-BE49-F238E27FC236}">
                <a16:creationId xmlns:a16="http://schemas.microsoft.com/office/drawing/2014/main" id="{F3E79C75-2CB3-99C1-123B-3E12574EA295}"/>
              </a:ext>
            </a:extLst>
          </p:cNvPr>
          <p:cNvSpPr>
            <a:spLocks noGrp="1"/>
          </p:cNvSpPr>
          <p:nvPr>
            <p:custDataLst>
              <p:tags r:id="rId38"/>
            </p:custDataLst>
          </p:nvPr>
        </p:nvSpPr>
        <p:spPr bwMode="gray">
          <a:xfrm>
            <a:off x="6894513" y="5424488"/>
            <a:ext cx="27940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26506D2-446C-408E-B9A8-289298F8BB9D}" type="datetime'''1''''2''''''.''6'''''''''''''''''''''''''">
              <a:rPr lang="en-US" altLang="en-US" sz="1000" smtClean="0"/>
              <a:pPr marL="0" lvl="0" indent="0" algn="ctr">
                <a:spcBef>
                  <a:spcPct val="0"/>
                </a:spcBef>
                <a:spcAft>
                  <a:spcPct val="0"/>
                </a:spcAft>
                <a:buNone/>
              </a:pPr>
              <a:t>12.6</a:t>
            </a:fld>
            <a:endParaRPr lang="en-US" sz="1000"/>
          </a:p>
        </p:txBody>
      </p:sp>
      <p:sp>
        <p:nvSpPr>
          <p:cNvPr id="46" name="Text Placeholder 10">
            <a:extLst>
              <a:ext uri="{FF2B5EF4-FFF2-40B4-BE49-F238E27FC236}">
                <a16:creationId xmlns:a16="http://schemas.microsoft.com/office/drawing/2014/main" id="{DF466A14-2757-C599-6D6A-8B64A1C4DD57}"/>
              </a:ext>
            </a:extLst>
          </p:cNvPr>
          <p:cNvSpPr>
            <a:spLocks noGrp="1"/>
          </p:cNvSpPr>
          <p:nvPr>
            <p:custDataLst>
              <p:tags r:id="rId39"/>
            </p:custDataLst>
          </p:nvPr>
        </p:nvSpPr>
        <p:spPr bwMode="gray">
          <a:xfrm>
            <a:off x="6894513" y="57435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87DC49-FA9E-4D79-A518-C1EDA123A9C7}" type="datetime'''''''''''''''''''''''''''''''1''1''''''.''''''''8'''''''''''">
              <a:rPr lang="en-US" altLang="en-US" sz="1000" smtClean="0">
                <a:solidFill>
                  <a:schemeClr val="bg1"/>
                </a:solidFill>
              </a:rPr>
              <a:pPr marL="0" lvl="0" indent="0" algn="ctr">
                <a:spcBef>
                  <a:spcPct val="0"/>
                </a:spcBef>
                <a:spcAft>
                  <a:spcPct val="0"/>
                </a:spcAft>
                <a:buNone/>
              </a:pPr>
              <a:t>11.8</a:t>
            </a:fld>
            <a:endParaRPr lang="en-US" sz="1000">
              <a:solidFill>
                <a:schemeClr val="bg1"/>
              </a:solidFill>
            </a:endParaRPr>
          </a:p>
        </p:txBody>
      </p:sp>
      <p:sp>
        <p:nvSpPr>
          <p:cNvPr id="43" name="Text Placeholder 10">
            <a:extLst>
              <a:ext uri="{FF2B5EF4-FFF2-40B4-BE49-F238E27FC236}">
                <a16:creationId xmlns:a16="http://schemas.microsoft.com/office/drawing/2014/main" id="{F4B4E095-5123-D8A4-4B44-DB9308593F78}"/>
              </a:ext>
            </a:extLst>
          </p:cNvPr>
          <p:cNvSpPr>
            <a:spLocks noGrp="1"/>
          </p:cNvSpPr>
          <p:nvPr>
            <p:custDataLst>
              <p:tags r:id="rId40"/>
            </p:custDataLst>
          </p:nvPr>
        </p:nvSpPr>
        <p:spPr bwMode="gray">
          <a:xfrm>
            <a:off x="6894513" y="5157788"/>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8BD443-7400-40A0-91BE-B8C5F295B860}" type="datetime'''2''''''4''''''''''''''''''.''''''''''''4'''">
              <a:rPr lang="en-US" altLang="en-US" sz="1000" smtClean="0"/>
              <a:pPr marL="0" lvl="0" indent="0" algn="ctr">
                <a:spcBef>
                  <a:spcPct val="0"/>
                </a:spcBef>
                <a:spcAft>
                  <a:spcPct val="0"/>
                </a:spcAft>
                <a:buNone/>
              </a:pPr>
              <a:t>24.4</a:t>
            </a:fld>
            <a:endParaRPr lang="en-US" sz="1000"/>
          </a:p>
        </p:txBody>
      </p:sp>
      <p:sp>
        <p:nvSpPr>
          <p:cNvPr id="1091" name="TextBox 1090">
            <a:extLst>
              <a:ext uri="{FF2B5EF4-FFF2-40B4-BE49-F238E27FC236}">
                <a16:creationId xmlns:a16="http://schemas.microsoft.com/office/drawing/2014/main" id="{7525518A-63B2-564A-B94A-B48BCFB838B5}"/>
              </a:ext>
            </a:extLst>
          </p:cNvPr>
          <p:cNvSpPr txBox="1"/>
          <p:nvPr/>
        </p:nvSpPr>
        <p:spPr bwMode="gray">
          <a:xfrm>
            <a:off x="5226706" y="1983260"/>
            <a:ext cx="900305" cy="257369"/>
          </a:xfrm>
          <a:prstGeom prst="rect">
            <a:avLst/>
          </a:prstGeom>
          <a:noFill/>
        </p:spPr>
        <p:txBody>
          <a:bodyPr wrap="square" lIns="36000" tIns="36000" rIns="36000" bIns="36000" rtlCol="0">
            <a:spAutoFit/>
          </a:bodyPr>
          <a:lstStyle/>
          <a:p>
            <a:pPr marL="0" indent="0" algn="ctr">
              <a:buNone/>
            </a:pPr>
            <a:r>
              <a:rPr lang="en-US" sz="1200" b="1"/>
              <a:t>Onshore</a:t>
            </a:r>
            <a:endParaRPr lang="en-US" sz="1200"/>
          </a:p>
        </p:txBody>
      </p:sp>
      <p:sp>
        <p:nvSpPr>
          <p:cNvPr id="1092" name="TextBox 1091">
            <a:extLst>
              <a:ext uri="{FF2B5EF4-FFF2-40B4-BE49-F238E27FC236}">
                <a16:creationId xmlns:a16="http://schemas.microsoft.com/office/drawing/2014/main" id="{97F50820-BB0D-83FC-2D9D-BEB845BBAD36}"/>
              </a:ext>
            </a:extLst>
          </p:cNvPr>
          <p:cNvSpPr txBox="1"/>
          <p:nvPr/>
        </p:nvSpPr>
        <p:spPr bwMode="gray">
          <a:xfrm>
            <a:off x="6885952" y="1983260"/>
            <a:ext cx="900305" cy="257369"/>
          </a:xfrm>
          <a:prstGeom prst="rect">
            <a:avLst/>
          </a:prstGeom>
          <a:noFill/>
        </p:spPr>
        <p:txBody>
          <a:bodyPr wrap="square" lIns="36000" tIns="36000" rIns="36000" bIns="36000" rtlCol="0">
            <a:spAutoFit/>
          </a:bodyPr>
          <a:lstStyle/>
          <a:p>
            <a:pPr marL="0" indent="0" algn="ctr">
              <a:buNone/>
            </a:pPr>
            <a:r>
              <a:rPr lang="en-US" sz="1200" b="1"/>
              <a:t>Offshore</a:t>
            </a:r>
            <a:endParaRPr lang="en-US" sz="1200"/>
          </a:p>
        </p:txBody>
      </p:sp>
      <p:cxnSp>
        <p:nvCxnSpPr>
          <p:cNvPr id="2" name="Straight Connector 1">
            <a:extLst>
              <a:ext uri="{FF2B5EF4-FFF2-40B4-BE49-F238E27FC236}">
                <a16:creationId xmlns:a16="http://schemas.microsoft.com/office/drawing/2014/main" id="{C1F9F259-EC45-0B31-CAF7-DA908F7985CC}"/>
              </a:ext>
            </a:extLst>
          </p:cNvPr>
          <p:cNvCxnSpPr>
            <a:cxnSpLocks/>
          </p:cNvCxnSpPr>
          <p:nvPr/>
        </p:nvCxnSpPr>
        <p:spPr bwMode="gray">
          <a:xfrm>
            <a:off x="281868" y="1812925"/>
            <a:ext cx="1146220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00177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323944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3"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2" name="Oval 61">
            <a:extLst>
              <a:ext uri="{FF2B5EF4-FFF2-40B4-BE49-F238E27FC236}">
                <a16:creationId xmlns:a16="http://schemas.microsoft.com/office/drawing/2014/main" id="{73EE6923-8F20-12CE-96BB-FA52A55B0CF5}"/>
              </a:ext>
            </a:extLst>
          </p:cNvPr>
          <p:cNvSpPr/>
          <p:nvPr/>
        </p:nvSpPr>
        <p:spPr bwMode="gray">
          <a:xfrm>
            <a:off x="5710254" y="5267441"/>
            <a:ext cx="264869" cy="264869"/>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800">
              <a:solidFill>
                <a:schemeClr val="tx1"/>
              </a:solidFill>
            </a:endParaRPr>
          </a:p>
        </p:txBody>
      </p:sp>
      <p:sp>
        <p:nvSpPr>
          <p:cNvPr id="61" name="Oval 60">
            <a:extLst>
              <a:ext uri="{FF2B5EF4-FFF2-40B4-BE49-F238E27FC236}">
                <a16:creationId xmlns:a16="http://schemas.microsoft.com/office/drawing/2014/main" id="{E684D358-9692-6C62-7140-88547F8F8C27}"/>
              </a:ext>
            </a:extLst>
          </p:cNvPr>
          <p:cNvSpPr/>
          <p:nvPr/>
        </p:nvSpPr>
        <p:spPr bwMode="gray">
          <a:xfrm>
            <a:off x="4042634" y="5290425"/>
            <a:ext cx="218900" cy="218900"/>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800">
              <a:solidFill>
                <a:schemeClr val="tx1"/>
              </a:solidFill>
            </a:endParaRPr>
          </a:p>
        </p:txBody>
      </p:sp>
      <p:sp>
        <p:nvSpPr>
          <p:cNvPr id="60" name="Oval 59">
            <a:extLst>
              <a:ext uri="{FF2B5EF4-FFF2-40B4-BE49-F238E27FC236}">
                <a16:creationId xmlns:a16="http://schemas.microsoft.com/office/drawing/2014/main" id="{3397343B-C823-BCD6-2CEA-C93FF1BEEE47}"/>
              </a:ext>
            </a:extLst>
          </p:cNvPr>
          <p:cNvSpPr/>
          <p:nvPr/>
        </p:nvSpPr>
        <p:spPr bwMode="gray">
          <a:xfrm>
            <a:off x="2353892" y="5300375"/>
            <a:ext cx="199000" cy="199000"/>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800">
              <a:solidFill>
                <a:schemeClr val="tx1"/>
              </a:solidFill>
            </a:endParaRPr>
          </a:p>
        </p:txBody>
      </p:sp>
      <p:sp>
        <p:nvSpPr>
          <p:cNvPr id="6" name="Title 5"/>
          <p:cNvSpPr>
            <a:spLocks noGrp="1"/>
          </p:cNvSpPr>
          <p:nvPr>
            <p:ph type="title"/>
          </p:nvPr>
        </p:nvSpPr>
        <p:spPr/>
        <p:txBody>
          <a:bodyPr vert="horz">
            <a:noAutofit/>
          </a:bodyPr>
          <a:lstStyle/>
          <a:p>
            <a:r>
              <a:rPr lang="en-US"/>
              <a:t>Onshore makes up &gt;90% of global installed capacity; composition may shift toward offshore as cost declines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500588547"/>
              </p:ext>
            </p:extLst>
          </p:nvPr>
        </p:nvGraphicFramePr>
        <p:xfrm>
          <a:off x="336548" y="1430334"/>
          <a:ext cx="11403112" cy="4656769"/>
        </p:xfrm>
        <a:graphic>
          <a:graphicData uri="http://schemas.openxmlformats.org/drawingml/2006/table">
            <a:tbl>
              <a:tblPr firstRow="1" bandRow="1">
                <a:tableStyleId>{2D5ABB26-0587-4C30-8999-92F81FD0307C}</a:tableStyleId>
              </a:tblPr>
              <a:tblGrid>
                <a:gridCol w="1253272">
                  <a:extLst>
                    <a:ext uri="{9D8B030D-6E8A-4147-A177-3AD203B41FA5}">
                      <a16:colId xmlns:a16="http://schemas.microsoft.com/office/drawing/2014/main" val="1209005246"/>
                    </a:ext>
                  </a:extLst>
                </a:gridCol>
                <a:gridCol w="1691640">
                  <a:extLst>
                    <a:ext uri="{9D8B030D-6E8A-4147-A177-3AD203B41FA5}">
                      <a16:colId xmlns:a16="http://schemas.microsoft.com/office/drawing/2014/main" val="1110654787"/>
                    </a:ext>
                  </a:extLst>
                </a:gridCol>
                <a:gridCol w="1691640">
                  <a:extLst>
                    <a:ext uri="{9D8B030D-6E8A-4147-A177-3AD203B41FA5}">
                      <a16:colId xmlns:a16="http://schemas.microsoft.com/office/drawing/2014/main" val="2863399275"/>
                    </a:ext>
                  </a:extLst>
                </a:gridCol>
                <a:gridCol w="1691640">
                  <a:extLst>
                    <a:ext uri="{9D8B030D-6E8A-4147-A177-3AD203B41FA5}">
                      <a16:colId xmlns:a16="http://schemas.microsoft.com/office/drawing/2014/main" val="1219588030"/>
                    </a:ext>
                  </a:extLst>
                </a:gridCol>
                <a:gridCol w="1691640">
                  <a:extLst>
                    <a:ext uri="{9D8B030D-6E8A-4147-A177-3AD203B41FA5}">
                      <a16:colId xmlns:a16="http://schemas.microsoft.com/office/drawing/2014/main" val="858342927"/>
                    </a:ext>
                  </a:extLst>
                </a:gridCol>
                <a:gridCol w="1691640">
                  <a:extLst>
                    <a:ext uri="{9D8B030D-6E8A-4147-A177-3AD203B41FA5}">
                      <a16:colId xmlns:a16="http://schemas.microsoft.com/office/drawing/2014/main" val="4016226956"/>
                    </a:ext>
                  </a:extLst>
                </a:gridCol>
                <a:gridCol w="1691640">
                  <a:extLst>
                    <a:ext uri="{9D8B030D-6E8A-4147-A177-3AD203B41FA5}">
                      <a16:colId xmlns:a16="http://schemas.microsoft.com/office/drawing/2014/main" val="4089333176"/>
                    </a:ext>
                  </a:extLst>
                </a:gridCol>
              </a:tblGrid>
              <a:tr h="436498">
                <a:tc>
                  <a:txBody>
                    <a:bodyPr/>
                    <a:lstStyle/>
                    <a:p>
                      <a:pPr marL="0" indent="0">
                        <a:buNone/>
                      </a:pPr>
                      <a:endParaRPr lang="en-US" sz="1200" b="1" noProof="0"/>
                    </a:p>
                  </a:txBody>
                  <a:tcPr/>
                </a:tc>
                <a:tc gridSpan="3">
                  <a:txBody>
                    <a:bodyPr/>
                    <a:lstStyle/>
                    <a:p>
                      <a:pPr marL="0" indent="0" algn="ctr">
                        <a:buNone/>
                      </a:pPr>
                      <a:r>
                        <a:rPr lang="en-US" sz="1000" b="1" noProof="0">
                          <a:solidFill>
                            <a:schemeClr val="bg1"/>
                          </a:solidFill>
                        </a:rPr>
                        <a:t>DISTRIBUTED SCALE</a:t>
                      </a: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endParaRPr lang="en-US"/>
                    </a:p>
                  </a:txBody>
                  <a:tcPr/>
                </a:tc>
                <a:tc hMerge="1">
                  <a:txBody>
                    <a:bodyPr/>
                    <a:lstStyle/>
                    <a:p>
                      <a:endParaRPr lang="en-US"/>
                    </a:p>
                  </a:txBody>
                  <a:tcPr>
                    <a:lnL w="6350" cap="flat" cmpd="sng" algn="ctr">
                      <a:solidFill>
                        <a:schemeClr val="bg1"/>
                      </a:solidFill>
                      <a:prstDash val="solid"/>
                      <a:round/>
                      <a:headEnd type="none" w="med" len="med"/>
                      <a:tailEnd type="none" w="med" len="med"/>
                    </a:lnL>
                  </a:tcPr>
                </a:tc>
                <a:tc gridSpan="3">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UTILITY SCALE</a:t>
                      </a:r>
                    </a:p>
                  </a:txBody>
                  <a:tcPr anchor="ctr">
                    <a:lnL w="6350" cap="flat" cmpd="sng" algn="ctr">
                      <a:solidFill>
                        <a:schemeClr val="bg1"/>
                      </a:solidFill>
                      <a:prstDash val="solid"/>
                      <a:round/>
                      <a:headEnd type="none" w="med" len="med"/>
                      <a:tailEnd type="none" w="med" len="med"/>
                    </a:lnL>
                    <a:solidFill>
                      <a:schemeClr val="accent6"/>
                    </a:solidFill>
                  </a:tcPr>
                </a:tc>
                <a:tc hMerge="1">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chemeClr val="bg1"/>
                        </a:solidFill>
                        <a:effectLst/>
                        <a:uLnTx/>
                        <a:uFillTx/>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009BDB"/>
                    </a:solidFill>
                  </a:tcPr>
                </a:tc>
                <a:tc hMerge="1">
                  <a:txBody>
                    <a:bodyPr/>
                    <a:lstStyle/>
                    <a:p>
                      <a:endParaRPr lang="en-US"/>
                    </a:p>
                  </a:txBody>
                  <a:tcPr/>
                </a:tc>
                <a:extLst>
                  <a:ext uri="{0D108BD9-81ED-4DB2-BD59-A6C34878D82A}">
                    <a16:rowId xmlns:a16="http://schemas.microsoft.com/office/drawing/2014/main" val="2536955317"/>
                  </a:ext>
                </a:extLst>
              </a:tr>
              <a:tr h="351588">
                <a:tc>
                  <a:txBody>
                    <a:bodyPr/>
                    <a:lstStyle/>
                    <a:p>
                      <a:pPr marL="0" indent="0">
                        <a:buNone/>
                      </a:pPr>
                      <a:endParaRPr lang="en-US" sz="1200" b="1" noProof="0"/>
                    </a:p>
                  </a:txBody>
                  <a:tcPr/>
                </a:tc>
                <a:tc gridSpan="4">
                  <a:txBody>
                    <a:bodyPr/>
                    <a:lstStyle/>
                    <a:p>
                      <a:pPr marL="0" indent="0" algn="ctr">
                        <a:buNone/>
                      </a:pPr>
                      <a:r>
                        <a:rPr lang="en-US" sz="1000" b="1" noProof="0">
                          <a:solidFill>
                            <a:schemeClr val="bg1"/>
                          </a:solidFill>
                        </a:rPr>
                        <a:t>ONSHORE</a:t>
                      </a:r>
                      <a:endParaRPr kumimoji="0" lang="en-US" sz="1000" b="1" i="0" u="none" strike="noStrike" kern="1200" cap="none" spc="0" normalizeH="0" baseline="0" noProof="0">
                        <a:ln>
                          <a:noFill/>
                        </a:ln>
                        <a:solidFill>
                          <a:schemeClr val="bg1"/>
                        </a:solidFill>
                        <a:effectLst/>
                        <a:uLnTx/>
                        <a:uFillTx/>
                        <a:latin typeface="+mn-lt"/>
                        <a:ea typeface="+mn-ea"/>
                        <a:cs typeface="+mn-cs"/>
                      </a:endParaRPr>
                    </a:p>
                  </a:txBody>
                  <a:tcPr anchor="ctr">
                    <a:lnR w="6350" cap="flat" cmpd="sng" algn="ctr">
                      <a:solidFill>
                        <a:schemeClr val="bg1"/>
                      </a:solidFill>
                      <a:prstDash val="solid"/>
                      <a:round/>
                      <a:headEnd type="none" w="med" len="med"/>
                      <a:tailEnd type="none" w="med" len="med"/>
                    </a:lnR>
                    <a:solidFill>
                      <a:srgbClr val="9DB1CF"/>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hMerge="1">
                  <a:txBody>
                    <a:bodyPr/>
                    <a:lstStyle/>
                    <a:p>
                      <a:pPr marL="0" indent="0" algn="ctr">
                        <a:buNone/>
                      </a:pPr>
                      <a:endParaRPr lang="en-US" sz="1000" b="1" noProof="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6"/>
                    </a:solidFill>
                  </a:tcPr>
                </a:tc>
                <a:tc gridSpan="2">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OFFSHORE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4C6C9C"/>
                    </a:solidFill>
                  </a:tcPr>
                </a:tc>
                <a:tc hMerge="1">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chemeClr val="bg1"/>
                        </a:solidFill>
                        <a:effectLst/>
                        <a:uLnTx/>
                        <a:uFillTx/>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009BDB"/>
                    </a:solidFill>
                  </a:tcPr>
                </a:tc>
                <a:extLst>
                  <a:ext uri="{0D108BD9-81ED-4DB2-BD59-A6C34878D82A}">
                    <a16:rowId xmlns:a16="http://schemas.microsoft.com/office/drawing/2014/main" val="1912434023"/>
                  </a:ext>
                </a:extLst>
              </a:tr>
              <a:tr h="308755">
                <a:tc>
                  <a:txBody>
                    <a:bodyPr/>
                    <a:lstStyle/>
                    <a:p>
                      <a:pPr marL="0" indent="0">
                        <a:buNone/>
                      </a:pPr>
                      <a:endParaRPr lang="en-US" sz="1200" b="1" noProof="0"/>
                    </a:p>
                  </a:txBody>
                  <a:tcPr>
                    <a:lnB w="3175"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Commercial*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Mid and large*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marL="0" indent="0" algn="ctr">
                        <a:buNone/>
                      </a:pPr>
                      <a:r>
                        <a:rPr kumimoji="0" lang="en-US" sz="1400" b="1" i="0" u="none" strike="noStrike" kern="1200" cap="none" spc="0" normalizeH="0" baseline="0" noProof="0">
                          <a:ln>
                            <a:noFill/>
                          </a:ln>
                          <a:solidFill>
                            <a:srgbClr val="42474C"/>
                          </a:solidFill>
                          <a:effectLst/>
                          <a:uLnTx/>
                          <a:uFillTx/>
                          <a:latin typeface="+mn-lt"/>
                          <a:ea typeface="+mn-ea"/>
                          <a:cs typeface="+mn-cs"/>
                        </a:rPr>
                        <a:t>Onshore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9DB1CF">
                        <a:alpha val="20000"/>
                      </a:srgbClr>
                    </a:solidFill>
                  </a:tcPr>
                </a:tc>
                <a:tc>
                  <a:txBody>
                    <a:bodyPr/>
                    <a:lstStyle/>
                    <a:p>
                      <a:pPr marL="0" indent="0" algn="ctr">
                        <a:buNone/>
                      </a:pPr>
                      <a:r>
                        <a:rPr kumimoji="0" lang="en-US" sz="1400" b="1" i="0" u="none" strike="noStrike" kern="1200" cap="none" spc="0" normalizeH="0" baseline="0" noProof="0">
                          <a:ln>
                            <a:noFill/>
                          </a:ln>
                          <a:solidFill>
                            <a:srgbClr val="42474C"/>
                          </a:solidFill>
                          <a:effectLst/>
                          <a:uLnTx/>
                          <a:uFillTx/>
                          <a:latin typeface="+mn-lt"/>
                          <a:ea typeface="+mn-ea"/>
                          <a:cs typeface="+mn-cs"/>
                        </a:rPr>
                        <a:t>Fixed-bottom</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4C6C9C">
                        <a:alpha val="20000"/>
                      </a:srgbClr>
                    </a:solidFill>
                  </a:tcPr>
                </a:tc>
                <a:tc>
                  <a:txBody>
                    <a:bodyPr/>
                    <a:lstStyle/>
                    <a:p>
                      <a:pPr marL="0" indent="0" algn="ctr">
                        <a:buNone/>
                      </a:pPr>
                      <a:r>
                        <a:rPr kumimoji="0" lang="en-US" sz="1400" b="1" i="0" u="none" strike="noStrike" kern="1200" cap="none" spc="0" normalizeH="0" baseline="0" noProof="0">
                          <a:ln>
                            <a:noFill/>
                          </a:ln>
                          <a:solidFill>
                            <a:srgbClr val="42474C"/>
                          </a:solidFill>
                          <a:effectLst/>
                          <a:uLnTx/>
                          <a:uFillTx/>
                          <a:latin typeface="+mn-lt"/>
                          <a:ea typeface="+mn-ea"/>
                          <a:cs typeface="+mn-cs"/>
                        </a:rPr>
                        <a:t>Floating</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4C6C9C">
                        <a:alpha val="20000"/>
                      </a:srgbClr>
                    </a:solidFill>
                  </a:tcPr>
                </a:tc>
                <a:extLst>
                  <a:ext uri="{0D108BD9-81ED-4DB2-BD59-A6C34878D82A}">
                    <a16:rowId xmlns:a16="http://schemas.microsoft.com/office/drawing/2014/main" val="1093161297"/>
                  </a:ext>
                </a:extLst>
              </a:tr>
              <a:tr h="778480">
                <a:tc>
                  <a:txBody>
                    <a:bodyPr/>
                    <a:lstStyle/>
                    <a:p>
                      <a:pPr marL="0" indent="0">
                        <a:buNone/>
                      </a:pPr>
                      <a:r>
                        <a:rPr lang="en-US" sz="1000" b="1" kern="1200" noProof="0">
                          <a:solidFill>
                            <a:schemeClr val="tx1"/>
                          </a:solidFill>
                          <a:latin typeface="+mn-lt"/>
                          <a:ea typeface="+mn-ea"/>
                          <a:cs typeface="+mn-cs"/>
                        </a:rPr>
                        <a:t>Benefits</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177800" marR="0" lvl="0" indent="-177800" algn="l" defTabSz="711200" rtl="0" eaLnBrk="1" fontAlgn="auto" latinLnBrk="0" hangingPunct="1">
                        <a:lnSpc>
                          <a:spcPct val="100000"/>
                        </a:lnSpc>
                        <a:spcBef>
                          <a:spcPts val="1200"/>
                        </a:spcBef>
                        <a:spcAft>
                          <a:spcPts val="0"/>
                        </a:spcAft>
                        <a:buClrTx/>
                        <a:buSzTx/>
                        <a:tabLst/>
                        <a:defRPr/>
                      </a:pPr>
                      <a:r>
                        <a:rPr kumimoji="0" lang="en-US" sz="1000" b="0" i="0" u="none" strike="noStrike" kern="1200" cap="none" spc="0" normalizeH="0" baseline="0" noProof="0">
                          <a:ln>
                            <a:noFill/>
                          </a:ln>
                          <a:solidFill>
                            <a:schemeClr val="tx1"/>
                          </a:solidFill>
                          <a:effectLst/>
                          <a:uLnTx/>
                          <a:uFillTx/>
                          <a:latin typeface="+mn-lt"/>
                          <a:ea typeface="+mn-ea"/>
                          <a:cs typeface="+mn-cs"/>
                        </a:rPr>
                        <a:t>Serve </a:t>
                      </a:r>
                      <a:r>
                        <a:rPr kumimoji="0" lang="en-US" sz="1000" b="1" i="0" u="none" strike="noStrike" kern="1200" cap="none" spc="0" normalizeH="0" baseline="0" noProof="0">
                          <a:ln>
                            <a:noFill/>
                          </a:ln>
                          <a:solidFill>
                            <a:schemeClr val="tx1"/>
                          </a:solidFill>
                          <a:effectLst/>
                          <a:uLnTx/>
                          <a:uFillTx/>
                          <a:latin typeface="+mn-lt"/>
                          <a:ea typeface="+mn-ea"/>
                          <a:cs typeface="+mn-cs"/>
                        </a:rPr>
                        <a:t>on-site energy demand </a:t>
                      </a:r>
                      <a:r>
                        <a:rPr kumimoji="0" lang="en-US" sz="1000" b="0" i="0" u="none" strike="noStrike" kern="1200" cap="none" spc="0" normalizeH="0" baseline="0" noProof="0">
                          <a:ln>
                            <a:noFill/>
                          </a:ln>
                          <a:solidFill>
                            <a:schemeClr val="tx1"/>
                          </a:solidFill>
                          <a:effectLst/>
                          <a:uLnTx/>
                          <a:uFillTx/>
                          <a:latin typeface="+mn-lt"/>
                          <a:ea typeface="+mn-ea"/>
                          <a:cs typeface="+mn-cs"/>
                        </a:rPr>
                        <a:t>or support </a:t>
                      </a:r>
                      <a:r>
                        <a:rPr kumimoji="0" lang="en-US" sz="1000" b="1" i="0" u="none" strike="noStrike" kern="1200" cap="none" spc="0" normalizeH="0" baseline="0" noProof="0">
                          <a:ln>
                            <a:noFill/>
                          </a:ln>
                          <a:solidFill>
                            <a:schemeClr val="tx1"/>
                          </a:solidFill>
                          <a:effectLst/>
                          <a:uLnTx/>
                          <a:uFillTx/>
                          <a:latin typeface="+mn-lt"/>
                          <a:ea typeface="+mn-ea"/>
                          <a:cs typeface="+mn-cs"/>
                        </a:rPr>
                        <a:t>local </a:t>
                      </a:r>
                      <a:r>
                        <a:rPr kumimoji="0" lang="en-US" sz="1000" b="0" i="0" u="none" strike="noStrike" kern="1200" cap="none" spc="0" normalizeH="0" baseline="0" noProof="0">
                          <a:ln>
                            <a:noFill/>
                          </a:ln>
                          <a:solidFill>
                            <a:schemeClr val="tx1"/>
                          </a:solidFill>
                          <a:effectLst/>
                          <a:uLnTx/>
                          <a:uFillTx/>
                          <a:latin typeface="+mn-lt"/>
                          <a:ea typeface="+mn-ea"/>
                          <a:cs typeface="+mn-cs"/>
                        </a:rPr>
                        <a:t>electricity networks</a:t>
                      </a:r>
                    </a:p>
                    <a:p>
                      <a:pPr marL="177800" marR="0" lvl="0" indent="-177800" algn="l" defTabSz="711200" rtl="0" eaLnBrk="1" fontAlgn="auto" latinLnBrk="0" hangingPunct="1">
                        <a:lnSpc>
                          <a:spcPct val="100000"/>
                        </a:lnSpc>
                        <a:spcBef>
                          <a:spcPts val="1200"/>
                        </a:spcBef>
                        <a:spcAft>
                          <a:spcPts val="0"/>
                        </a:spcAft>
                        <a:buClrTx/>
                        <a:buSzTx/>
                        <a:tabLst/>
                        <a:defRPr/>
                      </a:pPr>
                      <a:r>
                        <a:rPr kumimoji="0" lang="en-US" sz="1000" b="0" i="0" u="none" strike="noStrike" kern="1200" cap="none" spc="0" normalizeH="0" baseline="0" noProof="0">
                          <a:ln>
                            <a:noFill/>
                          </a:ln>
                          <a:solidFill>
                            <a:schemeClr val="tx1"/>
                          </a:solidFill>
                          <a:effectLst/>
                          <a:uLnTx/>
                          <a:uFillTx/>
                          <a:latin typeface="+mn-lt"/>
                          <a:ea typeface="+mn-ea"/>
                          <a:cs typeface="+mn-cs"/>
                        </a:rPr>
                        <a:t>Can cover part or entire utility demand</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600"/>
                        </a:spcBef>
                        <a:buNone/>
                      </a:pPr>
                      <a:r>
                        <a:rPr kumimoji="0" lang="en-US" sz="1000" b="1" i="0" u="none" strike="noStrike" kern="1200" cap="none" spc="0" normalizeH="0" baseline="0">
                          <a:ln>
                            <a:noFill/>
                          </a:ln>
                          <a:solidFill>
                            <a:schemeClr val="tx1"/>
                          </a:solidFill>
                          <a:effectLst/>
                          <a:uLnTx/>
                          <a:uFillTx/>
                          <a:latin typeface="+mn-lt"/>
                          <a:ea typeface="+mn-ea"/>
                          <a:cs typeface="+mn-cs"/>
                        </a:rPr>
                        <a:t>Rapid</a:t>
                      </a:r>
                      <a:r>
                        <a:rPr kumimoji="0" lang="en-US" sz="1000" b="0" i="0" u="none" strike="noStrike" kern="1200" cap="none" spc="0" normalizeH="0" baseline="0">
                          <a:ln>
                            <a:noFill/>
                          </a:ln>
                          <a:solidFill>
                            <a:schemeClr val="tx1"/>
                          </a:solidFill>
                          <a:effectLst/>
                          <a:uLnTx/>
                          <a:uFillTx/>
                          <a:latin typeface="+mn-lt"/>
                          <a:ea typeface="+mn-ea"/>
                          <a:cs typeface="+mn-cs"/>
                        </a:rPr>
                        <a:t> rollout and connection; </a:t>
                      </a:r>
                      <a:r>
                        <a:rPr kumimoji="0" lang="en-US" sz="1000" b="1" i="0" u="none" strike="noStrike" kern="1200" cap="none" spc="0" normalizeH="0" baseline="0">
                          <a:ln>
                            <a:noFill/>
                          </a:ln>
                          <a:solidFill>
                            <a:schemeClr val="tx1"/>
                          </a:solidFill>
                          <a:effectLst/>
                          <a:uLnTx/>
                          <a:uFillTx/>
                          <a:latin typeface="+mn-lt"/>
                          <a:ea typeface="+mn-ea"/>
                          <a:cs typeface="+mn-cs"/>
                        </a:rPr>
                        <a:t>cheaper</a:t>
                      </a:r>
                      <a:r>
                        <a:rPr kumimoji="0" lang="en-US" sz="1000" b="0" i="0" u="none" strike="noStrike" kern="1200" cap="none" spc="0" normalizeH="0" baseline="0">
                          <a:ln>
                            <a:noFill/>
                          </a:ln>
                          <a:solidFill>
                            <a:schemeClr val="tx1"/>
                          </a:solidFill>
                          <a:effectLst/>
                          <a:uLnTx/>
                          <a:uFillTx/>
                          <a:latin typeface="+mn-lt"/>
                          <a:ea typeface="+mn-ea"/>
                          <a:cs typeface="+mn-cs"/>
                        </a:rPr>
                        <a:t> installation, </a:t>
                      </a:r>
                      <a:r>
                        <a:rPr kumimoji="0" lang="en-US" sz="1000" b="1" i="0" u="none" strike="noStrike" kern="1200" cap="none" spc="0" normalizeH="0" baseline="0">
                          <a:ln>
                            <a:noFill/>
                          </a:ln>
                          <a:solidFill>
                            <a:schemeClr val="tx1"/>
                          </a:solidFill>
                          <a:effectLst/>
                          <a:uLnTx/>
                          <a:uFillTx/>
                          <a:latin typeface="+mn-lt"/>
                          <a:ea typeface="+mn-ea"/>
                          <a:cs typeface="+mn-cs"/>
                        </a:rPr>
                        <a:t>easier O&amp;M</a:t>
                      </a:r>
                      <a:r>
                        <a:rPr kumimoji="0" lang="en-US" sz="1000" b="0" i="0" u="none" strike="noStrike" kern="1200" cap="none" spc="0" normalizeH="0" baseline="0">
                          <a:ln>
                            <a:noFill/>
                          </a:ln>
                          <a:solidFill>
                            <a:schemeClr val="tx1"/>
                          </a:solidFill>
                          <a:effectLst/>
                          <a:uLnTx/>
                          <a:uFillTx/>
                          <a:latin typeface="+mn-lt"/>
                          <a:ea typeface="+mn-ea"/>
                          <a:cs typeface="+mn-cs"/>
                        </a:rPr>
                        <a:t> once installed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DB1CF">
                        <a:alpha val="20000"/>
                      </a:srgbClr>
                    </a:solidFill>
                  </a:tcPr>
                </a:tc>
                <a:tc gridSpan="2">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1000" b="0" i="0" u="none" strike="noStrike" kern="1200" cap="none" spc="0" normalizeH="0" baseline="0" noProof="0">
                          <a:ln>
                            <a:noFill/>
                          </a:ln>
                          <a:solidFill>
                            <a:schemeClr val="tx1"/>
                          </a:solidFill>
                          <a:effectLst/>
                          <a:uLnTx/>
                          <a:uFillTx/>
                          <a:latin typeface="+mn-lt"/>
                          <a:ea typeface="+mn-ea"/>
                          <a:cs typeface="+mn-cs"/>
                        </a:rPr>
                        <a:t>Higher wind speed, </a:t>
                      </a:r>
                      <a:r>
                        <a:rPr kumimoji="0" lang="en-US" sz="1000" b="1" i="0" u="none" strike="noStrike" kern="1200" cap="none" spc="0" normalizeH="0" baseline="0" noProof="0">
                          <a:ln>
                            <a:noFill/>
                          </a:ln>
                          <a:solidFill>
                            <a:schemeClr val="tx1"/>
                          </a:solidFill>
                          <a:effectLst/>
                          <a:uLnTx/>
                          <a:uFillTx/>
                          <a:latin typeface="+mn-lt"/>
                          <a:ea typeface="+mn-ea"/>
                          <a:cs typeface="+mn-cs"/>
                        </a:rPr>
                        <a:t>frequent</a:t>
                      </a:r>
                      <a:r>
                        <a:rPr kumimoji="0" lang="en-US" sz="1000" b="0" i="0" u="none" strike="noStrike" kern="1200" cap="none" spc="0" normalizeH="0" baseline="0" noProof="0">
                          <a:ln>
                            <a:noFill/>
                          </a:ln>
                          <a:solidFill>
                            <a:schemeClr val="tx1"/>
                          </a:solidFill>
                          <a:effectLst/>
                          <a:uLnTx/>
                          <a:uFillTx/>
                          <a:latin typeface="+mn-lt"/>
                          <a:ea typeface="+mn-ea"/>
                          <a:cs typeface="+mn-cs"/>
                        </a:rPr>
                        <a:t> and </a:t>
                      </a:r>
                      <a:r>
                        <a:rPr kumimoji="0" lang="en-US" sz="1000" b="1" i="0" u="none" strike="noStrike" kern="1200" cap="none" spc="0" normalizeH="0" baseline="0" noProof="0">
                          <a:ln>
                            <a:noFill/>
                          </a:ln>
                          <a:solidFill>
                            <a:schemeClr val="tx1"/>
                          </a:solidFill>
                          <a:effectLst/>
                          <a:uLnTx/>
                          <a:uFillTx/>
                          <a:latin typeface="+mn-lt"/>
                          <a:ea typeface="+mn-ea"/>
                          <a:cs typeface="+mn-cs"/>
                        </a:rPr>
                        <a:t>constant</a:t>
                      </a:r>
                      <a:r>
                        <a:rPr kumimoji="0" lang="en-US" sz="1000" b="0" i="0" u="none" strike="noStrike" kern="1200" cap="none" spc="0" normalizeH="0" baseline="0" noProof="0">
                          <a:ln>
                            <a:noFill/>
                          </a:ln>
                          <a:solidFill>
                            <a:schemeClr val="tx1"/>
                          </a:solidFill>
                          <a:effectLst/>
                          <a:uLnTx/>
                          <a:uFillTx/>
                          <a:latin typeface="+mn-lt"/>
                          <a:ea typeface="+mn-ea"/>
                          <a:cs typeface="+mn-cs"/>
                        </a:rPr>
                        <a:t> wind input offshore; far from residential areas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C6C9C">
                        <a:alpha val="20000"/>
                      </a:srgbClr>
                    </a:solidFill>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1404836">
                <a:tc>
                  <a:txBody>
                    <a:bodyPr/>
                    <a:lstStyle/>
                    <a:p>
                      <a:pPr marL="0" indent="0">
                        <a:buNone/>
                      </a:pPr>
                      <a:r>
                        <a:rPr lang="en-US" sz="1000" b="1" noProof="0"/>
                        <a:t>Description</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spcBef>
                          <a:spcPts val="600"/>
                        </a:spcBef>
                      </a:pPr>
                      <a:r>
                        <a:rPr lang="en-US" sz="1000" b="1" noProof="0"/>
                        <a:t>Small systems</a:t>
                      </a:r>
                      <a:r>
                        <a:rPr lang="en-US" sz="1000" b="0" noProof="0"/>
                        <a:t>, </a:t>
                      </a:r>
                      <a:r>
                        <a:rPr lang="en-US" sz="1000" noProof="0"/>
                        <a:t>most often on </a:t>
                      </a:r>
                      <a:r>
                        <a:rPr lang="en-US" sz="1000" b="1" noProof="0"/>
                        <a:t>rooftops of homes</a:t>
                      </a:r>
                    </a:p>
                    <a:p>
                      <a:pPr algn="l">
                        <a:spcBef>
                          <a:spcPts val="600"/>
                        </a:spcBef>
                      </a:pPr>
                      <a:r>
                        <a:rPr lang="en-US" sz="1000" noProof="0"/>
                        <a:t>Produce electricity directly for the </a:t>
                      </a:r>
                      <a:r>
                        <a:rPr lang="en-US" sz="1000" b="1" noProof="0"/>
                        <a:t>homeowner’s use; </a:t>
                      </a:r>
                      <a:r>
                        <a:rPr lang="en-US" sz="1000" noProof="0"/>
                        <a:t>could </a:t>
                      </a:r>
                      <a:r>
                        <a:rPr lang="en-US" sz="1000" b="1" noProof="0"/>
                        <a:t>export excess</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r>
                        <a:rPr lang="en-US" sz="1000" b="1" noProof="0"/>
                        <a:t>Midsize systems, </a:t>
                      </a:r>
                      <a:r>
                        <a:rPr lang="en-US" sz="1000" noProof="0"/>
                        <a:t>often </a:t>
                      </a:r>
                      <a:r>
                        <a:rPr lang="en-US" sz="1000" b="1" noProof="0"/>
                        <a:t>mounted close to the source demand</a:t>
                      </a:r>
                    </a:p>
                    <a:p>
                      <a:pPr algn="l">
                        <a:spcBef>
                          <a:spcPts val="600"/>
                        </a:spcBef>
                      </a:pPr>
                      <a:r>
                        <a:rPr lang="en-US" sz="1000" noProof="0"/>
                        <a:t>Produce electricity </a:t>
                      </a:r>
                      <a:r>
                        <a:rPr lang="en-US" sz="1000" b="1" noProof="0"/>
                        <a:t>directly for the business’ use; </a:t>
                      </a:r>
                      <a:r>
                        <a:rPr lang="en-US" sz="1000" b="0" noProof="0"/>
                        <a:t>could export excess to the grid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r>
                        <a:rPr lang="en-US" sz="1000" b="1" noProof="0"/>
                        <a:t>Industrial parks, factories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r>
                        <a:rPr lang="en-US" sz="1000" b="1" noProof="0"/>
                        <a:t>Large, ground-mounted array </a:t>
                      </a:r>
                      <a:r>
                        <a:rPr lang="en-US" sz="1000" noProof="0"/>
                        <a:t>that </a:t>
                      </a:r>
                      <a:r>
                        <a:rPr lang="en-US" sz="1000" b="1" noProof="0"/>
                        <a:t>delivers power to the grid</a:t>
                      </a:r>
                    </a:p>
                    <a:p>
                      <a:pPr algn="l">
                        <a:spcBef>
                          <a:spcPts val="600"/>
                        </a:spcBef>
                      </a:pPr>
                      <a:r>
                        <a:rPr lang="en-US" sz="1000" b="0" noProof="0"/>
                        <a:t>Often sells to a utility</a:t>
                      </a:r>
                      <a:r>
                        <a:rPr lang="en-US" sz="1000" b="1" noProof="0"/>
                        <a:t> </a:t>
                      </a:r>
                      <a:r>
                        <a:rPr lang="en-US" sz="1000" b="0" noProof="0"/>
                        <a:t>offtaker through a </a:t>
                      </a:r>
                      <a:r>
                        <a:rPr lang="en-US" sz="1000" b="1" noProof="0"/>
                        <a:t>power purchase agreement</a:t>
                      </a:r>
                      <a:endParaRPr lang="en-US" sz="1000" b="0"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DB1CF">
                        <a:alpha val="20000"/>
                      </a:srgbClr>
                    </a:solidFill>
                  </a:tcPr>
                </a:tc>
                <a:tc>
                  <a:txBody>
                    <a:bodyPr/>
                    <a:lstStyle/>
                    <a:p>
                      <a:pPr algn="l">
                        <a:spcBef>
                          <a:spcPts val="600"/>
                        </a:spcBef>
                      </a:pPr>
                      <a:r>
                        <a:rPr lang="en-US" sz="1000" b="1"/>
                        <a:t>Larger turbines</a:t>
                      </a:r>
                      <a:r>
                        <a:rPr lang="en-US" sz="1000"/>
                        <a:t>, located off the coast in shallow water, often with platforms that are embedded into the </a:t>
                      </a:r>
                      <a:r>
                        <a:rPr lang="en-US" sz="1000" b="1"/>
                        <a:t>seabed</a:t>
                      </a:r>
                      <a:endParaRPr lang="en-US" sz="1000" b="1"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C6C9C">
                        <a:alpha val="20000"/>
                      </a:srgbClr>
                    </a:solidFill>
                  </a:tcPr>
                </a:tc>
                <a:tc>
                  <a:txBody>
                    <a:bodyPr/>
                    <a:lstStyle/>
                    <a:p>
                      <a:pPr algn="l">
                        <a:spcBef>
                          <a:spcPts val="600"/>
                        </a:spcBef>
                      </a:pPr>
                      <a:r>
                        <a:rPr lang="en-US" sz="1000" b="1" noProof="0"/>
                        <a:t>Sited in deep ocean and complex seabed</a:t>
                      </a:r>
                    </a:p>
                    <a:p>
                      <a:pPr algn="l">
                        <a:spcBef>
                          <a:spcPts val="600"/>
                        </a:spcBef>
                      </a:pPr>
                      <a:r>
                        <a:rPr lang="en-US" sz="1000" b="1" noProof="0"/>
                        <a:t>Flexible anchors such as chains and steel cables</a:t>
                      </a:r>
                    </a:p>
                    <a:p>
                      <a:pPr algn="l">
                        <a:spcBef>
                          <a:spcPts val="600"/>
                        </a:spcBef>
                      </a:pPr>
                      <a:r>
                        <a:rPr lang="en-US" sz="1000" b="1" noProof="0"/>
                        <a:t>Less ecological impact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C6C9C">
                        <a:alpha val="20000"/>
                      </a:srgbClr>
                    </a:solidFill>
                  </a:tcPr>
                </a:tc>
                <a:extLst>
                  <a:ext uri="{0D108BD9-81ED-4DB2-BD59-A6C34878D82A}">
                    <a16:rowId xmlns:a16="http://schemas.microsoft.com/office/drawing/2014/main" val="3105080875"/>
                  </a:ext>
                </a:extLst>
              </a:tr>
              <a:tr h="1376612">
                <a:tc>
                  <a:txBody>
                    <a:bodyPr/>
                    <a:lstStyle/>
                    <a:p>
                      <a:pPr marL="0" indent="0">
                        <a:buNone/>
                      </a:pPr>
                      <a:endParaRPr lang="en-US" sz="1000" b="1" noProof="0"/>
                    </a:p>
                    <a:p>
                      <a:pPr marL="0" indent="0">
                        <a:buNone/>
                      </a:pPr>
                      <a:endParaRPr lang="en-US" sz="1000" b="1" noProof="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spcBef>
                          <a:spcPts val="600"/>
                        </a:spcBef>
                      </a:pPr>
                      <a:endParaRPr lang="en-US" sz="1000" b="1" noProof="0"/>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endParaRPr lang="en-US" sz="1000" b="0"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endParaRPr lang="en-US" sz="1000" b="1"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9939C">
                        <a:alpha val="20000"/>
                      </a:srgbClr>
                    </a:solidFill>
                  </a:tcPr>
                </a:tc>
                <a:tc>
                  <a:txBody>
                    <a:bodyPr/>
                    <a:lstStyle/>
                    <a:p>
                      <a:pPr algn="l">
                        <a:spcBef>
                          <a:spcPts val="600"/>
                        </a:spcBef>
                      </a:pPr>
                      <a:endParaRPr lang="en-US" sz="1000" b="0"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DB1CF">
                        <a:alpha val="20000"/>
                      </a:srgbClr>
                    </a:solidFill>
                  </a:tcPr>
                </a:tc>
                <a:tc>
                  <a:txBody>
                    <a:bodyPr/>
                    <a:lstStyle/>
                    <a:p>
                      <a:pPr algn="l">
                        <a:spcBef>
                          <a:spcPts val="600"/>
                        </a:spcBef>
                      </a:pPr>
                      <a:endParaRPr lang="en-US" sz="1000" b="1"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C6C9C">
                        <a:alpha val="20000"/>
                      </a:srgbClr>
                    </a:solidFill>
                  </a:tcPr>
                </a:tc>
                <a:tc>
                  <a:txBody>
                    <a:bodyPr/>
                    <a:lstStyle/>
                    <a:p>
                      <a:pPr algn="l">
                        <a:spcBef>
                          <a:spcPts val="600"/>
                        </a:spcBef>
                      </a:pPr>
                      <a:endParaRPr lang="en-US" sz="1000" b="1" noProof="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C6C9C">
                        <a:alpha val="20000"/>
                      </a:srgbClr>
                    </a:solidFill>
                  </a:tcPr>
                </a:tc>
                <a:extLst>
                  <a:ext uri="{0D108BD9-81ED-4DB2-BD59-A6C34878D82A}">
                    <a16:rowId xmlns:a16="http://schemas.microsoft.com/office/drawing/2014/main" val="649281413"/>
                  </a:ext>
                </a:extLst>
              </a:tr>
            </a:tbl>
          </a:graphicData>
        </a:graphic>
      </p:graphicFrame>
      <p:sp>
        <p:nvSpPr>
          <p:cNvPr id="11" name="btfpNotesBox298555"/>
          <p:cNvSpPr txBox="1"/>
          <p:nvPr>
            <p:custDataLst>
              <p:tags r:id="rId4"/>
            </p:custDataLst>
          </p:nvPr>
        </p:nvSpPr>
        <p:spPr bwMode="gray">
          <a:xfrm>
            <a:off x="330200" y="6294789"/>
            <a:ext cx="9967341"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Installed capacity for commercial and Mid &amp; Large extrapolated based on U.S. numbers. CAGR based on 2016 projections</a:t>
            </a:r>
          </a:p>
          <a:p>
            <a:pPr marL="0" indent="0">
              <a:spcBef>
                <a:spcPts val="0"/>
              </a:spcBef>
              <a:buNone/>
            </a:pPr>
            <a:r>
              <a:rPr lang="en-US" sz="800" dirty="0">
                <a:solidFill>
                  <a:srgbClr val="000000"/>
                </a:solidFill>
              </a:rPr>
              <a:t>Sources: IEA, </a:t>
            </a:r>
            <a:r>
              <a:rPr lang="en-US" sz="800" dirty="0">
                <a:solidFill>
                  <a:srgbClr val="000000"/>
                </a:solidFill>
                <a:hlinkClick r:id="rId9"/>
              </a:rPr>
              <a:t>Renewables</a:t>
            </a:r>
            <a:r>
              <a:rPr lang="en-US" sz="800" dirty="0">
                <a:solidFill>
                  <a:srgbClr val="000000"/>
                </a:solidFill>
              </a:rPr>
              <a:t> (2023); Energy.gov, </a:t>
            </a:r>
            <a:r>
              <a:rPr lang="en-US" sz="800" dirty="0">
                <a:solidFill>
                  <a:srgbClr val="000000"/>
                </a:solidFill>
                <a:hlinkClick r:id="rId10"/>
              </a:rPr>
              <a:t>Wind Energy Market Reports</a:t>
            </a:r>
            <a:r>
              <a:rPr lang="en-US" sz="800" dirty="0">
                <a:solidFill>
                  <a:srgbClr val="000000"/>
                </a:solidFill>
              </a:rPr>
              <a:t> (2024); Nuveen, </a:t>
            </a:r>
            <a:r>
              <a:rPr lang="en-US" sz="800" u="sng" dirty="0">
                <a:solidFill>
                  <a:schemeClr val="accent1">
                    <a:lumMod val="50000"/>
                  </a:schemeClr>
                </a:solidFill>
                <a:hlinkClick r:id="rId11"/>
              </a:rPr>
              <a:t>Infrastructure Energy Transition Update</a:t>
            </a:r>
            <a:r>
              <a:rPr lang="en-US" sz="800" u="sng" dirty="0">
                <a:solidFill>
                  <a:schemeClr val="accent1">
                    <a:lumMod val="50000"/>
                  </a:schemeClr>
                </a:solidFill>
              </a:rPr>
              <a:t> </a:t>
            </a:r>
            <a:r>
              <a:rPr lang="en-US" sz="800" dirty="0">
                <a:solidFill>
                  <a:srgbClr val="000000"/>
                </a:solidFill>
              </a:rPr>
              <a:t>(2024); </a:t>
            </a:r>
            <a:r>
              <a:rPr lang="en-US" sz="800" dirty="0" err="1">
                <a:solidFill>
                  <a:srgbClr val="000000"/>
                </a:solidFill>
              </a:rPr>
              <a:t>Incorrys</a:t>
            </a:r>
            <a:r>
              <a:rPr lang="en-US" sz="800" dirty="0">
                <a:solidFill>
                  <a:srgbClr val="000000"/>
                </a:solidFill>
              </a:rPr>
              <a:t>, </a:t>
            </a:r>
            <a:r>
              <a:rPr lang="en-US" sz="800" dirty="0">
                <a:solidFill>
                  <a:srgbClr val="000000"/>
                </a:solidFill>
                <a:hlinkClick r:id="rId12"/>
              </a:rPr>
              <a:t>Wind Power Capacity Forecast 2022-2030</a:t>
            </a:r>
            <a:r>
              <a:rPr lang="en-US" sz="800" dirty="0">
                <a:solidFill>
                  <a:srgbClr val="000000"/>
                </a:solidFill>
              </a:rPr>
              <a:t> (2024); </a:t>
            </a:r>
          </a:p>
          <a:p>
            <a:pPr marL="0" indent="0">
              <a:spcBef>
                <a:spcPts val="0"/>
              </a:spcBef>
              <a:buNone/>
            </a:pPr>
            <a:r>
              <a:rPr lang="en-US" sz="800" dirty="0">
                <a:solidFill>
                  <a:srgbClr val="000000"/>
                </a:solidFill>
              </a:rPr>
              <a:t>NREL, </a:t>
            </a:r>
            <a:r>
              <a:rPr lang="en-US" sz="800" dirty="0">
                <a:solidFill>
                  <a:srgbClr val="000000"/>
                </a:solidFill>
                <a:hlinkClick r:id="rId13"/>
              </a:rPr>
              <a:t>Assessing the Future of Distributed Wind: Opportunities for Behind-the-Meter Projects</a:t>
            </a:r>
            <a:r>
              <a:rPr lang="en-US" sz="800" dirty="0">
                <a:solidFill>
                  <a:srgbClr val="000000"/>
                </a:solidFill>
              </a:rPr>
              <a:t> (2016).</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4"/>
              </a:rPr>
              <a:t>Gernot Wagner</a:t>
            </a:r>
            <a:r>
              <a:rPr lang="en-US" sz="800" dirty="0">
                <a:solidFill>
                  <a:srgbClr val="000000"/>
                </a:solidFill>
              </a:rPr>
              <a:t>. </a:t>
            </a:r>
            <a:r>
              <a:rPr lang="en-US" sz="800" dirty="0">
                <a:solidFill>
                  <a:srgbClr val="000000"/>
                </a:solidFill>
                <a:hlinkClick r:id="rId15"/>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6"/>
              </a:rPr>
              <a:t>Reconsidering Wind</a:t>
            </a:r>
            <a:r>
              <a:rPr lang="en-US" sz="800" dirty="0">
                <a:solidFill>
                  <a:srgbClr val="000000"/>
                </a:solidFill>
              </a:rPr>
              <a:t>” (5 March 2025).</a:t>
            </a:r>
          </a:p>
        </p:txBody>
      </p:sp>
      <p:sp>
        <p:nvSpPr>
          <p:cNvPr id="40" name="Oval 39">
            <a:extLst>
              <a:ext uri="{FF2B5EF4-FFF2-40B4-BE49-F238E27FC236}">
                <a16:creationId xmlns:a16="http://schemas.microsoft.com/office/drawing/2014/main" id="{590FF27B-DB55-309E-D260-00A46E9FD10A}"/>
              </a:ext>
            </a:extLst>
          </p:cNvPr>
          <p:cNvSpPr/>
          <p:nvPr/>
        </p:nvSpPr>
        <p:spPr bwMode="gray">
          <a:xfrm>
            <a:off x="2371161" y="5317644"/>
            <a:ext cx="164463" cy="164463"/>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a:solidFill>
                  <a:schemeClr val="tx1"/>
                </a:solidFill>
              </a:rPr>
              <a:t>~2</a:t>
            </a:r>
          </a:p>
        </p:txBody>
      </p:sp>
      <p:sp>
        <p:nvSpPr>
          <p:cNvPr id="41" name="Oval 40">
            <a:extLst>
              <a:ext uri="{FF2B5EF4-FFF2-40B4-BE49-F238E27FC236}">
                <a16:creationId xmlns:a16="http://schemas.microsoft.com/office/drawing/2014/main" id="{5A235C34-74C9-3009-F460-47BEE943C52B}"/>
              </a:ext>
            </a:extLst>
          </p:cNvPr>
          <p:cNvSpPr/>
          <p:nvPr/>
        </p:nvSpPr>
        <p:spPr bwMode="gray">
          <a:xfrm>
            <a:off x="6831549" y="4723794"/>
            <a:ext cx="1338774" cy="1352162"/>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2800">
                <a:solidFill>
                  <a:schemeClr val="tx1"/>
                </a:solidFill>
              </a:rPr>
              <a:t>1040</a:t>
            </a:r>
          </a:p>
        </p:txBody>
      </p:sp>
      <p:sp>
        <p:nvSpPr>
          <p:cNvPr id="43" name="Oval 42">
            <a:extLst>
              <a:ext uri="{FF2B5EF4-FFF2-40B4-BE49-F238E27FC236}">
                <a16:creationId xmlns:a16="http://schemas.microsoft.com/office/drawing/2014/main" id="{230A6D4E-F616-E428-C806-F64EB4A8F428}"/>
              </a:ext>
            </a:extLst>
          </p:cNvPr>
          <p:cNvSpPr/>
          <p:nvPr/>
        </p:nvSpPr>
        <p:spPr bwMode="gray">
          <a:xfrm>
            <a:off x="4061630" y="5309421"/>
            <a:ext cx="180909" cy="180909"/>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a:solidFill>
                  <a:schemeClr val="tx1"/>
                </a:solidFill>
              </a:rPr>
              <a:t>~3</a:t>
            </a:r>
          </a:p>
        </p:txBody>
      </p:sp>
      <p:sp>
        <p:nvSpPr>
          <p:cNvPr id="44" name="Oval 43">
            <a:extLst>
              <a:ext uri="{FF2B5EF4-FFF2-40B4-BE49-F238E27FC236}">
                <a16:creationId xmlns:a16="http://schemas.microsoft.com/office/drawing/2014/main" id="{4ED4562F-3DA1-1B8F-6178-B479FEC61E72}"/>
              </a:ext>
            </a:extLst>
          </p:cNvPr>
          <p:cNvSpPr/>
          <p:nvPr/>
        </p:nvSpPr>
        <p:spPr bwMode="gray">
          <a:xfrm>
            <a:off x="5733344" y="5290426"/>
            <a:ext cx="218900" cy="218900"/>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a:solidFill>
                  <a:schemeClr val="tx1"/>
                </a:solidFill>
              </a:rPr>
              <a:t>~7</a:t>
            </a:r>
          </a:p>
        </p:txBody>
      </p:sp>
      <p:sp>
        <p:nvSpPr>
          <p:cNvPr id="45" name="Oval 44">
            <a:extLst>
              <a:ext uri="{FF2B5EF4-FFF2-40B4-BE49-F238E27FC236}">
                <a16:creationId xmlns:a16="http://schemas.microsoft.com/office/drawing/2014/main" id="{63216912-E0B2-FD25-6C26-CE6EF70AA8A9}"/>
              </a:ext>
            </a:extLst>
          </p:cNvPr>
          <p:cNvSpPr/>
          <p:nvPr/>
        </p:nvSpPr>
        <p:spPr bwMode="gray">
          <a:xfrm>
            <a:off x="10718824" y="5254198"/>
            <a:ext cx="291356" cy="291356"/>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1050">
              <a:solidFill>
                <a:schemeClr val="tx1"/>
              </a:solidFill>
            </a:endParaRPr>
          </a:p>
        </p:txBody>
      </p:sp>
      <p:sp>
        <p:nvSpPr>
          <p:cNvPr id="46" name="Oval 45">
            <a:extLst>
              <a:ext uri="{FF2B5EF4-FFF2-40B4-BE49-F238E27FC236}">
                <a16:creationId xmlns:a16="http://schemas.microsoft.com/office/drawing/2014/main" id="{09ABD4D2-7C2D-F3F6-5A96-47CC6DA072C4}"/>
              </a:ext>
            </a:extLst>
          </p:cNvPr>
          <p:cNvSpPr/>
          <p:nvPr/>
        </p:nvSpPr>
        <p:spPr bwMode="gray">
          <a:xfrm>
            <a:off x="7085299" y="4984239"/>
            <a:ext cx="831274" cy="831274"/>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800">
                <a:solidFill>
                  <a:schemeClr val="tx1"/>
                </a:solidFill>
              </a:rPr>
              <a:t>977</a:t>
            </a:r>
          </a:p>
        </p:txBody>
      </p:sp>
      <p:sp>
        <p:nvSpPr>
          <p:cNvPr id="47" name="TextBox 46">
            <a:extLst>
              <a:ext uri="{FF2B5EF4-FFF2-40B4-BE49-F238E27FC236}">
                <a16:creationId xmlns:a16="http://schemas.microsoft.com/office/drawing/2014/main" id="{C0F0C044-B065-D157-575B-FBECBDD9F26F}"/>
              </a:ext>
            </a:extLst>
          </p:cNvPr>
          <p:cNvSpPr txBox="1"/>
          <p:nvPr/>
        </p:nvSpPr>
        <p:spPr bwMode="gray">
          <a:xfrm>
            <a:off x="7212472" y="5760178"/>
            <a:ext cx="749381" cy="349702"/>
          </a:xfrm>
          <a:prstGeom prst="rect">
            <a:avLst/>
          </a:prstGeom>
          <a:noFill/>
        </p:spPr>
        <p:txBody>
          <a:bodyPr wrap="square" lIns="36000" tIns="36000" rIns="36000" bIns="36000" rtlCol="0">
            <a:spAutoFit/>
          </a:bodyPr>
          <a:lstStyle/>
          <a:p>
            <a:pPr marL="0" indent="0">
              <a:buNone/>
            </a:pPr>
            <a:r>
              <a:rPr lang="en-US" sz="1800"/>
              <a:t>1,773</a:t>
            </a:r>
          </a:p>
        </p:txBody>
      </p:sp>
      <p:sp>
        <p:nvSpPr>
          <p:cNvPr id="48" name="Oval 47">
            <a:extLst>
              <a:ext uri="{FF2B5EF4-FFF2-40B4-BE49-F238E27FC236}">
                <a16:creationId xmlns:a16="http://schemas.microsoft.com/office/drawing/2014/main" id="{7D88AC25-C121-5F6A-AF9E-97D49D103F49}"/>
              </a:ext>
            </a:extLst>
          </p:cNvPr>
          <p:cNvSpPr/>
          <p:nvPr/>
        </p:nvSpPr>
        <p:spPr bwMode="gray">
          <a:xfrm>
            <a:off x="8960326" y="5078139"/>
            <a:ext cx="637103" cy="643473"/>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2800">
              <a:solidFill>
                <a:schemeClr val="tx1"/>
              </a:solidFill>
            </a:endParaRPr>
          </a:p>
        </p:txBody>
      </p:sp>
      <p:sp>
        <p:nvSpPr>
          <p:cNvPr id="49" name="Oval 48">
            <a:extLst>
              <a:ext uri="{FF2B5EF4-FFF2-40B4-BE49-F238E27FC236}">
                <a16:creationId xmlns:a16="http://schemas.microsoft.com/office/drawing/2014/main" id="{D370942E-5D4D-6086-8868-F4AD5B65967F}"/>
              </a:ext>
            </a:extLst>
          </p:cNvPr>
          <p:cNvSpPr/>
          <p:nvPr/>
        </p:nvSpPr>
        <p:spPr bwMode="gray">
          <a:xfrm>
            <a:off x="9118631" y="5239630"/>
            <a:ext cx="320492" cy="320492"/>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70</a:t>
            </a:r>
          </a:p>
        </p:txBody>
      </p:sp>
      <p:sp>
        <p:nvSpPr>
          <p:cNvPr id="50" name="TextBox 49">
            <a:extLst>
              <a:ext uri="{FF2B5EF4-FFF2-40B4-BE49-F238E27FC236}">
                <a16:creationId xmlns:a16="http://schemas.microsoft.com/office/drawing/2014/main" id="{AFF8AB63-0B10-2099-DD90-5F736F0A2E90}"/>
              </a:ext>
            </a:extLst>
          </p:cNvPr>
          <p:cNvSpPr txBox="1"/>
          <p:nvPr/>
        </p:nvSpPr>
        <p:spPr bwMode="gray">
          <a:xfrm>
            <a:off x="8919062" y="5709376"/>
            <a:ext cx="749381" cy="318924"/>
          </a:xfrm>
          <a:prstGeom prst="rect">
            <a:avLst/>
          </a:prstGeom>
          <a:noFill/>
        </p:spPr>
        <p:txBody>
          <a:bodyPr wrap="square" lIns="36000" tIns="36000" rIns="36000" bIns="36000" rtlCol="0">
            <a:spAutoFit/>
          </a:bodyPr>
          <a:lstStyle/>
          <a:p>
            <a:pPr marL="0" indent="0" algn="ctr">
              <a:buNone/>
            </a:pPr>
            <a:r>
              <a:rPr lang="en-US"/>
              <a:t>250</a:t>
            </a:r>
          </a:p>
        </p:txBody>
      </p:sp>
      <p:sp>
        <p:nvSpPr>
          <p:cNvPr id="51" name="Oval 50">
            <a:extLst>
              <a:ext uri="{FF2B5EF4-FFF2-40B4-BE49-F238E27FC236}">
                <a16:creationId xmlns:a16="http://schemas.microsoft.com/office/drawing/2014/main" id="{77D5A949-443E-3C1D-3B42-3403CCD69440}"/>
              </a:ext>
            </a:extLst>
          </p:cNvPr>
          <p:cNvSpPr/>
          <p:nvPr/>
        </p:nvSpPr>
        <p:spPr bwMode="gray">
          <a:xfrm>
            <a:off x="10818085" y="5348816"/>
            <a:ext cx="92835" cy="102119"/>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1050">
              <a:solidFill>
                <a:schemeClr val="tx1"/>
              </a:solidFill>
            </a:endParaRPr>
          </a:p>
        </p:txBody>
      </p:sp>
      <p:sp>
        <p:nvSpPr>
          <p:cNvPr id="52" name="TextBox 51">
            <a:extLst>
              <a:ext uri="{FF2B5EF4-FFF2-40B4-BE49-F238E27FC236}">
                <a16:creationId xmlns:a16="http://schemas.microsoft.com/office/drawing/2014/main" id="{2A715C78-B9C1-320E-1769-5BD9B6A0B37A}"/>
              </a:ext>
            </a:extLst>
          </p:cNvPr>
          <p:cNvSpPr txBox="1"/>
          <p:nvPr/>
        </p:nvSpPr>
        <p:spPr bwMode="gray">
          <a:xfrm>
            <a:off x="11107865" y="5411368"/>
            <a:ext cx="262653" cy="226591"/>
          </a:xfrm>
          <a:prstGeom prst="rect">
            <a:avLst/>
          </a:prstGeom>
          <a:noFill/>
        </p:spPr>
        <p:txBody>
          <a:bodyPr wrap="square" lIns="36000" tIns="36000" rIns="36000" bIns="36000" rtlCol="0">
            <a:spAutoFit/>
          </a:bodyPr>
          <a:lstStyle/>
          <a:p>
            <a:pPr marL="0" indent="0" algn="ctr">
              <a:buNone/>
            </a:pPr>
            <a:r>
              <a:rPr lang="en-US" sz="1000"/>
              <a:t>0.2</a:t>
            </a:r>
          </a:p>
        </p:txBody>
      </p:sp>
      <p:sp>
        <p:nvSpPr>
          <p:cNvPr id="53" name="TextBox 52">
            <a:extLst>
              <a:ext uri="{FF2B5EF4-FFF2-40B4-BE49-F238E27FC236}">
                <a16:creationId xmlns:a16="http://schemas.microsoft.com/office/drawing/2014/main" id="{2342E080-4009-C0D5-4FD0-CEBBB3544734}"/>
              </a:ext>
            </a:extLst>
          </p:cNvPr>
          <p:cNvSpPr txBox="1"/>
          <p:nvPr/>
        </p:nvSpPr>
        <p:spPr bwMode="gray">
          <a:xfrm>
            <a:off x="10489811" y="5569782"/>
            <a:ext cx="749381" cy="257369"/>
          </a:xfrm>
          <a:prstGeom prst="rect">
            <a:avLst/>
          </a:prstGeom>
          <a:noFill/>
        </p:spPr>
        <p:txBody>
          <a:bodyPr wrap="square" lIns="36000" tIns="36000" rIns="36000" bIns="36000" rtlCol="0">
            <a:spAutoFit/>
          </a:bodyPr>
          <a:lstStyle/>
          <a:p>
            <a:pPr marL="0" indent="0" algn="ctr">
              <a:buNone/>
            </a:pPr>
            <a:r>
              <a:rPr lang="en-US" sz="1200"/>
              <a:t>12</a:t>
            </a:r>
          </a:p>
        </p:txBody>
      </p:sp>
      <p:cxnSp>
        <p:nvCxnSpPr>
          <p:cNvPr id="55" name="Straight Connector 54">
            <a:extLst>
              <a:ext uri="{FF2B5EF4-FFF2-40B4-BE49-F238E27FC236}">
                <a16:creationId xmlns:a16="http://schemas.microsoft.com/office/drawing/2014/main" id="{67A94641-6E7C-6CA8-7601-12996C49469E}"/>
              </a:ext>
            </a:extLst>
          </p:cNvPr>
          <p:cNvCxnSpPr>
            <a:stCxn id="51" idx="6"/>
            <a:endCxn id="52" idx="1"/>
          </p:cNvCxnSpPr>
          <p:nvPr/>
        </p:nvCxnSpPr>
        <p:spPr bwMode="gray">
          <a:xfrm>
            <a:off x="10910920" y="5399876"/>
            <a:ext cx="196945" cy="124788"/>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06BA2D47-2081-61CE-85BD-836176370A9A}"/>
              </a:ext>
            </a:extLst>
          </p:cNvPr>
          <p:cNvSpPr/>
          <p:nvPr/>
        </p:nvSpPr>
        <p:spPr bwMode="gray">
          <a:xfrm>
            <a:off x="452339" y="5105929"/>
            <a:ext cx="637103" cy="643473"/>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US" sz="2800">
              <a:solidFill>
                <a:schemeClr val="tx1"/>
              </a:solidFill>
            </a:endParaRPr>
          </a:p>
        </p:txBody>
      </p:sp>
      <p:sp>
        <p:nvSpPr>
          <p:cNvPr id="58" name="Oval 57">
            <a:extLst>
              <a:ext uri="{FF2B5EF4-FFF2-40B4-BE49-F238E27FC236}">
                <a16:creationId xmlns:a16="http://schemas.microsoft.com/office/drawing/2014/main" id="{64A10466-2455-823F-94A7-66CE4399748F}"/>
              </a:ext>
            </a:extLst>
          </p:cNvPr>
          <p:cNvSpPr/>
          <p:nvPr/>
        </p:nvSpPr>
        <p:spPr bwMode="gray">
          <a:xfrm>
            <a:off x="610644" y="5267420"/>
            <a:ext cx="320492" cy="320492"/>
          </a:xfrm>
          <a:prstGeom prst="ellips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’24</a:t>
            </a:r>
          </a:p>
        </p:txBody>
      </p:sp>
      <p:sp>
        <p:nvSpPr>
          <p:cNvPr id="59" name="TextBox 58">
            <a:extLst>
              <a:ext uri="{FF2B5EF4-FFF2-40B4-BE49-F238E27FC236}">
                <a16:creationId xmlns:a16="http://schemas.microsoft.com/office/drawing/2014/main" id="{FD8EBAF1-5C07-BDEE-418D-2F4F674D93BE}"/>
              </a:ext>
            </a:extLst>
          </p:cNvPr>
          <p:cNvSpPr txBox="1"/>
          <p:nvPr/>
        </p:nvSpPr>
        <p:spPr bwMode="gray">
          <a:xfrm>
            <a:off x="401540" y="5721782"/>
            <a:ext cx="749381" cy="288147"/>
          </a:xfrm>
          <a:prstGeom prst="rect">
            <a:avLst/>
          </a:prstGeom>
          <a:noFill/>
        </p:spPr>
        <p:txBody>
          <a:bodyPr wrap="square" lIns="36000" tIns="36000" rIns="36000" bIns="36000" rtlCol="0">
            <a:spAutoFit/>
          </a:bodyPr>
          <a:lstStyle/>
          <a:p>
            <a:pPr marL="0" indent="0" algn="ctr">
              <a:buNone/>
            </a:pPr>
            <a:r>
              <a:rPr lang="en-US" sz="1400"/>
              <a:t>2030</a:t>
            </a:r>
          </a:p>
        </p:txBody>
      </p:sp>
      <p:sp>
        <p:nvSpPr>
          <p:cNvPr id="63" name="TextBox 62">
            <a:extLst>
              <a:ext uri="{FF2B5EF4-FFF2-40B4-BE49-F238E27FC236}">
                <a16:creationId xmlns:a16="http://schemas.microsoft.com/office/drawing/2014/main" id="{5FD89AF1-E5C0-E125-6C74-BE0B68CE790D}"/>
              </a:ext>
            </a:extLst>
          </p:cNvPr>
          <p:cNvSpPr txBox="1"/>
          <p:nvPr/>
        </p:nvSpPr>
        <p:spPr bwMode="gray">
          <a:xfrm>
            <a:off x="401540" y="4718199"/>
            <a:ext cx="1190193" cy="380480"/>
          </a:xfrm>
          <a:prstGeom prst="rect">
            <a:avLst/>
          </a:prstGeom>
          <a:noFill/>
        </p:spPr>
        <p:txBody>
          <a:bodyPr wrap="square" lIns="36000" tIns="36000" rIns="36000" bIns="36000" rtlCol="0">
            <a:spAutoFit/>
          </a:bodyPr>
          <a:lstStyle/>
          <a:p>
            <a:pPr marL="0" indent="0">
              <a:buNone/>
            </a:pPr>
            <a:r>
              <a:rPr lang="en-US" sz="1000" b="1"/>
              <a:t>Installed capacity, MW</a:t>
            </a:r>
          </a:p>
        </p:txBody>
      </p:sp>
    </p:spTree>
    <p:custDataLst>
      <p:tags r:id="rId2"/>
    </p:custDataLst>
    <p:extLst>
      <p:ext uri="{BB962C8B-B14F-4D97-AF65-F5344CB8AC3E}">
        <p14:creationId xmlns:p14="http://schemas.microsoft.com/office/powerpoint/2010/main" val="1902732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13CD2-CB5F-208F-64C6-9AEA77D2EFC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E8AE96E-5E69-6251-E447-1D3D6EE5D915}"/>
              </a:ext>
            </a:extLst>
          </p:cNvPr>
          <p:cNvGraphicFramePr>
            <a:graphicFrameLocks noChangeAspect="1"/>
          </p:cNvGraphicFramePr>
          <p:nvPr>
            <p:custDataLst>
              <p:tags r:id="rId3"/>
            </p:custDataLst>
            <p:extLst>
              <p:ext uri="{D42A27DB-BD31-4B8C-83A1-F6EECF244321}">
                <p14:modId xmlns:p14="http://schemas.microsoft.com/office/powerpoint/2010/main" val="30328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7" name="think-cell Slide" r:id="rId36" imgW="592" imgH="591" progId="TCLayout.ActiveDocument.1">
                  <p:embed/>
                </p:oleObj>
              </mc:Choice>
              <mc:Fallback>
                <p:oleObj name="think-cell Slide" r:id="rId36" imgW="592" imgH="591" progId="TCLayout.ActiveDocument.1">
                  <p:embed/>
                  <p:pic>
                    <p:nvPicPr>
                      <p:cNvPr id="7" name="think-cell data - do not delete" hidden="1">
                        <a:extLst>
                          <a:ext uri="{FF2B5EF4-FFF2-40B4-BE49-F238E27FC236}">
                            <a16:creationId xmlns:a16="http://schemas.microsoft.com/office/drawing/2014/main" id="{BE8AE96E-5E69-6251-E447-1D3D6EE5D915}"/>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02348FE-809A-DA66-F455-210B72B29E64}"/>
              </a:ext>
            </a:extLst>
          </p:cNvPr>
          <p:cNvSpPr>
            <a:spLocks noGrp="1"/>
          </p:cNvSpPr>
          <p:nvPr>
            <p:ph type="title"/>
          </p:nvPr>
        </p:nvSpPr>
        <p:spPr>
          <a:xfrm>
            <a:off x="358775" y="523318"/>
            <a:ext cx="11607800" cy="882788"/>
          </a:xfrm>
        </p:spPr>
        <p:txBody>
          <a:bodyPr vert="horz">
            <a:noAutofit/>
          </a:bodyPr>
          <a:lstStyle/>
          <a:p>
            <a:r>
              <a:rPr lang="en-US"/>
              <a:t>Wind is the least CO</a:t>
            </a:r>
            <a:r>
              <a:rPr lang="en-US" baseline="-25000"/>
              <a:t>2</a:t>
            </a:r>
            <a:r>
              <a:rPr lang="en-US"/>
              <a:t>-intensive electricity source at ~11 gCO</a:t>
            </a:r>
            <a:r>
              <a:rPr lang="en-US" baseline="-25000"/>
              <a:t>2</a:t>
            </a:r>
            <a:r>
              <a:rPr lang="en-US"/>
              <a:t>e/kWh due to fossil fuel use in raw materials and construction</a:t>
            </a:r>
            <a:endParaRPr lang="en-US">
              <a:cs typeface="Arial"/>
            </a:endParaRPr>
          </a:p>
        </p:txBody>
      </p:sp>
      <p:sp>
        <p:nvSpPr>
          <p:cNvPr id="20" name="btfpNotesBox361175">
            <a:extLst>
              <a:ext uri="{FF2B5EF4-FFF2-40B4-BE49-F238E27FC236}">
                <a16:creationId xmlns:a16="http://schemas.microsoft.com/office/drawing/2014/main" id="{53C1C6F3-5EC9-34D0-83DE-7B8B9DF02846}"/>
              </a:ext>
            </a:extLst>
          </p:cNvPr>
          <p:cNvSpPr txBox="1"/>
          <p:nvPr>
            <p:custDataLst>
              <p:tags r:id="rId4"/>
            </p:custDataLst>
          </p:nvPr>
        </p:nvSpPr>
        <p:spPr bwMode="gray">
          <a:xfrm>
            <a:off x="330199" y="6419088"/>
            <a:ext cx="9994901"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Utility-scale solar</a:t>
            </a:r>
          </a:p>
          <a:p>
            <a:pPr marL="0" indent="0">
              <a:spcBef>
                <a:spcPts val="0"/>
              </a:spcBef>
              <a:buNone/>
            </a:pPr>
            <a:r>
              <a:rPr lang="en-US" sz="800" dirty="0">
                <a:solidFill>
                  <a:srgbClr val="000000"/>
                </a:solidFill>
              </a:rPr>
              <a:t>Sources: World Nuclear Association, </a:t>
            </a:r>
            <a:r>
              <a:rPr lang="en-US" sz="800" dirty="0">
                <a:solidFill>
                  <a:srgbClr val="000000"/>
                </a:solidFill>
                <a:hlinkClick r:id="rId38"/>
              </a:rPr>
              <a:t>Carbon Dioxide Emissions From Electricity</a:t>
            </a:r>
            <a:r>
              <a:rPr lang="en-US" sz="800" dirty="0">
                <a:solidFill>
                  <a:srgbClr val="000000"/>
                </a:solidFill>
              </a:rPr>
              <a:t> (2024); </a:t>
            </a:r>
            <a:r>
              <a:rPr lang="en-US" sz="800" dirty="0" err="1">
                <a:solidFill>
                  <a:srgbClr val="000000"/>
                </a:solidFill>
              </a:rPr>
              <a:t>Sikdar</a:t>
            </a:r>
            <a:r>
              <a:rPr lang="en-US" sz="800" dirty="0">
                <a:solidFill>
                  <a:srgbClr val="000000"/>
                </a:solidFill>
              </a:rPr>
              <a:t> and </a:t>
            </a:r>
            <a:r>
              <a:rPr lang="en-US" sz="800" dirty="0" err="1">
                <a:solidFill>
                  <a:srgbClr val="000000"/>
                </a:solidFill>
              </a:rPr>
              <a:t>Princiotta</a:t>
            </a:r>
            <a:r>
              <a:rPr lang="en-US" sz="800" dirty="0">
                <a:solidFill>
                  <a:srgbClr val="000000"/>
                </a:solidFill>
              </a:rPr>
              <a:t>, </a:t>
            </a:r>
            <a:r>
              <a:rPr lang="fr-FR" sz="800" dirty="0" err="1">
                <a:solidFill>
                  <a:srgbClr val="000000"/>
                </a:solidFill>
                <a:hlinkClick r:id="rId39"/>
              </a:rPr>
              <a:t>Advances</a:t>
            </a:r>
            <a:r>
              <a:rPr lang="fr-FR" sz="800" dirty="0">
                <a:solidFill>
                  <a:srgbClr val="000000"/>
                </a:solidFill>
                <a:hlinkClick r:id="rId39"/>
              </a:rPr>
              <a:t> in Carbon Management Technologies</a:t>
            </a:r>
            <a:r>
              <a:rPr lang="fr-FR" sz="800" dirty="0">
                <a:solidFill>
                  <a:srgbClr val="000000"/>
                </a:solidFill>
              </a:rPr>
              <a:t> (2021).</a:t>
            </a:r>
            <a:endParaRPr lang="en-US" sz="800" dirty="0">
              <a:solidFill>
                <a:srgbClr val="000000"/>
              </a:solidFill>
            </a:endParaRP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Petr </a:t>
            </a:r>
            <a:r>
              <a:rPr lang="en-US" sz="800" dirty="0" err="1">
                <a:solidFill>
                  <a:srgbClr val="000000"/>
                </a:solidFill>
              </a:rPr>
              <a:t>Jenicek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40"/>
              </a:rPr>
              <a:t>Gernot Wagner</a:t>
            </a:r>
            <a:r>
              <a:rPr lang="en-US" sz="800" dirty="0">
                <a:solidFill>
                  <a:srgbClr val="000000"/>
                </a:solidFill>
              </a:rPr>
              <a:t>. </a:t>
            </a:r>
            <a:r>
              <a:rPr lang="en-US" sz="800" dirty="0">
                <a:solidFill>
                  <a:srgbClr val="000000"/>
                </a:solidFill>
                <a:hlinkClick r:id="rId4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2"/>
              </a:rPr>
              <a:t>Reconsidering Wind</a:t>
            </a:r>
            <a:r>
              <a:rPr lang="en-US" sz="800" dirty="0">
                <a:solidFill>
                  <a:srgbClr val="000000"/>
                </a:solidFill>
              </a:rPr>
              <a:t>” (5 March 2025).</a:t>
            </a:r>
          </a:p>
        </p:txBody>
      </p:sp>
      <p:sp>
        <p:nvSpPr>
          <p:cNvPr id="56" name="Text Placeholder 10">
            <a:extLst>
              <a:ext uri="{FF2B5EF4-FFF2-40B4-BE49-F238E27FC236}">
                <a16:creationId xmlns:a16="http://schemas.microsoft.com/office/drawing/2014/main" id="{485C9D39-8A3B-C07B-9CC2-944460ADA8BE}"/>
              </a:ext>
            </a:extLst>
          </p:cNvPr>
          <p:cNvSpPr>
            <a:spLocks noGrp="1"/>
          </p:cNvSpPr>
          <p:nvPr>
            <p:custDataLst>
              <p:tags r:id="rId5"/>
            </p:custDataLst>
          </p:nvPr>
        </p:nvSpPr>
        <p:spPr bwMode="auto">
          <a:xfrm>
            <a:off x="329184" y="1554480"/>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Carbon intensity by electricity source</a:t>
            </a:r>
            <a:r>
              <a:rPr lang="en-US" sz="1400" b="1" i="1" dirty="0">
                <a:solidFill>
                  <a:srgbClr val="000000"/>
                </a:solidFill>
                <a:ea typeface="+mn-lt"/>
                <a:cs typeface="+mn-lt"/>
              </a:rPr>
              <a:t>, </a:t>
            </a:r>
            <a:r>
              <a:rPr lang="en-US" sz="1400" i="1" dirty="0">
                <a:solidFill>
                  <a:srgbClr val="000000"/>
                </a:solidFill>
                <a:ea typeface="+mn-lt"/>
                <a:cs typeface="+mn-lt"/>
              </a:rPr>
              <a:t>gCO</a:t>
            </a:r>
            <a:r>
              <a:rPr lang="en-US" sz="1400" i="1" baseline="-25000" dirty="0">
                <a:solidFill>
                  <a:srgbClr val="000000"/>
                </a:solidFill>
                <a:ea typeface="+mn-lt"/>
                <a:cs typeface="+mn-lt"/>
              </a:rPr>
              <a:t>2</a:t>
            </a:r>
            <a:r>
              <a:rPr lang="en-US" sz="1400" i="1" dirty="0">
                <a:solidFill>
                  <a:srgbClr val="000000"/>
                </a:solidFill>
                <a:ea typeface="+mn-lt"/>
                <a:cs typeface="+mn-lt"/>
              </a:rPr>
              <a:t>e/kWh</a:t>
            </a:r>
            <a:endParaRPr lang="en-US" sz="1400" i="1" dirty="0"/>
          </a:p>
        </p:txBody>
      </p:sp>
      <p:sp>
        <p:nvSpPr>
          <p:cNvPr id="59" name="TextBox 8">
            <a:extLst>
              <a:ext uri="{FF2B5EF4-FFF2-40B4-BE49-F238E27FC236}">
                <a16:creationId xmlns:a16="http://schemas.microsoft.com/office/drawing/2014/main" id="{C8B5EE33-8487-E4C0-A5EA-59B9112BAB10}"/>
              </a:ext>
            </a:extLst>
          </p:cNvPr>
          <p:cNvSpPr txBox="1"/>
          <p:nvPr/>
        </p:nvSpPr>
        <p:spPr bwMode="gray">
          <a:xfrm>
            <a:off x="8777290" y="1639338"/>
            <a:ext cx="3005135" cy="3504891"/>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a:t>Observations</a:t>
            </a:r>
          </a:p>
          <a:p>
            <a:pPr marL="173355" indent="-173355">
              <a:spcBef>
                <a:spcPts val="0"/>
              </a:spcBef>
              <a:spcAft>
                <a:spcPts val="400"/>
              </a:spcAft>
              <a:buFont typeface="Arial" panose="020B0604020202020204" pitchFamily="34" charset="0"/>
              <a:buChar char="•"/>
            </a:pPr>
            <a:r>
              <a:rPr lang="en-US" sz="1050" b="1"/>
              <a:t>Wind emits about 1% of CO</a:t>
            </a:r>
            <a:r>
              <a:rPr lang="en-US" sz="1050" b="1" baseline="-25000"/>
              <a:t>2</a:t>
            </a:r>
            <a:r>
              <a:rPr lang="en-US" sz="1050" b="1"/>
              <a:t>e/kWh compared to coal (820 g</a:t>
            </a:r>
            <a:r>
              <a:rPr lang="en-US" sz="1100" b="1"/>
              <a:t>CO</a:t>
            </a:r>
            <a:r>
              <a:rPr lang="en-US" sz="700" b="1" baseline="-25000"/>
              <a:t>2</a:t>
            </a:r>
            <a:r>
              <a:rPr lang="en-US" sz="1050" b="1"/>
              <a:t>e/kWh) and about 2% compared to natural gas (490 </a:t>
            </a:r>
            <a:r>
              <a:rPr lang="en-US" sz="1100" b="1"/>
              <a:t>gCO</a:t>
            </a:r>
            <a:r>
              <a:rPr lang="en-US" sz="600" b="1" baseline="-25000"/>
              <a:t>2</a:t>
            </a:r>
            <a:r>
              <a:rPr lang="en-US" sz="1100" b="1"/>
              <a:t>e/kWh)</a:t>
            </a:r>
            <a:r>
              <a:rPr lang="en-US" sz="1050" b="1"/>
              <a:t>, </a:t>
            </a:r>
            <a:r>
              <a:rPr lang="en-US" sz="1050"/>
              <a:t>making it the best electricity source, even among other renewables.</a:t>
            </a:r>
            <a:endParaRPr lang="en-US" sz="1050" b="1">
              <a:cs typeface="Arial"/>
            </a:endParaRPr>
          </a:p>
          <a:p>
            <a:pPr marL="173355" indent="-173355">
              <a:spcBef>
                <a:spcPts val="0"/>
              </a:spcBef>
              <a:spcAft>
                <a:spcPts val="400"/>
              </a:spcAft>
              <a:buFont typeface="Arial" panose="020B0604020202020204" pitchFamily="34" charset="0"/>
              <a:buChar char="•"/>
            </a:pPr>
            <a:r>
              <a:rPr lang="en-US" sz="1050" b="1"/>
              <a:t>Production of raw materials </a:t>
            </a:r>
            <a:r>
              <a:rPr lang="en-US" sz="1050"/>
              <a:t>(e.g., fiberglass and steel) are </a:t>
            </a:r>
            <a:r>
              <a:rPr lang="en-US" sz="1050" b="1"/>
              <a:t>responsible for ~70% of total emissions </a:t>
            </a:r>
            <a:r>
              <a:rPr lang="en-US" sz="1050"/>
              <a:t>generated over a power plant’s lifetime. Emissions here mainly come from the usage of coal in the production of steel.</a:t>
            </a:r>
            <a:endParaRPr lang="en-US" sz="1050">
              <a:cs typeface="Arial"/>
            </a:endParaRPr>
          </a:p>
          <a:p>
            <a:pPr marL="173736" indent="-173736">
              <a:spcBef>
                <a:spcPts val="0"/>
              </a:spcBef>
              <a:spcAft>
                <a:spcPts val="400"/>
              </a:spcAft>
              <a:buFont typeface="Arial" panose="020B0604020202020204" pitchFamily="34" charset="0"/>
              <a:buChar char="•"/>
            </a:pPr>
            <a:r>
              <a:rPr lang="en-US" sz="1050" b="1"/>
              <a:t>Installation is the second largest source of CO</a:t>
            </a:r>
            <a:r>
              <a:rPr lang="en-US" sz="1050" b="1" baseline="-25000"/>
              <a:t>2 </a:t>
            </a:r>
            <a:r>
              <a:rPr lang="en-US" sz="1050" b="1"/>
              <a:t>for wind energy. </a:t>
            </a:r>
            <a:r>
              <a:rPr lang="en-US" sz="1050"/>
              <a:t>These emissions come from diesel fuel used by construction equipment and personnel transport.</a:t>
            </a:r>
          </a:p>
        </p:txBody>
      </p:sp>
      <p:graphicFrame>
        <p:nvGraphicFramePr>
          <p:cNvPr id="9" name="Chart 8">
            <a:extLst>
              <a:ext uri="{FF2B5EF4-FFF2-40B4-BE49-F238E27FC236}">
                <a16:creationId xmlns:a16="http://schemas.microsoft.com/office/drawing/2014/main" id="{39DAB661-79D8-E682-D3E7-EE2DA24E2708}"/>
              </a:ext>
            </a:extLst>
          </p:cNvPr>
          <p:cNvGraphicFramePr/>
          <p:nvPr>
            <p:custDataLst>
              <p:tags r:id="rId6"/>
            </p:custDataLst>
            <p:extLst>
              <p:ext uri="{D42A27DB-BD31-4B8C-83A1-F6EECF244321}">
                <p14:modId xmlns:p14="http://schemas.microsoft.com/office/powerpoint/2010/main" val="2056466663"/>
              </p:ext>
            </p:extLst>
          </p:nvPr>
        </p:nvGraphicFramePr>
        <p:xfrm>
          <a:off x="368300" y="2054225"/>
          <a:ext cx="4919663" cy="3713163"/>
        </p:xfrm>
        <a:graphic>
          <a:graphicData uri="http://schemas.openxmlformats.org/drawingml/2006/chart">
            <c:chart xmlns:c="http://schemas.openxmlformats.org/drawingml/2006/chart" xmlns:r="http://schemas.openxmlformats.org/officeDocument/2006/relationships" r:id="rId43"/>
          </a:graphicData>
        </a:graphic>
      </p:graphicFrame>
      <p:cxnSp>
        <p:nvCxnSpPr>
          <p:cNvPr id="28" name="Straight Connector 27">
            <a:extLst>
              <a:ext uri="{FF2B5EF4-FFF2-40B4-BE49-F238E27FC236}">
                <a16:creationId xmlns:a16="http://schemas.microsoft.com/office/drawing/2014/main" id="{846A6075-DC5B-12E4-3211-AEB35300A3AC}"/>
              </a:ext>
            </a:extLst>
          </p:cNvPr>
          <p:cNvCxnSpPr/>
          <p:nvPr>
            <p:custDataLst>
              <p:tags r:id="rId7"/>
            </p:custDataLst>
          </p:nvPr>
        </p:nvCxnSpPr>
        <p:spPr bwMode="auto">
          <a:xfrm>
            <a:off x="863600" y="2381250"/>
            <a:ext cx="14779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55520EA-689C-1AC5-6BE2-385910CD5362}"/>
              </a:ext>
            </a:extLst>
          </p:cNvPr>
          <p:cNvCxnSpPr/>
          <p:nvPr>
            <p:custDataLst>
              <p:tags r:id="rId8"/>
            </p:custDataLst>
          </p:nvPr>
        </p:nvCxnSpPr>
        <p:spPr bwMode="auto">
          <a:xfrm>
            <a:off x="2298700" y="2378075"/>
            <a:ext cx="0" cy="28003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D0ED731-D056-8EB5-B1EC-3831FB01D234}"/>
              </a:ext>
            </a:extLst>
          </p:cNvPr>
          <p:cNvCxnSpPr/>
          <p:nvPr>
            <p:custDataLst>
              <p:tags r:id="rId9"/>
            </p:custDataLst>
          </p:nvPr>
        </p:nvCxnSpPr>
        <p:spPr bwMode="auto">
          <a:xfrm>
            <a:off x="863600" y="2381250"/>
            <a:ext cx="41195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E936AA3-F5F4-B305-9DA0-44906497EDDE}"/>
              </a:ext>
            </a:extLst>
          </p:cNvPr>
          <p:cNvCxnSpPr/>
          <p:nvPr>
            <p:custDataLst>
              <p:tags r:id="rId10"/>
            </p:custDataLst>
          </p:nvPr>
        </p:nvCxnSpPr>
        <p:spPr bwMode="auto">
          <a:xfrm>
            <a:off x="4940300" y="2378075"/>
            <a:ext cx="0" cy="29432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577850" y="5584825"/>
            <a:ext cx="273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94212C-DADD-45CD-89E2-018E57994626}" type="datetime'''''C''''''''''''''''''o''''''a''''''''''''''l'">
              <a:rPr lang="en-US" altLang="en-US" sz="1000" smtClean="0"/>
              <a:pPr marL="0" lvl="0" indent="0" algn="ctr">
                <a:spcBef>
                  <a:spcPct val="0"/>
                </a:spcBef>
                <a:spcAft>
                  <a:spcPct val="0"/>
                </a:spcAft>
                <a:buNone/>
              </a:pPr>
              <a:t>Coal</a:t>
            </a:fld>
            <a:endParaRPr lang="en-US" sz="1000"/>
          </a:p>
        </p:txBody>
      </p:sp>
      <p:sp>
        <p:nvSpPr>
          <p:cNvPr id="32" name="Text Placeholder 10">
            <a:extLst>
              <a:ext uri="{FF2B5EF4-FFF2-40B4-BE49-F238E27FC236}">
                <a16:creationId xmlns:a16="http://schemas.microsoft.com/office/drawing/2014/main" id="{9A914C34-BF8B-2A40-CE11-4CE77038834B}"/>
              </a:ext>
            </a:extLst>
          </p:cNvPr>
          <p:cNvSpPr>
            <a:spLocks noGrp="1"/>
          </p:cNvSpPr>
          <p:nvPr>
            <p:custDataLst>
              <p:tags r:id="rId12"/>
            </p:custDataLst>
          </p:nvPr>
        </p:nvSpPr>
        <p:spPr bwMode="auto">
          <a:xfrm>
            <a:off x="1033463" y="5584825"/>
            <a:ext cx="42068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C3069A-D1B3-4E37-A4FA-780A20027706}" type="datetime'N''a''''tu''r''''''''''''''''al'''''''''' ga''''''''''''s'''''">
              <a:rPr lang="en-US" altLang="en-US" sz="1000" smtClean="0"/>
              <a:pPr marL="0" lvl="0" indent="0" algn="ctr">
                <a:spcBef>
                  <a:spcPct val="0"/>
                </a:spcBef>
                <a:spcAft>
                  <a:spcPct val="0"/>
                </a:spcAft>
                <a:buNone/>
              </a:pPr>
              <a:t>Natural gas</a:t>
            </a:fld>
            <a:endParaRPr lang="en-US" sz="1000"/>
          </a:p>
        </p:txBody>
      </p:sp>
      <p:sp>
        <p:nvSpPr>
          <p:cNvPr id="35" name="Text Placeholder 10">
            <a:extLst>
              <a:ext uri="{FF2B5EF4-FFF2-40B4-BE49-F238E27FC236}">
                <a16:creationId xmlns:a16="http://schemas.microsoft.com/office/drawing/2014/main" id="{5D94EA62-4091-0D9F-E960-D22782879997}"/>
              </a:ext>
            </a:extLst>
          </p:cNvPr>
          <p:cNvSpPr>
            <a:spLocks noGrp="1"/>
          </p:cNvSpPr>
          <p:nvPr>
            <p:custDataLst>
              <p:tags r:id="rId13"/>
            </p:custDataLst>
          </p:nvPr>
        </p:nvSpPr>
        <p:spPr bwMode="auto">
          <a:xfrm>
            <a:off x="1520825" y="5584825"/>
            <a:ext cx="498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2156D56-1BDE-42DD-AE14-465213C07E1A}" type="datetime'''''''B''i''''o''''''m''''a''s''s'''''''''''">
              <a:rPr lang="en-US" altLang="en-US" sz="1000" smtClean="0"/>
              <a:pPr marL="0" lvl="0" indent="0" algn="ctr">
                <a:spcBef>
                  <a:spcPct val="0"/>
                </a:spcBef>
                <a:spcAft>
                  <a:spcPct val="0"/>
                </a:spcAft>
                <a:buNone/>
              </a:pPr>
              <a:t>Biomass</a:t>
            </a:fld>
            <a:endParaRPr lang="en-US" sz="1000"/>
          </a:p>
        </p:txBody>
      </p:sp>
      <p:sp>
        <p:nvSpPr>
          <p:cNvPr id="39" name="Text Placeholder 10">
            <a:extLst>
              <a:ext uri="{FF2B5EF4-FFF2-40B4-BE49-F238E27FC236}">
                <a16:creationId xmlns:a16="http://schemas.microsoft.com/office/drawing/2014/main" id="{AC5A67ED-3109-0AC4-5A91-3DBB86BD77AA}"/>
              </a:ext>
            </a:extLst>
          </p:cNvPr>
          <p:cNvSpPr>
            <a:spLocks noGrp="1"/>
          </p:cNvSpPr>
          <p:nvPr>
            <p:custDataLst>
              <p:tags r:id="rId14"/>
            </p:custDataLst>
          </p:nvPr>
        </p:nvSpPr>
        <p:spPr bwMode="auto">
          <a:xfrm>
            <a:off x="2144713" y="5584825"/>
            <a:ext cx="3079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dirty="0"/>
              <a:t>Solar</a:t>
            </a:r>
            <a:br>
              <a:rPr lang="en-US" altLang="en-US" sz="1000" dirty="0"/>
            </a:br>
            <a:r>
              <a:rPr lang="en-US" altLang="en-US" sz="1000" dirty="0"/>
              <a:t>PV</a:t>
            </a:r>
            <a:r>
              <a:rPr lang="en-US" altLang="en-US" sz="1000" baseline="30000" dirty="0"/>
              <a:t>*</a:t>
            </a:r>
            <a:endParaRPr lang="en-US" sz="1000" dirty="0"/>
          </a:p>
        </p:txBody>
      </p:sp>
      <p:sp>
        <p:nvSpPr>
          <p:cNvPr id="42" name="Text Placeholder 10">
            <a:extLst>
              <a:ext uri="{FF2B5EF4-FFF2-40B4-BE49-F238E27FC236}">
                <a16:creationId xmlns:a16="http://schemas.microsoft.com/office/drawing/2014/main" id="{2A697D58-C752-1722-5F54-CCE9F42FDD00}"/>
              </a:ext>
            </a:extLst>
          </p:cNvPr>
          <p:cNvSpPr>
            <a:spLocks noGrp="1"/>
          </p:cNvSpPr>
          <p:nvPr>
            <p:custDataLst>
              <p:tags r:id="rId15"/>
            </p:custDataLst>
          </p:nvPr>
        </p:nvSpPr>
        <p:spPr bwMode="auto">
          <a:xfrm>
            <a:off x="2609850" y="5584825"/>
            <a:ext cx="4349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Geo-</a:t>
            </a:r>
            <a:br>
              <a:rPr lang="en-US" altLang="en-US" sz="1000"/>
            </a:br>
            <a:r>
              <a:rPr lang="en-US" altLang="en-US" sz="1000"/>
              <a:t>thermal</a:t>
            </a:r>
            <a:endParaRPr lang="en-US" sz="1000"/>
          </a:p>
        </p:txBody>
      </p:sp>
      <p:sp>
        <p:nvSpPr>
          <p:cNvPr id="45" name="Text Placeholder 10">
            <a:extLst>
              <a:ext uri="{FF2B5EF4-FFF2-40B4-BE49-F238E27FC236}">
                <a16:creationId xmlns:a16="http://schemas.microsoft.com/office/drawing/2014/main" id="{5743DF2F-F7CE-8A72-6F79-007C73A3219C}"/>
              </a:ext>
            </a:extLst>
          </p:cNvPr>
          <p:cNvSpPr>
            <a:spLocks noGrp="1"/>
          </p:cNvSpPr>
          <p:nvPr>
            <p:custDataLst>
              <p:tags r:id="rId16"/>
            </p:custDataLst>
          </p:nvPr>
        </p:nvSpPr>
        <p:spPr bwMode="auto">
          <a:xfrm>
            <a:off x="3181350" y="5584825"/>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7ACE74-D38D-4EF3-90AE-98AEF046ACC7}" type="datetime'''''''H''''''''''''''''''''''''''''''''''''''ydro'''''''">
              <a:rPr lang="en-US" altLang="en-US" sz="1000" smtClean="0"/>
              <a:pPr marL="0" lvl="0" indent="0" algn="ctr">
                <a:spcBef>
                  <a:spcPct val="0"/>
                </a:spcBef>
                <a:spcAft>
                  <a:spcPct val="0"/>
                </a:spcAft>
                <a:buNone/>
              </a:pPr>
              <a:t>Hydro</a:t>
            </a:fld>
            <a:endParaRPr lang="en-US" sz="1000"/>
          </a:p>
        </p:txBody>
      </p:sp>
      <p:sp>
        <p:nvSpPr>
          <p:cNvPr id="48" name="Text Placeholder 10">
            <a:extLst>
              <a:ext uri="{FF2B5EF4-FFF2-40B4-BE49-F238E27FC236}">
                <a16:creationId xmlns:a16="http://schemas.microsoft.com/office/drawing/2014/main" id="{BFC6E530-2552-C134-F6D5-77D2FF606FF7}"/>
              </a:ext>
            </a:extLst>
          </p:cNvPr>
          <p:cNvSpPr>
            <a:spLocks noGrp="1"/>
          </p:cNvSpPr>
          <p:nvPr>
            <p:custDataLst>
              <p:tags r:id="rId17"/>
            </p:custDataLst>
          </p:nvPr>
        </p:nvSpPr>
        <p:spPr bwMode="auto">
          <a:xfrm>
            <a:off x="3659188" y="5584825"/>
            <a:ext cx="449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5AA359D-C7AD-4EB1-B1AE-E712CB485E10}" type="datetime'''N''''''''''''''''''''u''''''c''''''''l''''''ea''''r'''''''''">
              <a:rPr lang="en-US" altLang="en-US" sz="1000" smtClean="0"/>
              <a:pPr marL="0" lvl="0" indent="0" algn="ctr">
                <a:spcBef>
                  <a:spcPct val="0"/>
                </a:spcBef>
                <a:spcAft>
                  <a:spcPct val="0"/>
                </a:spcAft>
                <a:buNone/>
              </a:pPr>
              <a:t>Nuclear</a:t>
            </a:fld>
            <a:endParaRPr lang="en-US" sz="1000"/>
          </a:p>
        </p:txBody>
      </p:sp>
      <p:sp>
        <p:nvSpPr>
          <p:cNvPr id="51" name="Text Placeholder 10">
            <a:extLst>
              <a:ext uri="{FF2B5EF4-FFF2-40B4-BE49-F238E27FC236}">
                <a16:creationId xmlns:a16="http://schemas.microsoft.com/office/drawing/2014/main" id="{7195A000-85BA-7746-E129-7C09D83412AB}"/>
              </a:ext>
            </a:extLst>
          </p:cNvPr>
          <p:cNvSpPr>
            <a:spLocks noGrp="1"/>
          </p:cNvSpPr>
          <p:nvPr>
            <p:custDataLst>
              <p:tags r:id="rId18"/>
            </p:custDataLst>
          </p:nvPr>
        </p:nvSpPr>
        <p:spPr bwMode="auto">
          <a:xfrm>
            <a:off x="4135438" y="5584825"/>
            <a:ext cx="5540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6D12DB8-CB24-4D9E-8C5F-D98ED34331B7}" type="datetime'''''W''''in''''''d ''''(''''of''''fsh''o''''''''''re'''')'''">
              <a:rPr lang="en-US" altLang="en-US" sz="1000" smtClean="0"/>
              <a:pPr marL="0" lvl="0" indent="0" algn="ctr">
                <a:spcBef>
                  <a:spcPct val="0"/>
                </a:spcBef>
                <a:spcAft>
                  <a:spcPct val="0"/>
                </a:spcAft>
                <a:buNone/>
              </a:pPr>
              <a:t>Wind (offshore)</a:t>
            </a:fld>
            <a:endParaRPr lang="en-US" sz="1000"/>
          </a:p>
        </p:txBody>
      </p:sp>
      <p:sp>
        <p:nvSpPr>
          <p:cNvPr id="54" name="Text Placeholder 10">
            <a:extLst>
              <a:ext uri="{FF2B5EF4-FFF2-40B4-BE49-F238E27FC236}">
                <a16:creationId xmlns:a16="http://schemas.microsoft.com/office/drawing/2014/main" id="{D39411CD-0AC5-9E44-7D0A-B6B7A9094C6F}"/>
              </a:ext>
            </a:extLst>
          </p:cNvPr>
          <p:cNvSpPr>
            <a:spLocks noGrp="1"/>
          </p:cNvSpPr>
          <p:nvPr>
            <p:custDataLst>
              <p:tags r:id="rId19"/>
            </p:custDataLst>
          </p:nvPr>
        </p:nvSpPr>
        <p:spPr bwMode="auto">
          <a:xfrm>
            <a:off x="4708796" y="5584825"/>
            <a:ext cx="5540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C86C7C-92BA-425F-8D5B-7654CAAE13DC}" type="datetime'W''''in''''d'''' ''''''(onsh''''''o''''''''r''''''''''e'''')'">
              <a:rPr lang="en-US" altLang="en-US" sz="1000" smtClean="0"/>
              <a:pPr marL="0" lvl="0" indent="0" algn="ctr">
                <a:spcBef>
                  <a:spcPct val="0"/>
                </a:spcBef>
                <a:spcAft>
                  <a:spcPct val="0"/>
                </a:spcAft>
                <a:buNone/>
              </a:pPr>
              <a:t>Wind (onshore)</a:t>
            </a:fld>
            <a:endParaRPr lang="en-US" sz="1000"/>
          </a:p>
        </p:txBody>
      </p: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089150" y="3629025"/>
            <a:ext cx="419100" cy="2159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86654D-CD42-4F69-BC92-2D03CF22F728}" type="datetime'''''''''''''''''-''9''''''''''''''''''''4''''%'''''">
              <a:rPr lang="en-US" altLang="en-US" sz="1000" b="1" smtClean="0">
                <a:effectLst/>
              </a:rPr>
              <a:pPr marL="0" lvl="0" indent="0" algn="ctr">
                <a:spcBef>
                  <a:spcPct val="0"/>
                </a:spcBef>
                <a:spcAft>
                  <a:spcPct val="0"/>
                </a:spcAft>
                <a:buNone/>
              </a:pPr>
              <a:t>-94%</a:t>
            </a:fld>
            <a:endParaRPr lang="en-US" sz="1000" b="1"/>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730750" y="3700463"/>
            <a:ext cx="419100" cy="2159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2C829A-4D92-4F9B-B0E3-34BA77915D8B}" type="datetime'''''''''-''''''''''''''''9''''''''''''''''9''''%'">
              <a:rPr lang="en-US" altLang="en-US" sz="1000" b="1" smtClean="0">
                <a:effectLst/>
              </a:rPr>
              <a:pPr marL="0" lvl="0" indent="0" algn="ctr">
                <a:spcBef>
                  <a:spcPct val="0"/>
                </a:spcBef>
                <a:spcAft>
                  <a:spcPct val="0"/>
                </a:spcAft>
                <a:buNone/>
              </a:pPr>
              <a:t>-99%</a:t>
            </a:fld>
            <a:endParaRPr lang="en-US" sz="1000" b="1"/>
          </a:p>
        </p:txBody>
      </p:sp>
      <p:graphicFrame>
        <p:nvGraphicFramePr>
          <p:cNvPr id="11" name="Chart 10">
            <a:extLst>
              <a:ext uri="{FF2B5EF4-FFF2-40B4-BE49-F238E27FC236}">
                <a16:creationId xmlns:a16="http://schemas.microsoft.com/office/drawing/2014/main" id="{FD9F2B9B-F04D-7C6F-F4A1-4FE42E3E11DB}"/>
              </a:ext>
            </a:extLst>
          </p:cNvPr>
          <p:cNvGraphicFramePr/>
          <p:nvPr>
            <p:custDataLst>
              <p:tags r:id="rId22"/>
            </p:custDataLst>
            <p:extLst>
              <p:ext uri="{D42A27DB-BD31-4B8C-83A1-F6EECF244321}">
                <p14:modId xmlns:p14="http://schemas.microsoft.com/office/powerpoint/2010/main" val="2294126232"/>
              </p:ext>
            </p:extLst>
          </p:nvPr>
        </p:nvGraphicFramePr>
        <p:xfrm>
          <a:off x="5153025" y="2155825"/>
          <a:ext cx="2373313" cy="3611563"/>
        </p:xfrm>
        <a:graphic>
          <a:graphicData uri="http://schemas.openxmlformats.org/drawingml/2006/chart">
            <c:chart xmlns:c="http://schemas.openxmlformats.org/drawingml/2006/chart" xmlns:r="http://schemas.openxmlformats.org/officeDocument/2006/relationships" r:id="rId44"/>
          </a:graphicData>
        </a:graphic>
      </p:graphicFrame>
      <p:cxnSp>
        <p:nvCxnSpPr>
          <p:cNvPr id="120" name="Straight Connector 119">
            <a:extLst>
              <a:ext uri="{FF2B5EF4-FFF2-40B4-BE49-F238E27FC236}">
                <a16:creationId xmlns:a16="http://schemas.microsoft.com/office/drawing/2014/main" id="{9D303DB7-DADB-7384-903E-F971FB78B611}"/>
              </a:ext>
            </a:extLst>
          </p:cNvPr>
          <p:cNvCxnSpPr/>
          <p:nvPr>
            <p:custDataLst>
              <p:tags r:id="rId23"/>
            </p:custDataLst>
          </p:nvPr>
        </p:nvCxnSpPr>
        <p:spPr bwMode="auto">
          <a:xfrm flipH="1">
            <a:off x="6729413" y="2381250"/>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E6AC66BF-A916-3332-F9C5-D9A9776A0CB5}"/>
              </a:ext>
            </a:extLst>
          </p:cNvPr>
          <p:cNvCxnSpPr>
            <a:cxnSpLocks/>
          </p:cNvCxnSpPr>
          <p:nvPr>
            <p:custDataLst>
              <p:tags r:id="rId24"/>
            </p:custDataLst>
          </p:nvPr>
        </p:nvCxnSpPr>
        <p:spPr bwMode="auto">
          <a:xfrm flipH="1" flipV="1">
            <a:off x="6711950" y="2617789"/>
            <a:ext cx="42863" cy="1111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5867400" y="5584825"/>
            <a:ext cx="944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b="1">
                <a:effectLst/>
              </a:rPr>
              <a:t>Wind (onshore)</a:t>
            </a:r>
            <a:endParaRPr lang="en-US" sz="1000" b="1"/>
          </a:p>
        </p:txBody>
      </p:sp>
      <p:sp>
        <p:nvSpPr>
          <p:cNvPr id="111"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780213" y="2449513"/>
            <a:ext cx="6016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End of life</a:t>
            </a:r>
            <a:endParaRPr lang="en-US" sz="1000"/>
          </a:p>
        </p:txBody>
      </p:sp>
      <p:sp>
        <p:nvSpPr>
          <p:cNvPr id="142" name="Text Placeholder 10">
            <a:extLst>
              <a:ext uri="{FF2B5EF4-FFF2-40B4-BE49-F238E27FC236}">
                <a16:creationId xmlns:a16="http://schemas.microsoft.com/office/drawing/2014/main" id="{8FE60F42-97E3-C4FC-89E7-F1927BE8742D}"/>
              </a:ext>
            </a:extLst>
          </p:cNvPr>
          <p:cNvSpPr>
            <a:spLocks noGrp="1"/>
          </p:cNvSpPr>
          <p:nvPr>
            <p:custDataLst>
              <p:tags r:id="rId27"/>
            </p:custDataLst>
          </p:nvPr>
        </p:nvSpPr>
        <p:spPr bwMode="auto">
          <a:xfrm>
            <a:off x="6780213" y="2652713"/>
            <a:ext cx="288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5965C86-CF94-4565-B56E-A854397CBAE9}" type="datetime'''''''''''O''''''''''''''''''''&amp;''''''''''''''M'''''">
              <a:rPr lang="en-US" altLang="en-US" sz="1000" smtClean="0"/>
              <a:pPr marL="0" lvl="0" indent="0">
                <a:spcBef>
                  <a:spcPct val="0"/>
                </a:spcBef>
                <a:spcAft>
                  <a:spcPct val="0"/>
                </a:spcAft>
                <a:buNone/>
              </a:pPr>
              <a:t>O&amp;M</a:t>
            </a:fld>
            <a:endParaRPr lang="en-US" sz="1000"/>
          </a:p>
        </p:txBody>
      </p:sp>
      <p:sp>
        <p:nvSpPr>
          <p:cNvPr id="161" name="Text Placeholder 10">
            <a:extLst>
              <a:ext uri="{FF2B5EF4-FFF2-40B4-BE49-F238E27FC236}">
                <a16:creationId xmlns:a16="http://schemas.microsoft.com/office/drawing/2014/main" id="{EB2A25E6-FB80-80CF-8C7C-05ED2D1D97F2}"/>
              </a:ext>
            </a:extLst>
          </p:cNvPr>
          <p:cNvSpPr>
            <a:spLocks noGrp="1"/>
          </p:cNvSpPr>
          <p:nvPr>
            <p:custDataLst>
              <p:tags r:id="rId28"/>
            </p:custDataLst>
          </p:nvPr>
        </p:nvSpPr>
        <p:spPr bwMode="auto">
          <a:xfrm>
            <a:off x="6780213" y="2857500"/>
            <a:ext cx="603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B84351-301B-48E4-957B-A1F658CA5809}" type="datetime'''''''''''I''ns''t''''''''''a''''lla''''''''t''ion'''''''''''">
              <a:rPr lang="en-US" altLang="en-US" sz="1000" smtClean="0"/>
              <a:pPr marL="0" lvl="0" indent="0">
                <a:spcBef>
                  <a:spcPct val="0"/>
                </a:spcBef>
                <a:spcAft>
                  <a:spcPct val="0"/>
                </a:spcAft>
                <a:buNone/>
              </a:pPr>
              <a:t>Installation</a:t>
            </a:fld>
            <a:endParaRPr lang="en-US" sz="1000"/>
          </a:p>
        </p:txBody>
      </p:sp>
      <p:sp>
        <p:nvSpPr>
          <p:cNvPr id="148" name="Text Placeholder 10">
            <a:extLst>
              <a:ext uri="{FF2B5EF4-FFF2-40B4-BE49-F238E27FC236}">
                <a16:creationId xmlns:a16="http://schemas.microsoft.com/office/drawing/2014/main" id="{8C57F526-93FE-BE44-7C7E-5C9055A17A79}"/>
              </a:ext>
            </a:extLst>
          </p:cNvPr>
          <p:cNvSpPr>
            <a:spLocks noGrp="1"/>
          </p:cNvSpPr>
          <p:nvPr>
            <p:custDataLst>
              <p:tags r:id="rId29"/>
            </p:custDataLst>
          </p:nvPr>
        </p:nvSpPr>
        <p:spPr bwMode="auto">
          <a:xfrm>
            <a:off x="6780213" y="3173413"/>
            <a:ext cx="814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BFFF08F-D422-469D-B64F-40B1F3F34BCF}" type="datetime'''T''''ra''''n''''s''po''''rta''''''''''''t''io''''''''n'''">
              <a:rPr lang="en-US" altLang="en-US" sz="1000" smtClean="0"/>
              <a:pPr marL="0" lvl="0" indent="0">
                <a:spcBef>
                  <a:spcPct val="0"/>
                </a:spcBef>
                <a:spcAft>
                  <a:spcPct val="0"/>
                </a:spcAft>
                <a:buNone/>
              </a:pPr>
              <a:t>Transportation</a:t>
            </a:fld>
            <a:endParaRPr lang="en-US" sz="1000"/>
          </a:p>
        </p:txBody>
      </p:sp>
      <p:sp>
        <p:nvSpPr>
          <p:cNvPr id="156" name="Text Placeholder 10">
            <a:extLst>
              <a:ext uri="{FF2B5EF4-FFF2-40B4-BE49-F238E27FC236}">
                <a16:creationId xmlns:a16="http://schemas.microsoft.com/office/drawing/2014/main" id="{80FFE483-2C54-3FF3-FF2F-045E6E9A5B35}"/>
              </a:ext>
            </a:extLst>
          </p:cNvPr>
          <p:cNvSpPr>
            <a:spLocks noGrp="1"/>
          </p:cNvSpPr>
          <p:nvPr>
            <p:custDataLst>
              <p:tags r:id="rId30"/>
            </p:custDataLst>
          </p:nvPr>
        </p:nvSpPr>
        <p:spPr bwMode="auto">
          <a:xfrm>
            <a:off x="6780213" y="4359275"/>
            <a:ext cx="838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Raw materials</a:t>
            </a:r>
            <a:endParaRPr lang="en-US" sz="1000"/>
          </a:p>
        </p:txBody>
      </p:sp>
      <p:sp>
        <p:nvSpPr>
          <p:cNvPr id="11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6983413" y="2312988"/>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590AE7-0699-44C5-B887-37B63E9980C6}" type="datetime'''''''1''''''0''''''''''''''''''0''''''''''''''''''%'">
              <a:rPr lang="en-US" altLang="en-US" sz="900" smtClean="0">
                <a:effectLst/>
              </a:rPr>
              <a:pPr marL="0" lvl="0" indent="0">
                <a:spcBef>
                  <a:spcPct val="0"/>
                </a:spcBef>
                <a:spcAft>
                  <a:spcPct val="0"/>
                </a:spcAft>
                <a:buNone/>
              </a:pPr>
              <a:t>100%</a:t>
            </a:fld>
            <a:endParaRPr lang="en-US" sz="900"/>
          </a:p>
        </p:txBody>
      </p:sp>
      <p:sp>
        <p:nvSpPr>
          <p:cNvPr id="11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6251576" y="22034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46FAB5C-7003-4180-BC37-035DD05E23AC}" type="datetime'''''''''''''''''''''''''''''''''1''''''''1'''">
              <a:rPr lang="en-US" altLang="en-US" sz="1000" smtClean="0"/>
              <a:pPr marL="0" lvl="0" indent="0" algn="ctr">
                <a:spcBef>
                  <a:spcPct val="0"/>
                </a:spcBef>
                <a:spcAft>
                  <a:spcPct val="0"/>
                </a:spcAft>
                <a:buNone/>
              </a:pPr>
              <a:t>11</a:t>
            </a:fld>
            <a:endParaRPr lang="en-US" sz="1000"/>
          </a:p>
        </p:txBody>
      </p:sp>
      <p:sp>
        <p:nvSpPr>
          <p:cNvPr id="191" name="Text Placeholder 10">
            <a:extLst>
              <a:ext uri="{FF2B5EF4-FFF2-40B4-BE49-F238E27FC236}">
                <a16:creationId xmlns:a16="http://schemas.microsoft.com/office/drawing/2014/main" id="{41105BA2-EB89-9781-0FE1-068493539DD7}"/>
              </a:ext>
            </a:extLst>
          </p:cNvPr>
          <p:cNvSpPr>
            <a:spLocks noGrp="1"/>
          </p:cNvSpPr>
          <p:nvPr>
            <p:custDataLst>
              <p:tags r:id="rId33"/>
            </p:custDataLst>
          </p:nvPr>
        </p:nvSpPr>
        <p:spPr bwMode="auto">
          <a:xfrm>
            <a:off x="5706603" y="1554480"/>
            <a:ext cx="2111840"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By phase for wind</a:t>
            </a:r>
            <a:endParaRPr lang="en-US" sz="1400" dirty="0"/>
          </a:p>
        </p:txBody>
      </p:sp>
      <p:cxnSp>
        <p:nvCxnSpPr>
          <p:cNvPr id="193" name="Straight Connector 192">
            <a:extLst>
              <a:ext uri="{FF2B5EF4-FFF2-40B4-BE49-F238E27FC236}">
                <a16:creationId xmlns:a16="http://schemas.microsoft.com/office/drawing/2014/main" id="{9C01333A-F3B4-0B9C-8E23-8110DB9F430D}"/>
              </a:ext>
            </a:extLst>
          </p:cNvPr>
          <p:cNvCxnSpPr/>
          <p:nvPr/>
        </p:nvCxnSpPr>
        <p:spPr bwMode="gray">
          <a:xfrm flipH="1">
            <a:off x="5205046" y="2381250"/>
            <a:ext cx="744416" cy="280621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38" name="Speech Bubble: Rectangle 237">
            <a:extLst>
              <a:ext uri="{FF2B5EF4-FFF2-40B4-BE49-F238E27FC236}">
                <a16:creationId xmlns:a16="http://schemas.microsoft.com/office/drawing/2014/main" id="{F3C5A138-FC21-439F-C415-23B8D7FB6B2C}"/>
              </a:ext>
            </a:extLst>
          </p:cNvPr>
          <p:cNvSpPr/>
          <p:nvPr/>
        </p:nvSpPr>
        <p:spPr bwMode="gray">
          <a:xfrm>
            <a:off x="6908309" y="4751404"/>
            <a:ext cx="1009642" cy="392828"/>
          </a:xfrm>
          <a:prstGeom prst="wedgeRectCallout">
            <a:avLst>
              <a:gd name="adj1" fmla="val -25407"/>
              <a:gd name="adj2" fmla="val -97788"/>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a:solidFill>
                  <a:schemeClr val="tx1"/>
                </a:solidFill>
              </a:rPr>
              <a:t>Deep dive in appendix</a:t>
            </a:r>
          </a:p>
        </p:txBody>
      </p:sp>
      <p:cxnSp>
        <p:nvCxnSpPr>
          <p:cNvPr id="3" name="Straight Connector 2">
            <a:extLst>
              <a:ext uri="{FF2B5EF4-FFF2-40B4-BE49-F238E27FC236}">
                <a16:creationId xmlns:a16="http://schemas.microsoft.com/office/drawing/2014/main" id="{2DF8F2F3-B49E-2CC9-5A6A-36D2D3BC1A09}"/>
              </a:ext>
            </a:extLst>
          </p:cNvPr>
          <p:cNvCxnSpPr>
            <a:cxnSpLocks/>
          </p:cNvCxnSpPr>
          <p:nvPr/>
        </p:nvCxnSpPr>
        <p:spPr bwMode="gray">
          <a:xfrm>
            <a:off x="281868" y="1812925"/>
            <a:ext cx="709798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018445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579646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1"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Wind energy faces technical opportunities and challenges that impact cost and yield, as well as community resistance</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EERE, </a:t>
            </a:r>
            <a:r>
              <a:rPr lang="en-US" sz="800" dirty="0">
                <a:solidFill>
                  <a:srgbClr val="000000"/>
                </a:solidFill>
                <a:hlinkClick r:id="rId9"/>
              </a:rPr>
              <a:t>Land-Based Wind Market Report</a:t>
            </a:r>
            <a:r>
              <a:rPr lang="en-US" sz="800" dirty="0">
                <a:solidFill>
                  <a:srgbClr val="000000"/>
                </a:solidFill>
              </a:rPr>
              <a:t> (2023); EERE, </a:t>
            </a:r>
            <a:r>
              <a:rPr lang="en-US" sz="800" dirty="0">
                <a:solidFill>
                  <a:srgbClr val="000000"/>
                </a:solidFill>
                <a:hlinkClick r:id="rId10"/>
              </a:rPr>
              <a:t>Offshore Wind Market Report</a:t>
            </a:r>
            <a:r>
              <a:rPr lang="en-US" sz="800" dirty="0">
                <a:solidFill>
                  <a:srgbClr val="000000"/>
                </a:solidFill>
              </a:rPr>
              <a:t> (2023); NREL, </a:t>
            </a:r>
            <a:r>
              <a:rPr lang="en-US" sz="800" dirty="0">
                <a:solidFill>
                  <a:srgbClr val="000000"/>
                </a:solidFill>
                <a:hlinkClick r:id="rId11"/>
              </a:rPr>
              <a:t>Technology Advancements Could Unlock 80% More Wind Energy Potential During This Decade</a:t>
            </a:r>
            <a:r>
              <a:rPr lang="en-US" sz="800" dirty="0">
                <a:solidFill>
                  <a:srgbClr val="000000"/>
                </a:solidFill>
              </a:rPr>
              <a:t> (2023); NREL, </a:t>
            </a:r>
            <a:r>
              <a:rPr lang="en-US" sz="800" dirty="0">
                <a:solidFill>
                  <a:srgbClr val="000000"/>
                </a:solidFill>
                <a:hlinkClick r:id="rId12"/>
              </a:rPr>
              <a:t>Offshore Wind Market Report</a:t>
            </a:r>
            <a:r>
              <a:rPr lang="en-US" sz="800" dirty="0">
                <a:solidFill>
                  <a:srgbClr val="000000"/>
                </a:solidFill>
              </a:rPr>
              <a:t> (2024) </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3"/>
              </a:rPr>
              <a:t>Gernot Wagner</a:t>
            </a:r>
            <a:r>
              <a:rPr lang="en-US" sz="800" dirty="0">
                <a:solidFill>
                  <a:srgbClr val="000000"/>
                </a:solidFill>
              </a:rPr>
              <a:t>. </a:t>
            </a:r>
            <a:r>
              <a:rPr lang="en-US" sz="800" dirty="0">
                <a:solidFill>
                  <a:srgbClr val="000000"/>
                </a:solidFill>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5"/>
              </a:rPr>
              <a:t>Reconsidering Wind</a:t>
            </a:r>
            <a:r>
              <a:rPr lang="en-US" sz="800" dirty="0">
                <a:solidFill>
                  <a:srgbClr val="000000"/>
                </a:solidFill>
              </a:rPr>
              <a:t>” (5 March 2025).</a:t>
            </a:r>
          </a:p>
        </p:txBody>
      </p:sp>
      <p:sp>
        <p:nvSpPr>
          <p:cNvPr id="16" name="Rectangle 15">
            <a:extLst>
              <a:ext uri="{FF2B5EF4-FFF2-40B4-BE49-F238E27FC236}">
                <a16:creationId xmlns:a16="http://schemas.microsoft.com/office/drawing/2014/main" id="{0DE9D9E6-CCB8-BCC9-F934-ABDD8E25A998}"/>
              </a:ext>
            </a:extLst>
          </p:cNvPr>
          <p:cNvSpPr/>
          <p:nvPr/>
        </p:nvSpPr>
        <p:spPr bwMode="gray">
          <a:xfrm>
            <a:off x="3469180" y="2027574"/>
            <a:ext cx="3640183" cy="490846"/>
          </a:xfrm>
          <a:prstGeom prst="rect">
            <a:avLst/>
          </a:prstGeom>
          <a:solidFill>
            <a:srgbClr val="9DB1C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tx1"/>
                </a:solidFill>
              </a:rPr>
              <a:t>Onshore</a:t>
            </a:r>
          </a:p>
        </p:txBody>
      </p:sp>
      <p:sp>
        <p:nvSpPr>
          <p:cNvPr id="17" name="Rectangle 16">
            <a:extLst>
              <a:ext uri="{FF2B5EF4-FFF2-40B4-BE49-F238E27FC236}">
                <a16:creationId xmlns:a16="http://schemas.microsoft.com/office/drawing/2014/main" id="{709AFD90-6257-7E3C-5B80-93FDE8EEA667}"/>
              </a:ext>
            </a:extLst>
          </p:cNvPr>
          <p:cNvSpPr/>
          <p:nvPr/>
        </p:nvSpPr>
        <p:spPr bwMode="gray">
          <a:xfrm>
            <a:off x="7257409" y="2027574"/>
            <a:ext cx="3640183" cy="490846"/>
          </a:xfrm>
          <a:prstGeom prst="rect">
            <a:avLst/>
          </a:prstGeom>
          <a:solidFill>
            <a:srgbClr val="4C6C9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Offshore</a:t>
            </a:r>
          </a:p>
        </p:txBody>
      </p:sp>
      <p:sp>
        <p:nvSpPr>
          <p:cNvPr id="18" name="Rectangle 17">
            <a:extLst>
              <a:ext uri="{FF2B5EF4-FFF2-40B4-BE49-F238E27FC236}">
                <a16:creationId xmlns:a16="http://schemas.microsoft.com/office/drawing/2014/main" id="{4FB4F6EE-4F0B-F263-1DFD-899D71EA0A0A}"/>
              </a:ext>
            </a:extLst>
          </p:cNvPr>
          <p:cNvSpPr/>
          <p:nvPr/>
        </p:nvSpPr>
        <p:spPr bwMode="gray">
          <a:xfrm>
            <a:off x="475314" y="2646953"/>
            <a:ext cx="2924198" cy="152725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tx1"/>
                </a:solidFill>
              </a:rPr>
              <a:t>Opportunities</a:t>
            </a:r>
          </a:p>
        </p:txBody>
      </p:sp>
      <p:sp>
        <p:nvSpPr>
          <p:cNvPr id="25" name="Rectangle 24">
            <a:extLst>
              <a:ext uri="{FF2B5EF4-FFF2-40B4-BE49-F238E27FC236}">
                <a16:creationId xmlns:a16="http://schemas.microsoft.com/office/drawing/2014/main" id="{7A01C121-B8E2-D9E5-F767-4FB45573E77C}"/>
              </a:ext>
            </a:extLst>
          </p:cNvPr>
          <p:cNvSpPr/>
          <p:nvPr/>
        </p:nvSpPr>
        <p:spPr bwMode="gray">
          <a:xfrm>
            <a:off x="475312" y="4314151"/>
            <a:ext cx="2924199" cy="18651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ctr" anchorCtr="0" forceAA="0" compatLnSpc="1">
            <a:prstTxWarp prst="textNoShape">
              <a:avLst/>
            </a:prstTxWarp>
            <a:noAutofit/>
          </a:bodyPr>
          <a:lstStyle/>
          <a:p>
            <a:pPr marL="0" indent="0" algn="ctr">
              <a:buNone/>
            </a:pPr>
            <a:r>
              <a:rPr lang="en-US" b="1">
                <a:solidFill>
                  <a:schemeClr val="tx1"/>
                </a:solidFill>
              </a:rPr>
              <a:t>Challenges</a:t>
            </a:r>
            <a:endParaRPr lang="en-US" sz="1600" b="1">
              <a:solidFill>
                <a:schemeClr val="tx1"/>
              </a:solidFill>
            </a:endParaRPr>
          </a:p>
        </p:txBody>
      </p:sp>
      <p:sp>
        <p:nvSpPr>
          <p:cNvPr id="26" name="Rectangle 25">
            <a:extLst>
              <a:ext uri="{FF2B5EF4-FFF2-40B4-BE49-F238E27FC236}">
                <a16:creationId xmlns:a16="http://schemas.microsoft.com/office/drawing/2014/main" id="{1FD9247E-50B2-D28F-E4B9-DEC5AD74705F}"/>
              </a:ext>
            </a:extLst>
          </p:cNvPr>
          <p:cNvSpPr/>
          <p:nvPr/>
        </p:nvSpPr>
        <p:spPr bwMode="gray">
          <a:xfrm>
            <a:off x="3469180" y="2647110"/>
            <a:ext cx="7428412"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Increasing size </a:t>
            </a:r>
            <a:r>
              <a:rPr lang="en-US" sz="1200">
                <a:solidFill>
                  <a:schemeClr val="tx1"/>
                </a:solidFill>
              </a:rPr>
              <a:t>(lower CapEx/MWh)</a:t>
            </a:r>
          </a:p>
        </p:txBody>
      </p:sp>
      <p:sp>
        <p:nvSpPr>
          <p:cNvPr id="33" name="Rectangle 32">
            <a:extLst>
              <a:ext uri="{FF2B5EF4-FFF2-40B4-BE49-F238E27FC236}">
                <a16:creationId xmlns:a16="http://schemas.microsoft.com/office/drawing/2014/main" id="{52AEE653-3347-E980-9B8B-4BE23191EB36}"/>
              </a:ext>
            </a:extLst>
          </p:cNvPr>
          <p:cNvSpPr/>
          <p:nvPr/>
        </p:nvSpPr>
        <p:spPr bwMode="gray">
          <a:xfrm>
            <a:off x="7257409" y="3605400"/>
            <a:ext cx="3640183"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Floating turbines </a:t>
            </a:r>
            <a:r>
              <a:rPr lang="en-US" sz="1200">
                <a:solidFill>
                  <a:schemeClr val="tx1"/>
                </a:solidFill>
              </a:rPr>
              <a:t>(more space for wind)</a:t>
            </a:r>
          </a:p>
        </p:txBody>
      </p:sp>
      <p:sp>
        <p:nvSpPr>
          <p:cNvPr id="34" name="Rectangle 33">
            <a:extLst>
              <a:ext uri="{FF2B5EF4-FFF2-40B4-BE49-F238E27FC236}">
                <a16:creationId xmlns:a16="http://schemas.microsoft.com/office/drawing/2014/main" id="{E6FA30F5-2422-89CE-4309-CD049447A0DF}"/>
              </a:ext>
            </a:extLst>
          </p:cNvPr>
          <p:cNvSpPr/>
          <p:nvPr/>
        </p:nvSpPr>
        <p:spPr bwMode="gray">
          <a:xfrm>
            <a:off x="3469180" y="5594246"/>
            <a:ext cx="3640183"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Local warming </a:t>
            </a:r>
            <a:r>
              <a:rPr lang="en-US" sz="1200">
                <a:solidFill>
                  <a:schemeClr val="tx1"/>
                </a:solidFill>
              </a:rPr>
              <a:t>(more community resistance)</a:t>
            </a:r>
          </a:p>
        </p:txBody>
      </p:sp>
      <p:sp>
        <p:nvSpPr>
          <p:cNvPr id="35" name="Rectangle 34">
            <a:extLst>
              <a:ext uri="{FF2B5EF4-FFF2-40B4-BE49-F238E27FC236}">
                <a16:creationId xmlns:a16="http://schemas.microsoft.com/office/drawing/2014/main" id="{EB72B8F2-2582-3D73-F368-1500754B0228}"/>
              </a:ext>
            </a:extLst>
          </p:cNvPr>
          <p:cNvSpPr/>
          <p:nvPr/>
        </p:nvSpPr>
        <p:spPr bwMode="gray">
          <a:xfrm>
            <a:off x="7257409" y="3924830"/>
            <a:ext cx="3640183"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Direct-drive transmission </a:t>
            </a:r>
            <a:r>
              <a:rPr lang="en-US" sz="1200">
                <a:solidFill>
                  <a:schemeClr val="tx1"/>
                </a:solidFill>
              </a:rPr>
              <a:t>(lower OpEx)</a:t>
            </a:r>
          </a:p>
        </p:txBody>
      </p:sp>
      <p:sp>
        <p:nvSpPr>
          <p:cNvPr id="2" name="Rectangle 1">
            <a:extLst>
              <a:ext uri="{FF2B5EF4-FFF2-40B4-BE49-F238E27FC236}">
                <a16:creationId xmlns:a16="http://schemas.microsoft.com/office/drawing/2014/main" id="{40FC0B65-3E74-4010-8002-29D889DF81FB}"/>
              </a:ext>
            </a:extLst>
          </p:cNvPr>
          <p:cNvSpPr/>
          <p:nvPr/>
        </p:nvSpPr>
        <p:spPr bwMode="gray">
          <a:xfrm>
            <a:off x="3469180" y="2966540"/>
            <a:ext cx="7428412"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Grid integration with hydrogen and solar </a:t>
            </a:r>
            <a:r>
              <a:rPr lang="en-US" sz="1200">
                <a:solidFill>
                  <a:schemeClr val="tx1"/>
                </a:solidFill>
              </a:rPr>
              <a:t>(higher returns)</a:t>
            </a:r>
          </a:p>
        </p:txBody>
      </p:sp>
      <p:sp>
        <p:nvSpPr>
          <p:cNvPr id="3" name="Rectangle 2">
            <a:extLst>
              <a:ext uri="{FF2B5EF4-FFF2-40B4-BE49-F238E27FC236}">
                <a16:creationId xmlns:a16="http://schemas.microsoft.com/office/drawing/2014/main" id="{BBE1EA87-F7CF-FE9C-2A0B-3F8D076FE9BD}"/>
              </a:ext>
            </a:extLst>
          </p:cNvPr>
          <p:cNvSpPr/>
          <p:nvPr/>
        </p:nvSpPr>
        <p:spPr bwMode="gray">
          <a:xfrm>
            <a:off x="3469179" y="4633738"/>
            <a:ext cx="7424928"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Wake losses in larger farms </a:t>
            </a:r>
            <a:r>
              <a:rPr lang="en-US" sz="1200">
                <a:solidFill>
                  <a:schemeClr val="tx1"/>
                </a:solidFill>
              </a:rPr>
              <a:t>(lower yield)</a:t>
            </a:r>
          </a:p>
        </p:txBody>
      </p:sp>
      <p:sp>
        <p:nvSpPr>
          <p:cNvPr id="5" name="Rectangle 4">
            <a:extLst>
              <a:ext uri="{FF2B5EF4-FFF2-40B4-BE49-F238E27FC236}">
                <a16:creationId xmlns:a16="http://schemas.microsoft.com/office/drawing/2014/main" id="{9D577B88-4A36-E3C4-63CA-1640EDBE1A38}"/>
              </a:ext>
            </a:extLst>
          </p:cNvPr>
          <p:cNvSpPr/>
          <p:nvPr/>
        </p:nvSpPr>
        <p:spPr bwMode="gray">
          <a:xfrm>
            <a:off x="3469179" y="4953168"/>
            <a:ext cx="7424928"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Bird and bat killings </a:t>
            </a:r>
            <a:r>
              <a:rPr lang="en-US" sz="1200">
                <a:solidFill>
                  <a:schemeClr val="tx1"/>
                </a:solidFill>
              </a:rPr>
              <a:t>(more community resistance)</a:t>
            </a:r>
            <a:r>
              <a:rPr lang="en-US" sz="1200" b="1">
                <a:solidFill>
                  <a:schemeClr val="tx1"/>
                </a:solidFill>
              </a:rPr>
              <a:t> </a:t>
            </a:r>
            <a:endParaRPr lang="en-US" sz="1200">
              <a:solidFill>
                <a:schemeClr val="tx1"/>
              </a:solidFill>
            </a:endParaRPr>
          </a:p>
        </p:txBody>
      </p:sp>
      <p:sp>
        <p:nvSpPr>
          <p:cNvPr id="8" name="Rectangle 7">
            <a:extLst>
              <a:ext uri="{FF2B5EF4-FFF2-40B4-BE49-F238E27FC236}">
                <a16:creationId xmlns:a16="http://schemas.microsoft.com/office/drawing/2014/main" id="{7BEF85E3-D7DC-A3FE-29BB-42C33525FF62}"/>
              </a:ext>
            </a:extLst>
          </p:cNvPr>
          <p:cNvSpPr/>
          <p:nvPr/>
        </p:nvSpPr>
        <p:spPr bwMode="gray">
          <a:xfrm>
            <a:off x="3469180" y="3285970"/>
            <a:ext cx="7428412"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Predictive maintenance using AI</a:t>
            </a:r>
            <a:r>
              <a:rPr lang="en-US" sz="1200">
                <a:solidFill>
                  <a:schemeClr val="tx1"/>
                </a:solidFill>
              </a:rPr>
              <a:t> (lower OpEx)</a:t>
            </a:r>
          </a:p>
        </p:txBody>
      </p:sp>
      <p:sp>
        <p:nvSpPr>
          <p:cNvPr id="9" name="Rectangle 8">
            <a:extLst>
              <a:ext uri="{FF2B5EF4-FFF2-40B4-BE49-F238E27FC236}">
                <a16:creationId xmlns:a16="http://schemas.microsoft.com/office/drawing/2014/main" id="{4FBF64D4-048B-62FC-0D12-13BA925B0A4E}"/>
              </a:ext>
            </a:extLst>
          </p:cNvPr>
          <p:cNvSpPr/>
          <p:nvPr/>
        </p:nvSpPr>
        <p:spPr bwMode="gray">
          <a:xfrm>
            <a:off x="3469180" y="5928168"/>
            <a:ext cx="3640183"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Noise </a:t>
            </a:r>
            <a:r>
              <a:rPr lang="en-US" sz="1200">
                <a:solidFill>
                  <a:schemeClr val="tx1"/>
                </a:solidFill>
              </a:rPr>
              <a:t>(more community resistance)</a:t>
            </a:r>
          </a:p>
        </p:txBody>
      </p:sp>
      <p:sp>
        <p:nvSpPr>
          <p:cNvPr id="10" name="Rectangle 9">
            <a:extLst>
              <a:ext uri="{FF2B5EF4-FFF2-40B4-BE49-F238E27FC236}">
                <a16:creationId xmlns:a16="http://schemas.microsoft.com/office/drawing/2014/main" id="{BC0600FD-1ACD-76CB-A309-171AAC6722B7}"/>
              </a:ext>
            </a:extLst>
          </p:cNvPr>
          <p:cNvSpPr/>
          <p:nvPr/>
        </p:nvSpPr>
        <p:spPr bwMode="gray">
          <a:xfrm>
            <a:off x="7253923" y="5592028"/>
            <a:ext cx="3640183"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Marine life influence </a:t>
            </a:r>
            <a:r>
              <a:rPr lang="en-US" sz="1200">
                <a:solidFill>
                  <a:schemeClr val="tx1"/>
                </a:solidFill>
              </a:rPr>
              <a:t>(more community resistance)</a:t>
            </a:r>
            <a:r>
              <a:rPr lang="en-US" sz="1200" b="1">
                <a:solidFill>
                  <a:schemeClr val="tx1"/>
                </a:solidFill>
              </a:rPr>
              <a:t> </a:t>
            </a:r>
            <a:endParaRPr lang="en-US" sz="1200">
              <a:solidFill>
                <a:schemeClr val="tx1"/>
              </a:solidFill>
            </a:endParaRPr>
          </a:p>
        </p:txBody>
      </p:sp>
      <p:sp>
        <p:nvSpPr>
          <p:cNvPr id="11" name="Rectangle 10">
            <a:extLst>
              <a:ext uri="{FF2B5EF4-FFF2-40B4-BE49-F238E27FC236}">
                <a16:creationId xmlns:a16="http://schemas.microsoft.com/office/drawing/2014/main" id="{D9323C26-C50F-53D1-DF17-6BCAD75D4852}"/>
              </a:ext>
            </a:extLst>
          </p:cNvPr>
          <p:cNvSpPr/>
          <p:nvPr/>
        </p:nvSpPr>
        <p:spPr bwMode="gray">
          <a:xfrm>
            <a:off x="3469179" y="3646630"/>
            <a:ext cx="3640183"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i="0">
                <a:solidFill>
                  <a:srgbClr val="222222"/>
                </a:solidFill>
                <a:effectLst/>
                <a:latin typeface="Roboto" panose="02000000000000000000" pitchFamily="2" charset="0"/>
              </a:rPr>
              <a:t>Low-specific-power turbines</a:t>
            </a:r>
            <a:r>
              <a:rPr lang="en-US" sz="1200" i="0">
                <a:solidFill>
                  <a:srgbClr val="222222"/>
                </a:solidFill>
                <a:effectLst/>
                <a:latin typeface="Roboto" panose="02000000000000000000" pitchFamily="2" charset="0"/>
              </a:rPr>
              <a:t> (more suitable areas)</a:t>
            </a:r>
            <a:endParaRPr lang="en-US" sz="1200">
              <a:solidFill>
                <a:schemeClr val="tx1"/>
              </a:solidFill>
            </a:endParaRPr>
          </a:p>
        </p:txBody>
      </p:sp>
      <p:sp>
        <p:nvSpPr>
          <p:cNvPr id="12" name="Rectangle 11">
            <a:extLst>
              <a:ext uri="{FF2B5EF4-FFF2-40B4-BE49-F238E27FC236}">
                <a16:creationId xmlns:a16="http://schemas.microsoft.com/office/drawing/2014/main" id="{A3A441EF-4659-468A-20C3-97EF7E6BB38D}"/>
              </a:ext>
            </a:extLst>
          </p:cNvPr>
          <p:cNvSpPr/>
          <p:nvPr/>
        </p:nvSpPr>
        <p:spPr bwMode="gray">
          <a:xfrm>
            <a:off x="3469179" y="5272598"/>
            <a:ext cx="7424928"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Long transmission lines </a:t>
            </a:r>
            <a:r>
              <a:rPr lang="en-US" sz="1200">
                <a:solidFill>
                  <a:schemeClr val="tx1"/>
                </a:solidFill>
              </a:rPr>
              <a:t>(higher CapEx)</a:t>
            </a:r>
          </a:p>
        </p:txBody>
      </p:sp>
      <p:sp>
        <p:nvSpPr>
          <p:cNvPr id="13" name="TextBox 12">
            <a:extLst>
              <a:ext uri="{FF2B5EF4-FFF2-40B4-BE49-F238E27FC236}">
                <a16:creationId xmlns:a16="http://schemas.microsoft.com/office/drawing/2014/main" id="{806DDF8B-862E-FA8E-0017-221CDFD16EDF}"/>
              </a:ext>
            </a:extLst>
          </p:cNvPr>
          <p:cNvSpPr txBox="1"/>
          <p:nvPr/>
        </p:nvSpPr>
        <p:spPr bwMode="gray">
          <a:xfrm>
            <a:off x="329184" y="1554480"/>
            <a:ext cx="10938799" cy="288147"/>
          </a:xfrm>
          <a:prstGeom prst="rect">
            <a:avLst/>
          </a:prstGeom>
          <a:noFill/>
        </p:spPr>
        <p:txBody>
          <a:bodyPr wrap="square" lIns="36000" tIns="36000" rIns="36000" bIns="36000" rtlCol="0">
            <a:spAutoFit/>
          </a:bodyPr>
          <a:lstStyle/>
          <a:p>
            <a:pPr marL="0" indent="0">
              <a:buNone/>
            </a:pPr>
            <a:r>
              <a:rPr lang="en-US" sz="1400" b="1" dirty="0"/>
              <a:t>Non-exhaustive overview of technological opportunities and challenges </a:t>
            </a:r>
            <a:r>
              <a:rPr lang="en-US" sz="1400" dirty="0"/>
              <a:t>(including impact on deployment)</a:t>
            </a:r>
          </a:p>
        </p:txBody>
      </p:sp>
      <p:grpSp>
        <p:nvGrpSpPr>
          <p:cNvPr id="32" name="Group 31">
            <a:extLst>
              <a:ext uri="{FF2B5EF4-FFF2-40B4-BE49-F238E27FC236}">
                <a16:creationId xmlns:a16="http://schemas.microsoft.com/office/drawing/2014/main" id="{8153FDCF-A1F2-D7FA-1B7C-3174EE34BD9C}"/>
              </a:ext>
            </a:extLst>
          </p:cNvPr>
          <p:cNvGrpSpPr/>
          <p:nvPr/>
        </p:nvGrpSpPr>
        <p:grpSpPr>
          <a:xfrm>
            <a:off x="475312" y="2127965"/>
            <a:ext cx="1697922" cy="226591"/>
            <a:chOff x="447801" y="2134435"/>
            <a:chExt cx="1697922" cy="226591"/>
          </a:xfrm>
        </p:grpSpPr>
        <p:sp>
          <p:nvSpPr>
            <p:cNvPr id="21" name="TextBox 20">
              <a:extLst>
                <a:ext uri="{FF2B5EF4-FFF2-40B4-BE49-F238E27FC236}">
                  <a16:creationId xmlns:a16="http://schemas.microsoft.com/office/drawing/2014/main" id="{BF063515-8A1F-2F9A-2CBC-A75C098446B4}"/>
                </a:ext>
              </a:extLst>
            </p:cNvPr>
            <p:cNvSpPr txBox="1"/>
            <p:nvPr/>
          </p:nvSpPr>
          <p:spPr bwMode="gray">
            <a:xfrm>
              <a:off x="679907" y="2134435"/>
              <a:ext cx="1465816" cy="226591"/>
            </a:xfrm>
            <a:prstGeom prst="rect">
              <a:avLst/>
            </a:prstGeom>
            <a:noFill/>
          </p:spPr>
          <p:txBody>
            <a:bodyPr wrap="square" lIns="36000" tIns="36000" rIns="36000" bIns="36000" rtlCol="0" anchor="t">
              <a:spAutoFit/>
            </a:bodyPr>
            <a:lstStyle/>
            <a:p>
              <a:pPr marL="0" indent="0">
                <a:buNone/>
              </a:pPr>
              <a:r>
                <a:rPr lang="en-US" sz="1000" b="1"/>
                <a:t>Focus of this deck</a:t>
              </a:r>
              <a:endParaRPr lang="en-US" sz="1000" b="1">
                <a:cs typeface="Arial"/>
              </a:endParaRPr>
            </a:p>
          </p:txBody>
        </p:sp>
        <p:sp>
          <p:nvSpPr>
            <p:cNvPr id="22" name="Rectangle 21">
              <a:extLst>
                <a:ext uri="{FF2B5EF4-FFF2-40B4-BE49-F238E27FC236}">
                  <a16:creationId xmlns:a16="http://schemas.microsoft.com/office/drawing/2014/main" id="{3FAF31C1-7E27-5CE0-9BD5-F2E588B08F43}"/>
                </a:ext>
              </a:extLst>
            </p:cNvPr>
            <p:cNvSpPr/>
            <p:nvPr/>
          </p:nvSpPr>
          <p:spPr bwMode="gray">
            <a:xfrm>
              <a:off x="447801" y="2159056"/>
              <a:ext cx="182880" cy="182880"/>
            </a:xfrm>
            <a:prstGeom prst="rect">
              <a:avLst/>
            </a:prstGeom>
            <a:solidFill>
              <a:srgbClr val="D9D9D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cxnSp>
        <p:nvCxnSpPr>
          <p:cNvPr id="23" name="btfpColumnHeaderBoxLine912903">
            <a:extLst>
              <a:ext uri="{FF2B5EF4-FFF2-40B4-BE49-F238E27FC236}">
                <a16:creationId xmlns:a16="http://schemas.microsoft.com/office/drawing/2014/main" id="{06C38235-F023-87D5-A4AE-D7A05831F62A}"/>
              </a:ext>
            </a:extLst>
          </p:cNvPr>
          <p:cNvCxnSpPr>
            <a:cxnSpLocks/>
          </p:cNvCxnSpPr>
          <p:nvPr/>
        </p:nvCxnSpPr>
        <p:spPr bwMode="gray">
          <a:xfrm>
            <a:off x="475314" y="4244260"/>
            <a:ext cx="1042489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F945978-7091-6685-753E-95404D9CBBE9}"/>
              </a:ext>
            </a:extLst>
          </p:cNvPr>
          <p:cNvSpPr/>
          <p:nvPr/>
        </p:nvSpPr>
        <p:spPr bwMode="gray">
          <a:xfrm>
            <a:off x="7253923" y="5911459"/>
            <a:ext cx="3640183" cy="2493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Turbine scour </a:t>
            </a:r>
            <a:r>
              <a:rPr lang="en-US" sz="1200">
                <a:solidFill>
                  <a:schemeClr val="tx1"/>
                </a:solidFill>
              </a:rPr>
              <a:t>(higher OpEx)</a:t>
            </a:r>
            <a:r>
              <a:rPr lang="en-US" sz="1200" b="1">
                <a:solidFill>
                  <a:schemeClr val="tx1"/>
                </a:solidFill>
              </a:rPr>
              <a:t> </a:t>
            </a:r>
            <a:endParaRPr lang="en-US" sz="1200">
              <a:solidFill>
                <a:schemeClr val="tx1"/>
              </a:solidFill>
            </a:endParaRPr>
          </a:p>
        </p:txBody>
      </p:sp>
      <p:sp>
        <p:nvSpPr>
          <p:cNvPr id="27" name="Rectangle 26">
            <a:extLst>
              <a:ext uri="{FF2B5EF4-FFF2-40B4-BE49-F238E27FC236}">
                <a16:creationId xmlns:a16="http://schemas.microsoft.com/office/drawing/2014/main" id="{6FA24A53-98EE-BB1D-A297-C377D9AE9F43}"/>
              </a:ext>
            </a:extLst>
          </p:cNvPr>
          <p:cNvSpPr/>
          <p:nvPr/>
        </p:nvSpPr>
        <p:spPr bwMode="gray">
          <a:xfrm>
            <a:off x="3469179" y="4314308"/>
            <a:ext cx="7424928" cy="249382"/>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Logistical and manufacturing constraints due to turbine size </a:t>
            </a:r>
            <a:r>
              <a:rPr lang="en-US" sz="1200">
                <a:solidFill>
                  <a:schemeClr val="tx1"/>
                </a:solidFill>
              </a:rPr>
              <a:t>(delay)</a:t>
            </a:r>
          </a:p>
        </p:txBody>
      </p:sp>
      <p:cxnSp>
        <p:nvCxnSpPr>
          <p:cNvPr id="28" name="btfpColumnHeaderBoxLine912903">
            <a:extLst>
              <a:ext uri="{FF2B5EF4-FFF2-40B4-BE49-F238E27FC236}">
                <a16:creationId xmlns:a16="http://schemas.microsoft.com/office/drawing/2014/main" id="{F184EBB3-4800-F9D4-A5FA-2EB484A675A9}"/>
              </a:ext>
            </a:extLst>
          </p:cNvPr>
          <p:cNvCxnSpPr>
            <a:cxnSpLocks/>
          </p:cNvCxnSpPr>
          <p:nvPr/>
        </p:nvCxnSpPr>
        <p:spPr bwMode="gray">
          <a:xfrm>
            <a:off x="475314" y="2589196"/>
            <a:ext cx="1044317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5A9912-7687-2033-88A0-4EE5F39C5CB8}"/>
              </a:ext>
            </a:extLst>
          </p:cNvPr>
          <p:cNvCxnSpPr>
            <a:cxnSpLocks/>
          </p:cNvCxnSpPr>
          <p:nvPr/>
        </p:nvCxnSpPr>
        <p:spPr bwMode="gray">
          <a:xfrm>
            <a:off x="281868" y="1812925"/>
            <a:ext cx="8885986" cy="2970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912739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683153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5" name="think-cell Slide" r:id="rId21" imgW="592" imgH="591" progId="TCLayout.ActiveDocument.1">
                  <p:embed/>
                </p:oleObj>
              </mc:Choice>
              <mc:Fallback>
                <p:oleObj name="think-cell Slide" r:id="rId21" imgW="592" imgH="591"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4344" name="Group 4343">
            <a:extLst>
              <a:ext uri="{FF2B5EF4-FFF2-40B4-BE49-F238E27FC236}">
                <a16:creationId xmlns:a16="http://schemas.microsoft.com/office/drawing/2014/main" id="{8A8B121C-1FBC-2CC5-C773-5EA5E858CCD5}"/>
              </a:ext>
            </a:extLst>
          </p:cNvPr>
          <p:cNvGrpSpPr/>
          <p:nvPr/>
        </p:nvGrpSpPr>
        <p:grpSpPr>
          <a:xfrm>
            <a:off x="1481102" y="4913313"/>
            <a:ext cx="5038752" cy="1066800"/>
            <a:chOff x="1481102" y="4589511"/>
            <a:chExt cx="5038752" cy="1067175"/>
          </a:xfrm>
        </p:grpSpPr>
        <p:grpSp>
          <p:nvGrpSpPr>
            <p:cNvPr id="4342" name="Group 4341">
              <a:extLst>
                <a:ext uri="{FF2B5EF4-FFF2-40B4-BE49-F238E27FC236}">
                  <a16:creationId xmlns:a16="http://schemas.microsoft.com/office/drawing/2014/main" id="{252D6825-978E-6580-405B-8C7010CBCA61}"/>
                </a:ext>
              </a:extLst>
            </p:cNvPr>
            <p:cNvGrpSpPr/>
            <p:nvPr/>
          </p:nvGrpSpPr>
          <p:grpSpPr>
            <a:xfrm>
              <a:off x="1481102" y="4589511"/>
              <a:ext cx="5038752" cy="333423"/>
              <a:chOff x="1481102" y="4589511"/>
              <a:chExt cx="5038752" cy="333423"/>
            </a:xfrm>
          </p:grpSpPr>
          <p:sp>
            <p:nvSpPr>
              <p:cNvPr id="13" name="Wave 12">
                <a:extLst>
                  <a:ext uri="{FF2B5EF4-FFF2-40B4-BE49-F238E27FC236}">
                    <a16:creationId xmlns:a16="http://schemas.microsoft.com/office/drawing/2014/main" id="{A4B5E938-7F5F-A25A-44C0-7E2392F0D3C5}"/>
                  </a:ext>
                </a:extLst>
              </p:cNvPr>
              <p:cNvSpPr/>
              <p:nvPr/>
            </p:nvSpPr>
            <p:spPr bwMode="gray">
              <a:xfrm>
                <a:off x="1481102"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 name="Wave 23">
                <a:extLst>
                  <a:ext uri="{FF2B5EF4-FFF2-40B4-BE49-F238E27FC236}">
                    <a16:creationId xmlns:a16="http://schemas.microsoft.com/office/drawing/2014/main" id="{F2C3F1C4-A003-DB5C-A977-121BD69907AA}"/>
                  </a:ext>
                </a:extLst>
              </p:cNvPr>
              <p:cNvSpPr/>
              <p:nvPr/>
            </p:nvSpPr>
            <p:spPr bwMode="gray">
              <a:xfrm>
                <a:off x="3370236"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 name="Wave 24">
                <a:extLst>
                  <a:ext uri="{FF2B5EF4-FFF2-40B4-BE49-F238E27FC236}">
                    <a16:creationId xmlns:a16="http://schemas.microsoft.com/office/drawing/2014/main" id="{876036ED-2403-2177-E8C5-A646A722EAE6}"/>
                  </a:ext>
                </a:extLst>
              </p:cNvPr>
              <p:cNvSpPr/>
              <p:nvPr/>
            </p:nvSpPr>
            <p:spPr bwMode="gray">
              <a:xfrm>
                <a:off x="3686152"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 name="Wave 33">
                <a:extLst>
                  <a:ext uri="{FF2B5EF4-FFF2-40B4-BE49-F238E27FC236}">
                    <a16:creationId xmlns:a16="http://schemas.microsoft.com/office/drawing/2014/main" id="{1C3E7750-2D99-4570-C2C9-B92861863C95}"/>
                  </a:ext>
                </a:extLst>
              </p:cNvPr>
              <p:cNvSpPr/>
              <p:nvPr/>
            </p:nvSpPr>
            <p:spPr bwMode="gray">
              <a:xfrm>
                <a:off x="4000478"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 name="Wave 34">
                <a:extLst>
                  <a:ext uri="{FF2B5EF4-FFF2-40B4-BE49-F238E27FC236}">
                    <a16:creationId xmlns:a16="http://schemas.microsoft.com/office/drawing/2014/main" id="{5B7572BB-1F75-32CD-F78B-87D11349F99C}"/>
                  </a:ext>
                </a:extLst>
              </p:cNvPr>
              <p:cNvSpPr/>
              <p:nvPr/>
            </p:nvSpPr>
            <p:spPr bwMode="gray">
              <a:xfrm>
                <a:off x="4314804"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 name="Wave 35">
                <a:extLst>
                  <a:ext uri="{FF2B5EF4-FFF2-40B4-BE49-F238E27FC236}">
                    <a16:creationId xmlns:a16="http://schemas.microsoft.com/office/drawing/2014/main" id="{D1AB8345-5B81-F61B-4086-358B1D7E191B}"/>
                  </a:ext>
                </a:extLst>
              </p:cNvPr>
              <p:cNvSpPr/>
              <p:nvPr/>
            </p:nvSpPr>
            <p:spPr bwMode="gray">
              <a:xfrm>
                <a:off x="4630719"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 name="Wave 36">
                <a:extLst>
                  <a:ext uri="{FF2B5EF4-FFF2-40B4-BE49-F238E27FC236}">
                    <a16:creationId xmlns:a16="http://schemas.microsoft.com/office/drawing/2014/main" id="{C1FAE18F-4B37-D7B6-A5EC-42CFAF229BEA}"/>
                  </a:ext>
                </a:extLst>
              </p:cNvPr>
              <p:cNvSpPr/>
              <p:nvPr/>
            </p:nvSpPr>
            <p:spPr bwMode="gray">
              <a:xfrm>
                <a:off x="4945045"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 name="Wave 37">
                <a:extLst>
                  <a:ext uri="{FF2B5EF4-FFF2-40B4-BE49-F238E27FC236}">
                    <a16:creationId xmlns:a16="http://schemas.microsoft.com/office/drawing/2014/main" id="{16AF30C5-81AC-3FB7-A254-DC0E277AAFD2}"/>
                  </a:ext>
                </a:extLst>
              </p:cNvPr>
              <p:cNvSpPr/>
              <p:nvPr/>
            </p:nvSpPr>
            <p:spPr bwMode="gray">
              <a:xfrm>
                <a:off x="5259371"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Wave 38">
                <a:extLst>
                  <a:ext uri="{FF2B5EF4-FFF2-40B4-BE49-F238E27FC236}">
                    <a16:creationId xmlns:a16="http://schemas.microsoft.com/office/drawing/2014/main" id="{6CCA65AC-4D0C-591E-0026-8A780E23BBBE}"/>
                  </a:ext>
                </a:extLst>
              </p:cNvPr>
              <p:cNvSpPr/>
              <p:nvPr/>
            </p:nvSpPr>
            <p:spPr bwMode="gray">
              <a:xfrm>
                <a:off x="5575287"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 name="Wave 39">
                <a:extLst>
                  <a:ext uri="{FF2B5EF4-FFF2-40B4-BE49-F238E27FC236}">
                    <a16:creationId xmlns:a16="http://schemas.microsoft.com/office/drawing/2014/main" id="{C953239C-2F48-DADF-3731-582B4269651D}"/>
                  </a:ext>
                </a:extLst>
              </p:cNvPr>
              <p:cNvSpPr/>
              <p:nvPr/>
            </p:nvSpPr>
            <p:spPr bwMode="gray">
              <a:xfrm>
                <a:off x="5889613"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Wave 40">
                <a:extLst>
                  <a:ext uri="{FF2B5EF4-FFF2-40B4-BE49-F238E27FC236}">
                    <a16:creationId xmlns:a16="http://schemas.microsoft.com/office/drawing/2014/main" id="{CCFA3AAD-D7DE-7A16-69EF-4B9B1C0B62AA}"/>
                  </a:ext>
                </a:extLst>
              </p:cNvPr>
              <p:cNvSpPr/>
              <p:nvPr/>
            </p:nvSpPr>
            <p:spPr bwMode="gray">
              <a:xfrm>
                <a:off x="6203939"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Wave 15">
                <a:extLst>
                  <a:ext uri="{FF2B5EF4-FFF2-40B4-BE49-F238E27FC236}">
                    <a16:creationId xmlns:a16="http://schemas.microsoft.com/office/drawing/2014/main" id="{7E394143-9100-3E9C-ED60-B14E3F464329}"/>
                  </a:ext>
                </a:extLst>
              </p:cNvPr>
              <p:cNvSpPr/>
              <p:nvPr/>
            </p:nvSpPr>
            <p:spPr bwMode="gray">
              <a:xfrm>
                <a:off x="2111343"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Wave 13">
                <a:extLst>
                  <a:ext uri="{FF2B5EF4-FFF2-40B4-BE49-F238E27FC236}">
                    <a16:creationId xmlns:a16="http://schemas.microsoft.com/office/drawing/2014/main" id="{FFB78898-5DFA-74FC-42E3-50A538504DAA}"/>
                  </a:ext>
                </a:extLst>
              </p:cNvPr>
              <p:cNvSpPr/>
              <p:nvPr/>
            </p:nvSpPr>
            <p:spPr bwMode="gray">
              <a:xfrm>
                <a:off x="1795428"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Wave 16">
                <a:extLst>
                  <a:ext uri="{FF2B5EF4-FFF2-40B4-BE49-F238E27FC236}">
                    <a16:creationId xmlns:a16="http://schemas.microsoft.com/office/drawing/2014/main" id="{E6145B20-205B-8F8E-4FE7-1C762F0AB334}"/>
                  </a:ext>
                </a:extLst>
              </p:cNvPr>
              <p:cNvSpPr/>
              <p:nvPr/>
            </p:nvSpPr>
            <p:spPr bwMode="gray">
              <a:xfrm>
                <a:off x="2425670"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Wave 17">
                <a:extLst>
                  <a:ext uri="{FF2B5EF4-FFF2-40B4-BE49-F238E27FC236}">
                    <a16:creationId xmlns:a16="http://schemas.microsoft.com/office/drawing/2014/main" id="{EBD3718E-E951-A8B7-8145-E3F30E2AE9BD}"/>
                  </a:ext>
                </a:extLst>
              </p:cNvPr>
              <p:cNvSpPr/>
              <p:nvPr/>
            </p:nvSpPr>
            <p:spPr bwMode="gray">
              <a:xfrm>
                <a:off x="2739996" y="4589511"/>
                <a:ext cx="315915"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Wave 22">
                <a:extLst>
                  <a:ext uri="{FF2B5EF4-FFF2-40B4-BE49-F238E27FC236}">
                    <a16:creationId xmlns:a16="http://schemas.microsoft.com/office/drawing/2014/main" id="{8ECD5495-47F6-8F01-B85F-9406F8A5048A}"/>
                  </a:ext>
                </a:extLst>
              </p:cNvPr>
              <p:cNvSpPr/>
              <p:nvPr/>
            </p:nvSpPr>
            <p:spPr bwMode="gray">
              <a:xfrm>
                <a:off x="3055910" y="4589511"/>
                <a:ext cx="314327" cy="333423"/>
              </a:xfrm>
              <a:prstGeom prst="wave">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3" name="Rectangle 42">
              <a:extLst>
                <a:ext uri="{FF2B5EF4-FFF2-40B4-BE49-F238E27FC236}">
                  <a16:creationId xmlns:a16="http://schemas.microsoft.com/office/drawing/2014/main" id="{E24C5298-2404-27BC-AD11-74D09791CBE8}"/>
                </a:ext>
              </a:extLst>
            </p:cNvPr>
            <p:cNvSpPr/>
            <p:nvPr/>
          </p:nvSpPr>
          <p:spPr bwMode="gray">
            <a:xfrm>
              <a:off x="1481102" y="4691507"/>
              <a:ext cx="5038751" cy="965179"/>
            </a:xfrm>
            <a:prstGeom prst="rect">
              <a:avLst/>
            </a:prstGeom>
            <a:solidFill>
              <a:srgbClr val="C5EE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1059" name="Group 1058">
            <a:extLst>
              <a:ext uri="{FF2B5EF4-FFF2-40B4-BE49-F238E27FC236}">
                <a16:creationId xmlns:a16="http://schemas.microsoft.com/office/drawing/2014/main" id="{D395FF0A-B142-F995-7EB1-FF6CEAE3D01C}"/>
              </a:ext>
            </a:extLst>
          </p:cNvPr>
          <p:cNvGrpSpPr/>
          <p:nvPr/>
        </p:nvGrpSpPr>
        <p:grpSpPr>
          <a:xfrm>
            <a:off x="1481101" y="4805363"/>
            <a:ext cx="6567524" cy="1177925"/>
            <a:chOff x="700563" y="4628106"/>
            <a:chExt cx="7224238" cy="1295548"/>
          </a:xfrm>
        </p:grpSpPr>
        <p:sp>
          <p:nvSpPr>
            <p:cNvPr id="45" name="Freeform: Shape 44">
              <a:extLst>
                <a:ext uri="{FF2B5EF4-FFF2-40B4-BE49-F238E27FC236}">
                  <a16:creationId xmlns:a16="http://schemas.microsoft.com/office/drawing/2014/main" id="{CFF981D4-D653-B481-491B-35B769659C02}"/>
                </a:ext>
              </a:extLst>
            </p:cNvPr>
            <p:cNvSpPr/>
            <p:nvPr/>
          </p:nvSpPr>
          <p:spPr bwMode="gray">
            <a:xfrm>
              <a:off x="2451408" y="4628106"/>
              <a:ext cx="5309905" cy="1287371"/>
            </a:xfrm>
            <a:custGeom>
              <a:avLst/>
              <a:gdLst>
                <a:gd name="connsiteX0" fmla="*/ 618875 w 7985933"/>
                <a:gd name="connsiteY0" fmla="*/ 1833344 h 2925397"/>
                <a:gd name="connsiteX1" fmla="*/ 2621411 w 7985933"/>
                <a:gd name="connsiteY1" fmla="*/ 1495016 h 2925397"/>
                <a:gd name="connsiteX2" fmla="*/ 3288923 w 7985933"/>
                <a:gd name="connsiteY2" fmla="*/ 781784 h 2925397"/>
                <a:gd name="connsiteX3" fmla="*/ 4541651 w 7985933"/>
                <a:gd name="connsiteY3" fmla="*/ 745208 h 2925397"/>
                <a:gd name="connsiteX4" fmla="*/ 5108579 w 7985933"/>
                <a:gd name="connsiteY4" fmla="*/ 269720 h 2925397"/>
                <a:gd name="connsiteX5" fmla="*/ 7303139 w 7985933"/>
                <a:gd name="connsiteY5" fmla="*/ 178280 h 2925397"/>
                <a:gd name="connsiteX6" fmla="*/ 7431155 w 7985933"/>
                <a:gd name="connsiteY6" fmla="*/ 2711168 h 2925397"/>
                <a:gd name="connsiteX7" fmla="*/ 573155 w 7985933"/>
                <a:gd name="connsiteY7" fmla="*/ 2683736 h 2925397"/>
                <a:gd name="connsiteX8" fmla="*/ 618875 w 7985933"/>
                <a:gd name="connsiteY8" fmla="*/ 1833344 h 2925397"/>
                <a:gd name="connsiteX0" fmla="*/ 618875 w 7985933"/>
                <a:gd name="connsiteY0" fmla="*/ 1833344 h 2925397"/>
                <a:gd name="connsiteX1" fmla="*/ 2621411 w 7985933"/>
                <a:gd name="connsiteY1" fmla="*/ 1495016 h 2925397"/>
                <a:gd name="connsiteX2" fmla="*/ 3288923 w 7985933"/>
                <a:gd name="connsiteY2" fmla="*/ 781784 h 2925397"/>
                <a:gd name="connsiteX3" fmla="*/ 4541651 w 7985933"/>
                <a:gd name="connsiteY3" fmla="*/ 745208 h 2925397"/>
                <a:gd name="connsiteX4" fmla="*/ 5108579 w 7985933"/>
                <a:gd name="connsiteY4" fmla="*/ 269720 h 2925397"/>
                <a:gd name="connsiteX5" fmla="*/ 7303139 w 7985933"/>
                <a:gd name="connsiteY5" fmla="*/ 178280 h 2925397"/>
                <a:gd name="connsiteX6" fmla="*/ 7431155 w 7985933"/>
                <a:gd name="connsiteY6" fmla="*/ 2711168 h 2925397"/>
                <a:gd name="connsiteX7" fmla="*/ 573155 w 7985933"/>
                <a:gd name="connsiteY7" fmla="*/ 2683736 h 2925397"/>
                <a:gd name="connsiteX8" fmla="*/ 618875 w 7985933"/>
                <a:gd name="connsiteY8" fmla="*/ 1833344 h 2925397"/>
                <a:gd name="connsiteX0" fmla="*/ 618875 w 7985933"/>
                <a:gd name="connsiteY0" fmla="*/ 1655064 h 2747117"/>
                <a:gd name="connsiteX1" fmla="*/ 2621411 w 7985933"/>
                <a:gd name="connsiteY1" fmla="*/ 1316736 h 2747117"/>
                <a:gd name="connsiteX2" fmla="*/ 3288923 w 7985933"/>
                <a:gd name="connsiteY2" fmla="*/ 603504 h 2747117"/>
                <a:gd name="connsiteX3" fmla="*/ 4541651 w 7985933"/>
                <a:gd name="connsiteY3" fmla="*/ 566928 h 2747117"/>
                <a:gd name="connsiteX4" fmla="*/ 5108579 w 7985933"/>
                <a:gd name="connsiteY4" fmla="*/ 91440 h 2747117"/>
                <a:gd name="connsiteX5" fmla="*/ 7303139 w 7985933"/>
                <a:gd name="connsiteY5" fmla="*/ 0 h 2747117"/>
                <a:gd name="connsiteX6" fmla="*/ 7431155 w 7985933"/>
                <a:gd name="connsiteY6" fmla="*/ 2532888 h 2747117"/>
                <a:gd name="connsiteX7" fmla="*/ 573155 w 7985933"/>
                <a:gd name="connsiteY7" fmla="*/ 2505456 h 2747117"/>
                <a:gd name="connsiteX8" fmla="*/ 618875 w 7985933"/>
                <a:gd name="connsiteY8" fmla="*/ 1655064 h 2747117"/>
                <a:gd name="connsiteX0" fmla="*/ 618875 w 7900950"/>
                <a:gd name="connsiteY0" fmla="*/ 1655071 h 2747124"/>
                <a:gd name="connsiteX1" fmla="*/ 2621411 w 7900950"/>
                <a:gd name="connsiteY1" fmla="*/ 1316743 h 2747124"/>
                <a:gd name="connsiteX2" fmla="*/ 3288923 w 7900950"/>
                <a:gd name="connsiteY2" fmla="*/ 603511 h 2747124"/>
                <a:gd name="connsiteX3" fmla="*/ 4541651 w 7900950"/>
                <a:gd name="connsiteY3" fmla="*/ 566935 h 2747124"/>
                <a:gd name="connsiteX4" fmla="*/ 5108579 w 7900950"/>
                <a:gd name="connsiteY4" fmla="*/ 91447 h 2747124"/>
                <a:gd name="connsiteX5" fmla="*/ 7303139 w 7900950"/>
                <a:gd name="connsiteY5" fmla="*/ 7 h 2747124"/>
                <a:gd name="connsiteX6" fmla="*/ 7431155 w 7900950"/>
                <a:gd name="connsiteY6" fmla="*/ 2532895 h 2747124"/>
                <a:gd name="connsiteX7" fmla="*/ 573155 w 7900950"/>
                <a:gd name="connsiteY7" fmla="*/ 2505463 h 2747124"/>
                <a:gd name="connsiteX8" fmla="*/ 618875 w 7900950"/>
                <a:gd name="connsiteY8" fmla="*/ 1655071 h 2747124"/>
                <a:gd name="connsiteX0" fmla="*/ 618875 w 7431155"/>
                <a:gd name="connsiteY0" fmla="*/ 1655071 h 2747124"/>
                <a:gd name="connsiteX1" fmla="*/ 2621411 w 7431155"/>
                <a:gd name="connsiteY1" fmla="*/ 1316743 h 2747124"/>
                <a:gd name="connsiteX2" fmla="*/ 3288923 w 7431155"/>
                <a:gd name="connsiteY2" fmla="*/ 603511 h 2747124"/>
                <a:gd name="connsiteX3" fmla="*/ 4541651 w 7431155"/>
                <a:gd name="connsiteY3" fmla="*/ 566935 h 2747124"/>
                <a:gd name="connsiteX4" fmla="*/ 5108579 w 7431155"/>
                <a:gd name="connsiteY4" fmla="*/ 91447 h 2747124"/>
                <a:gd name="connsiteX5" fmla="*/ 7303139 w 7431155"/>
                <a:gd name="connsiteY5" fmla="*/ 7 h 2747124"/>
                <a:gd name="connsiteX6" fmla="*/ 7431155 w 7431155"/>
                <a:gd name="connsiteY6" fmla="*/ 2532895 h 2747124"/>
                <a:gd name="connsiteX7" fmla="*/ 573155 w 7431155"/>
                <a:gd name="connsiteY7" fmla="*/ 2505463 h 2747124"/>
                <a:gd name="connsiteX8" fmla="*/ 618875 w 7431155"/>
                <a:gd name="connsiteY8" fmla="*/ 1655071 h 2747124"/>
                <a:gd name="connsiteX0" fmla="*/ 618875 w 7431155"/>
                <a:gd name="connsiteY0" fmla="*/ 1655071 h 2572202"/>
                <a:gd name="connsiteX1" fmla="*/ 2621411 w 7431155"/>
                <a:gd name="connsiteY1" fmla="*/ 1316743 h 2572202"/>
                <a:gd name="connsiteX2" fmla="*/ 3288923 w 7431155"/>
                <a:gd name="connsiteY2" fmla="*/ 603511 h 2572202"/>
                <a:gd name="connsiteX3" fmla="*/ 4541651 w 7431155"/>
                <a:gd name="connsiteY3" fmla="*/ 566935 h 2572202"/>
                <a:gd name="connsiteX4" fmla="*/ 5108579 w 7431155"/>
                <a:gd name="connsiteY4" fmla="*/ 91447 h 2572202"/>
                <a:gd name="connsiteX5" fmla="*/ 7303139 w 7431155"/>
                <a:gd name="connsiteY5" fmla="*/ 7 h 2572202"/>
                <a:gd name="connsiteX6" fmla="*/ 7431155 w 7431155"/>
                <a:gd name="connsiteY6" fmla="*/ 2532895 h 2572202"/>
                <a:gd name="connsiteX7" fmla="*/ 573155 w 7431155"/>
                <a:gd name="connsiteY7" fmla="*/ 2505463 h 2572202"/>
                <a:gd name="connsiteX8" fmla="*/ 618875 w 7431155"/>
                <a:gd name="connsiteY8" fmla="*/ 1655071 h 2572202"/>
                <a:gd name="connsiteX0" fmla="*/ 610074 w 7295947"/>
                <a:gd name="connsiteY0" fmla="*/ 1655071 h 2559033"/>
                <a:gd name="connsiteX1" fmla="*/ 2612610 w 7295947"/>
                <a:gd name="connsiteY1" fmla="*/ 1316743 h 2559033"/>
                <a:gd name="connsiteX2" fmla="*/ 3280122 w 7295947"/>
                <a:gd name="connsiteY2" fmla="*/ 603511 h 2559033"/>
                <a:gd name="connsiteX3" fmla="*/ 4532850 w 7295947"/>
                <a:gd name="connsiteY3" fmla="*/ 566935 h 2559033"/>
                <a:gd name="connsiteX4" fmla="*/ 5099778 w 7295947"/>
                <a:gd name="connsiteY4" fmla="*/ 91447 h 2559033"/>
                <a:gd name="connsiteX5" fmla="*/ 7294338 w 7295947"/>
                <a:gd name="connsiteY5" fmla="*/ 7 h 2559033"/>
                <a:gd name="connsiteX6" fmla="*/ 7283808 w 7295947"/>
                <a:gd name="connsiteY6" fmla="*/ 2494102 h 2559033"/>
                <a:gd name="connsiteX7" fmla="*/ 564354 w 7295947"/>
                <a:gd name="connsiteY7" fmla="*/ 2505463 h 2559033"/>
                <a:gd name="connsiteX8" fmla="*/ 610074 w 7295947"/>
                <a:gd name="connsiteY8" fmla="*/ 1655071 h 2559033"/>
                <a:gd name="connsiteX0" fmla="*/ 592646 w 7277271"/>
                <a:gd name="connsiteY0" fmla="*/ 1655071 h 2548465"/>
                <a:gd name="connsiteX1" fmla="*/ 2595182 w 7277271"/>
                <a:gd name="connsiteY1" fmla="*/ 1316743 h 2548465"/>
                <a:gd name="connsiteX2" fmla="*/ 3262694 w 7277271"/>
                <a:gd name="connsiteY2" fmla="*/ 603511 h 2548465"/>
                <a:gd name="connsiteX3" fmla="*/ 4515422 w 7277271"/>
                <a:gd name="connsiteY3" fmla="*/ 566935 h 2548465"/>
                <a:gd name="connsiteX4" fmla="*/ 5082350 w 7277271"/>
                <a:gd name="connsiteY4" fmla="*/ 91447 h 2548465"/>
                <a:gd name="connsiteX5" fmla="*/ 7276910 w 7277271"/>
                <a:gd name="connsiteY5" fmla="*/ 7 h 2548465"/>
                <a:gd name="connsiteX6" fmla="*/ 7028082 w 7277271"/>
                <a:gd name="connsiteY6" fmla="*/ 2449768 h 2548465"/>
                <a:gd name="connsiteX7" fmla="*/ 546926 w 7277271"/>
                <a:gd name="connsiteY7" fmla="*/ 2505463 h 2548465"/>
                <a:gd name="connsiteX8" fmla="*/ 592646 w 7277271"/>
                <a:gd name="connsiteY8" fmla="*/ 1655071 h 2548465"/>
                <a:gd name="connsiteX0" fmla="*/ 592646 w 7277271"/>
                <a:gd name="connsiteY0" fmla="*/ 1655071 h 2548465"/>
                <a:gd name="connsiteX1" fmla="*/ 2595182 w 7277271"/>
                <a:gd name="connsiteY1" fmla="*/ 1316743 h 2548465"/>
                <a:gd name="connsiteX2" fmla="*/ 3605594 w 7277271"/>
                <a:gd name="connsiteY2" fmla="*/ 784486 h 2548465"/>
                <a:gd name="connsiteX3" fmla="*/ 4515422 w 7277271"/>
                <a:gd name="connsiteY3" fmla="*/ 566935 h 2548465"/>
                <a:gd name="connsiteX4" fmla="*/ 5082350 w 7277271"/>
                <a:gd name="connsiteY4" fmla="*/ 91447 h 2548465"/>
                <a:gd name="connsiteX5" fmla="*/ 7276910 w 7277271"/>
                <a:gd name="connsiteY5" fmla="*/ 7 h 2548465"/>
                <a:gd name="connsiteX6" fmla="*/ 7028082 w 7277271"/>
                <a:gd name="connsiteY6" fmla="*/ 2449768 h 2548465"/>
                <a:gd name="connsiteX7" fmla="*/ 546926 w 7277271"/>
                <a:gd name="connsiteY7" fmla="*/ 2505463 h 2548465"/>
                <a:gd name="connsiteX8" fmla="*/ 592646 w 7277271"/>
                <a:gd name="connsiteY8" fmla="*/ 1655071 h 2548465"/>
                <a:gd name="connsiteX0" fmla="*/ 592646 w 7277271"/>
                <a:gd name="connsiteY0" fmla="*/ 1655071 h 2548465"/>
                <a:gd name="connsiteX1" fmla="*/ 2595182 w 7277271"/>
                <a:gd name="connsiteY1" fmla="*/ 1316743 h 2548465"/>
                <a:gd name="connsiteX2" fmla="*/ 3605594 w 7277271"/>
                <a:gd name="connsiteY2" fmla="*/ 784486 h 2548465"/>
                <a:gd name="connsiteX3" fmla="*/ 4982147 w 7277271"/>
                <a:gd name="connsiteY3" fmla="*/ 595510 h 2548465"/>
                <a:gd name="connsiteX4" fmla="*/ 5082350 w 7277271"/>
                <a:gd name="connsiteY4" fmla="*/ 91447 h 2548465"/>
                <a:gd name="connsiteX5" fmla="*/ 7276910 w 7277271"/>
                <a:gd name="connsiteY5" fmla="*/ 7 h 2548465"/>
                <a:gd name="connsiteX6" fmla="*/ 7028082 w 7277271"/>
                <a:gd name="connsiteY6" fmla="*/ 2449768 h 2548465"/>
                <a:gd name="connsiteX7" fmla="*/ 546926 w 7277271"/>
                <a:gd name="connsiteY7" fmla="*/ 2505463 h 2548465"/>
                <a:gd name="connsiteX8" fmla="*/ 592646 w 7277271"/>
                <a:gd name="connsiteY8" fmla="*/ 1655071 h 2548465"/>
                <a:gd name="connsiteX0" fmla="*/ 592646 w 7277271"/>
                <a:gd name="connsiteY0" fmla="*/ 1655071 h 2548465"/>
                <a:gd name="connsiteX1" fmla="*/ 2595182 w 7277271"/>
                <a:gd name="connsiteY1" fmla="*/ 1316743 h 2548465"/>
                <a:gd name="connsiteX2" fmla="*/ 3605594 w 7277271"/>
                <a:gd name="connsiteY2" fmla="*/ 784486 h 2548465"/>
                <a:gd name="connsiteX3" fmla="*/ 4982147 w 7277271"/>
                <a:gd name="connsiteY3" fmla="*/ 595510 h 2548465"/>
                <a:gd name="connsiteX4" fmla="*/ 6168200 w 7277271"/>
                <a:gd name="connsiteY4" fmla="*/ 567697 h 2548465"/>
                <a:gd name="connsiteX5" fmla="*/ 7276910 w 7277271"/>
                <a:gd name="connsiteY5" fmla="*/ 7 h 2548465"/>
                <a:gd name="connsiteX6" fmla="*/ 7028082 w 7277271"/>
                <a:gd name="connsiteY6" fmla="*/ 2449768 h 2548465"/>
                <a:gd name="connsiteX7" fmla="*/ 546926 w 7277271"/>
                <a:gd name="connsiteY7" fmla="*/ 2505463 h 2548465"/>
                <a:gd name="connsiteX8" fmla="*/ 592646 w 7277271"/>
                <a:gd name="connsiteY8" fmla="*/ 1655071 h 2548465"/>
                <a:gd name="connsiteX0" fmla="*/ 592646 w 7277271"/>
                <a:gd name="connsiteY0" fmla="*/ 1655071 h 2548465"/>
                <a:gd name="connsiteX1" fmla="*/ 2595182 w 7277271"/>
                <a:gd name="connsiteY1" fmla="*/ 1316743 h 2548465"/>
                <a:gd name="connsiteX2" fmla="*/ 3605594 w 7277271"/>
                <a:gd name="connsiteY2" fmla="*/ 784486 h 2548465"/>
                <a:gd name="connsiteX3" fmla="*/ 4982147 w 7277271"/>
                <a:gd name="connsiteY3" fmla="*/ 595510 h 2548465"/>
                <a:gd name="connsiteX4" fmla="*/ 6168200 w 7277271"/>
                <a:gd name="connsiteY4" fmla="*/ 567697 h 2548465"/>
                <a:gd name="connsiteX5" fmla="*/ 7276910 w 7277271"/>
                <a:gd name="connsiteY5" fmla="*/ 7 h 2548465"/>
                <a:gd name="connsiteX6" fmla="*/ 7028082 w 7277271"/>
                <a:gd name="connsiteY6" fmla="*/ 2449768 h 2548465"/>
                <a:gd name="connsiteX7" fmla="*/ 546926 w 7277271"/>
                <a:gd name="connsiteY7" fmla="*/ 2505463 h 2548465"/>
                <a:gd name="connsiteX8" fmla="*/ 592646 w 7277271"/>
                <a:gd name="connsiteY8" fmla="*/ 1655071 h 2548465"/>
                <a:gd name="connsiteX0" fmla="*/ 417382 w 7102007"/>
                <a:gd name="connsiteY0" fmla="*/ 1655071 h 2548465"/>
                <a:gd name="connsiteX1" fmla="*/ 2419918 w 7102007"/>
                <a:gd name="connsiteY1" fmla="*/ 1316743 h 2548465"/>
                <a:gd name="connsiteX2" fmla="*/ 3430330 w 7102007"/>
                <a:gd name="connsiteY2" fmla="*/ 784486 h 2548465"/>
                <a:gd name="connsiteX3" fmla="*/ 4806883 w 7102007"/>
                <a:gd name="connsiteY3" fmla="*/ 595510 h 2548465"/>
                <a:gd name="connsiteX4" fmla="*/ 5992936 w 7102007"/>
                <a:gd name="connsiteY4" fmla="*/ 567697 h 2548465"/>
                <a:gd name="connsiteX5" fmla="*/ 7101646 w 7102007"/>
                <a:gd name="connsiteY5" fmla="*/ 7 h 2548465"/>
                <a:gd name="connsiteX6" fmla="*/ 6852818 w 7102007"/>
                <a:gd name="connsiteY6" fmla="*/ 2449768 h 2548465"/>
                <a:gd name="connsiteX7" fmla="*/ 371662 w 7102007"/>
                <a:gd name="connsiteY7" fmla="*/ 2505463 h 2548465"/>
                <a:gd name="connsiteX8" fmla="*/ 417382 w 7102007"/>
                <a:gd name="connsiteY8" fmla="*/ 1655071 h 2548465"/>
                <a:gd name="connsiteX0" fmla="*/ 2154138 w 6838513"/>
                <a:gd name="connsiteY0" fmla="*/ 1693171 h 2545847"/>
                <a:gd name="connsiteX1" fmla="*/ 2156424 w 6838513"/>
                <a:gd name="connsiteY1" fmla="*/ 1316743 h 2545847"/>
                <a:gd name="connsiteX2" fmla="*/ 3166836 w 6838513"/>
                <a:gd name="connsiteY2" fmla="*/ 784486 h 2545847"/>
                <a:gd name="connsiteX3" fmla="*/ 4543389 w 6838513"/>
                <a:gd name="connsiteY3" fmla="*/ 595510 h 2545847"/>
                <a:gd name="connsiteX4" fmla="*/ 5729442 w 6838513"/>
                <a:gd name="connsiteY4" fmla="*/ 567697 h 2545847"/>
                <a:gd name="connsiteX5" fmla="*/ 6838152 w 6838513"/>
                <a:gd name="connsiteY5" fmla="*/ 7 h 2545847"/>
                <a:gd name="connsiteX6" fmla="*/ 6589324 w 6838513"/>
                <a:gd name="connsiteY6" fmla="*/ 2449768 h 2545847"/>
                <a:gd name="connsiteX7" fmla="*/ 108168 w 6838513"/>
                <a:gd name="connsiteY7" fmla="*/ 2505463 h 2545847"/>
                <a:gd name="connsiteX8" fmla="*/ 2154138 w 6838513"/>
                <a:gd name="connsiteY8" fmla="*/ 1693171 h 2545847"/>
                <a:gd name="connsiteX0" fmla="*/ 2154138 w 6838513"/>
                <a:gd name="connsiteY0" fmla="*/ 1693171 h 2545847"/>
                <a:gd name="connsiteX1" fmla="*/ 3747099 w 6838513"/>
                <a:gd name="connsiteY1" fmla="*/ 1326268 h 2545847"/>
                <a:gd name="connsiteX2" fmla="*/ 3166836 w 6838513"/>
                <a:gd name="connsiteY2" fmla="*/ 784486 h 2545847"/>
                <a:gd name="connsiteX3" fmla="*/ 4543389 w 6838513"/>
                <a:gd name="connsiteY3" fmla="*/ 595510 h 2545847"/>
                <a:gd name="connsiteX4" fmla="*/ 5729442 w 6838513"/>
                <a:gd name="connsiteY4" fmla="*/ 567697 h 2545847"/>
                <a:gd name="connsiteX5" fmla="*/ 6838152 w 6838513"/>
                <a:gd name="connsiteY5" fmla="*/ 7 h 2545847"/>
                <a:gd name="connsiteX6" fmla="*/ 6589324 w 6838513"/>
                <a:gd name="connsiteY6" fmla="*/ 2449768 h 2545847"/>
                <a:gd name="connsiteX7" fmla="*/ 108168 w 6838513"/>
                <a:gd name="connsiteY7" fmla="*/ 2505463 h 2545847"/>
                <a:gd name="connsiteX8" fmla="*/ 2154138 w 6838513"/>
                <a:gd name="connsiteY8" fmla="*/ 1693171 h 2545847"/>
                <a:gd name="connsiteX0" fmla="*/ 1924933 w 6856958"/>
                <a:gd name="connsiteY0" fmla="*/ 1464571 h 2561746"/>
                <a:gd name="connsiteX1" fmla="*/ 3765544 w 6856958"/>
                <a:gd name="connsiteY1" fmla="*/ 1326268 h 2561746"/>
                <a:gd name="connsiteX2" fmla="*/ 3185281 w 6856958"/>
                <a:gd name="connsiteY2" fmla="*/ 784486 h 2561746"/>
                <a:gd name="connsiteX3" fmla="*/ 4561834 w 6856958"/>
                <a:gd name="connsiteY3" fmla="*/ 595510 h 2561746"/>
                <a:gd name="connsiteX4" fmla="*/ 5747887 w 6856958"/>
                <a:gd name="connsiteY4" fmla="*/ 567697 h 2561746"/>
                <a:gd name="connsiteX5" fmla="*/ 6856597 w 6856958"/>
                <a:gd name="connsiteY5" fmla="*/ 7 h 2561746"/>
                <a:gd name="connsiteX6" fmla="*/ 6607769 w 6856958"/>
                <a:gd name="connsiteY6" fmla="*/ 2449768 h 2561746"/>
                <a:gd name="connsiteX7" fmla="*/ 126613 w 6856958"/>
                <a:gd name="connsiteY7" fmla="*/ 2505463 h 2561746"/>
                <a:gd name="connsiteX8" fmla="*/ 1924933 w 6856958"/>
                <a:gd name="connsiteY8" fmla="*/ 1464571 h 2561746"/>
                <a:gd name="connsiteX0" fmla="*/ 692753 w 5624778"/>
                <a:gd name="connsiteY0" fmla="*/ 1464571 h 2473959"/>
                <a:gd name="connsiteX1" fmla="*/ 2533364 w 5624778"/>
                <a:gd name="connsiteY1" fmla="*/ 1326268 h 2473959"/>
                <a:gd name="connsiteX2" fmla="*/ 1953101 w 5624778"/>
                <a:gd name="connsiteY2" fmla="*/ 784486 h 2473959"/>
                <a:gd name="connsiteX3" fmla="*/ 3329654 w 5624778"/>
                <a:gd name="connsiteY3" fmla="*/ 595510 h 2473959"/>
                <a:gd name="connsiteX4" fmla="*/ 4515707 w 5624778"/>
                <a:gd name="connsiteY4" fmla="*/ 567697 h 2473959"/>
                <a:gd name="connsiteX5" fmla="*/ 5624417 w 5624778"/>
                <a:gd name="connsiteY5" fmla="*/ 7 h 2473959"/>
                <a:gd name="connsiteX6" fmla="*/ 5375589 w 5624778"/>
                <a:gd name="connsiteY6" fmla="*/ 2449768 h 2473959"/>
                <a:gd name="connsiteX7" fmla="*/ 199358 w 5624778"/>
                <a:gd name="connsiteY7" fmla="*/ 2391163 h 2473959"/>
                <a:gd name="connsiteX8" fmla="*/ 692753 w 5624778"/>
                <a:gd name="connsiteY8" fmla="*/ 1464571 h 2473959"/>
                <a:gd name="connsiteX0" fmla="*/ 692753 w 5624778"/>
                <a:gd name="connsiteY0" fmla="*/ 1464571 h 2473959"/>
                <a:gd name="connsiteX1" fmla="*/ 2533364 w 5624778"/>
                <a:gd name="connsiteY1" fmla="*/ 1326268 h 2473959"/>
                <a:gd name="connsiteX2" fmla="*/ 1953101 w 5624778"/>
                <a:gd name="connsiteY2" fmla="*/ 784486 h 2473959"/>
                <a:gd name="connsiteX3" fmla="*/ 3329654 w 5624778"/>
                <a:gd name="connsiteY3" fmla="*/ 595510 h 2473959"/>
                <a:gd name="connsiteX4" fmla="*/ 4515707 w 5624778"/>
                <a:gd name="connsiteY4" fmla="*/ 567697 h 2473959"/>
                <a:gd name="connsiteX5" fmla="*/ 5624417 w 5624778"/>
                <a:gd name="connsiteY5" fmla="*/ 7 h 2473959"/>
                <a:gd name="connsiteX6" fmla="*/ 5375589 w 5624778"/>
                <a:gd name="connsiteY6" fmla="*/ 2449768 h 2473959"/>
                <a:gd name="connsiteX7" fmla="*/ 199358 w 5624778"/>
                <a:gd name="connsiteY7" fmla="*/ 2391163 h 2473959"/>
                <a:gd name="connsiteX8" fmla="*/ 692753 w 5624778"/>
                <a:gd name="connsiteY8" fmla="*/ 1464571 h 2473959"/>
                <a:gd name="connsiteX0" fmla="*/ 493395 w 5425420"/>
                <a:gd name="connsiteY0" fmla="*/ 1464571 h 2473959"/>
                <a:gd name="connsiteX1" fmla="*/ 2334006 w 5425420"/>
                <a:gd name="connsiteY1" fmla="*/ 1326268 h 2473959"/>
                <a:gd name="connsiteX2" fmla="*/ 1753743 w 5425420"/>
                <a:gd name="connsiteY2" fmla="*/ 784486 h 2473959"/>
                <a:gd name="connsiteX3" fmla="*/ 3130296 w 5425420"/>
                <a:gd name="connsiteY3" fmla="*/ 595510 h 2473959"/>
                <a:gd name="connsiteX4" fmla="*/ 4316349 w 5425420"/>
                <a:gd name="connsiteY4" fmla="*/ 567697 h 2473959"/>
                <a:gd name="connsiteX5" fmla="*/ 5425059 w 5425420"/>
                <a:gd name="connsiteY5" fmla="*/ 7 h 2473959"/>
                <a:gd name="connsiteX6" fmla="*/ 5176231 w 5425420"/>
                <a:gd name="connsiteY6" fmla="*/ 2449768 h 2473959"/>
                <a:gd name="connsiteX7" fmla="*/ 0 w 5425420"/>
                <a:gd name="connsiteY7" fmla="*/ 2391163 h 2473959"/>
                <a:gd name="connsiteX8" fmla="*/ 493395 w 5425420"/>
                <a:gd name="connsiteY8" fmla="*/ 1464571 h 2473959"/>
                <a:gd name="connsiteX0" fmla="*/ 493728 w 5425753"/>
                <a:gd name="connsiteY0" fmla="*/ 1464571 h 2449768"/>
                <a:gd name="connsiteX1" fmla="*/ 2334339 w 5425753"/>
                <a:gd name="connsiteY1" fmla="*/ 1326268 h 2449768"/>
                <a:gd name="connsiteX2" fmla="*/ 1754076 w 5425753"/>
                <a:gd name="connsiteY2" fmla="*/ 784486 h 2449768"/>
                <a:gd name="connsiteX3" fmla="*/ 3130629 w 5425753"/>
                <a:gd name="connsiteY3" fmla="*/ 595510 h 2449768"/>
                <a:gd name="connsiteX4" fmla="*/ 4316682 w 5425753"/>
                <a:gd name="connsiteY4" fmla="*/ 567697 h 2449768"/>
                <a:gd name="connsiteX5" fmla="*/ 5425392 w 5425753"/>
                <a:gd name="connsiteY5" fmla="*/ 7 h 2449768"/>
                <a:gd name="connsiteX6" fmla="*/ 5176564 w 5425753"/>
                <a:gd name="connsiteY6" fmla="*/ 2449768 h 2449768"/>
                <a:gd name="connsiteX7" fmla="*/ 333 w 5425753"/>
                <a:gd name="connsiteY7" fmla="*/ 2391163 h 2449768"/>
                <a:gd name="connsiteX8" fmla="*/ 493728 w 5425753"/>
                <a:gd name="connsiteY8" fmla="*/ 1464571 h 2449768"/>
                <a:gd name="connsiteX0" fmla="*/ 493728 w 5425753"/>
                <a:gd name="connsiteY0" fmla="*/ 1464571 h 2449768"/>
                <a:gd name="connsiteX1" fmla="*/ 2334339 w 5425753"/>
                <a:gd name="connsiteY1" fmla="*/ 1326268 h 2449768"/>
                <a:gd name="connsiteX2" fmla="*/ 1754076 w 5425753"/>
                <a:gd name="connsiteY2" fmla="*/ 784486 h 2449768"/>
                <a:gd name="connsiteX3" fmla="*/ 3130629 w 5425753"/>
                <a:gd name="connsiteY3" fmla="*/ 595510 h 2449768"/>
                <a:gd name="connsiteX4" fmla="*/ 4316682 w 5425753"/>
                <a:gd name="connsiteY4" fmla="*/ 567697 h 2449768"/>
                <a:gd name="connsiteX5" fmla="*/ 5425392 w 5425753"/>
                <a:gd name="connsiteY5" fmla="*/ 7 h 2449768"/>
                <a:gd name="connsiteX6" fmla="*/ 5176564 w 5425753"/>
                <a:gd name="connsiteY6" fmla="*/ 2449768 h 2449768"/>
                <a:gd name="connsiteX7" fmla="*/ 333 w 5425753"/>
                <a:gd name="connsiteY7" fmla="*/ 2391163 h 2449768"/>
                <a:gd name="connsiteX8" fmla="*/ 493728 w 5425753"/>
                <a:gd name="connsiteY8" fmla="*/ 1464571 h 2449768"/>
                <a:gd name="connsiteX0" fmla="*/ 627069 w 5559094"/>
                <a:gd name="connsiteY0" fmla="*/ 1464571 h 2510691"/>
                <a:gd name="connsiteX1" fmla="*/ 2467680 w 5559094"/>
                <a:gd name="connsiteY1" fmla="*/ 1326268 h 2510691"/>
                <a:gd name="connsiteX2" fmla="*/ 1887417 w 5559094"/>
                <a:gd name="connsiteY2" fmla="*/ 784486 h 2510691"/>
                <a:gd name="connsiteX3" fmla="*/ 3263970 w 5559094"/>
                <a:gd name="connsiteY3" fmla="*/ 595510 h 2510691"/>
                <a:gd name="connsiteX4" fmla="*/ 4450023 w 5559094"/>
                <a:gd name="connsiteY4" fmla="*/ 567697 h 2510691"/>
                <a:gd name="connsiteX5" fmla="*/ 5558733 w 5559094"/>
                <a:gd name="connsiteY5" fmla="*/ 7 h 2510691"/>
                <a:gd name="connsiteX6" fmla="*/ 5309905 w 5559094"/>
                <a:gd name="connsiteY6" fmla="*/ 2449768 h 2510691"/>
                <a:gd name="connsiteX7" fmla="*/ 324 w 5559094"/>
                <a:gd name="connsiteY7" fmla="*/ 2505463 h 2510691"/>
                <a:gd name="connsiteX8" fmla="*/ 627069 w 5559094"/>
                <a:gd name="connsiteY8" fmla="*/ 1464571 h 2510691"/>
                <a:gd name="connsiteX0" fmla="*/ 627069 w 5559094"/>
                <a:gd name="connsiteY0" fmla="*/ 1464571 h 2510691"/>
                <a:gd name="connsiteX1" fmla="*/ 2467680 w 5559094"/>
                <a:gd name="connsiteY1" fmla="*/ 1326268 h 2510691"/>
                <a:gd name="connsiteX2" fmla="*/ 1887417 w 5559094"/>
                <a:gd name="connsiteY2" fmla="*/ 784486 h 2510691"/>
                <a:gd name="connsiteX3" fmla="*/ 3263970 w 5559094"/>
                <a:gd name="connsiteY3" fmla="*/ 595510 h 2510691"/>
                <a:gd name="connsiteX4" fmla="*/ 4450023 w 5559094"/>
                <a:gd name="connsiteY4" fmla="*/ 567697 h 2510691"/>
                <a:gd name="connsiteX5" fmla="*/ 5558733 w 5559094"/>
                <a:gd name="connsiteY5" fmla="*/ 7 h 2510691"/>
                <a:gd name="connsiteX6" fmla="*/ 5309905 w 5559094"/>
                <a:gd name="connsiteY6" fmla="*/ 2449768 h 2510691"/>
                <a:gd name="connsiteX7" fmla="*/ 324 w 5559094"/>
                <a:gd name="connsiteY7" fmla="*/ 2505463 h 2510691"/>
                <a:gd name="connsiteX8" fmla="*/ 627069 w 5559094"/>
                <a:gd name="connsiteY8" fmla="*/ 1464571 h 2510691"/>
                <a:gd name="connsiteX0" fmla="*/ 627069 w 5559094"/>
                <a:gd name="connsiteY0" fmla="*/ 1464571 h 2510691"/>
                <a:gd name="connsiteX1" fmla="*/ 2467680 w 5559094"/>
                <a:gd name="connsiteY1" fmla="*/ 1326268 h 2510691"/>
                <a:gd name="connsiteX2" fmla="*/ 1887417 w 5559094"/>
                <a:gd name="connsiteY2" fmla="*/ 784486 h 2510691"/>
                <a:gd name="connsiteX3" fmla="*/ 3263970 w 5559094"/>
                <a:gd name="connsiteY3" fmla="*/ 595510 h 2510691"/>
                <a:gd name="connsiteX4" fmla="*/ 4450023 w 5559094"/>
                <a:gd name="connsiteY4" fmla="*/ 567697 h 2510691"/>
                <a:gd name="connsiteX5" fmla="*/ 5558733 w 5559094"/>
                <a:gd name="connsiteY5" fmla="*/ 7 h 2510691"/>
                <a:gd name="connsiteX6" fmla="*/ 5309905 w 5559094"/>
                <a:gd name="connsiteY6" fmla="*/ 2449768 h 2510691"/>
                <a:gd name="connsiteX7" fmla="*/ 324 w 5559094"/>
                <a:gd name="connsiteY7" fmla="*/ 2505463 h 2510691"/>
                <a:gd name="connsiteX8" fmla="*/ 627069 w 5559094"/>
                <a:gd name="connsiteY8" fmla="*/ 1464571 h 2510691"/>
                <a:gd name="connsiteX0" fmla="*/ 627069 w 5559094"/>
                <a:gd name="connsiteY0" fmla="*/ 1464571 h 2510691"/>
                <a:gd name="connsiteX1" fmla="*/ 2467680 w 5559094"/>
                <a:gd name="connsiteY1" fmla="*/ 1326268 h 2510691"/>
                <a:gd name="connsiteX2" fmla="*/ 3011367 w 5559094"/>
                <a:gd name="connsiteY2" fmla="*/ 803536 h 2510691"/>
                <a:gd name="connsiteX3" fmla="*/ 3263970 w 5559094"/>
                <a:gd name="connsiteY3" fmla="*/ 595510 h 2510691"/>
                <a:gd name="connsiteX4" fmla="*/ 4450023 w 5559094"/>
                <a:gd name="connsiteY4" fmla="*/ 567697 h 2510691"/>
                <a:gd name="connsiteX5" fmla="*/ 5558733 w 5559094"/>
                <a:gd name="connsiteY5" fmla="*/ 7 h 2510691"/>
                <a:gd name="connsiteX6" fmla="*/ 5309905 w 5559094"/>
                <a:gd name="connsiteY6" fmla="*/ 2449768 h 2510691"/>
                <a:gd name="connsiteX7" fmla="*/ 324 w 5559094"/>
                <a:gd name="connsiteY7" fmla="*/ 2505463 h 2510691"/>
                <a:gd name="connsiteX8" fmla="*/ 627069 w 5559094"/>
                <a:gd name="connsiteY8" fmla="*/ 1464571 h 2510691"/>
                <a:gd name="connsiteX0" fmla="*/ 627069 w 5559094"/>
                <a:gd name="connsiteY0" fmla="*/ 1537068 h 2583188"/>
                <a:gd name="connsiteX1" fmla="*/ 2467680 w 5559094"/>
                <a:gd name="connsiteY1" fmla="*/ 1398765 h 2583188"/>
                <a:gd name="connsiteX2" fmla="*/ 3011367 w 5559094"/>
                <a:gd name="connsiteY2" fmla="*/ 876033 h 2583188"/>
                <a:gd name="connsiteX3" fmla="*/ 3263970 w 5559094"/>
                <a:gd name="connsiteY3" fmla="*/ 668007 h 2583188"/>
                <a:gd name="connsiteX4" fmla="*/ 5558733 w 5559094"/>
                <a:gd name="connsiteY4" fmla="*/ 72504 h 2583188"/>
                <a:gd name="connsiteX5" fmla="*/ 5309905 w 5559094"/>
                <a:gd name="connsiteY5" fmla="*/ 2522265 h 2583188"/>
                <a:gd name="connsiteX6" fmla="*/ 324 w 5559094"/>
                <a:gd name="connsiteY6" fmla="*/ 2577960 h 2583188"/>
                <a:gd name="connsiteX7" fmla="*/ 627069 w 5559094"/>
                <a:gd name="connsiteY7" fmla="*/ 1537068 h 2583188"/>
                <a:gd name="connsiteX0" fmla="*/ 627069 w 5378634"/>
                <a:gd name="connsiteY0" fmla="*/ 969595 h 2015715"/>
                <a:gd name="connsiteX1" fmla="*/ 2467680 w 5378634"/>
                <a:gd name="connsiteY1" fmla="*/ 831292 h 2015715"/>
                <a:gd name="connsiteX2" fmla="*/ 3011367 w 5378634"/>
                <a:gd name="connsiteY2" fmla="*/ 308560 h 2015715"/>
                <a:gd name="connsiteX3" fmla="*/ 3263970 w 5378634"/>
                <a:gd name="connsiteY3" fmla="*/ 100534 h 2015715"/>
                <a:gd name="connsiteX4" fmla="*/ 5377758 w 5378634"/>
                <a:gd name="connsiteY4" fmla="*/ 162256 h 2015715"/>
                <a:gd name="connsiteX5" fmla="*/ 5309905 w 5378634"/>
                <a:gd name="connsiteY5" fmla="*/ 1954792 h 2015715"/>
                <a:gd name="connsiteX6" fmla="*/ 324 w 5378634"/>
                <a:gd name="connsiteY6" fmla="*/ 2010487 h 2015715"/>
                <a:gd name="connsiteX7" fmla="*/ 627069 w 5378634"/>
                <a:gd name="connsiteY7" fmla="*/ 969595 h 2015715"/>
                <a:gd name="connsiteX0" fmla="*/ 627069 w 5378634"/>
                <a:gd name="connsiteY0" fmla="*/ 874589 h 1920709"/>
                <a:gd name="connsiteX1" fmla="*/ 2467680 w 5378634"/>
                <a:gd name="connsiteY1" fmla="*/ 736286 h 1920709"/>
                <a:gd name="connsiteX2" fmla="*/ 3011367 w 5378634"/>
                <a:gd name="connsiteY2" fmla="*/ 213554 h 1920709"/>
                <a:gd name="connsiteX3" fmla="*/ 3263970 w 5378634"/>
                <a:gd name="connsiteY3" fmla="*/ 5528 h 1920709"/>
                <a:gd name="connsiteX4" fmla="*/ 5377758 w 5378634"/>
                <a:gd name="connsiteY4" fmla="*/ 67250 h 1920709"/>
                <a:gd name="connsiteX5" fmla="*/ 5309905 w 5378634"/>
                <a:gd name="connsiteY5" fmla="*/ 1859786 h 1920709"/>
                <a:gd name="connsiteX6" fmla="*/ 324 w 5378634"/>
                <a:gd name="connsiteY6" fmla="*/ 1915481 h 1920709"/>
                <a:gd name="connsiteX7" fmla="*/ 627069 w 5378634"/>
                <a:gd name="connsiteY7" fmla="*/ 874589 h 1920709"/>
                <a:gd name="connsiteX0" fmla="*/ 627069 w 5378634"/>
                <a:gd name="connsiteY0" fmla="*/ 917873 h 1963993"/>
                <a:gd name="connsiteX1" fmla="*/ 2467680 w 5378634"/>
                <a:gd name="connsiteY1" fmla="*/ 779570 h 1963993"/>
                <a:gd name="connsiteX2" fmla="*/ 3011367 w 5378634"/>
                <a:gd name="connsiteY2" fmla="*/ 256838 h 1963993"/>
                <a:gd name="connsiteX3" fmla="*/ 5377758 w 5378634"/>
                <a:gd name="connsiteY3" fmla="*/ 110534 h 1963993"/>
                <a:gd name="connsiteX4" fmla="*/ 5309905 w 5378634"/>
                <a:gd name="connsiteY4" fmla="*/ 1903070 h 1963993"/>
                <a:gd name="connsiteX5" fmla="*/ 324 w 5378634"/>
                <a:gd name="connsiteY5" fmla="*/ 1958765 h 1963993"/>
                <a:gd name="connsiteX6" fmla="*/ 627069 w 5378634"/>
                <a:gd name="connsiteY6" fmla="*/ 917873 h 1963993"/>
                <a:gd name="connsiteX0" fmla="*/ 627069 w 5378634"/>
                <a:gd name="connsiteY0" fmla="*/ 953458 h 1999578"/>
                <a:gd name="connsiteX1" fmla="*/ 2467680 w 5378634"/>
                <a:gd name="connsiteY1" fmla="*/ 815155 h 1999578"/>
                <a:gd name="connsiteX2" fmla="*/ 3316167 w 5378634"/>
                <a:gd name="connsiteY2" fmla="*/ 159073 h 1999578"/>
                <a:gd name="connsiteX3" fmla="*/ 5377758 w 5378634"/>
                <a:gd name="connsiteY3" fmla="*/ 146119 h 1999578"/>
                <a:gd name="connsiteX4" fmla="*/ 5309905 w 5378634"/>
                <a:gd name="connsiteY4" fmla="*/ 1938655 h 1999578"/>
                <a:gd name="connsiteX5" fmla="*/ 324 w 5378634"/>
                <a:gd name="connsiteY5" fmla="*/ 1994350 h 1999578"/>
                <a:gd name="connsiteX6" fmla="*/ 627069 w 5378634"/>
                <a:gd name="connsiteY6" fmla="*/ 953458 h 1999578"/>
                <a:gd name="connsiteX0" fmla="*/ 627069 w 5378634"/>
                <a:gd name="connsiteY0" fmla="*/ 852091 h 1898211"/>
                <a:gd name="connsiteX1" fmla="*/ 2467680 w 5378634"/>
                <a:gd name="connsiteY1" fmla="*/ 713788 h 1898211"/>
                <a:gd name="connsiteX2" fmla="*/ 3316167 w 5378634"/>
                <a:gd name="connsiteY2" fmla="*/ 57706 h 1898211"/>
                <a:gd name="connsiteX3" fmla="*/ 5377758 w 5378634"/>
                <a:gd name="connsiteY3" fmla="*/ 44752 h 1898211"/>
                <a:gd name="connsiteX4" fmla="*/ 5309905 w 5378634"/>
                <a:gd name="connsiteY4" fmla="*/ 1837288 h 1898211"/>
                <a:gd name="connsiteX5" fmla="*/ 324 w 5378634"/>
                <a:gd name="connsiteY5" fmla="*/ 1892983 h 1898211"/>
                <a:gd name="connsiteX6" fmla="*/ 627069 w 5378634"/>
                <a:gd name="connsiteY6" fmla="*/ 852091 h 1898211"/>
                <a:gd name="connsiteX0" fmla="*/ 627069 w 5309905"/>
                <a:gd name="connsiteY0" fmla="*/ 848322 h 1894442"/>
                <a:gd name="connsiteX1" fmla="*/ 2467680 w 5309905"/>
                <a:gd name="connsiteY1" fmla="*/ 710019 h 1894442"/>
                <a:gd name="connsiteX2" fmla="*/ 3316167 w 5309905"/>
                <a:gd name="connsiteY2" fmla="*/ 53937 h 1894442"/>
                <a:gd name="connsiteX3" fmla="*/ 5206308 w 5309905"/>
                <a:gd name="connsiteY3" fmla="*/ 50508 h 1894442"/>
                <a:gd name="connsiteX4" fmla="*/ 5309905 w 5309905"/>
                <a:gd name="connsiteY4" fmla="*/ 1833519 h 1894442"/>
                <a:gd name="connsiteX5" fmla="*/ 324 w 5309905"/>
                <a:gd name="connsiteY5" fmla="*/ 1889214 h 1894442"/>
                <a:gd name="connsiteX6" fmla="*/ 627069 w 5309905"/>
                <a:gd name="connsiteY6" fmla="*/ 848322 h 1894442"/>
                <a:gd name="connsiteX0" fmla="*/ 627069 w 5309905"/>
                <a:gd name="connsiteY0" fmla="*/ 860587 h 1906707"/>
                <a:gd name="connsiteX1" fmla="*/ 2467680 w 5309905"/>
                <a:gd name="connsiteY1" fmla="*/ 722284 h 1906707"/>
                <a:gd name="connsiteX2" fmla="*/ 3316167 w 5309905"/>
                <a:gd name="connsiteY2" fmla="*/ 66202 h 1906707"/>
                <a:gd name="connsiteX3" fmla="*/ 5206308 w 5309905"/>
                <a:gd name="connsiteY3" fmla="*/ 34198 h 1906707"/>
                <a:gd name="connsiteX4" fmla="*/ 5309905 w 5309905"/>
                <a:gd name="connsiteY4" fmla="*/ 1845784 h 1906707"/>
                <a:gd name="connsiteX5" fmla="*/ 324 w 5309905"/>
                <a:gd name="connsiteY5" fmla="*/ 1901479 h 1906707"/>
                <a:gd name="connsiteX6" fmla="*/ 627069 w 5309905"/>
                <a:gd name="connsiteY6" fmla="*/ 860587 h 1906707"/>
                <a:gd name="connsiteX0" fmla="*/ 722319 w 5309905"/>
                <a:gd name="connsiteY0" fmla="*/ 860587 h 1906707"/>
                <a:gd name="connsiteX1" fmla="*/ 2467680 w 5309905"/>
                <a:gd name="connsiteY1" fmla="*/ 722284 h 1906707"/>
                <a:gd name="connsiteX2" fmla="*/ 3316167 w 5309905"/>
                <a:gd name="connsiteY2" fmla="*/ 66202 h 1906707"/>
                <a:gd name="connsiteX3" fmla="*/ 5206308 w 5309905"/>
                <a:gd name="connsiteY3" fmla="*/ 34198 h 1906707"/>
                <a:gd name="connsiteX4" fmla="*/ 5309905 w 5309905"/>
                <a:gd name="connsiteY4" fmla="*/ 1845784 h 1906707"/>
                <a:gd name="connsiteX5" fmla="*/ 324 w 5309905"/>
                <a:gd name="connsiteY5" fmla="*/ 1901479 h 1906707"/>
                <a:gd name="connsiteX6" fmla="*/ 722319 w 5309905"/>
                <a:gd name="connsiteY6" fmla="*/ 860587 h 1906707"/>
                <a:gd name="connsiteX0" fmla="*/ 779469 w 5309905"/>
                <a:gd name="connsiteY0" fmla="*/ 917737 h 1906707"/>
                <a:gd name="connsiteX1" fmla="*/ 2467680 w 5309905"/>
                <a:gd name="connsiteY1" fmla="*/ 722284 h 1906707"/>
                <a:gd name="connsiteX2" fmla="*/ 3316167 w 5309905"/>
                <a:gd name="connsiteY2" fmla="*/ 66202 h 1906707"/>
                <a:gd name="connsiteX3" fmla="*/ 5206308 w 5309905"/>
                <a:gd name="connsiteY3" fmla="*/ 34198 h 1906707"/>
                <a:gd name="connsiteX4" fmla="*/ 5309905 w 5309905"/>
                <a:gd name="connsiteY4" fmla="*/ 1845784 h 1906707"/>
                <a:gd name="connsiteX5" fmla="*/ 324 w 5309905"/>
                <a:gd name="connsiteY5" fmla="*/ 1901479 h 1906707"/>
                <a:gd name="connsiteX6" fmla="*/ 779469 w 5309905"/>
                <a:gd name="connsiteY6" fmla="*/ 917737 h 1906707"/>
                <a:gd name="connsiteX0" fmla="*/ 779469 w 5309905"/>
                <a:gd name="connsiteY0" fmla="*/ 917737 h 1907306"/>
                <a:gd name="connsiteX1" fmla="*/ 2467680 w 5309905"/>
                <a:gd name="connsiteY1" fmla="*/ 722284 h 1907306"/>
                <a:gd name="connsiteX2" fmla="*/ 3316167 w 5309905"/>
                <a:gd name="connsiteY2" fmla="*/ 66202 h 1907306"/>
                <a:gd name="connsiteX3" fmla="*/ 5206308 w 5309905"/>
                <a:gd name="connsiteY3" fmla="*/ 34198 h 1907306"/>
                <a:gd name="connsiteX4" fmla="*/ 5309905 w 5309905"/>
                <a:gd name="connsiteY4" fmla="*/ 1845784 h 1907306"/>
                <a:gd name="connsiteX5" fmla="*/ 324 w 5309905"/>
                <a:gd name="connsiteY5" fmla="*/ 1901479 h 1907306"/>
                <a:gd name="connsiteX6" fmla="*/ 779469 w 5309905"/>
                <a:gd name="connsiteY6" fmla="*/ 917737 h 1907306"/>
                <a:gd name="connsiteX0" fmla="*/ 779469 w 5309905"/>
                <a:gd name="connsiteY0" fmla="*/ 894740 h 1884309"/>
                <a:gd name="connsiteX1" fmla="*/ 2467680 w 5309905"/>
                <a:gd name="connsiteY1" fmla="*/ 699287 h 1884309"/>
                <a:gd name="connsiteX2" fmla="*/ 3312121 w 5309905"/>
                <a:gd name="connsiteY2" fmla="*/ 95803 h 1884309"/>
                <a:gd name="connsiteX3" fmla="*/ 5206308 w 5309905"/>
                <a:gd name="connsiteY3" fmla="*/ 11201 h 1884309"/>
                <a:gd name="connsiteX4" fmla="*/ 5309905 w 5309905"/>
                <a:gd name="connsiteY4" fmla="*/ 1822787 h 1884309"/>
                <a:gd name="connsiteX5" fmla="*/ 324 w 5309905"/>
                <a:gd name="connsiteY5" fmla="*/ 1878482 h 1884309"/>
                <a:gd name="connsiteX6" fmla="*/ 779469 w 5309905"/>
                <a:gd name="connsiteY6" fmla="*/ 894740 h 1884309"/>
                <a:gd name="connsiteX0" fmla="*/ 779469 w 5309905"/>
                <a:gd name="connsiteY0" fmla="*/ 938807 h 1928376"/>
                <a:gd name="connsiteX1" fmla="*/ 2467680 w 5309905"/>
                <a:gd name="connsiteY1" fmla="*/ 743354 h 1928376"/>
                <a:gd name="connsiteX2" fmla="*/ 3441594 w 5309905"/>
                <a:gd name="connsiteY2" fmla="*/ 54903 h 1928376"/>
                <a:gd name="connsiteX3" fmla="*/ 5206308 w 5309905"/>
                <a:gd name="connsiteY3" fmla="*/ 55268 h 1928376"/>
                <a:gd name="connsiteX4" fmla="*/ 5309905 w 5309905"/>
                <a:gd name="connsiteY4" fmla="*/ 1866854 h 1928376"/>
                <a:gd name="connsiteX5" fmla="*/ 324 w 5309905"/>
                <a:gd name="connsiteY5" fmla="*/ 1922549 h 1928376"/>
                <a:gd name="connsiteX6" fmla="*/ 779469 w 5309905"/>
                <a:gd name="connsiteY6" fmla="*/ 938807 h 1928376"/>
                <a:gd name="connsiteX0" fmla="*/ 779469 w 5309905"/>
                <a:gd name="connsiteY0" fmla="*/ 895271 h 1884840"/>
                <a:gd name="connsiteX1" fmla="*/ 2467680 w 5309905"/>
                <a:gd name="connsiteY1" fmla="*/ 699818 h 1884840"/>
                <a:gd name="connsiteX2" fmla="*/ 3441594 w 5309905"/>
                <a:gd name="connsiteY2" fmla="*/ 11367 h 1884840"/>
                <a:gd name="connsiteX3" fmla="*/ 5206308 w 5309905"/>
                <a:gd name="connsiteY3" fmla="*/ 11732 h 1884840"/>
                <a:gd name="connsiteX4" fmla="*/ 5309905 w 5309905"/>
                <a:gd name="connsiteY4" fmla="*/ 1823318 h 1884840"/>
                <a:gd name="connsiteX5" fmla="*/ 324 w 5309905"/>
                <a:gd name="connsiteY5" fmla="*/ 1879013 h 1884840"/>
                <a:gd name="connsiteX6" fmla="*/ 779469 w 5309905"/>
                <a:gd name="connsiteY6" fmla="*/ 895271 h 188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905" h="1884840">
                  <a:moveTo>
                    <a:pt x="779469" y="895271"/>
                  </a:moveTo>
                  <a:cubicBezTo>
                    <a:pt x="1730445" y="735251"/>
                    <a:pt x="2023993" y="847135"/>
                    <a:pt x="2467680" y="699818"/>
                  </a:cubicBezTo>
                  <a:cubicBezTo>
                    <a:pt x="2911367" y="552501"/>
                    <a:pt x="2973018" y="24898"/>
                    <a:pt x="3441594" y="11367"/>
                  </a:cubicBezTo>
                  <a:cubicBezTo>
                    <a:pt x="3910170" y="-2164"/>
                    <a:pt x="4413643" y="-5465"/>
                    <a:pt x="5206308" y="11732"/>
                  </a:cubicBezTo>
                  <a:cubicBezTo>
                    <a:pt x="5218500" y="7160"/>
                    <a:pt x="5270281" y="1817222"/>
                    <a:pt x="5309905" y="1823318"/>
                  </a:cubicBezTo>
                  <a:cubicBezTo>
                    <a:pt x="5285521" y="1792838"/>
                    <a:pt x="-47878" y="1909862"/>
                    <a:pt x="324" y="1879013"/>
                  </a:cubicBezTo>
                  <a:cubicBezTo>
                    <a:pt x="901" y="1943414"/>
                    <a:pt x="-28632" y="1464866"/>
                    <a:pt x="779469" y="895271"/>
                  </a:cubicBezTo>
                  <a:close/>
                </a:path>
              </a:pathLst>
            </a:cu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6" name="Rectangle 45">
              <a:extLst>
                <a:ext uri="{FF2B5EF4-FFF2-40B4-BE49-F238E27FC236}">
                  <a16:creationId xmlns:a16="http://schemas.microsoft.com/office/drawing/2014/main" id="{2D4BFDC4-7CEE-A57A-E602-1A0F300A51A9}"/>
                </a:ext>
              </a:extLst>
            </p:cNvPr>
            <p:cNvSpPr/>
            <p:nvPr/>
          </p:nvSpPr>
          <p:spPr bwMode="gray">
            <a:xfrm>
              <a:off x="700563" y="5848929"/>
              <a:ext cx="7224237" cy="74725"/>
            </a:xfrm>
            <a:prstGeom prst="rect">
              <a:avLst/>
            </a:prstGeom>
            <a:solidFill>
              <a:srgbClr val="DEDE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7" name="Rectangle 46">
              <a:extLst>
                <a:ext uri="{FF2B5EF4-FFF2-40B4-BE49-F238E27FC236}">
                  <a16:creationId xmlns:a16="http://schemas.microsoft.com/office/drawing/2014/main" id="{6DD88B7A-FF2A-7AB9-CF00-F6C5AF390C27}"/>
                </a:ext>
              </a:extLst>
            </p:cNvPr>
            <p:cNvSpPr/>
            <p:nvPr/>
          </p:nvSpPr>
          <p:spPr bwMode="gray">
            <a:xfrm>
              <a:off x="5884017" y="4639362"/>
              <a:ext cx="2040784" cy="1272101"/>
            </a:xfrm>
            <a:prstGeom prst="rect">
              <a:avLst/>
            </a:prstGeom>
            <a:solidFill>
              <a:srgbClr val="DEDE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325" name="Right Bracket 4324">
            <a:extLst>
              <a:ext uri="{FF2B5EF4-FFF2-40B4-BE49-F238E27FC236}">
                <a16:creationId xmlns:a16="http://schemas.microsoft.com/office/drawing/2014/main" id="{3DB26EE2-9338-2629-7CBB-6DB72E4B9044}"/>
              </a:ext>
            </a:extLst>
          </p:cNvPr>
          <p:cNvSpPr/>
          <p:nvPr/>
        </p:nvSpPr>
        <p:spPr bwMode="gray">
          <a:xfrm rot="5400000">
            <a:off x="5289550" y="4197350"/>
            <a:ext cx="1230373" cy="2292350"/>
          </a:xfrm>
          <a:prstGeom prst="rightBracket">
            <a:avLst>
              <a:gd name="adj" fmla="val 11886"/>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3" name="Right Bracket 4322">
            <a:extLst>
              <a:ext uri="{FF2B5EF4-FFF2-40B4-BE49-F238E27FC236}">
                <a16:creationId xmlns:a16="http://schemas.microsoft.com/office/drawing/2014/main" id="{62B381ED-E398-1354-BDD1-AA920182AD05}"/>
              </a:ext>
            </a:extLst>
          </p:cNvPr>
          <p:cNvSpPr/>
          <p:nvPr/>
        </p:nvSpPr>
        <p:spPr bwMode="gray">
          <a:xfrm rot="5400000">
            <a:off x="4429125" y="5056188"/>
            <a:ext cx="1230373" cy="573088"/>
          </a:xfrm>
          <a:prstGeom prst="rightBracket">
            <a:avLst>
              <a:gd name="adj" fmla="val 25455"/>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8">
            <a:extLst>
              <a:ext uri="{FF2B5EF4-FFF2-40B4-BE49-F238E27FC236}">
                <a16:creationId xmlns:a16="http://schemas.microsoft.com/office/drawing/2014/main" id="{FB47E04F-1C0E-6951-34BC-9647E6142F54}"/>
              </a:ext>
            </a:extLst>
          </p:cNvPr>
          <p:cNvSpPr txBox="1"/>
          <p:nvPr/>
        </p:nvSpPr>
        <p:spPr bwMode="gray">
          <a:xfrm>
            <a:off x="8546927" y="1554480"/>
            <a:ext cx="3256136" cy="4485843"/>
          </a:xfrm>
          <a:prstGeom prst="rect">
            <a:avLst/>
          </a:prstGeom>
          <a:solidFill>
            <a:srgbClr val="E3E8EE"/>
          </a:solidFill>
        </p:spPr>
        <p:txBody>
          <a:bodyPr wrap="square" lIns="137160" tIns="137160" rIns="274320" bIns="137160" rtlCol="0" anchor="t">
            <a:spAutoFit/>
          </a:bodyPr>
          <a:lstStyle/>
          <a:p>
            <a:pPr marL="0" indent="0" algn="l">
              <a:spcAft>
                <a:spcPts val="600"/>
              </a:spcAft>
              <a:buNone/>
            </a:pPr>
            <a:r>
              <a:rPr lang="en-US" sz="1250" b="1">
                <a:solidFill>
                  <a:srgbClr val="131516"/>
                </a:solidFill>
                <a:latin typeface="+mj-lt"/>
              </a:rPr>
              <a:t>Observations</a:t>
            </a:r>
            <a:endParaRPr lang="en-US" sz="1250" b="1" i="0">
              <a:solidFill>
                <a:srgbClr val="131516"/>
              </a:solidFill>
              <a:effectLst/>
              <a:latin typeface="+mj-lt"/>
            </a:endParaRPr>
          </a:p>
          <a:p>
            <a:pPr>
              <a:spcBef>
                <a:spcPts val="0"/>
              </a:spcBef>
              <a:spcAft>
                <a:spcPts val="400"/>
              </a:spcAft>
            </a:pPr>
            <a:r>
              <a:rPr lang="en-US" sz="1050">
                <a:solidFill>
                  <a:srgbClr val="131516"/>
                </a:solidFill>
                <a:latin typeface="+mj-lt"/>
              </a:rPr>
              <a:t>Offshore wind has grown 14x in the past decade and is expected to grow an additional 4x by 2030. </a:t>
            </a:r>
            <a:r>
              <a:rPr lang="en-US" sz="1050" b="0" i="0">
                <a:solidFill>
                  <a:srgbClr val="131516"/>
                </a:solidFill>
                <a:effectLst/>
                <a:latin typeface="+mj-lt"/>
              </a:rPr>
              <a:t>Nevertheless, the total installed capacity is still much smaller than onshore wind, which has steadily been growing at ~10% CAGR.</a:t>
            </a:r>
          </a:p>
          <a:p>
            <a:pPr>
              <a:spcBef>
                <a:spcPts val="0"/>
              </a:spcBef>
              <a:spcAft>
                <a:spcPts val="400"/>
              </a:spcAft>
            </a:pPr>
            <a:r>
              <a:rPr lang="en-US" sz="1050" b="0" i="0">
                <a:solidFill>
                  <a:srgbClr val="131516"/>
                </a:solidFill>
                <a:effectLst/>
                <a:latin typeface="+mj-lt"/>
              </a:rPr>
              <a:t>Offshor</a:t>
            </a:r>
            <a:r>
              <a:rPr lang="en-US" sz="1050">
                <a:solidFill>
                  <a:srgbClr val="131516"/>
                </a:solidFill>
                <a:latin typeface="+mj-lt"/>
              </a:rPr>
              <a:t>e wind turbines are appealing for multiple technical reasons, including:</a:t>
            </a:r>
          </a:p>
          <a:p>
            <a:pPr lvl="1">
              <a:spcBef>
                <a:spcPts val="0"/>
              </a:spcBef>
              <a:spcAft>
                <a:spcPts val="400"/>
              </a:spcAft>
            </a:pPr>
            <a:r>
              <a:rPr lang="en-US" sz="850" i="0">
                <a:effectLst/>
                <a:latin typeface="+mj-lt"/>
              </a:rPr>
              <a:t>Less impact on residential areas.</a:t>
            </a:r>
            <a:endParaRPr lang="en-US" sz="850" i="0">
              <a:effectLst/>
              <a:latin typeface="+mj-lt"/>
              <a:cs typeface="Arial"/>
            </a:endParaRPr>
          </a:p>
          <a:p>
            <a:pPr lvl="1">
              <a:spcBef>
                <a:spcPts val="0"/>
              </a:spcBef>
              <a:spcAft>
                <a:spcPts val="400"/>
              </a:spcAft>
            </a:pPr>
            <a:r>
              <a:rPr lang="en-US" sz="850">
                <a:latin typeface="+mj-lt"/>
              </a:rPr>
              <a:t>Higher average wind speeds and more consistent.</a:t>
            </a:r>
            <a:endParaRPr lang="en-US" sz="850">
              <a:latin typeface="+mj-lt"/>
              <a:cs typeface="Arial"/>
            </a:endParaRPr>
          </a:p>
          <a:p>
            <a:pPr lvl="1">
              <a:spcBef>
                <a:spcPts val="0"/>
              </a:spcBef>
              <a:spcAft>
                <a:spcPts val="400"/>
              </a:spcAft>
            </a:pPr>
            <a:r>
              <a:rPr lang="en-US" sz="850">
                <a:latin typeface="+mj-lt"/>
              </a:rPr>
              <a:t>Larger constructions can be shipped rather than transported by road.</a:t>
            </a:r>
            <a:endParaRPr lang="en-US" sz="850">
              <a:latin typeface="+mj-lt"/>
              <a:cs typeface="Arial"/>
            </a:endParaRPr>
          </a:p>
          <a:p>
            <a:pPr lvl="1">
              <a:spcBef>
                <a:spcPts val="0"/>
              </a:spcBef>
              <a:spcAft>
                <a:spcPts val="400"/>
              </a:spcAft>
            </a:pPr>
            <a:r>
              <a:rPr lang="en-US" sz="850">
                <a:latin typeface="+mj-lt"/>
              </a:rPr>
              <a:t>There is no competition with other space-consuming projects (e.g., industry, agriculture, housing).</a:t>
            </a:r>
            <a:endParaRPr lang="en-US" sz="850">
              <a:latin typeface="+mj-lt"/>
              <a:cs typeface="Arial"/>
            </a:endParaRPr>
          </a:p>
          <a:p>
            <a:pPr>
              <a:spcBef>
                <a:spcPts val="0"/>
              </a:spcBef>
              <a:spcAft>
                <a:spcPts val="400"/>
              </a:spcAft>
            </a:pPr>
            <a:r>
              <a:rPr lang="en-US" sz="1050">
                <a:solidFill>
                  <a:srgbClr val="131516"/>
                </a:solidFill>
                <a:latin typeface="+mj-lt"/>
              </a:rPr>
              <a:t>However, offshore wind comes with significant challenges compared to onshore wind:</a:t>
            </a:r>
          </a:p>
          <a:p>
            <a:pPr lvl="1">
              <a:spcBef>
                <a:spcPts val="0"/>
              </a:spcBef>
              <a:spcAft>
                <a:spcPts val="400"/>
              </a:spcAft>
            </a:pPr>
            <a:r>
              <a:rPr lang="en-US" sz="850">
                <a:solidFill>
                  <a:srgbClr val="131516"/>
                </a:solidFill>
                <a:latin typeface="+mj-lt"/>
              </a:rPr>
              <a:t>Structures must overcome fatigue, erosion, and corrosion in tough ocean climates.</a:t>
            </a:r>
          </a:p>
          <a:p>
            <a:pPr lvl="1">
              <a:spcBef>
                <a:spcPts val="0"/>
              </a:spcBef>
              <a:spcAft>
                <a:spcPts val="400"/>
              </a:spcAft>
            </a:pPr>
            <a:r>
              <a:rPr lang="en-US" sz="850">
                <a:solidFill>
                  <a:srgbClr val="131516"/>
                </a:solidFill>
                <a:latin typeface="+mj-lt"/>
              </a:rPr>
              <a:t>Structures need to be fixed to ocean bottoms at 30 to 50 meters depth.</a:t>
            </a:r>
          </a:p>
          <a:p>
            <a:pPr lvl="1">
              <a:spcBef>
                <a:spcPts val="0"/>
              </a:spcBef>
              <a:spcAft>
                <a:spcPts val="400"/>
              </a:spcAft>
            </a:pPr>
            <a:r>
              <a:rPr lang="en-US" sz="850">
                <a:solidFill>
                  <a:srgbClr val="131516"/>
                </a:solidFill>
                <a:latin typeface="+mj-lt"/>
              </a:rPr>
              <a:t>Transmission lines need to connect offshore wind farms to the onshore power grid.</a:t>
            </a:r>
          </a:p>
        </p:txBody>
      </p:sp>
      <p:sp>
        <p:nvSpPr>
          <p:cNvPr id="6" name="Title 5"/>
          <p:cNvSpPr>
            <a:spLocks noGrp="1"/>
          </p:cNvSpPr>
          <p:nvPr>
            <p:ph type="title"/>
          </p:nvPr>
        </p:nvSpPr>
        <p:spPr/>
        <p:txBody>
          <a:bodyPr vert="horz">
            <a:noAutofit/>
          </a:bodyPr>
          <a:lstStyle/>
          <a:p>
            <a:r>
              <a:rPr lang="en-US"/>
              <a:t>Offshore wind grows at &gt;20% p.a. vs. 9% p.a. for onshore, but higher costs due to technical challenges prevent broad adoption</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i="0" u="none" strike="noStrike" dirty="0" err="1">
                <a:solidFill>
                  <a:srgbClr val="000000"/>
                </a:solidFill>
                <a:effectLst/>
                <a:latin typeface="Arial" panose="020B0604020202020204" pitchFamily="34" charset="0"/>
                <a:cs typeface="Arial" panose="020B0604020202020204" pitchFamily="34" charset="0"/>
              </a:rPr>
              <a:t>Ø</a:t>
            </a:r>
            <a:r>
              <a:rPr lang="en-US" sz="800" dirty="0" err="1">
                <a:solidFill>
                  <a:srgbClr val="000000"/>
                </a:solidFill>
              </a:rPr>
              <a:t>rsted</a:t>
            </a:r>
            <a:r>
              <a:rPr lang="en-US" sz="800" dirty="0">
                <a:solidFill>
                  <a:srgbClr val="000000"/>
                </a:solidFill>
              </a:rPr>
              <a:t>, </a:t>
            </a:r>
            <a:r>
              <a:rPr lang="en-US" sz="800" dirty="0">
                <a:solidFill>
                  <a:srgbClr val="000000"/>
                </a:solidFill>
                <a:hlinkClick r:id="rId23"/>
              </a:rPr>
              <a:t>Advantages of offshore wind</a:t>
            </a:r>
            <a:r>
              <a:rPr lang="en-US" sz="800" dirty="0">
                <a:solidFill>
                  <a:srgbClr val="000000"/>
                </a:solidFill>
              </a:rPr>
              <a:t>; Asim et al., </a:t>
            </a:r>
            <a:r>
              <a:rPr lang="en-US" sz="800" dirty="0">
                <a:solidFill>
                  <a:srgbClr val="000000"/>
                </a:solidFill>
                <a:hlinkClick r:id="rId24"/>
              </a:rPr>
              <a:t>A Review of Recent Advancements in Offshore Wind Turbine Technology</a:t>
            </a:r>
            <a:r>
              <a:rPr lang="en-US" sz="800" dirty="0">
                <a:solidFill>
                  <a:srgbClr val="000000"/>
                </a:solidFill>
              </a:rPr>
              <a:t> (2022); </a:t>
            </a:r>
            <a:r>
              <a:rPr lang="en-US" sz="800" dirty="0" err="1">
                <a:solidFill>
                  <a:srgbClr val="000000"/>
                </a:solidFill>
              </a:rPr>
              <a:t>Incorrys</a:t>
            </a:r>
            <a:r>
              <a:rPr lang="en-US" sz="800" dirty="0">
                <a:solidFill>
                  <a:srgbClr val="000000"/>
                </a:solidFill>
              </a:rPr>
              <a:t>, </a:t>
            </a:r>
            <a:r>
              <a:rPr lang="en-US" sz="800" dirty="0">
                <a:solidFill>
                  <a:srgbClr val="000000"/>
                </a:solidFill>
                <a:hlinkClick r:id="rId25"/>
              </a:rPr>
              <a:t>Wind Power Capacity Forecast 2022-2030</a:t>
            </a:r>
            <a:r>
              <a:rPr lang="en-US" sz="800" dirty="0">
                <a:solidFill>
                  <a:srgbClr val="000000"/>
                </a:solidFill>
              </a:rPr>
              <a:t> (2024); Blackridge, </a:t>
            </a:r>
            <a:r>
              <a:rPr lang="en-US" sz="800" dirty="0">
                <a:solidFill>
                  <a:srgbClr val="000000"/>
                </a:solidFill>
                <a:hlinkClick r:id="rId26"/>
              </a:rPr>
              <a:t>Top 7 Upcoming Floating Offshore Wind Projects In the World</a:t>
            </a:r>
            <a:r>
              <a:rPr lang="en-US" sz="800" dirty="0">
                <a:solidFill>
                  <a:srgbClr val="000000"/>
                </a:solidFill>
              </a:rPr>
              <a:t> (2024).</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27"/>
              </a:rPr>
              <a:t>Gernot Wagner</a:t>
            </a:r>
            <a:r>
              <a:rPr lang="en-US" sz="800" dirty="0">
                <a:solidFill>
                  <a:srgbClr val="000000"/>
                </a:solidFill>
              </a:rPr>
              <a:t>. </a:t>
            </a:r>
            <a:r>
              <a:rPr lang="en-US" sz="800" dirty="0">
                <a:solidFill>
                  <a:srgbClr val="000000"/>
                </a:solidFill>
                <a:hlinkClick r:id="rId2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9"/>
              </a:rPr>
              <a:t>Reconsidering Wind</a:t>
            </a:r>
            <a:r>
              <a:rPr lang="en-US" sz="800" dirty="0">
                <a:solidFill>
                  <a:srgbClr val="000000"/>
                </a:solidFill>
              </a:rPr>
              <a:t>” (5 March 2025).</a:t>
            </a:r>
          </a:p>
        </p:txBody>
      </p:sp>
      <p:sp>
        <p:nvSpPr>
          <p:cNvPr id="2" name="TextBox 1">
            <a:extLst>
              <a:ext uri="{FF2B5EF4-FFF2-40B4-BE49-F238E27FC236}">
                <a16:creationId xmlns:a16="http://schemas.microsoft.com/office/drawing/2014/main" id="{2EFCD90C-927F-5F7E-5FC9-062758AB27AB}"/>
              </a:ext>
            </a:extLst>
          </p:cNvPr>
          <p:cNvSpPr txBox="1"/>
          <p:nvPr/>
        </p:nvSpPr>
        <p:spPr bwMode="gray">
          <a:xfrm>
            <a:off x="329184" y="1554480"/>
            <a:ext cx="7116584" cy="288147"/>
          </a:xfrm>
          <a:prstGeom prst="rect">
            <a:avLst/>
          </a:prstGeom>
          <a:noFill/>
        </p:spPr>
        <p:txBody>
          <a:bodyPr wrap="square" lIns="36000" tIns="36000" rIns="36000" bIns="36000" rtlCol="0">
            <a:spAutoFit/>
          </a:bodyPr>
          <a:lstStyle/>
          <a:p>
            <a:pPr marL="0" indent="0">
              <a:buNone/>
            </a:pPr>
            <a:r>
              <a:rPr lang="en-US" sz="1400" b="1" dirty="0"/>
              <a:t>Comparison of horizontal- and vertical-axis wind turbines</a:t>
            </a:r>
          </a:p>
        </p:txBody>
      </p:sp>
      <p:sp>
        <p:nvSpPr>
          <p:cNvPr id="22" name="TextBox 21">
            <a:extLst>
              <a:ext uri="{FF2B5EF4-FFF2-40B4-BE49-F238E27FC236}">
                <a16:creationId xmlns:a16="http://schemas.microsoft.com/office/drawing/2014/main" id="{32D0F688-3F51-0D13-B4BA-B514E194C17A}"/>
              </a:ext>
            </a:extLst>
          </p:cNvPr>
          <p:cNvSpPr txBox="1"/>
          <p:nvPr/>
        </p:nvSpPr>
        <p:spPr bwMode="gray">
          <a:xfrm>
            <a:off x="402940" y="2678826"/>
            <a:ext cx="1472267" cy="411163"/>
          </a:xfrm>
          <a:prstGeom prst="rect">
            <a:avLst/>
          </a:prstGeom>
          <a:noFill/>
        </p:spPr>
        <p:txBody>
          <a:bodyPr wrap="square" lIns="36000" tIns="36000" rIns="36000" bIns="36000" rtlCol="0">
            <a:spAutoFit/>
          </a:bodyPr>
          <a:lstStyle/>
          <a:p>
            <a:pPr marL="0" indent="0">
              <a:spcBef>
                <a:spcPts val="600"/>
              </a:spcBef>
              <a:buNone/>
            </a:pPr>
            <a:r>
              <a:rPr lang="en-US" sz="1100" b="1" i="0">
                <a:solidFill>
                  <a:srgbClr val="131516"/>
                </a:solidFill>
                <a:effectLst/>
                <a:latin typeface="+mj-lt"/>
              </a:rPr>
              <a:t>Global installed capacity</a:t>
            </a:r>
            <a:r>
              <a:rPr lang="en-US" sz="1100" i="0">
                <a:solidFill>
                  <a:srgbClr val="131516"/>
                </a:solidFill>
                <a:effectLst/>
                <a:latin typeface="+mj-lt"/>
              </a:rPr>
              <a:t>, GW</a:t>
            </a:r>
          </a:p>
        </p:txBody>
      </p:sp>
      <p:sp>
        <p:nvSpPr>
          <p:cNvPr id="4186" name="Right Brace 4185">
            <a:extLst>
              <a:ext uri="{FF2B5EF4-FFF2-40B4-BE49-F238E27FC236}">
                <a16:creationId xmlns:a16="http://schemas.microsoft.com/office/drawing/2014/main" id="{EE8A3EC5-24BB-7B05-1A8D-280BB13115F5}"/>
              </a:ext>
            </a:extLst>
          </p:cNvPr>
          <p:cNvSpPr/>
          <p:nvPr/>
        </p:nvSpPr>
        <p:spPr bwMode="gray">
          <a:xfrm rot="16200000">
            <a:off x="2306638" y="2641600"/>
            <a:ext cx="112713" cy="1746250"/>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87" name="Right Brace 4186">
            <a:extLst>
              <a:ext uri="{FF2B5EF4-FFF2-40B4-BE49-F238E27FC236}">
                <a16:creationId xmlns:a16="http://schemas.microsoft.com/office/drawing/2014/main" id="{CDD1F820-227E-D685-ABEA-A4B921E5DC02}"/>
              </a:ext>
            </a:extLst>
          </p:cNvPr>
          <p:cNvSpPr/>
          <p:nvPr/>
        </p:nvSpPr>
        <p:spPr bwMode="gray">
          <a:xfrm rot="16200000">
            <a:off x="4630738" y="2641600"/>
            <a:ext cx="111125" cy="1746250"/>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92" name="TextBox 4191">
            <a:extLst>
              <a:ext uri="{FF2B5EF4-FFF2-40B4-BE49-F238E27FC236}">
                <a16:creationId xmlns:a16="http://schemas.microsoft.com/office/drawing/2014/main" id="{B05BA92D-53A0-7955-D3E0-7F181BAD5F08}"/>
              </a:ext>
            </a:extLst>
          </p:cNvPr>
          <p:cNvSpPr txBox="1"/>
          <p:nvPr/>
        </p:nvSpPr>
        <p:spPr bwMode="gray">
          <a:xfrm>
            <a:off x="1794038" y="3241675"/>
            <a:ext cx="1163638" cy="241300"/>
          </a:xfrm>
          <a:prstGeom prst="rect">
            <a:avLst/>
          </a:prstGeom>
          <a:noFill/>
        </p:spPr>
        <p:txBody>
          <a:bodyPr wrap="square" lIns="36000" tIns="36000" rIns="36000" bIns="36000" rtlCol="0">
            <a:spAutoFit/>
          </a:bodyPr>
          <a:lstStyle/>
          <a:p>
            <a:pPr marL="0" indent="0" algn="ctr">
              <a:buNone/>
            </a:pPr>
            <a:r>
              <a:rPr lang="en-US" sz="1100"/>
              <a:t>Floating offshore</a:t>
            </a:r>
          </a:p>
        </p:txBody>
      </p:sp>
      <p:sp>
        <p:nvSpPr>
          <p:cNvPr id="4193" name="TextBox 4192">
            <a:extLst>
              <a:ext uri="{FF2B5EF4-FFF2-40B4-BE49-F238E27FC236}">
                <a16:creationId xmlns:a16="http://schemas.microsoft.com/office/drawing/2014/main" id="{FEBD1DA4-EEE7-5908-2896-39F4019687F5}"/>
              </a:ext>
            </a:extLst>
          </p:cNvPr>
          <p:cNvSpPr txBox="1"/>
          <p:nvPr/>
        </p:nvSpPr>
        <p:spPr bwMode="gray">
          <a:xfrm>
            <a:off x="4102618" y="3241675"/>
            <a:ext cx="1163638" cy="241300"/>
          </a:xfrm>
          <a:prstGeom prst="rect">
            <a:avLst/>
          </a:prstGeom>
          <a:noFill/>
        </p:spPr>
        <p:txBody>
          <a:bodyPr wrap="square" lIns="36000" tIns="36000" rIns="36000" bIns="36000" rtlCol="0">
            <a:spAutoFit/>
          </a:bodyPr>
          <a:lstStyle/>
          <a:p>
            <a:pPr marL="0" indent="0" algn="ctr">
              <a:buNone/>
            </a:pPr>
            <a:r>
              <a:rPr lang="en-US" sz="1100"/>
              <a:t>Fixed offshore</a:t>
            </a:r>
          </a:p>
        </p:txBody>
      </p:sp>
      <p:sp>
        <p:nvSpPr>
          <p:cNvPr id="4194" name="TextBox 4193">
            <a:extLst>
              <a:ext uri="{FF2B5EF4-FFF2-40B4-BE49-F238E27FC236}">
                <a16:creationId xmlns:a16="http://schemas.microsoft.com/office/drawing/2014/main" id="{7B7DAD07-139E-10E3-79EB-2F440C2B8D14}"/>
              </a:ext>
            </a:extLst>
          </p:cNvPr>
          <p:cNvSpPr txBox="1"/>
          <p:nvPr/>
        </p:nvSpPr>
        <p:spPr bwMode="gray">
          <a:xfrm>
            <a:off x="6931025" y="3275013"/>
            <a:ext cx="1163638" cy="241300"/>
          </a:xfrm>
          <a:prstGeom prst="rect">
            <a:avLst/>
          </a:prstGeom>
          <a:noFill/>
        </p:spPr>
        <p:txBody>
          <a:bodyPr wrap="square" lIns="36000" tIns="36000" rIns="36000" bIns="36000" rtlCol="0">
            <a:spAutoFit/>
          </a:bodyPr>
          <a:lstStyle/>
          <a:p>
            <a:pPr marL="0" indent="0" algn="ctr">
              <a:buNone/>
            </a:pPr>
            <a:r>
              <a:rPr lang="en-US" sz="1100"/>
              <a:t>Onshore</a:t>
            </a:r>
          </a:p>
        </p:txBody>
      </p:sp>
      <p:graphicFrame>
        <p:nvGraphicFramePr>
          <p:cNvPr id="30" name="Chart 29">
            <a:extLst>
              <a:ext uri="{FF2B5EF4-FFF2-40B4-BE49-F238E27FC236}">
                <a16:creationId xmlns:a16="http://schemas.microsoft.com/office/drawing/2014/main" id="{BA8C4715-DF49-3308-A176-08F29238D248}"/>
              </a:ext>
            </a:extLst>
          </p:cNvPr>
          <p:cNvGraphicFramePr/>
          <p:nvPr>
            <p:custDataLst>
              <p:tags r:id="rId5"/>
            </p:custDataLst>
            <p:extLst>
              <p:ext uri="{D42A27DB-BD31-4B8C-83A1-F6EECF244321}">
                <p14:modId xmlns:p14="http://schemas.microsoft.com/office/powerpoint/2010/main" val="2880986161"/>
              </p:ext>
            </p:extLst>
          </p:nvPr>
        </p:nvGraphicFramePr>
        <p:xfrm>
          <a:off x="6500813" y="2420938"/>
          <a:ext cx="1881187" cy="865187"/>
        </p:xfrm>
        <a:graphic>
          <a:graphicData uri="http://schemas.openxmlformats.org/drawingml/2006/chart">
            <c:chart xmlns:c="http://schemas.openxmlformats.org/drawingml/2006/chart" xmlns:r="http://schemas.openxmlformats.org/officeDocument/2006/relationships" r:id="rId30"/>
          </a:graphicData>
        </a:graphic>
      </p:graphicFrame>
      <p:cxnSp>
        <p:nvCxnSpPr>
          <p:cNvPr id="4388" name="Straight Connector 4387">
            <a:extLst>
              <a:ext uri="{FF2B5EF4-FFF2-40B4-BE49-F238E27FC236}">
                <a16:creationId xmlns:a16="http://schemas.microsoft.com/office/drawing/2014/main" id="{119BB33A-6A44-094C-FF02-573E75FA0715}"/>
              </a:ext>
            </a:extLst>
          </p:cNvPr>
          <p:cNvCxnSpPr/>
          <p:nvPr>
            <p:custDataLst>
              <p:tags r:id="rId6"/>
            </p:custDataLst>
          </p:nvPr>
        </p:nvCxnSpPr>
        <p:spPr bwMode="grayWhite">
          <a:xfrm flipV="1">
            <a:off x="6981825" y="2392363"/>
            <a:ext cx="915988" cy="366713"/>
          </a:xfrm>
          <a:prstGeom prst="line">
            <a:avLst/>
          </a:prstGeom>
          <a:ln w="28575" cap="flat" cmpd="sng" algn="ctr">
            <a:solidFill>
              <a:srgbClr val="FFFFFF"/>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4" name="Text Placeholder 10">
            <a:extLst>
              <a:ext uri="{FF2B5EF4-FFF2-40B4-BE49-F238E27FC236}">
                <a16:creationId xmlns:a16="http://schemas.microsoft.com/office/drawing/2014/main" id="{CFA08BEF-F897-BFA3-4B3C-8C7A2CB9D537}"/>
              </a:ext>
            </a:extLst>
          </p:cNvPr>
          <p:cNvSpPr>
            <a:spLocks noGrp="1"/>
          </p:cNvSpPr>
          <p:nvPr>
            <p:custDataLst>
              <p:tags r:id="rId7"/>
            </p:custDataLst>
          </p:nvPr>
        </p:nvSpPr>
        <p:spPr bwMode="auto">
          <a:xfrm>
            <a:off x="6861175"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E6542D-1A76-419E-A8D8-758D1F9718E8}" type="datetime'''''''''''''''''''20''''''''''''''''10'''''''''''''''''''">
              <a:rPr lang="en-US" altLang="en-US" sz="800" smtClean="0"/>
              <a:pPr marL="0" lvl="0" indent="0" algn="ctr">
                <a:spcBef>
                  <a:spcPct val="0"/>
                </a:spcBef>
                <a:spcAft>
                  <a:spcPct val="0"/>
                </a:spcAft>
                <a:buNone/>
              </a:pPr>
              <a:t>2010</a:t>
            </a:fld>
            <a:endParaRPr lang="en-US" sz="800"/>
          </a:p>
        </p:txBody>
      </p:sp>
      <p:sp>
        <p:nvSpPr>
          <p:cNvPr id="419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7319963"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A60CE8-7013-4363-AA05-2AFDC27D009D}" type="datetime'''''2''''''0''''''''''''''''2''''''''''3'''''''''">
              <a:rPr lang="en-US" altLang="en-US" sz="800" smtClean="0"/>
              <a:pPr marL="0" lvl="0" indent="0" algn="ctr">
                <a:spcBef>
                  <a:spcPct val="0"/>
                </a:spcBef>
                <a:spcAft>
                  <a:spcPct val="0"/>
                </a:spcAft>
                <a:buNone/>
              </a:pPr>
              <a:t>2023</a:t>
            </a:fld>
            <a:endParaRPr lang="en-US" sz="800"/>
          </a:p>
        </p:txBody>
      </p:sp>
      <p:sp>
        <p:nvSpPr>
          <p:cNvPr id="419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7777163"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079F3D-A15D-45F2-8715-00E9FE82046A}" type="datetime'''''''''''''''''''2''''''''''''''''''03''''''''''''''0'">
              <a:rPr lang="en-US" altLang="en-US" sz="800" smtClean="0"/>
              <a:pPr marL="0" lvl="0" indent="0" algn="ctr">
                <a:spcBef>
                  <a:spcPct val="0"/>
                </a:spcBef>
                <a:spcAft>
                  <a:spcPct val="0"/>
                </a:spcAft>
                <a:buNone/>
              </a:pPr>
              <a:t>2030</a:t>
            </a:fld>
            <a:endParaRPr lang="en-US" sz="800"/>
          </a:p>
        </p:txBody>
      </p:sp>
      <p:graphicFrame>
        <p:nvGraphicFramePr>
          <p:cNvPr id="32" name="Chart 31">
            <a:extLst>
              <a:ext uri="{FF2B5EF4-FFF2-40B4-BE49-F238E27FC236}">
                <a16:creationId xmlns:a16="http://schemas.microsoft.com/office/drawing/2014/main" id="{965C2A01-B2BE-62D9-30F0-7B62829EE9DC}"/>
              </a:ext>
            </a:extLst>
          </p:cNvPr>
          <p:cNvGraphicFramePr/>
          <p:nvPr>
            <p:custDataLst>
              <p:tags r:id="rId10"/>
            </p:custDataLst>
            <p:extLst>
              <p:ext uri="{D42A27DB-BD31-4B8C-83A1-F6EECF244321}">
                <p14:modId xmlns:p14="http://schemas.microsoft.com/office/powerpoint/2010/main" val="3446110115"/>
              </p:ext>
            </p:extLst>
          </p:nvPr>
        </p:nvGraphicFramePr>
        <p:xfrm>
          <a:off x="3916363" y="2506663"/>
          <a:ext cx="1631950" cy="779462"/>
        </p:xfrm>
        <a:graphic>
          <a:graphicData uri="http://schemas.openxmlformats.org/drawingml/2006/chart">
            <c:chart xmlns:c="http://schemas.openxmlformats.org/drawingml/2006/chart" xmlns:r="http://schemas.openxmlformats.org/officeDocument/2006/relationships" r:id="rId31"/>
          </a:graphicData>
        </a:graphic>
      </p:graphicFrame>
      <p:sp>
        <p:nvSpPr>
          <p:cNvPr id="9" name="Text Placeholder 10">
            <a:extLst>
              <a:ext uri="{FF2B5EF4-FFF2-40B4-BE49-F238E27FC236}">
                <a16:creationId xmlns:a16="http://schemas.microsoft.com/office/drawing/2014/main" id="{6FAAB74B-80E5-2AAF-8A34-958927922606}"/>
              </a:ext>
            </a:extLst>
          </p:cNvPr>
          <p:cNvSpPr>
            <a:spLocks noGrp="1"/>
          </p:cNvSpPr>
          <p:nvPr>
            <p:custDataLst>
              <p:tags r:id="rId11"/>
            </p:custDataLst>
          </p:nvPr>
        </p:nvSpPr>
        <p:spPr bwMode="auto">
          <a:xfrm>
            <a:off x="4122738"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26C3E5D-2D57-453A-BD14-60AE57766AB1}" type="datetime'2''''''''''''''0''''''''''''''''''''''''''1''''''0'''''''''''">
              <a:rPr lang="en-US" altLang="en-US" sz="800" smtClean="0"/>
              <a:pPr marL="0" lvl="0" indent="0" algn="ctr">
                <a:spcBef>
                  <a:spcPct val="0"/>
                </a:spcBef>
                <a:spcAft>
                  <a:spcPct val="0"/>
                </a:spcAft>
                <a:buNone/>
              </a:pPr>
              <a:t>2010</a:t>
            </a:fld>
            <a:endParaRPr lang="en-US" sz="800"/>
          </a:p>
        </p:txBody>
      </p:sp>
      <p:sp>
        <p:nvSpPr>
          <p:cNvPr id="4226" name="Text Placeholder 10">
            <a:extLst>
              <a:ext uri="{FF2B5EF4-FFF2-40B4-BE49-F238E27FC236}">
                <a16:creationId xmlns:a16="http://schemas.microsoft.com/office/drawing/2014/main" id="{1F994905-935C-50BB-581C-BFE5825D4C23}"/>
              </a:ext>
            </a:extLst>
          </p:cNvPr>
          <p:cNvSpPr>
            <a:spLocks noGrp="1"/>
          </p:cNvSpPr>
          <p:nvPr>
            <p:custDataLst>
              <p:tags r:id="rId12"/>
            </p:custDataLst>
          </p:nvPr>
        </p:nvSpPr>
        <p:spPr bwMode="auto">
          <a:xfrm>
            <a:off x="4611688"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644440-0526-4CF3-8AF2-517B13584161}" type="datetime'''''''''''''''''''''2''''0''''''''''2''''''''''''3'">
              <a:rPr lang="en-US" altLang="en-US" sz="800" smtClean="0"/>
              <a:pPr marL="0" lvl="0" indent="0" algn="ctr">
                <a:spcBef>
                  <a:spcPct val="0"/>
                </a:spcBef>
                <a:spcAft>
                  <a:spcPct val="0"/>
                </a:spcAft>
                <a:buNone/>
              </a:pPr>
              <a:t>2023</a:t>
            </a:fld>
            <a:endParaRPr lang="en-US" sz="800"/>
          </a:p>
        </p:txBody>
      </p:sp>
      <p:sp>
        <p:nvSpPr>
          <p:cNvPr id="4227" name="Text Placeholder 10">
            <a:extLst>
              <a:ext uri="{FF2B5EF4-FFF2-40B4-BE49-F238E27FC236}">
                <a16:creationId xmlns:a16="http://schemas.microsoft.com/office/drawing/2014/main" id="{7F56FD40-CA5E-8DA0-F803-C98BDDEC4E68}"/>
              </a:ext>
            </a:extLst>
          </p:cNvPr>
          <p:cNvSpPr>
            <a:spLocks noGrp="1"/>
          </p:cNvSpPr>
          <p:nvPr>
            <p:custDataLst>
              <p:tags r:id="rId13"/>
            </p:custDataLst>
          </p:nvPr>
        </p:nvSpPr>
        <p:spPr bwMode="auto">
          <a:xfrm>
            <a:off x="5100638"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AC8FB7-C492-4325-8444-5B23E3624E34}" type="datetime'''''''''20''3''''''''''''0'''''''''">
              <a:rPr lang="en-US" altLang="en-US" sz="800" smtClean="0"/>
              <a:pPr marL="0" lvl="0" indent="0" algn="ctr">
                <a:spcBef>
                  <a:spcPct val="0"/>
                </a:spcBef>
                <a:spcAft>
                  <a:spcPct val="0"/>
                </a:spcAft>
                <a:buNone/>
              </a:pPr>
              <a:t>2030</a:t>
            </a:fld>
            <a:endParaRPr lang="en-US" sz="800"/>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200525" y="2951163"/>
            <a:ext cx="857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F0405A-13E6-4D31-9D55-36D700681B2A}" type="datetime'''''''''''''''''5'''''''''''''''''''''''''''''''''''''''''''''">
              <a:rPr lang="en-US" altLang="en-US" sz="800" smtClean="0"/>
              <a:pPr marL="0" lvl="0" indent="0" algn="ctr">
                <a:spcBef>
                  <a:spcPct val="0"/>
                </a:spcBef>
                <a:spcAft>
                  <a:spcPct val="0"/>
                </a:spcAft>
                <a:buNone/>
              </a:pPr>
              <a:t>5</a:t>
            </a:fld>
            <a:endParaRPr lang="en-US" sz="800"/>
          </a:p>
        </p:txBody>
      </p:sp>
      <p:graphicFrame>
        <p:nvGraphicFramePr>
          <p:cNvPr id="51" name="Chart 50">
            <a:extLst>
              <a:ext uri="{FF2B5EF4-FFF2-40B4-BE49-F238E27FC236}">
                <a16:creationId xmlns:a16="http://schemas.microsoft.com/office/drawing/2014/main" id="{B8B7CB2C-DCA1-C3A3-465A-8D3E7AA91FE0}"/>
              </a:ext>
            </a:extLst>
          </p:cNvPr>
          <p:cNvGraphicFramePr/>
          <p:nvPr>
            <p:custDataLst>
              <p:tags r:id="rId15"/>
            </p:custDataLst>
            <p:extLst>
              <p:ext uri="{D42A27DB-BD31-4B8C-83A1-F6EECF244321}">
                <p14:modId xmlns:p14="http://schemas.microsoft.com/office/powerpoint/2010/main" val="2314042021"/>
              </p:ext>
            </p:extLst>
          </p:nvPr>
        </p:nvGraphicFramePr>
        <p:xfrm>
          <a:off x="1506538" y="2506663"/>
          <a:ext cx="1738312" cy="779462"/>
        </p:xfrm>
        <a:graphic>
          <a:graphicData uri="http://schemas.openxmlformats.org/drawingml/2006/chart">
            <c:chart xmlns:c="http://schemas.openxmlformats.org/drawingml/2006/chart" xmlns:r="http://schemas.openxmlformats.org/officeDocument/2006/relationships" r:id="rId32"/>
          </a:graphicData>
        </a:graphic>
      </p:graphicFrame>
      <p:sp>
        <p:nvSpPr>
          <p:cNvPr id="4248" name="Text Placeholder 10">
            <a:extLst>
              <a:ext uri="{FF2B5EF4-FFF2-40B4-BE49-F238E27FC236}">
                <a16:creationId xmlns:a16="http://schemas.microsoft.com/office/drawing/2014/main" id="{A135166E-A64C-FCFB-DCEB-3EEB8C0A52C0}"/>
              </a:ext>
            </a:extLst>
          </p:cNvPr>
          <p:cNvSpPr>
            <a:spLocks noGrp="1"/>
          </p:cNvSpPr>
          <p:nvPr>
            <p:custDataLst>
              <p:tags r:id="rId16"/>
            </p:custDataLst>
          </p:nvPr>
        </p:nvSpPr>
        <p:spPr bwMode="auto">
          <a:xfrm>
            <a:off x="1911350"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9E8C15-8133-40FA-BEE2-D539E781EBFA}" type="datetime'''''''''''''''''''''20''2''''''''''''''''''3'''''">
              <a:rPr lang="en-US" altLang="en-US" sz="800" smtClean="0"/>
              <a:pPr marL="0" lvl="0" indent="0" algn="ctr">
                <a:spcBef>
                  <a:spcPct val="0"/>
                </a:spcBef>
                <a:spcAft>
                  <a:spcPct val="0"/>
                </a:spcAft>
                <a:buNone/>
              </a:pPr>
              <a:t>2023</a:t>
            </a:fld>
            <a:endParaRPr lang="en-US" sz="800"/>
          </a:p>
        </p:txBody>
      </p:sp>
      <p:sp>
        <p:nvSpPr>
          <p:cNvPr id="4249" name="Text Placeholder 10">
            <a:extLst>
              <a:ext uri="{FF2B5EF4-FFF2-40B4-BE49-F238E27FC236}">
                <a16:creationId xmlns:a16="http://schemas.microsoft.com/office/drawing/2014/main" id="{0F222D3B-33B0-551F-930E-8C8F197F75FA}"/>
              </a:ext>
            </a:extLst>
          </p:cNvPr>
          <p:cNvSpPr>
            <a:spLocks noGrp="1"/>
          </p:cNvSpPr>
          <p:nvPr>
            <p:custDataLst>
              <p:tags r:id="rId17"/>
            </p:custDataLst>
          </p:nvPr>
        </p:nvSpPr>
        <p:spPr bwMode="auto">
          <a:xfrm>
            <a:off x="2595563" y="313372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81849D6-946A-4427-9815-A1A502FA2B70}" type="datetime'''''''''''''''''''''''''''''''''2''''''''''''0''''3''0'">
              <a:rPr lang="en-US" altLang="en-US" sz="800" smtClean="0"/>
              <a:pPr marL="0" lvl="0" indent="0" algn="ctr">
                <a:spcBef>
                  <a:spcPct val="0"/>
                </a:spcBef>
                <a:spcAft>
                  <a:spcPct val="0"/>
                </a:spcAft>
                <a:buNone/>
              </a:pPr>
              <a:t>2030</a:t>
            </a:fld>
            <a:endParaRPr lang="en-US" sz="800"/>
          </a:p>
        </p:txBody>
      </p:sp>
      <p:sp>
        <p:nvSpPr>
          <p:cNvPr id="4253"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1946275" y="2952750"/>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E71899-78BF-403A-93B5-3E74DFAEC708}" type="datetime'''''''''''''''''0''''''''''.''''''2'''''''''">
              <a:rPr lang="en-US" altLang="en-US" sz="800" smtClean="0"/>
              <a:pPr marL="0" lvl="0" indent="0" algn="ctr">
                <a:spcBef>
                  <a:spcPct val="0"/>
                </a:spcBef>
                <a:spcAft>
                  <a:spcPct val="0"/>
                </a:spcAft>
                <a:buNone/>
              </a:pPr>
              <a:t>0.2</a:t>
            </a:fld>
            <a:endParaRPr lang="en-US" sz="800"/>
          </a:p>
        </p:txBody>
      </p:sp>
      <p:sp>
        <p:nvSpPr>
          <p:cNvPr id="4320" name="Right Bracket 4319">
            <a:extLst>
              <a:ext uri="{FF2B5EF4-FFF2-40B4-BE49-F238E27FC236}">
                <a16:creationId xmlns:a16="http://schemas.microsoft.com/office/drawing/2014/main" id="{DADD5034-B36D-C863-C2B3-9FF4B7CDB5B9}"/>
              </a:ext>
            </a:extLst>
          </p:cNvPr>
          <p:cNvSpPr/>
          <p:nvPr/>
        </p:nvSpPr>
        <p:spPr bwMode="gray">
          <a:xfrm rot="5400000">
            <a:off x="2855913" y="4049713"/>
            <a:ext cx="1077664" cy="2735263"/>
          </a:xfrm>
          <a:prstGeom prst="rightBracket">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1" name="Right Bracket 4320">
            <a:extLst>
              <a:ext uri="{FF2B5EF4-FFF2-40B4-BE49-F238E27FC236}">
                <a16:creationId xmlns:a16="http://schemas.microsoft.com/office/drawing/2014/main" id="{C8DDABA6-FC37-F73A-6F8F-ABD57214D314}"/>
              </a:ext>
            </a:extLst>
          </p:cNvPr>
          <p:cNvSpPr/>
          <p:nvPr/>
        </p:nvSpPr>
        <p:spPr bwMode="gray">
          <a:xfrm rot="5400000">
            <a:off x="3273425" y="4468813"/>
            <a:ext cx="1077664" cy="1900238"/>
          </a:xfrm>
          <a:prstGeom prst="rightBracket">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29" name="Graphic 4328" descr="Electric Tower outline">
            <a:extLst>
              <a:ext uri="{FF2B5EF4-FFF2-40B4-BE49-F238E27FC236}">
                <a16:creationId xmlns:a16="http://schemas.microsoft.com/office/drawing/2014/main" id="{26F46CF7-2917-F16C-EDE3-665666ABE8F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957945" y="3946525"/>
            <a:ext cx="914400" cy="914400"/>
          </a:xfrm>
          <a:prstGeom prst="rect">
            <a:avLst/>
          </a:prstGeom>
        </p:spPr>
      </p:pic>
      <p:sp>
        <p:nvSpPr>
          <p:cNvPr id="4330" name="Right Bracket 4329">
            <a:extLst>
              <a:ext uri="{FF2B5EF4-FFF2-40B4-BE49-F238E27FC236}">
                <a16:creationId xmlns:a16="http://schemas.microsoft.com/office/drawing/2014/main" id="{954FE0ED-5407-1890-89C5-66A3B0E8F9B4}"/>
              </a:ext>
            </a:extLst>
          </p:cNvPr>
          <p:cNvSpPr/>
          <p:nvPr/>
        </p:nvSpPr>
        <p:spPr bwMode="gray">
          <a:xfrm rot="5400000">
            <a:off x="6772275" y="5006975"/>
            <a:ext cx="1230373" cy="671513"/>
          </a:xfrm>
          <a:prstGeom prst="rightBracket">
            <a:avLst>
              <a:gd name="adj" fmla="val 11886"/>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28" name="Group 4127">
            <a:extLst>
              <a:ext uri="{FF2B5EF4-FFF2-40B4-BE49-F238E27FC236}">
                <a16:creationId xmlns:a16="http://schemas.microsoft.com/office/drawing/2014/main" id="{8C0F63F5-6397-A1C6-95B9-07CD11E3CAC1}"/>
              </a:ext>
            </a:extLst>
          </p:cNvPr>
          <p:cNvGrpSpPr/>
          <p:nvPr/>
        </p:nvGrpSpPr>
        <p:grpSpPr>
          <a:xfrm>
            <a:off x="7442147" y="3829050"/>
            <a:ext cx="641353" cy="987425"/>
            <a:chOff x="7018141" y="2001950"/>
            <a:chExt cx="1250794" cy="1922937"/>
          </a:xfrm>
        </p:grpSpPr>
        <p:sp>
          <p:nvSpPr>
            <p:cNvPr id="54" name="Trapezoid 53">
              <a:extLst>
                <a:ext uri="{FF2B5EF4-FFF2-40B4-BE49-F238E27FC236}">
                  <a16:creationId xmlns:a16="http://schemas.microsoft.com/office/drawing/2014/main" id="{9D99152D-64E6-E0F1-2891-464F07DEEB88}"/>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55" name="Group 54">
              <a:extLst>
                <a:ext uri="{FF2B5EF4-FFF2-40B4-BE49-F238E27FC236}">
                  <a16:creationId xmlns:a16="http://schemas.microsoft.com/office/drawing/2014/main" id="{41EE2720-6671-3627-8A15-FB701EA052B7}"/>
                </a:ext>
              </a:extLst>
            </p:cNvPr>
            <p:cNvGrpSpPr/>
            <p:nvPr/>
          </p:nvGrpSpPr>
          <p:grpSpPr>
            <a:xfrm rot="1251301">
              <a:off x="7018141" y="2001950"/>
              <a:ext cx="1250794" cy="838093"/>
              <a:chOff x="2181427" y="2213555"/>
              <a:chExt cx="1384801" cy="943659"/>
            </a:xfrm>
            <a:solidFill>
              <a:schemeClr val="tx1"/>
            </a:solidFill>
          </p:grpSpPr>
          <p:sp>
            <p:nvSpPr>
              <p:cNvPr id="56" name="Trapezoid 55">
                <a:extLst>
                  <a:ext uri="{FF2B5EF4-FFF2-40B4-BE49-F238E27FC236}">
                    <a16:creationId xmlns:a16="http://schemas.microsoft.com/office/drawing/2014/main" id="{3D09594C-E8F1-B814-DBDB-C4737904100F}"/>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0" name="Trapezoid 59">
                <a:extLst>
                  <a:ext uri="{FF2B5EF4-FFF2-40B4-BE49-F238E27FC236}">
                    <a16:creationId xmlns:a16="http://schemas.microsoft.com/office/drawing/2014/main" id="{EED76349-9F13-4180-2BAB-68F3D6F19E80}"/>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96" name="Trapezoid 4095">
                <a:extLst>
                  <a:ext uri="{FF2B5EF4-FFF2-40B4-BE49-F238E27FC236}">
                    <a16:creationId xmlns:a16="http://schemas.microsoft.com/office/drawing/2014/main" id="{255DF208-5FCF-E6A7-8727-C8805688DD88}"/>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97" name="Oval 4096">
                <a:extLst>
                  <a:ext uri="{FF2B5EF4-FFF2-40B4-BE49-F238E27FC236}">
                    <a16:creationId xmlns:a16="http://schemas.microsoft.com/office/drawing/2014/main" id="{D5B32A04-92FB-1E6E-383D-1648661585DA}"/>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4327" name="Rectangle: Rounded Corners 4326">
            <a:extLst>
              <a:ext uri="{FF2B5EF4-FFF2-40B4-BE49-F238E27FC236}">
                <a16:creationId xmlns:a16="http://schemas.microsoft.com/office/drawing/2014/main" id="{37EAE01D-D137-0B99-5A49-93B3F99F7CF1}"/>
              </a:ext>
            </a:extLst>
          </p:cNvPr>
          <p:cNvSpPr/>
          <p:nvPr/>
        </p:nvSpPr>
        <p:spPr bwMode="gray">
          <a:xfrm>
            <a:off x="6851537" y="4606925"/>
            <a:ext cx="387795" cy="198438"/>
          </a:xfrm>
          <a:prstGeom prst="round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32" name="TextBox 4331">
            <a:extLst>
              <a:ext uri="{FF2B5EF4-FFF2-40B4-BE49-F238E27FC236}">
                <a16:creationId xmlns:a16="http://schemas.microsoft.com/office/drawing/2014/main" id="{737D80DD-1C04-DD57-D49C-214D5C347C10}"/>
              </a:ext>
            </a:extLst>
          </p:cNvPr>
          <p:cNvSpPr txBox="1"/>
          <p:nvPr/>
        </p:nvSpPr>
        <p:spPr bwMode="gray">
          <a:xfrm>
            <a:off x="4289323" y="4265613"/>
            <a:ext cx="1005578" cy="379413"/>
          </a:xfrm>
          <a:prstGeom prst="rect">
            <a:avLst/>
          </a:prstGeom>
          <a:noFill/>
        </p:spPr>
        <p:txBody>
          <a:bodyPr wrap="square" lIns="36000" tIns="36000" rIns="36000" bIns="36000" rtlCol="0">
            <a:spAutoFit/>
          </a:bodyPr>
          <a:lstStyle/>
          <a:p>
            <a:pPr marL="0" indent="0" algn="ctr">
              <a:spcBef>
                <a:spcPts val="600"/>
              </a:spcBef>
              <a:buNone/>
            </a:pPr>
            <a:r>
              <a:rPr lang="en-US" sz="1000" i="0">
                <a:solidFill>
                  <a:srgbClr val="131516"/>
                </a:solidFill>
                <a:effectLst/>
                <a:latin typeface="Rubik"/>
              </a:rPr>
              <a:t>Offshore substation</a:t>
            </a:r>
          </a:p>
        </p:txBody>
      </p:sp>
      <p:sp>
        <p:nvSpPr>
          <p:cNvPr id="4333" name="TextBox 4332">
            <a:extLst>
              <a:ext uri="{FF2B5EF4-FFF2-40B4-BE49-F238E27FC236}">
                <a16:creationId xmlns:a16="http://schemas.microsoft.com/office/drawing/2014/main" id="{0C7509A1-9B90-161B-4672-33278A2EA103}"/>
              </a:ext>
            </a:extLst>
          </p:cNvPr>
          <p:cNvSpPr txBox="1"/>
          <p:nvPr/>
        </p:nvSpPr>
        <p:spPr bwMode="gray">
          <a:xfrm>
            <a:off x="6561391" y="4273550"/>
            <a:ext cx="1005578" cy="379413"/>
          </a:xfrm>
          <a:prstGeom prst="rect">
            <a:avLst/>
          </a:prstGeom>
          <a:noFill/>
        </p:spPr>
        <p:txBody>
          <a:bodyPr wrap="square" lIns="36000" tIns="36000" rIns="36000" bIns="36000" rtlCol="0">
            <a:spAutoFit/>
          </a:bodyPr>
          <a:lstStyle/>
          <a:p>
            <a:pPr marL="0" indent="0" algn="ctr">
              <a:spcBef>
                <a:spcPts val="600"/>
              </a:spcBef>
              <a:buNone/>
            </a:pPr>
            <a:r>
              <a:rPr lang="en-US" sz="1000" i="0">
                <a:solidFill>
                  <a:srgbClr val="131516"/>
                </a:solidFill>
                <a:effectLst/>
                <a:latin typeface="Rubik"/>
              </a:rPr>
              <a:t>Onshor</a:t>
            </a:r>
            <a:r>
              <a:rPr lang="en-US" sz="1000">
                <a:solidFill>
                  <a:srgbClr val="131516"/>
                </a:solidFill>
                <a:latin typeface="Rubik"/>
              </a:rPr>
              <a:t>e substation</a:t>
            </a:r>
            <a:endParaRPr lang="en-US" sz="1000" i="0">
              <a:solidFill>
                <a:srgbClr val="131516"/>
              </a:solidFill>
              <a:effectLst/>
              <a:latin typeface="Rubik"/>
            </a:endParaRPr>
          </a:p>
        </p:txBody>
      </p:sp>
      <p:sp>
        <p:nvSpPr>
          <p:cNvPr id="4334" name="TextBox 4333">
            <a:extLst>
              <a:ext uri="{FF2B5EF4-FFF2-40B4-BE49-F238E27FC236}">
                <a16:creationId xmlns:a16="http://schemas.microsoft.com/office/drawing/2014/main" id="{231E33DE-0005-2EA8-6027-9DE48FFD241D}"/>
              </a:ext>
            </a:extLst>
          </p:cNvPr>
          <p:cNvSpPr txBox="1"/>
          <p:nvPr/>
        </p:nvSpPr>
        <p:spPr bwMode="gray">
          <a:xfrm>
            <a:off x="6023838" y="3521075"/>
            <a:ext cx="755505" cy="381000"/>
          </a:xfrm>
          <a:prstGeom prst="rect">
            <a:avLst/>
          </a:prstGeom>
          <a:noFill/>
        </p:spPr>
        <p:txBody>
          <a:bodyPr wrap="square" lIns="36000" tIns="36000" rIns="36000" bIns="36000" rtlCol="0">
            <a:spAutoFit/>
          </a:bodyPr>
          <a:lstStyle/>
          <a:p>
            <a:pPr marL="0" indent="0" algn="ctr">
              <a:spcBef>
                <a:spcPts val="600"/>
              </a:spcBef>
              <a:buNone/>
            </a:pPr>
            <a:r>
              <a:rPr lang="en-US" sz="1000" i="0">
                <a:solidFill>
                  <a:srgbClr val="131516"/>
                </a:solidFill>
                <a:effectLst/>
                <a:latin typeface="Rubik"/>
              </a:rPr>
              <a:t>Transmissio</a:t>
            </a:r>
            <a:r>
              <a:rPr lang="en-US" sz="1000">
                <a:solidFill>
                  <a:srgbClr val="131516"/>
                </a:solidFill>
                <a:latin typeface="Rubik"/>
              </a:rPr>
              <a:t>n into grid</a:t>
            </a:r>
            <a:endParaRPr lang="en-US" sz="1000" i="0">
              <a:solidFill>
                <a:srgbClr val="131516"/>
              </a:solidFill>
              <a:effectLst/>
              <a:latin typeface="Rubik"/>
            </a:endParaRPr>
          </a:p>
        </p:txBody>
      </p:sp>
      <p:sp>
        <p:nvSpPr>
          <p:cNvPr id="4322" name="Right Bracket 4321">
            <a:extLst>
              <a:ext uri="{FF2B5EF4-FFF2-40B4-BE49-F238E27FC236}">
                <a16:creationId xmlns:a16="http://schemas.microsoft.com/office/drawing/2014/main" id="{F3A0D30D-091C-B75F-CAA4-ABD08277E34E}"/>
              </a:ext>
            </a:extLst>
          </p:cNvPr>
          <p:cNvSpPr/>
          <p:nvPr/>
        </p:nvSpPr>
        <p:spPr bwMode="gray">
          <a:xfrm rot="5400000">
            <a:off x="3781425" y="4978400"/>
            <a:ext cx="1230373" cy="730250"/>
          </a:xfrm>
          <a:prstGeom prst="rightBracket">
            <a:avLst>
              <a:gd name="adj" fmla="val 11886"/>
            </a:avLst>
          </a:prstGeom>
          <a:ln w="9525"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48" name="Group 4347">
            <a:extLst>
              <a:ext uri="{FF2B5EF4-FFF2-40B4-BE49-F238E27FC236}">
                <a16:creationId xmlns:a16="http://schemas.microsoft.com/office/drawing/2014/main" id="{374834F6-A601-54F7-75DA-688652DC9E23}"/>
              </a:ext>
            </a:extLst>
          </p:cNvPr>
          <p:cNvGrpSpPr/>
          <p:nvPr/>
        </p:nvGrpSpPr>
        <p:grpSpPr>
          <a:xfrm>
            <a:off x="3749650" y="3560763"/>
            <a:ext cx="642941" cy="1812925"/>
            <a:chOff x="3749650" y="3237388"/>
            <a:chExt cx="642941" cy="1813021"/>
          </a:xfrm>
        </p:grpSpPr>
        <p:cxnSp>
          <p:nvCxnSpPr>
            <p:cNvPr id="1087" name="Straight Connector 1086">
              <a:extLst>
                <a:ext uri="{FF2B5EF4-FFF2-40B4-BE49-F238E27FC236}">
                  <a16:creationId xmlns:a16="http://schemas.microsoft.com/office/drawing/2014/main" id="{26097F4D-4F15-814C-9837-A75AA91FAA09}"/>
                </a:ext>
              </a:extLst>
            </p:cNvPr>
            <p:cNvCxnSpPr>
              <a:cxnSpLocks/>
            </p:cNvCxnSpPr>
            <p:nvPr/>
          </p:nvCxnSpPr>
          <p:spPr bwMode="gray">
            <a:xfrm flipV="1">
              <a:off x="3960854" y="4451170"/>
              <a:ext cx="112786" cy="149971"/>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D68EB757-D713-30CE-B62E-6512EC2019A3}"/>
                </a:ext>
              </a:extLst>
            </p:cNvPr>
            <p:cNvCxnSpPr>
              <a:cxnSpLocks/>
            </p:cNvCxnSpPr>
            <p:nvPr/>
          </p:nvCxnSpPr>
          <p:spPr bwMode="gray">
            <a:xfrm flipV="1">
              <a:off x="3926998" y="4576855"/>
              <a:ext cx="165129" cy="21957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4EF37284-2DC3-4FA9-3EEF-E625D01EA938}"/>
                </a:ext>
              </a:extLst>
            </p:cNvPr>
            <p:cNvCxnSpPr>
              <a:cxnSpLocks/>
            </p:cNvCxnSpPr>
            <p:nvPr/>
          </p:nvCxnSpPr>
          <p:spPr bwMode="gray">
            <a:xfrm flipV="1">
              <a:off x="3895275" y="4707359"/>
              <a:ext cx="217610" cy="286491"/>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4346" name="Group 4345">
              <a:extLst>
                <a:ext uri="{FF2B5EF4-FFF2-40B4-BE49-F238E27FC236}">
                  <a16:creationId xmlns:a16="http://schemas.microsoft.com/office/drawing/2014/main" id="{A172F29F-403D-A725-9327-19896EF94DF6}"/>
                </a:ext>
              </a:extLst>
            </p:cNvPr>
            <p:cNvGrpSpPr/>
            <p:nvPr/>
          </p:nvGrpSpPr>
          <p:grpSpPr>
            <a:xfrm>
              <a:off x="3749650" y="3237388"/>
              <a:ext cx="642941" cy="1813021"/>
              <a:chOff x="3749650" y="3237388"/>
              <a:chExt cx="642941" cy="1813021"/>
            </a:xfrm>
          </p:grpSpPr>
          <p:grpSp>
            <p:nvGrpSpPr>
              <p:cNvPr id="4136" name="Group 4135">
                <a:extLst>
                  <a:ext uri="{FF2B5EF4-FFF2-40B4-BE49-F238E27FC236}">
                    <a16:creationId xmlns:a16="http://schemas.microsoft.com/office/drawing/2014/main" id="{3814C51A-03F7-6DF5-9FD8-752977722909}"/>
                  </a:ext>
                </a:extLst>
              </p:cNvPr>
              <p:cNvGrpSpPr/>
              <p:nvPr/>
            </p:nvGrpSpPr>
            <p:grpSpPr>
              <a:xfrm>
                <a:off x="3749650" y="3237388"/>
                <a:ext cx="642941" cy="1216632"/>
                <a:chOff x="7018141" y="2001950"/>
                <a:chExt cx="1250794" cy="2370869"/>
              </a:xfrm>
            </p:grpSpPr>
            <p:sp>
              <p:nvSpPr>
                <p:cNvPr id="4137" name="Trapezoid 4136">
                  <a:extLst>
                    <a:ext uri="{FF2B5EF4-FFF2-40B4-BE49-F238E27FC236}">
                      <a16:creationId xmlns:a16="http://schemas.microsoft.com/office/drawing/2014/main" id="{9A4F8272-D8E3-710D-D233-8F438101DD0A}"/>
                    </a:ext>
                  </a:extLst>
                </p:cNvPr>
                <p:cNvSpPr/>
                <p:nvPr/>
              </p:nvSpPr>
              <p:spPr bwMode="gray">
                <a:xfrm>
                  <a:off x="7518352" y="2668524"/>
                  <a:ext cx="78657" cy="1704295"/>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4138" name="Group 4137">
                  <a:extLst>
                    <a:ext uri="{FF2B5EF4-FFF2-40B4-BE49-F238E27FC236}">
                      <a16:creationId xmlns:a16="http://schemas.microsoft.com/office/drawing/2014/main" id="{00CCA3B8-3443-078B-D080-5103EFB4C679}"/>
                    </a:ext>
                  </a:extLst>
                </p:cNvPr>
                <p:cNvGrpSpPr/>
                <p:nvPr/>
              </p:nvGrpSpPr>
              <p:grpSpPr>
                <a:xfrm rot="1251301">
                  <a:off x="7018141" y="2001950"/>
                  <a:ext cx="1250794" cy="838093"/>
                  <a:chOff x="2181427" y="2213555"/>
                  <a:chExt cx="1384801" cy="943659"/>
                </a:xfrm>
                <a:solidFill>
                  <a:schemeClr val="tx1"/>
                </a:solidFill>
              </p:grpSpPr>
              <p:sp>
                <p:nvSpPr>
                  <p:cNvPr id="4139" name="Trapezoid 4138">
                    <a:extLst>
                      <a:ext uri="{FF2B5EF4-FFF2-40B4-BE49-F238E27FC236}">
                        <a16:creationId xmlns:a16="http://schemas.microsoft.com/office/drawing/2014/main" id="{7B459745-0D53-FA88-CF27-77FDCC3051ED}"/>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0" name="Trapezoid 4139">
                    <a:extLst>
                      <a:ext uri="{FF2B5EF4-FFF2-40B4-BE49-F238E27FC236}">
                        <a16:creationId xmlns:a16="http://schemas.microsoft.com/office/drawing/2014/main" id="{2AFB6674-92DC-8EF1-8AA1-E2463721A86A}"/>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1" name="Trapezoid 4140">
                    <a:extLst>
                      <a:ext uri="{FF2B5EF4-FFF2-40B4-BE49-F238E27FC236}">
                        <a16:creationId xmlns:a16="http://schemas.microsoft.com/office/drawing/2014/main" id="{7A69855F-0AB8-58B6-8FD8-DB631FEF4372}"/>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2" name="Oval 4141">
                    <a:extLst>
                      <a:ext uri="{FF2B5EF4-FFF2-40B4-BE49-F238E27FC236}">
                        <a16:creationId xmlns:a16="http://schemas.microsoft.com/office/drawing/2014/main" id="{1D584296-C502-7857-27D1-EE647688F1F7}"/>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cxnSp>
            <p:nvCxnSpPr>
              <p:cNvPr id="1061" name="Straight Connector 1060">
                <a:extLst>
                  <a:ext uri="{FF2B5EF4-FFF2-40B4-BE49-F238E27FC236}">
                    <a16:creationId xmlns:a16="http://schemas.microsoft.com/office/drawing/2014/main" id="{999C8707-D1AD-2A69-9FA8-7BE16DAE612A}"/>
                  </a:ext>
                </a:extLst>
              </p:cNvPr>
              <p:cNvCxnSpPr>
                <a:cxnSpLocks/>
              </p:cNvCxnSpPr>
              <p:nvPr/>
            </p:nvCxnSpPr>
            <p:spPr bwMode="gray">
              <a:xfrm flipH="1">
                <a:off x="3889353" y="4442923"/>
                <a:ext cx="94263" cy="607486"/>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6E482560-9EEE-4C2D-B1F1-65C817A7C1D8}"/>
                  </a:ext>
                </a:extLst>
              </p:cNvPr>
              <p:cNvCxnSpPr>
                <a:cxnSpLocks/>
              </p:cNvCxnSpPr>
              <p:nvPr/>
            </p:nvCxnSpPr>
            <p:spPr bwMode="gray">
              <a:xfrm flipH="1" flipV="1">
                <a:off x="4071401" y="4442923"/>
                <a:ext cx="102116" cy="598268"/>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B5284796-B001-B8A4-346A-B1493D2382C7}"/>
                  </a:ext>
                </a:extLst>
              </p:cNvPr>
              <p:cNvCxnSpPr>
                <a:cxnSpLocks/>
              </p:cNvCxnSpPr>
              <p:nvPr/>
            </p:nvCxnSpPr>
            <p:spPr bwMode="gray">
              <a:xfrm flipH="1">
                <a:off x="3980490" y="4449723"/>
                <a:ext cx="97946" cy="0"/>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1085" name="Group 1084">
                <a:extLst>
                  <a:ext uri="{FF2B5EF4-FFF2-40B4-BE49-F238E27FC236}">
                    <a16:creationId xmlns:a16="http://schemas.microsoft.com/office/drawing/2014/main" id="{EA8892C7-C5EF-DADC-FC69-928569B52CEF}"/>
                  </a:ext>
                </a:extLst>
              </p:cNvPr>
              <p:cNvGrpSpPr/>
              <p:nvPr/>
            </p:nvGrpSpPr>
            <p:grpSpPr>
              <a:xfrm>
                <a:off x="3938430" y="4466914"/>
                <a:ext cx="228711" cy="542681"/>
                <a:chOff x="3391553" y="4602714"/>
                <a:chExt cx="257368" cy="596949"/>
              </a:xfrm>
            </p:grpSpPr>
            <p:cxnSp>
              <p:nvCxnSpPr>
                <p:cNvPr id="1072" name="Straight Connector 1071">
                  <a:extLst>
                    <a:ext uri="{FF2B5EF4-FFF2-40B4-BE49-F238E27FC236}">
                      <a16:creationId xmlns:a16="http://schemas.microsoft.com/office/drawing/2014/main" id="{DFFAA7E0-B52A-2F27-D997-D098D4499BC9}"/>
                    </a:ext>
                  </a:extLst>
                </p:cNvPr>
                <p:cNvCxnSpPr>
                  <a:cxnSpLocks/>
                </p:cNvCxnSpPr>
                <p:nvPr/>
              </p:nvCxnSpPr>
              <p:spPr bwMode="gray">
                <a:xfrm flipH="1" flipV="1">
                  <a:off x="3437969" y="4602714"/>
                  <a:ext cx="133392" cy="164968"/>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DF963C61-DB1E-42A1-2D91-A66F3EB28EB7}"/>
                    </a:ext>
                  </a:extLst>
                </p:cNvPr>
                <p:cNvCxnSpPr>
                  <a:cxnSpLocks/>
                </p:cNvCxnSpPr>
                <p:nvPr/>
              </p:nvCxnSpPr>
              <p:spPr bwMode="gray">
                <a:xfrm flipH="1" flipV="1">
                  <a:off x="3416102" y="4740968"/>
                  <a:ext cx="195298" cy="241530"/>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624A0502-28F7-B97D-03FF-1C3D2ADA3CAA}"/>
                    </a:ext>
                  </a:extLst>
                </p:cNvPr>
                <p:cNvCxnSpPr>
                  <a:cxnSpLocks/>
                </p:cNvCxnSpPr>
                <p:nvPr/>
              </p:nvCxnSpPr>
              <p:spPr bwMode="gray">
                <a:xfrm flipH="1" flipV="1">
                  <a:off x="3391553" y="4884522"/>
                  <a:ext cx="257368" cy="315141"/>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052" name="Rectangle: Rounded Corners 2051">
                <a:extLst>
                  <a:ext uri="{FF2B5EF4-FFF2-40B4-BE49-F238E27FC236}">
                    <a16:creationId xmlns:a16="http://schemas.microsoft.com/office/drawing/2014/main" id="{663BA2BD-725D-4A87-0901-E4D053C00283}"/>
                  </a:ext>
                </a:extLst>
              </p:cNvPr>
              <p:cNvSpPr/>
              <p:nvPr/>
            </p:nvSpPr>
            <p:spPr bwMode="gray">
              <a:xfrm>
                <a:off x="3976664" y="4221494"/>
                <a:ext cx="101601" cy="32023"/>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nvGrpSpPr>
          <p:cNvPr id="4347" name="Group 4346">
            <a:extLst>
              <a:ext uri="{FF2B5EF4-FFF2-40B4-BE49-F238E27FC236}">
                <a16:creationId xmlns:a16="http://schemas.microsoft.com/office/drawing/2014/main" id="{925D51B6-4351-5648-9D66-5589A933ED5B}"/>
              </a:ext>
            </a:extLst>
          </p:cNvPr>
          <p:cNvGrpSpPr/>
          <p:nvPr/>
        </p:nvGrpSpPr>
        <p:grpSpPr>
          <a:xfrm>
            <a:off x="4565151" y="4662488"/>
            <a:ext cx="387795" cy="663575"/>
            <a:chOff x="4565151" y="4338208"/>
            <a:chExt cx="387795" cy="664465"/>
          </a:xfrm>
        </p:grpSpPr>
        <p:cxnSp>
          <p:nvCxnSpPr>
            <p:cNvPr id="4309" name="Straight Connector 4308">
              <a:extLst>
                <a:ext uri="{FF2B5EF4-FFF2-40B4-BE49-F238E27FC236}">
                  <a16:creationId xmlns:a16="http://schemas.microsoft.com/office/drawing/2014/main" id="{B46B84BA-6C1F-222F-8C55-1690524980F3}"/>
                </a:ext>
              </a:extLst>
            </p:cNvPr>
            <p:cNvCxnSpPr>
              <a:cxnSpLocks/>
            </p:cNvCxnSpPr>
            <p:nvPr/>
          </p:nvCxnSpPr>
          <p:spPr bwMode="gray">
            <a:xfrm flipV="1">
              <a:off x="4591128" y="4524631"/>
              <a:ext cx="43931" cy="47804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313" name="Straight Connector 4312">
              <a:extLst>
                <a:ext uri="{FF2B5EF4-FFF2-40B4-BE49-F238E27FC236}">
                  <a16:creationId xmlns:a16="http://schemas.microsoft.com/office/drawing/2014/main" id="{C9B27C40-1519-37B2-AF21-5F8AC1828CA6}"/>
                </a:ext>
              </a:extLst>
            </p:cNvPr>
            <p:cNvCxnSpPr>
              <a:cxnSpLocks/>
            </p:cNvCxnSpPr>
            <p:nvPr/>
          </p:nvCxnSpPr>
          <p:spPr bwMode="gray">
            <a:xfrm flipH="1" flipV="1">
              <a:off x="4890015" y="4524631"/>
              <a:ext cx="43931" cy="47804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314" name="Straight Connector 4313">
              <a:extLst>
                <a:ext uri="{FF2B5EF4-FFF2-40B4-BE49-F238E27FC236}">
                  <a16:creationId xmlns:a16="http://schemas.microsoft.com/office/drawing/2014/main" id="{07ED029A-2EA8-F25E-B059-8D17F2AF3051}"/>
                </a:ext>
              </a:extLst>
            </p:cNvPr>
            <p:cNvCxnSpPr>
              <a:cxnSpLocks/>
            </p:cNvCxnSpPr>
            <p:nvPr/>
          </p:nvCxnSpPr>
          <p:spPr bwMode="gray">
            <a:xfrm flipH="1" flipV="1">
              <a:off x="4636643" y="4528722"/>
              <a:ext cx="284911" cy="377663"/>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318" name="Straight Connector 4317">
              <a:extLst>
                <a:ext uri="{FF2B5EF4-FFF2-40B4-BE49-F238E27FC236}">
                  <a16:creationId xmlns:a16="http://schemas.microsoft.com/office/drawing/2014/main" id="{C4461545-75A5-CA22-0F92-C582520AA50A}"/>
                </a:ext>
              </a:extLst>
            </p:cNvPr>
            <p:cNvCxnSpPr>
              <a:cxnSpLocks/>
            </p:cNvCxnSpPr>
            <p:nvPr/>
          </p:nvCxnSpPr>
          <p:spPr bwMode="gray">
            <a:xfrm flipV="1">
              <a:off x="4603948" y="4524873"/>
              <a:ext cx="284911" cy="377663"/>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308" name="Rectangle: Rounded Corners 4307">
              <a:extLst>
                <a:ext uri="{FF2B5EF4-FFF2-40B4-BE49-F238E27FC236}">
                  <a16:creationId xmlns:a16="http://schemas.microsoft.com/office/drawing/2014/main" id="{DE7248DE-BC7A-9C69-29DE-DD3C32F1107D}"/>
                </a:ext>
              </a:extLst>
            </p:cNvPr>
            <p:cNvSpPr/>
            <p:nvPr/>
          </p:nvSpPr>
          <p:spPr bwMode="gray">
            <a:xfrm>
              <a:off x="4565151" y="4338208"/>
              <a:ext cx="387795" cy="199000"/>
            </a:xfrm>
            <a:prstGeom prst="round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339" name="Group 4338">
            <a:extLst>
              <a:ext uri="{FF2B5EF4-FFF2-40B4-BE49-F238E27FC236}">
                <a16:creationId xmlns:a16="http://schemas.microsoft.com/office/drawing/2014/main" id="{31E19E89-1DDE-7547-573E-8E85986A99F5}"/>
              </a:ext>
            </a:extLst>
          </p:cNvPr>
          <p:cNvGrpSpPr/>
          <p:nvPr/>
        </p:nvGrpSpPr>
        <p:grpSpPr>
          <a:xfrm>
            <a:off x="2586007" y="3560763"/>
            <a:ext cx="644528" cy="2351088"/>
            <a:chOff x="2586007" y="3237388"/>
            <a:chExt cx="644528" cy="2351202"/>
          </a:xfrm>
        </p:grpSpPr>
        <p:grpSp>
          <p:nvGrpSpPr>
            <p:cNvPr id="2053" name="Group 2052">
              <a:extLst>
                <a:ext uri="{FF2B5EF4-FFF2-40B4-BE49-F238E27FC236}">
                  <a16:creationId xmlns:a16="http://schemas.microsoft.com/office/drawing/2014/main" id="{8D634D9B-EF33-B491-EE51-7CDE603C1367}"/>
                </a:ext>
              </a:extLst>
            </p:cNvPr>
            <p:cNvGrpSpPr/>
            <p:nvPr/>
          </p:nvGrpSpPr>
          <p:grpSpPr>
            <a:xfrm>
              <a:off x="2589182" y="3237388"/>
              <a:ext cx="641353" cy="1768892"/>
              <a:chOff x="3359145" y="3250235"/>
              <a:chExt cx="706041" cy="1945781"/>
            </a:xfrm>
          </p:grpSpPr>
          <p:grpSp>
            <p:nvGrpSpPr>
              <p:cNvPr id="2054" name="Group 2053">
                <a:extLst>
                  <a:ext uri="{FF2B5EF4-FFF2-40B4-BE49-F238E27FC236}">
                    <a16:creationId xmlns:a16="http://schemas.microsoft.com/office/drawing/2014/main" id="{2A3B6AA7-C4A6-1252-EEA4-BD79B76B0FB9}"/>
                  </a:ext>
                </a:extLst>
              </p:cNvPr>
              <p:cNvGrpSpPr/>
              <p:nvPr/>
            </p:nvGrpSpPr>
            <p:grpSpPr>
              <a:xfrm>
                <a:off x="3359145" y="3250235"/>
                <a:ext cx="706041" cy="1945781"/>
                <a:chOff x="7018141" y="2001950"/>
                <a:chExt cx="1250794" cy="3447066"/>
              </a:xfrm>
            </p:grpSpPr>
            <p:sp>
              <p:nvSpPr>
                <p:cNvPr id="2056" name="Trapezoid 2055">
                  <a:extLst>
                    <a:ext uri="{FF2B5EF4-FFF2-40B4-BE49-F238E27FC236}">
                      <a16:creationId xmlns:a16="http://schemas.microsoft.com/office/drawing/2014/main" id="{1D45EDC8-1C4D-A106-4E6F-07BFF3498C74}"/>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057" name="Group 2056">
                  <a:extLst>
                    <a:ext uri="{FF2B5EF4-FFF2-40B4-BE49-F238E27FC236}">
                      <a16:creationId xmlns:a16="http://schemas.microsoft.com/office/drawing/2014/main" id="{941CE813-714D-AD86-3988-AC2FA35A6D2B}"/>
                    </a:ext>
                  </a:extLst>
                </p:cNvPr>
                <p:cNvGrpSpPr/>
                <p:nvPr/>
              </p:nvGrpSpPr>
              <p:grpSpPr>
                <a:xfrm rot="1251301">
                  <a:off x="7018141" y="2001950"/>
                  <a:ext cx="1250794" cy="838093"/>
                  <a:chOff x="2181427" y="2213555"/>
                  <a:chExt cx="1384801" cy="943659"/>
                </a:xfrm>
                <a:solidFill>
                  <a:schemeClr val="tx1"/>
                </a:solidFill>
              </p:grpSpPr>
              <p:sp>
                <p:nvSpPr>
                  <p:cNvPr id="2059" name="Trapezoid 2058">
                    <a:extLst>
                      <a:ext uri="{FF2B5EF4-FFF2-40B4-BE49-F238E27FC236}">
                        <a16:creationId xmlns:a16="http://schemas.microsoft.com/office/drawing/2014/main" id="{712A9B29-904F-4534-C913-8BA4D72260C0}"/>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0" name="Trapezoid 2059">
                    <a:extLst>
                      <a:ext uri="{FF2B5EF4-FFF2-40B4-BE49-F238E27FC236}">
                        <a16:creationId xmlns:a16="http://schemas.microsoft.com/office/drawing/2014/main" id="{82DBDE9D-79BD-90E5-B4F3-311DA4020960}"/>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1" name="Trapezoid 2060">
                    <a:extLst>
                      <a:ext uri="{FF2B5EF4-FFF2-40B4-BE49-F238E27FC236}">
                        <a16:creationId xmlns:a16="http://schemas.microsoft.com/office/drawing/2014/main" id="{4AF0CCF2-4DD3-E5C7-AF7F-97D7C8DB7176}"/>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2" name="Oval 2061">
                    <a:extLst>
                      <a:ext uri="{FF2B5EF4-FFF2-40B4-BE49-F238E27FC236}">
                        <a16:creationId xmlns:a16="http://schemas.microsoft.com/office/drawing/2014/main" id="{804D7469-CA28-DE54-025A-FEA981DB9D8F}"/>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2058" name="Trapezoid 2057">
                  <a:extLst>
                    <a:ext uri="{FF2B5EF4-FFF2-40B4-BE49-F238E27FC236}">
                      <a16:creationId xmlns:a16="http://schemas.microsoft.com/office/drawing/2014/main" id="{D9F02E6A-3B5F-13AA-A417-CE4B04A4C80A}"/>
                    </a:ext>
                  </a:extLst>
                </p:cNvPr>
                <p:cNvSpPr/>
                <p:nvPr/>
              </p:nvSpPr>
              <p:spPr bwMode="gray">
                <a:xfrm>
                  <a:off x="7491938" y="4003842"/>
                  <a:ext cx="130442" cy="1445174"/>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2055" name="Rectangle: Rounded Corners 2054">
                <a:extLst>
                  <a:ext uri="{FF2B5EF4-FFF2-40B4-BE49-F238E27FC236}">
                    <a16:creationId xmlns:a16="http://schemas.microsoft.com/office/drawing/2014/main" id="{DFAFB7AC-A1A2-195F-1C22-99C6DF251D05}"/>
                  </a:ext>
                </a:extLst>
              </p:cNvPr>
              <p:cNvSpPr/>
              <p:nvPr/>
            </p:nvSpPr>
            <p:spPr bwMode="gray">
              <a:xfrm>
                <a:off x="3607511" y="4335184"/>
                <a:ext cx="112566" cy="35225"/>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183" name="Freeform: Shape 4182">
              <a:extLst>
                <a:ext uri="{FF2B5EF4-FFF2-40B4-BE49-F238E27FC236}">
                  <a16:creationId xmlns:a16="http://schemas.microsoft.com/office/drawing/2014/main" id="{6FC3482D-8334-623D-BE7B-A8425D3897B6}"/>
                </a:ext>
              </a:extLst>
            </p:cNvPr>
            <p:cNvSpPr/>
            <p:nvPr/>
          </p:nvSpPr>
          <p:spPr bwMode="gray">
            <a:xfrm>
              <a:off x="2586007" y="4883103"/>
              <a:ext cx="246064"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4" name="Freeform: Shape 4183">
              <a:extLst>
                <a:ext uri="{FF2B5EF4-FFF2-40B4-BE49-F238E27FC236}">
                  <a16:creationId xmlns:a16="http://schemas.microsoft.com/office/drawing/2014/main" id="{25B27B01-869F-A371-87DF-6F8F086F7D59}"/>
                </a:ext>
              </a:extLst>
            </p:cNvPr>
            <p:cNvSpPr/>
            <p:nvPr/>
          </p:nvSpPr>
          <p:spPr bwMode="gray">
            <a:xfrm flipH="1">
              <a:off x="2893984" y="4883103"/>
              <a:ext cx="246064"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5" name="Freeform: Shape 4184">
              <a:extLst>
                <a:ext uri="{FF2B5EF4-FFF2-40B4-BE49-F238E27FC236}">
                  <a16:creationId xmlns:a16="http://schemas.microsoft.com/office/drawing/2014/main" id="{94631594-C54A-BD51-291E-A63820FE490E}"/>
                </a:ext>
              </a:extLst>
            </p:cNvPr>
            <p:cNvSpPr/>
            <p:nvPr/>
          </p:nvSpPr>
          <p:spPr bwMode="gray">
            <a:xfrm>
              <a:off x="2665381" y="4883103"/>
              <a:ext cx="185739"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5" name="Group 4344">
            <a:extLst>
              <a:ext uri="{FF2B5EF4-FFF2-40B4-BE49-F238E27FC236}">
                <a16:creationId xmlns:a16="http://schemas.microsoft.com/office/drawing/2014/main" id="{23BA42BA-C2A1-502F-2249-0CF3412DD8FE}"/>
              </a:ext>
            </a:extLst>
          </p:cNvPr>
          <p:cNvGrpSpPr/>
          <p:nvPr/>
        </p:nvGrpSpPr>
        <p:grpSpPr>
          <a:xfrm>
            <a:off x="1577940" y="3560763"/>
            <a:ext cx="882654" cy="2347913"/>
            <a:chOff x="1577940" y="3237388"/>
            <a:chExt cx="882654" cy="2347857"/>
          </a:xfrm>
        </p:grpSpPr>
        <p:grpSp>
          <p:nvGrpSpPr>
            <p:cNvPr id="2067" name="Group 2066">
              <a:extLst>
                <a:ext uri="{FF2B5EF4-FFF2-40B4-BE49-F238E27FC236}">
                  <a16:creationId xmlns:a16="http://schemas.microsoft.com/office/drawing/2014/main" id="{7580E7F2-CB43-76C0-F611-B8900D25F077}"/>
                </a:ext>
              </a:extLst>
            </p:cNvPr>
            <p:cNvGrpSpPr/>
            <p:nvPr/>
          </p:nvGrpSpPr>
          <p:grpSpPr>
            <a:xfrm>
              <a:off x="1738277" y="3237388"/>
              <a:ext cx="641353" cy="1304565"/>
              <a:chOff x="3359145" y="3250235"/>
              <a:chExt cx="706041" cy="1435022"/>
            </a:xfrm>
          </p:grpSpPr>
          <p:grpSp>
            <p:nvGrpSpPr>
              <p:cNvPr id="2068" name="Group 2067">
                <a:extLst>
                  <a:ext uri="{FF2B5EF4-FFF2-40B4-BE49-F238E27FC236}">
                    <a16:creationId xmlns:a16="http://schemas.microsoft.com/office/drawing/2014/main" id="{51C091BE-CACF-7CDD-C076-4DA9A2642DA8}"/>
                  </a:ext>
                </a:extLst>
              </p:cNvPr>
              <p:cNvGrpSpPr/>
              <p:nvPr/>
            </p:nvGrpSpPr>
            <p:grpSpPr>
              <a:xfrm>
                <a:off x="3359145" y="3250235"/>
                <a:ext cx="706041" cy="1435022"/>
                <a:chOff x="7018141" y="2001950"/>
                <a:chExt cx="1250794" cy="2542224"/>
              </a:xfrm>
            </p:grpSpPr>
            <p:sp>
              <p:nvSpPr>
                <p:cNvPr id="2070" name="Trapezoid 2069">
                  <a:extLst>
                    <a:ext uri="{FF2B5EF4-FFF2-40B4-BE49-F238E27FC236}">
                      <a16:creationId xmlns:a16="http://schemas.microsoft.com/office/drawing/2014/main" id="{B83A9046-AA68-089A-369C-5CB58D70CCF1}"/>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071" name="Group 2070">
                  <a:extLst>
                    <a:ext uri="{FF2B5EF4-FFF2-40B4-BE49-F238E27FC236}">
                      <a16:creationId xmlns:a16="http://schemas.microsoft.com/office/drawing/2014/main" id="{E22E4ABD-758D-EAE8-CC55-2E7B428F5B32}"/>
                    </a:ext>
                  </a:extLst>
                </p:cNvPr>
                <p:cNvGrpSpPr/>
                <p:nvPr/>
              </p:nvGrpSpPr>
              <p:grpSpPr>
                <a:xfrm rot="1251301">
                  <a:off x="7018141" y="2001950"/>
                  <a:ext cx="1250794" cy="838093"/>
                  <a:chOff x="2181427" y="2213555"/>
                  <a:chExt cx="1384801" cy="943659"/>
                </a:xfrm>
                <a:solidFill>
                  <a:schemeClr val="tx1"/>
                </a:solidFill>
              </p:grpSpPr>
              <p:sp>
                <p:nvSpPr>
                  <p:cNvPr id="2073" name="Trapezoid 2072">
                    <a:extLst>
                      <a:ext uri="{FF2B5EF4-FFF2-40B4-BE49-F238E27FC236}">
                        <a16:creationId xmlns:a16="http://schemas.microsoft.com/office/drawing/2014/main" id="{DA2016F5-CFC5-184B-0169-00F07248FD24}"/>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4" name="Trapezoid 2073">
                    <a:extLst>
                      <a:ext uri="{FF2B5EF4-FFF2-40B4-BE49-F238E27FC236}">
                        <a16:creationId xmlns:a16="http://schemas.microsoft.com/office/drawing/2014/main" id="{9BFF1865-E9D9-F4F3-5958-EC35EBC1F692}"/>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5" name="Trapezoid 2074">
                    <a:extLst>
                      <a:ext uri="{FF2B5EF4-FFF2-40B4-BE49-F238E27FC236}">
                        <a16:creationId xmlns:a16="http://schemas.microsoft.com/office/drawing/2014/main" id="{D9635EDC-1C7C-C040-28B5-92FE67A9B091}"/>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6" name="Oval 2075">
                    <a:extLst>
                      <a:ext uri="{FF2B5EF4-FFF2-40B4-BE49-F238E27FC236}">
                        <a16:creationId xmlns:a16="http://schemas.microsoft.com/office/drawing/2014/main" id="{D1EADF91-A65D-7E75-CC40-A699E4E9A8C4}"/>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2072" name="Trapezoid 2071">
                  <a:extLst>
                    <a:ext uri="{FF2B5EF4-FFF2-40B4-BE49-F238E27FC236}">
                      <a16:creationId xmlns:a16="http://schemas.microsoft.com/office/drawing/2014/main" id="{B0FD8E3D-ECA6-61D7-D27F-2A950859608E}"/>
                    </a:ext>
                  </a:extLst>
                </p:cNvPr>
                <p:cNvSpPr/>
                <p:nvPr/>
              </p:nvSpPr>
              <p:spPr bwMode="gray">
                <a:xfrm>
                  <a:off x="7491938" y="3986998"/>
                  <a:ext cx="130442" cy="557176"/>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2069" name="Rectangle: Rounded Corners 2068">
                <a:extLst>
                  <a:ext uri="{FF2B5EF4-FFF2-40B4-BE49-F238E27FC236}">
                    <a16:creationId xmlns:a16="http://schemas.microsoft.com/office/drawing/2014/main" id="{85E790B2-F1FE-7540-695A-1FE5837371E3}"/>
                  </a:ext>
                </a:extLst>
              </p:cNvPr>
              <p:cNvSpPr/>
              <p:nvPr/>
            </p:nvSpPr>
            <p:spPr bwMode="gray">
              <a:xfrm>
                <a:off x="3607511" y="4335184"/>
                <a:ext cx="112566" cy="35225"/>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341" name="Group 4340">
              <a:extLst>
                <a:ext uri="{FF2B5EF4-FFF2-40B4-BE49-F238E27FC236}">
                  <a16:creationId xmlns:a16="http://schemas.microsoft.com/office/drawing/2014/main" id="{3BFF832E-F269-DEEB-3EC0-BF7204C098AF}"/>
                </a:ext>
              </a:extLst>
            </p:cNvPr>
            <p:cNvGrpSpPr/>
            <p:nvPr/>
          </p:nvGrpSpPr>
          <p:grpSpPr>
            <a:xfrm>
              <a:off x="1793840" y="4523210"/>
              <a:ext cx="450852" cy="355541"/>
              <a:chOff x="1793840" y="4523210"/>
              <a:chExt cx="450852" cy="355541"/>
            </a:xfrm>
          </p:grpSpPr>
          <p:sp>
            <p:nvSpPr>
              <p:cNvPr id="2064" name="Trapezoid 2063">
                <a:extLst>
                  <a:ext uri="{FF2B5EF4-FFF2-40B4-BE49-F238E27FC236}">
                    <a16:creationId xmlns:a16="http://schemas.microsoft.com/office/drawing/2014/main" id="{700DAF2D-637E-EAA1-E47C-0BC0632CDB34}"/>
                  </a:ext>
                </a:extLst>
              </p:cNvPr>
              <p:cNvSpPr/>
              <p:nvPr/>
            </p:nvSpPr>
            <p:spPr bwMode="gray">
              <a:xfrm>
                <a:off x="1798602" y="4523210"/>
                <a:ext cx="46038" cy="345963"/>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7" name="Trapezoid 2076">
                <a:extLst>
                  <a:ext uri="{FF2B5EF4-FFF2-40B4-BE49-F238E27FC236}">
                    <a16:creationId xmlns:a16="http://schemas.microsoft.com/office/drawing/2014/main" id="{00C094FA-9B4D-D9B9-73D1-FA2DBECA2E06}"/>
                  </a:ext>
                </a:extLst>
              </p:cNvPr>
              <p:cNvSpPr/>
              <p:nvPr/>
            </p:nvSpPr>
            <p:spPr bwMode="gray">
              <a:xfrm>
                <a:off x="1793840" y="4538559"/>
                <a:ext cx="450852" cy="13541"/>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8" name="Trapezoid 2077">
                <a:extLst>
                  <a:ext uri="{FF2B5EF4-FFF2-40B4-BE49-F238E27FC236}">
                    <a16:creationId xmlns:a16="http://schemas.microsoft.com/office/drawing/2014/main" id="{A9433F80-DE63-16B3-4D8C-5E6A65A8B31F}"/>
                  </a:ext>
                </a:extLst>
              </p:cNvPr>
              <p:cNvSpPr/>
              <p:nvPr/>
            </p:nvSpPr>
            <p:spPr bwMode="gray">
              <a:xfrm>
                <a:off x="2192304" y="4523210"/>
                <a:ext cx="46038" cy="345963"/>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94" name="Trapezoid 2093">
                <a:extLst>
                  <a:ext uri="{FF2B5EF4-FFF2-40B4-BE49-F238E27FC236}">
                    <a16:creationId xmlns:a16="http://schemas.microsoft.com/office/drawing/2014/main" id="{26D25922-C28F-3997-0F0F-FE9C51CAE698}"/>
                  </a:ext>
                </a:extLst>
              </p:cNvPr>
              <p:cNvSpPr/>
              <p:nvPr/>
            </p:nvSpPr>
            <p:spPr bwMode="gray">
              <a:xfrm>
                <a:off x="1992278" y="4523210"/>
                <a:ext cx="46038" cy="345963"/>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109" name="Group 2108">
                <a:extLst>
                  <a:ext uri="{FF2B5EF4-FFF2-40B4-BE49-F238E27FC236}">
                    <a16:creationId xmlns:a16="http://schemas.microsoft.com/office/drawing/2014/main" id="{CCABD7CE-2915-E89A-0DBF-7267A496D5DF}"/>
                  </a:ext>
                </a:extLst>
              </p:cNvPr>
              <p:cNvGrpSpPr/>
              <p:nvPr/>
            </p:nvGrpSpPr>
            <p:grpSpPr>
              <a:xfrm>
                <a:off x="2033555" y="4564598"/>
                <a:ext cx="161926" cy="270027"/>
                <a:chOff x="1295334" y="4710166"/>
                <a:chExt cx="178363" cy="148022"/>
              </a:xfrm>
            </p:grpSpPr>
            <p:cxnSp>
              <p:nvCxnSpPr>
                <p:cNvPr id="2086" name="Straight Connector 2085">
                  <a:extLst>
                    <a:ext uri="{FF2B5EF4-FFF2-40B4-BE49-F238E27FC236}">
                      <a16:creationId xmlns:a16="http://schemas.microsoft.com/office/drawing/2014/main" id="{057962F3-D7EA-7193-5844-FAE287FBAADA}"/>
                    </a:ext>
                  </a:extLst>
                </p:cNvPr>
                <p:cNvCxnSpPr>
                  <a:cxnSpLocks/>
                </p:cNvCxnSpPr>
                <p:nvPr/>
              </p:nvCxnSpPr>
              <p:spPr bwMode="gray">
                <a:xfrm flipV="1">
                  <a:off x="1295334" y="4710166"/>
                  <a:ext cx="178363" cy="14802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C39010C0-3948-84FE-7426-AF48353BE1FC}"/>
                    </a:ext>
                  </a:extLst>
                </p:cNvPr>
                <p:cNvCxnSpPr>
                  <a:cxnSpLocks/>
                </p:cNvCxnSpPr>
                <p:nvPr/>
              </p:nvCxnSpPr>
              <p:spPr bwMode="gray">
                <a:xfrm>
                  <a:off x="1295334" y="4710166"/>
                  <a:ext cx="178363" cy="14802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110" name="Group 2109">
                <a:extLst>
                  <a:ext uri="{FF2B5EF4-FFF2-40B4-BE49-F238E27FC236}">
                    <a16:creationId xmlns:a16="http://schemas.microsoft.com/office/drawing/2014/main" id="{EB0D56A3-3B5D-75B1-DD2A-A4B60F7C1355}"/>
                  </a:ext>
                </a:extLst>
              </p:cNvPr>
              <p:cNvGrpSpPr/>
              <p:nvPr/>
            </p:nvGrpSpPr>
            <p:grpSpPr>
              <a:xfrm>
                <a:off x="1836703" y="4564598"/>
                <a:ext cx="163514" cy="270027"/>
                <a:chOff x="1295334" y="4710166"/>
                <a:chExt cx="178363" cy="148022"/>
              </a:xfrm>
            </p:grpSpPr>
            <p:cxnSp>
              <p:nvCxnSpPr>
                <p:cNvPr id="2111" name="Straight Connector 2110">
                  <a:extLst>
                    <a:ext uri="{FF2B5EF4-FFF2-40B4-BE49-F238E27FC236}">
                      <a16:creationId xmlns:a16="http://schemas.microsoft.com/office/drawing/2014/main" id="{5FB44E0D-4AEE-B38A-07C0-FEAF8FFEA374}"/>
                    </a:ext>
                  </a:extLst>
                </p:cNvPr>
                <p:cNvCxnSpPr>
                  <a:cxnSpLocks/>
                </p:cNvCxnSpPr>
                <p:nvPr/>
              </p:nvCxnSpPr>
              <p:spPr bwMode="gray">
                <a:xfrm flipV="1">
                  <a:off x="1295334" y="4710166"/>
                  <a:ext cx="178363" cy="14802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160" name="Straight Connector 4159">
                  <a:extLst>
                    <a:ext uri="{FF2B5EF4-FFF2-40B4-BE49-F238E27FC236}">
                      <a16:creationId xmlns:a16="http://schemas.microsoft.com/office/drawing/2014/main" id="{B1B62FDD-4B2E-783A-2A35-4678F3BECC4B}"/>
                    </a:ext>
                  </a:extLst>
                </p:cNvPr>
                <p:cNvCxnSpPr>
                  <a:cxnSpLocks/>
                </p:cNvCxnSpPr>
                <p:nvPr/>
              </p:nvCxnSpPr>
              <p:spPr bwMode="gray">
                <a:xfrm>
                  <a:off x="1295334" y="4710166"/>
                  <a:ext cx="178363" cy="148022"/>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161" name="Trapezoid 4160">
                <a:extLst>
                  <a:ext uri="{FF2B5EF4-FFF2-40B4-BE49-F238E27FC236}">
                    <a16:creationId xmlns:a16="http://schemas.microsoft.com/office/drawing/2014/main" id="{DC4EC862-D99C-7284-5B69-FD0E41FBD67A}"/>
                  </a:ext>
                </a:extLst>
              </p:cNvPr>
              <p:cNvSpPr/>
              <p:nvPr/>
            </p:nvSpPr>
            <p:spPr bwMode="gray">
              <a:xfrm>
                <a:off x="1793840" y="4865210"/>
                <a:ext cx="450852" cy="13541"/>
              </a:xfrm>
              <a:prstGeom prst="trapezoid">
                <a:avLst>
                  <a:gd name="adj" fmla="val 552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162" name="Freeform: Shape 4161">
              <a:extLst>
                <a:ext uri="{FF2B5EF4-FFF2-40B4-BE49-F238E27FC236}">
                  <a16:creationId xmlns:a16="http://schemas.microsoft.com/office/drawing/2014/main" id="{130A8636-0810-B29E-6B8D-5CAB666350B1}"/>
                </a:ext>
              </a:extLst>
            </p:cNvPr>
            <p:cNvSpPr/>
            <p:nvPr/>
          </p:nvSpPr>
          <p:spPr bwMode="gray">
            <a:xfrm>
              <a:off x="1577940" y="4879758"/>
              <a:ext cx="246064"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3" name="Freeform: Shape 4162">
              <a:extLst>
                <a:ext uri="{FF2B5EF4-FFF2-40B4-BE49-F238E27FC236}">
                  <a16:creationId xmlns:a16="http://schemas.microsoft.com/office/drawing/2014/main" id="{1D49F4A0-27BB-EB4D-8B25-6BA1CCCDAC07}"/>
                </a:ext>
              </a:extLst>
            </p:cNvPr>
            <p:cNvSpPr/>
            <p:nvPr/>
          </p:nvSpPr>
          <p:spPr bwMode="gray">
            <a:xfrm>
              <a:off x="1858927" y="4879758"/>
              <a:ext cx="153989"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4" name="Freeform: Shape 4163">
              <a:extLst>
                <a:ext uri="{FF2B5EF4-FFF2-40B4-BE49-F238E27FC236}">
                  <a16:creationId xmlns:a16="http://schemas.microsoft.com/office/drawing/2014/main" id="{34EE44BB-8B4A-A7F6-0693-684FCC4C551F}"/>
                </a:ext>
              </a:extLst>
            </p:cNvPr>
            <p:cNvSpPr/>
            <p:nvPr/>
          </p:nvSpPr>
          <p:spPr bwMode="gray">
            <a:xfrm flipH="1">
              <a:off x="2214530" y="4879758"/>
              <a:ext cx="246064" cy="705487"/>
            </a:xfrm>
            <a:custGeom>
              <a:avLst/>
              <a:gdLst>
                <a:gd name="connsiteX0" fmla="*/ 270711 w 270711"/>
                <a:gd name="connsiteY0" fmla="*/ 0 h 776036"/>
                <a:gd name="connsiteX1" fmla="*/ 174458 w 270711"/>
                <a:gd name="connsiteY1" fmla="*/ 397042 h 776036"/>
                <a:gd name="connsiteX2" fmla="*/ 0 w 270711"/>
                <a:gd name="connsiteY2" fmla="*/ 776036 h 776036"/>
              </a:gdLst>
              <a:ahLst/>
              <a:cxnLst>
                <a:cxn ang="0">
                  <a:pos x="connsiteX0" y="connsiteY0"/>
                </a:cxn>
                <a:cxn ang="0">
                  <a:pos x="connsiteX1" y="connsiteY1"/>
                </a:cxn>
                <a:cxn ang="0">
                  <a:pos x="connsiteX2" y="connsiteY2"/>
                </a:cxn>
              </a:cxnLst>
              <a:rect l="l" t="t" r="r" b="b"/>
              <a:pathLst>
                <a:path w="270711" h="776036">
                  <a:moveTo>
                    <a:pt x="270711" y="0"/>
                  </a:moveTo>
                  <a:cubicBezTo>
                    <a:pt x="245143" y="133851"/>
                    <a:pt x="219576" y="267703"/>
                    <a:pt x="174458" y="397042"/>
                  </a:cubicBezTo>
                  <a:cubicBezTo>
                    <a:pt x="129340" y="526381"/>
                    <a:pt x="28074" y="714876"/>
                    <a:pt x="0" y="77603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50" name="Group 4349">
            <a:extLst>
              <a:ext uri="{FF2B5EF4-FFF2-40B4-BE49-F238E27FC236}">
                <a16:creationId xmlns:a16="http://schemas.microsoft.com/office/drawing/2014/main" id="{05E35C68-5F52-C773-C462-B05AEB2ED5F4}"/>
              </a:ext>
            </a:extLst>
          </p:cNvPr>
          <p:cNvGrpSpPr/>
          <p:nvPr/>
        </p:nvGrpSpPr>
        <p:grpSpPr>
          <a:xfrm>
            <a:off x="5049819" y="3560763"/>
            <a:ext cx="642941" cy="1747838"/>
            <a:chOff x="5049819" y="3237387"/>
            <a:chExt cx="642941" cy="1747651"/>
          </a:xfrm>
        </p:grpSpPr>
        <p:grpSp>
          <p:nvGrpSpPr>
            <p:cNvPr id="1052" name="Group 1051">
              <a:extLst>
                <a:ext uri="{FF2B5EF4-FFF2-40B4-BE49-F238E27FC236}">
                  <a16:creationId xmlns:a16="http://schemas.microsoft.com/office/drawing/2014/main" id="{B33261BB-B952-9F7D-E5E1-F26BFEEAB8C3}"/>
                </a:ext>
              </a:extLst>
            </p:cNvPr>
            <p:cNvGrpSpPr/>
            <p:nvPr/>
          </p:nvGrpSpPr>
          <p:grpSpPr>
            <a:xfrm>
              <a:off x="5049819" y="3237387"/>
              <a:ext cx="642941" cy="1689028"/>
              <a:chOff x="3359145" y="3250235"/>
              <a:chExt cx="706041" cy="1857931"/>
            </a:xfrm>
          </p:grpSpPr>
          <p:grpSp>
            <p:nvGrpSpPr>
              <p:cNvPr id="4143" name="Group 4142">
                <a:extLst>
                  <a:ext uri="{FF2B5EF4-FFF2-40B4-BE49-F238E27FC236}">
                    <a16:creationId xmlns:a16="http://schemas.microsoft.com/office/drawing/2014/main" id="{7C7BC8AE-494D-0817-AA5D-675CF47A65AB}"/>
                  </a:ext>
                </a:extLst>
              </p:cNvPr>
              <p:cNvGrpSpPr/>
              <p:nvPr/>
            </p:nvGrpSpPr>
            <p:grpSpPr>
              <a:xfrm>
                <a:off x="3359145" y="3250235"/>
                <a:ext cx="706041" cy="1857931"/>
                <a:chOff x="7018141" y="2001950"/>
                <a:chExt cx="1250794" cy="3291434"/>
              </a:xfrm>
            </p:grpSpPr>
            <p:sp>
              <p:nvSpPr>
                <p:cNvPr id="4144" name="Trapezoid 4143">
                  <a:extLst>
                    <a:ext uri="{FF2B5EF4-FFF2-40B4-BE49-F238E27FC236}">
                      <a16:creationId xmlns:a16="http://schemas.microsoft.com/office/drawing/2014/main" id="{2BE33115-7303-C8D2-67C3-A59BEEC87D68}"/>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4145" name="Group 4144">
                  <a:extLst>
                    <a:ext uri="{FF2B5EF4-FFF2-40B4-BE49-F238E27FC236}">
                      <a16:creationId xmlns:a16="http://schemas.microsoft.com/office/drawing/2014/main" id="{49A120B3-DC48-C6D2-1D3D-D5099E636A51}"/>
                    </a:ext>
                  </a:extLst>
                </p:cNvPr>
                <p:cNvGrpSpPr/>
                <p:nvPr/>
              </p:nvGrpSpPr>
              <p:grpSpPr>
                <a:xfrm rot="1251301">
                  <a:off x="7018141" y="2001950"/>
                  <a:ext cx="1250794" cy="838093"/>
                  <a:chOff x="2181427" y="2213555"/>
                  <a:chExt cx="1384801" cy="943659"/>
                </a:xfrm>
                <a:solidFill>
                  <a:schemeClr val="tx1"/>
                </a:solidFill>
              </p:grpSpPr>
              <p:sp>
                <p:nvSpPr>
                  <p:cNvPr id="4146" name="Trapezoid 4145">
                    <a:extLst>
                      <a:ext uri="{FF2B5EF4-FFF2-40B4-BE49-F238E27FC236}">
                        <a16:creationId xmlns:a16="http://schemas.microsoft.com/office/drawing/2014/main" id="{9809C45B-DFC7-9A84-F8D8-CB3AA05D9D1B}"/>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7" name="Trapezoid 4146">
                    <a:extLst>
                      <a:ext uri="{FF2B5EF4-FFF2-40B4-BE49-F238E27FC236}">
                        <a16:creationId xmlns:a16="http://schemas.microsoft.com/office/drawing/2014/main" id="{3610399D-784B-03AB-4CD3-F59CE70FAE5F}"/>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8" name="Trapezoid 4147">
                    <a:extLst>
                      <a:ext uri="{FF2B5EF4-FFF2-40B4-BE49-F238E27FC236}">
                        <a16:creationId xmlns:a16="http://schemas.microsoft.com/office/drawing/2014/main" id="{F2480EC9-1958-6DB8-4E2D-C456E0C87DEC}"/>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49" name="Oval 4148">
                    <a:extLst>
                      <a:ext uri="{FF2B5EF4-FFF2-40B4-BE49-F238E27FC236}">
                        <a16:creationId xmlns:a16="http://schemas.microsoft.com/office/drawing/2014/main" id="{F34BEA92-9C99-7580-7E3C-EF0E289467A8}"/>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029" name="Trapezoid 1028">
                  <a:extLst>
                    <a:ext uri="{FF2B5EF4-FFF2-40B4-BE49-F238E27FC236}">
                      <a16:creationId xmlns:a16="http://schemas.microsoft.com/office/drawing/2014/main" id="{8DD860CF-6F9B-E779-E45C-C6991BBCEB9E}"/>
                    </a:ext>
                  </a:extLst>
                </p:cNvPr>
                <p:cNvSpPr/>
                <p:nvPr/>
              </p:nvSpPr>
              <p:spPr bwMode="gray">
                <a:xfrm>
                  <a:off x="7437332" y="4003841"/>
                  <a:ext cx="231082" cy="1289543"/>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1051" name="Rectangle: Rounded Corners 1050">
                <a:extLst>
                  <a:ext uri="{FF2B5EF4-FFF2-40B4-BE49-F238E27FC236}">
                    <a16:creationId xmlns:a16="http://schemas.microsoft.com/office/drawing/2014/main" id="{4D32E21B-3BC6-40B9-50EC-945E7F0C6AB3}"/>
                  </a:ext>
                </a:extLst>
              </p:cNvPr>
              <p:cNvSpPr/>
              <p:nvPr/>
            </p:nvSpPr>
            <p:spPr bwMode="gray">
              <a:xfrm>
                <a:off x="3607511" y="4335184"/>
                <a:ext cx="112566" cy="35225"/>
              </a:xfrm>
              <a:prstGeom prst="round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349" name="Rectangle 4348">
              <a:extLst>
                <a:ext uri="{FF2B5EF4-FFF2-40B4-BE49-F238E27FC236}">
                  <a16:creationId xmlns:a16="http://schemas.microsoft.com/office/drawing/2014/main" id="{5D0FA2C9-0258-2543-C8E9-6CE8FA09075C}"/>
                </a:ext>
              </a:extLst>
            </p:cNvPr>
            <p:cNvSpPr/>
            <p:nvPr/>
          </p:nvSpPr>
          <p:spPr bwMode="gray">
            <a:xfrm rot="4022954">
              <a:off x="5350765" y="4891132"/>
              <a:ext cx="80433" cy="107380"/>
            </a:xfrm>
            <a:prstGeom prst="rect">
              <a:avLst/>
            </a:prstGeom>
            <a:solidFill>
              <a:srgbClr val="DEDE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4353" name="TextBox 4352">
            <a:extLst>
              <a:ext uri="{FF2B5EF4-FFF2-40B4-BE49-F238E27FC236}">
                <a16:creationId xmlns:a16="http://schemas.microsoft.com/office/drawing/2014/main" id="{5A0E85B2-7931-DC22-C8C4-AB8BFB81B33D}"/>
              </a:ext>
            </a:extLst>
          </p:cNvPr>
          <p:cNvSpPr txBox="1"/>
          <p:nvPr/>
        </p:nvSpPr>
        <p:spPr bwMode="gray">
          <a:xfrm>
            <a:off x="1733538" y="5568950"/>
            <a:ext cx="6043625" cy="411257"/>
          </a:xfrm>
          <a:prstGeom prst="rect">
            <a:avLst/>
          </a:prstGeom>
          <a:solidFill>
            <a:srgbClr val="E6DEF4">
              <a:alpha val="69804"/>
            </a:srgbClr>
          </a:solidFill>
        </p:spPr>
        <p:txBody>
          <a:bodyPr wrap="square" lIns="36000" tIns="36000" rIns="36000" bIns="36000" rtlCol="0">
            <a:spAutoFit/>
          </a:bodyPr>
          <a:lstStyle/>
          <a:p>
            <a:pPr marL="0" indent="0" algn="ctr">
              <a:spcBef>
                <a:spcPts val="600"/>
              </a:spcBef>
              <a:buNone/>
            </a:pPr>
            <a:r>
              <a:rPr lang="en-US" sz="1100" i="0">
                <a:solidFill>
                  <a:srgbClr val="131516"/>
                </a:solidFill>
                <a:effectLst/>
                <a:latin typeface="+mj-lt"/>
              </a:rPr>
              <a:t>Transmission lines from offshore assets to the onshore grid are costly and fault prone, but </a:t>
            </a:r>
            <a:r>
              <a:rPr lang="en-US" sz="1100" b="1" i="0">
                <a:solidFill>
                  <a:srgbClr val="131516"/>
                </a:solidFill>
                <a:effectLst/>
                <a:latin typeface="+mj-lt"/>
              </a:rPr>
              <a:t>offshore assets can typically be positioned closer to population centers.</a:t>
            </a:r>
          </a:p>
        </p:txBody>
      </p:sp>
      <p:sp>
        <p:nvSpPr>
          <p:cNvPr id="4409" name="TextBox 4408">
            <a:extLst>
              <a:ext uri="{FF2B5EF4-FFF2-40B4-BE49-F238E27FC236}">
                <a16:creationId xmlns:a16="http://schemas.microsoft.com/office/drawing/2014/main" id="{C8CAC798-DC5B-27CD-6C02-358C92C53114}"/>
              </a:ext>
            </a:extLst>
          </p:cNvPr>
          <p:cNvSpPr txBox="1"/>
          <p:nvPr/>
        </p:nvSpPr>
        <p:spPr bwMode="gray">
          <a:xfrm>
            <a:off x="434996" y="4024313"/>
            <a:ext cx="1005578" cy="1919288"/>
          </a:xfrm>
          <a:prstGeom prst="rect">
            <a:avLst/>
          </a:prstGeom>
          <a:noFill/>
        </p:spPr>
        <p:txBody>
          <a:bodyPr wrap="square" lIns="36000" tIns="36000" rIns="36000" bIns="36000" rtlCol="0">
            <a:spAutoFit/>
          </a:bodyPr>
          <a:lstStyle/>
          <a:p>
            <a:pPr marL="0" indent="0">
              <a:buNone/>
            </a:pPr>
            <a:r>
              <a:rPr lang="en-US" sz="1000" b="0" i="0">
                <a:solidFill>
                  <a:srgbClr val="131516"/>
                </a:solidFill>
                <a:effectLst/>
                <a:latin typeface="+mj-lt"/>
              </a:rPr>
              <a:t>Floating turbines unlock 13 TW of potential capacity by allowing construction in </a:t>
            </a:r>
            <a:r>
              <a:rPr lang="en-US" sz="1000">
                <a:solidFill>
                  <a:srgbClr val="131516"/>
                </a:solidFill>
                <a:latin typeface="+mj-lt"/>
              </a:rPr>
              <a:t>water depths up </a:t>
            </a:r>
            <a:r>
              <a:rPr lang="en-US" sz="1000" b="0" i="0">
                <a:solidFill>
                  <a:srgbClr val="131516"/>
                </a:solidFill>
                <a:effectLst/>
                <a:latin typeface="+mj-lt"/>
              </a:rPr>
              <a:t>to 200 meters;</a:t>
            </a:r>
            <a:r>
              <a:rPr lang="en-US" sz="1000">
                <a:solidFill>
                  <a:srgbClr val="131516"/>
                </a:solidFill>
                <a:latin typeface="+mj-lt"/>
              </a:rPr>
              <a:t> however, costs are still too high for mass deployment.</a:t>
            </a:r>
          </a:p>
        </p:txBody>
      </p:sp>
      <p:sp>
        <p:nvSpPr>
          <p:cNvPr id="12" name="Oval 11">
            <a:extLst>
              <a:ext uri="{FF2B5EF4-FFF2-40B4-BE49-F238E27FC236}">
                <a16:creationId xmlns:a16="http://schemas.microsoft.com/office/drawing/2014/main" id="{56CC37D5-DB76-9154-50FC-97947A86E4A5}"/>
              </a:ext>
            </a:extLst>
          </p:cNvPr>
          <p:cNvSpPr/>
          <p:nvPr/>
        </p:nvSpPr>
        <p:spPr bwMode="gray">
          <a:xfrm>
            <a:off x="1997013" y="2428721"/>
            <a:ext cx="687003" cy="21907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b="1">
                <a:solidFill>
                  <a:schemeClr val="tx1"/>
                </a:solidFill>
              </a:rPr>
              <a:t>+76% p.a.</a:t>
            </a:r>
          </a:p>
        </p:txBody>
      </p:sp>
      <p:sp>
        <p:nvSpPr>
          <p:cNvPr id="28" name="Oval 27">
            <a:extLst>
              <a:ext uri="{FF2B5EF4-FFF2-40B4-BE49-F238E27FC236}">
                <a16:creationId xmlns:a16="http://schemas.microsoft.com/office/drawing/2014/main" id="{07781BDF-6DDF-25BC-DB4F-699B10AEF675}"/>
              </a:ext>
            </a:extLst>
          </p:cNvPr>
          <p:cNvSpPr/>
          <p:nvPr/>
        </p:nvSpPr>
        <p:spPr bwMode="gray">
          <a:xfrm>
            <a:off x="4421360" y="2428721"/>
            <a:ext cx="687003" cy="21907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b="1">
                <a:solidFill>
                  <a:schemeClr val="tx1"/>
                </a:solidFill>
              </a:rPr>
              <a:t>~20% p.a.</a:t>
            </a:r>
          </a:p>
        </p:txBody>
      </p:sp>
      <p:sp>
        <p:nvSpPr>
          <p:cNvPr id="29" name="Oval 28">
            <a:extLst>
              <a:ext uri="{FF2B5EF4-FFF2-40B4-BE49-F238E27FC236}">
                <a16:creationId xmlns:a16="http://schemas.microsoft.com/office/drawing/2014/main" id="{8CF61874-7770-C4B2-182F-1990A2482E54}"/>
              </a:ext>
            </a:extLst>
          </p:cNvPr>
          <p:cNvSpPr/>
          <p:nvPr/>
        </p:nvSpPr>
        <p:spPr bwMode="gray">
          <a:xfrm>
            <a:off x="7064180" y="2428721"/>
            <a:ext cx="687003" cy="21907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800" b="1">
                <a:solidFill>
                  <a:schemeClr val="tx1"/>
                </a:solidFill>
              </a:rPr>
              <a:t>~10% p.a.</a:t>
            </a:r>
          </a:p>
        </p:txBody>
      </p:sp>
      <p:sp>
        <p:nvSpPr>
          <p:cNvPr id="4" name="TextBox 3">
            <a:extLst>
              <a:ext uri="{FF2B5EF4-FFF2-40B4-BE49-F238E27FC236}">
                <a16:creationId xmlns:a16="http://schemas.microsoft.com/office/drawing/2014/main" id="{3AE4EB95-FA9D-266D-D33D-CD296F2D51E7}"/>
              </a:ext>
            </a:extLst>
          </p:cNvPr>
          <p:cNvSpPr txBox="1"/>
          <p:nvPr/>
        </p:nvSpPr>
        <p:spPr bwMode="gray">
          <a:xfrm>
            <a:off x="0" y="-8862"/>
            <a:ext cx="3383666" cy="318119"/>
          </a:xfrm>
          <a:prstGeom prst="rect">
            <a:avLst/>
          </a:prstGeom>
          <a:solidFill>
            <a:schemeClr val="accent6">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Opportunity</a:t>
            </a:r>
          </a:p>
        </p:txBody>
      </p:sp>
      <p:sp>
        <p:nvSpPr>
          <p:cNvPr id="33" name="Oval 32">
            <a:extLst>
              <a:ext uri="{FF2B5EF4-FFF2-40B4-BE49-F238E27FC236}">
                <a16:creationId xmlns:a16="http://schemas.microsoft.com/office/drawing/2014/main" id="{99B39FFC-A29B-74D7-D506-20FDB10E4C8E}"/>
              </a:ext>
            </a:extLst>
          </p:cNvPr>
          <p:cNvSpPr/>
          <p:nvPr/>
        </p:nvSpPr>
        <p:spPr bwMode="gray">
          <a:xfrm>
            <a:off x="7064180" y="2057142"/>
            <a:ext cx="687003" cy="219075"/>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000" b="1">
                <a:solidFill>
                  <a:schemeClr val="tx1"/>
                </a:solidFill>
              </a:rPr>
              <a:t>38.9</a:t>
            </a:r>
          </a:p>
        </p:txBody>
      </p:sp>
      <p:sp>
        <p:nvSpPr>
          <p:cNvPr id="42" name="Oval 41">
            <a:extLst>
              <a:ext uri="{FF2B5EF4-FFF2-40B4-BE49-F238E27FC236}">
                <a16:creationId xmlns:a16="http://schemas.microsoft.com/office/drawing/2014/main" id="{F8D87219-49B8-250E-6BAE-51BAA3F83DEE}"/>
              </a:ext>
            </a:extLst>
          </p:cNvPr>
          <p:cNvSpPr/>
          <p:nvPr/>
        </p:nvSpPr>
        <p:spPr bwMode="gray">
          <a:xfrm>
            <a:off x="4421360" y="2057142"/>
            <a:ext cx="687003" cy="219075"/>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000" b="1">
                <a:solidFill>
                  <a:schemeClr val="tx1"/>
                </a:solidFill>
              </a:rPr>
              <a:t>95.2</a:t>
            </a:r>
          </a:p>
        </p:txBody>
      </p:sp>
      <p:sp>
        <p:nvSpPr>
          <p:cNvPr id="48" name="Oval 47">
            <a:extLst>
              <a:ext uri="{FF2B5EF4-FFF2-40B4-BE49-F238E27FC236}">
                <a16:creationId xmlns:a16="http://schemas.microsoft.com/office/drawing/2014/main" id="{8D39D40E-E5CD-615D-4DF1-23C011A92C4A}"/>
              </a:ext>
            </a:extLst>
          </p:cNvPr>
          <p:cNvSpPr/>
          <p:nvPr/>
        </p:nvSpPr>
        <p:spPr bwMode="gray">
          <a:xfrm>
            <a:off x="1997162" y="2057142"/>
            <a:ext cx="687003" cy="219075"/>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US" sz="1000" b="1">
                <a:solidFill>
                  <a:schemeClr val="tx1"/>
                </a:solidFill>
              </a:rPr>
              <a:t>145.3</a:t>
            </a:r>
          </a:p>
        </p:txBody>
      </p:sp>
      <p:sp>
        <p:nvSpPr>
          <p:cNvPr id="49" name="TextBox 48">
            <a:extLst>
              <a:ext uri="{FF2B5EF4-FFF2-40B4-BE49-F238E27FC236}">
                <a16:creationId xmlns:a16="http://schemas.microsoft.com/office/drawing/2014/main" id="{E37721AA-ECC5-9843-DADC-44CA7F3D4D69}"/>
              </a:ext>
            </a:extLst>
          </p:cNvPr>
          <p:cNvSpPr txBox="1"/>
          <p:nvPr/>
        </p:nvSpPr>
        <p:spPr bwMode="gray">
          <a:xfrm>
            <a:off x="402940" y="2045689"/>
            <a:ext cx="1472267" cy="241980"/>
          </a:xfrm>
          <a:prstGeom prst="rect">
            <a:avLst/>
          </a:prstGeom>
          <a:noFill/>
        </p:spPr>
        <p:txBody>
          <a:bodyPr wrap="square" lIns="36000" tIns="36000" rIns="36000" bIns="36000" rtlCol="0">
            <a:spAutoFit/>
          </a:bodyPr>
          <a:lstStyle/>
          <a:p>
            <a:pPr marL="0" indent="0">
              <a:spcBef>
                <a:spcPts val="600"/>
              </a:spcBef>
              <a:buNone/>
            </a:pPr>
            <a:r>
              <a:rPr lang="en-US" sz="1100" b="1" i="0">
                <a:solidFill>
                  <a:srgbClr val="131516"/>
                </a:solidFill>
                <a:effectLst/>
                <a:latin typeface="+mj-lt"/>
              </a:rPr>
              <a:t>LCOE, $/MWh</a:t>
            </a:r>
            <a:endParaRPr lang="en-US" sz="1100" i="0">
              <a:solidFill>
                <a:srgbClr val="131516"/>
              </a:solidFill>
              <a:effectLst/>
              <a:latin typeface="+mj-lt"/>
            </a:endParaRPr>
          </a:p>
        </p:txBody>
      </p:sp>
      <p:cxnSp>
        <p:nvCxnSpPr>
          <p:cNvPr id="50" name="btfpColumnHeaderBoxLine912903">
            <a:extLst>
              <a:ext uri="{FF2B5EF4-FFF2-40B4-BE49-F238E27FC236}">
                <a16:creationId xmlns:a16="http://schemas.microsoft.com/office/drawing/2014/main" id="{CFC7F119-5C5A-550C-CE08-2DC766222716}"/>
              </a:ext>
            </a:extLst>
          </p:cNvPr>
          <p:cNvCxnSpPr>
            <a:cxnSpLocks/>
          </p:cNvCxnSpPr>
          <p:nvPr/>
        </p:nvCxnSpPr>
        <p:spPr bwMode="gray">
          <a:xfrm>
            <a:off x="419894" y="2361815"/>
            <a:ext cx="7708106" cy="0"/>
          </a:xfrm>
          <a:prstGeom prst="line">
            <a:avLst/>
          </a:prstGeom>
          <a:ln w="9525" cap="flat">
            <a:solidFill>
              <a:schemeClr val="bg1">
                <a:lumMod val="75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3ED165-8E74-FC33-5572-975E5F74C700}"/>
              </a:ext>
            </a:extLst>
          </p:cNvPr>
          <p:cNvCxnSpPr>
            <a:cxnSpLocks/>
          </p:cNvCxnSpPr>
          <p:nvPr/>
        </p:nvCxnSpPr>
        <p:spPr bwMode="gray">
          <a:xfrm>
            <a:off x="281868" y="1812925"/>
            <a:ext cx="790797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2673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extLst>
              <p:ext uri="{D42A27DB-BD31-4B8C-83A1-F6EECF244321}">
                <p14:modId xmlns:p14="http://schemas.microsoft.com/office/powerpoint/2010/main" val="1632697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 name="think-cell Slide" r:id="rId14" imgW="592" imgH="591" progId="TCLayout.ActiveDocument.1">
                  <p:embed/>
                </p:oleObj>
              </mc:Choice>
              <mc:Fallback>
                <p:oleObj name="think-cell Slide" r:id="rId14"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16" name="btfpBulletedList771181">
            <a:extLst>
              <a:ext uri="{FF2B5EF4-FFF2-40B4-BE49-F238E27FC236}">
                <a16:creationId xmlns:a16="http://schemas.microsoft.com/office/drawing/2014/main" id="{90BCCCAA-89BC-EE8A-D493-D54510882C0B}"/>
              </a:ext>
            </a:extLst>
          </p:cNvPr>
          <p:cNvSpPr txBox="1"/>
          <p:nvPr>
            <p:custDataLst>
              <p:tags r:id="rId4"/>
            </p:custDataLst>
          </p:nvPr>
        </p:nvSpPr>
        <p:spPr bwMode="gray">
          <a:xfrm>
            <a:off x="4173741" y="1963019"/>
            <a:ext cx="7507288" cy="1042199"/>
          </a:xfrm>
          <a:prstGeom prst="rect">
            <a:avLst/>
          </a:prstGeom>
          <a:noFill/>
        </p:spPr>
        <p:txBody>
          <a:bodyPr vert="horz" wrap="square" lIns="36000" tIns="36000" rIns="36000" bIns="36000" rtlCol="0" anchor="t">
            <a:spAutoFit/>
          </a:bodyPr>
          <a:lstStyle/>
          <a:p>
            <a:pPr marL="0" indent="0">
              <a:spcBef>
                <a:spcPts val="1800"/>
              </a:spcBef>
              <a:buNone/>
            </a:pPr>
            <a:r>
              <a:rPr lang="en-US" sz="1200" dirty="0"/>
              <a:t>Today, wind is the largest renewable electricity source, </a:t>
            </a:r>
            <a:r>
              <a:rPr lang="en-US" sz="1200" b="1" dirty="0"/>
              <a:t>making up 8% of global production.</a:t>
            </a:r>
            <a:endParaRPr lang="en-US" sz="1200" b="1" dirty="0">
              <a:cs typeface="Arial"/>
            </a:endParaRPr>
          </a:p>
          <a:p>
            <a:pPr lvl="1">
              <a:spcBef>
                <a:spcPts val="900"/>
              </a:spcBef>
            </a:pPr>
            <a:r>
              <a:rPr lang="en-US" sz="1200" b="1" dirty="0"/>
              <a:t>Wind electricity generation </a:t>
            </a:r>
            <a:r>
              <a:rPr lang="en-US" sz="1200" dirty="0"/>
              <a:t>reached </a:t>
            </a:r>
            <a:r>
              <a:rPr lang="en-US" sz="1200" b="1" dirty="0"/>
              <a:t>~2,304 TWh in 2023 </a:t>
            </a:r>
            <a:r>
              <a:rPr lang="en-US" sz="1200" dirty="0"/>
              <a:t>with 13% CAGR 2018-2023, driven by a 19% CAGR in China.</a:t>
            </a:r>
            <a:endParaRPr lang="en-US" sz="1200" dirty="0">
              <a:cs typeface="Arial"/>
            </a:endParaRPr>
          </a:p>
          <a:p>
            <a:pPr lvl="1">
              <a:spcBef>
                <a:spcPts val="900"/>
              </a:spcBef>
            </a:pPr>
            <a:r>
              <a:rPr lang="en-US" sz="1200" b="1" dirty="0"/>
              <a:t>28% of global wind capacity is in China</a:t>
            </a:r>
            <a:r>
              <a:rPr lang="en-US" sz="1200" dirty="0"/>
              <a:t>, 29% in the EU/UK, and 22% in the US.</a:t>
            </a:r>
            <a:endParaRPr lang="en-US" sz="1200" dirty="0">
              <a:cs typeface="Arial"/>
            </a:endParaRPr>
          </a:p>
        </p:txBody>
      </p:sp>
      <p:cxnSp>
        <p:nvCxnSpPr>
          <p:cNvPr id="12" name="Straight Connector 11">
            <a:extLst>
              <a:ext uri="{FF2B5EF4-FFF2-40B4-BE49-F238E27FC236}">
                <a16:creationId xmlns:a16="http://schemas.microsoft.com/office/drawing/2014/main" id="{FA9D6213-7790-3B0B-1311-7E207AF4DB07}"/>
              </a:ext>
            </a:extLst>
          </p:cNvPr>
          <p:cNvCxnSpPr>
            <a:cxnSpLocks/>
          </p:cNvCxnSpPr>
          <p:nvPr/>
        </p:nvCxnSpPr>
        <p:spPr bwMode="gray">
          <a:xfrm>
            <a:off x="4173741" y="194411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3E7B5F97-A98B-6118-6687-0F97FD8EED3B}"/>
              </a:ext>
            </a:extLst>
          </p:cNvPr>
          <p:cNvSpPr txBox="1"/>
          <p:nvPr>
            <p:custDataLst>
              <p:tags r:id="rId5"/>
            </p:custDataLst>
          </p:nvPr>
        </p:nvSpPr>
        <p:spPr bwMode="gray">
          <a:xfrm>
            <a:off x="4173741" y="1483180"/>
            <a:ext cx="7507288" cy="442035"/>
          </a:xfrm>
          <a:prstGeom prst="rect">
            <a:avLst/>
          </a:prstGeom>
          <a:noFill/>
        </p:spPr>
        <p:txBody>
          <a:bodyPr vert="horz" wrap="square" lIns="36000" tIns="36000" rIns="36000" bIns="36000" rtlCol="0" anchor="t">
            <a:spAutoFit/>
          </a:bodyPr>
          <a:lstStyle/>
          <a:p>
            <a:pPr marL="0" indent="0">
              <a:spcBef>
                <a:spcPts val="1800"/>
              </a:spcBef>
              <a:buNone/>
            </a:pPr>
            <a:r>
              <a:rPr lang="en-US" sz="1200" b="1">
                <a:cs typeface="Arial"/>
              </a:rPr>
              <a:t>To get to zero emissions by 2050, wind must grow sixteenfold to 38 TWh </a:t>
            </a:r>
            <a:r>
              <a:rPr lang="en-US" sz="1200">
                <a:cs typeface="Arial"/>
              </a:rPr>
              <a:t>annual production</a:t>
            </a:r>
            <a:r>
              <a:rPr lang="en-US" sz="1200" b="1">
                <a:cs typeface="Arial"/>
              </a:rPr>
              <a:t>; the more likely Economic Transition Scenario is wind growing sevenfold to 15 TWh.</a:t>
            </a:r>
            <a:endParaRPr lang="en-US" sz="1200">
              <a:cs typeface="Arial"/>
            </a:endParaRPr>
          </a:p>
        </p:txBody>
      </p:sp>
      <p:sp>
        <p:nvSpPr>
          <p:cNvPr id="21" name="btfpBulletedList771181">
            <a:extLst>
              <a:ext uri="{FF2B5EF4-FFF2-40B4-BE49-F238E27FC236}">
                <a16:creationId xmlns:a16="http://schemas.microsoft.com/office/drawing/2014/main" id="{7891B118-36E8-DB04-06A5-2BE533C24D6A}"/>
              </a:ext>
            </a:extLst>
          </p:cNvPr>
          <p:cNvSpPr txBox="1"/>
          <p:nvPr>
            <p:custDataLst>
              <p:tags r:id="rId6"/>
            </p:custDataLst>
          </p:nvPr>
        </p:nvSpPr>
        <p:spPr bwMode="gray">
          <a:xfrm>
            <a:off x="4173741" y="1003341"/>
            <a:ext cx="7507288" cy="442035"/>
          </a:xfrm>
          <a:prstGeom prst="rect">
            <a:avLst/>
          </a:prstGeom>
          <a:noFill/>
        </p:spPr>
        <p:txBody>
          <a:bodyPr vert="horz" wrap="square" lIns="36000" tIns="36000" rIns="36000" bIns="36000" rtlCol="0" anchor="t">
            <a:spAutoFit/>
          </a:bodyPr>
          <a:lstStyle/>
          <a:p>
            <a:pPr marL="0" indent="0">
              <a:spcBef>
                <a:spcPts val="1800"/>
              </a:spcBef>
              <a:buNone/>
            </a:pPr>
            <a:r>
              <a:rPr lang="en-US" sz="1200" b="1" dirty="0"/>
              <a:t>Wind has the potential to abate 10% to 20% of all CO</a:t>
            </a:r>
            <a:r>
              <a:rPr lang="en-US" sz="1200" b="1" baseline="-25000" dirty="0"/>
              <a:t>2</a:t>
            </a:r>
            <a:r>
              <a:rPr lang="en-US" sz="1200" b="1" dirty="0"/>
              <a:t>e emissions by 2050 </a:t>
            </a:r>
            <a:r>
              <a:rPr lang="en-US" sz="1200" dirty="0"/>
              <a:t>through the clean electrification of power, heat, and road transport.</a:t>
            </a:r>
          </a:p>
        </p:txBody>
      </p:sp>
      <p:cxnSp>
        <p:nvCxnSpPr>
          <p:cNvPr id="24" name="Straight Connector 23">
            <a:extLst>
              <a:ext uri="{FF2B5EF4-FFF2-40B4-BE49-F238E27FC236}">
                <a16:creationId xmlns:a16="http://schemas.microsoft.com/office/drawing/2014/main" id="{ED1BDA89-4F8F-1D7A-2222-7FFD62881D79}"/>
              </a:ext>
            </a:extLst>
          </p:cNvPr>
          <p:cNvCxnSpPr>
            <a:cxnSpLocks/>
          </p:cNvCxnSpPr>
          <p:nvPr/>
        </p:nvCxnSpPr>
        <p:spPr bwMode="gray">
          <a:xfrm>
            <a:off x="4173741" y="146427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D96041CA-E817-D668-EB71-D499792CCA1A}"/>
              </a:ext>
            </a:extLst>
          </p:cNvPr>
          <p:cNvSpPr txBox="1"/>
          <p:nvPr>
            <p:custDataLst>
              <p:tags r:id="rId7"/>
            </p:custDataLst>
          </p:nvPr>
        </p:nvSpPr>
        <p:spPr bwMode="gray">
          <a:xfrm>
            <a:off x="329184" y="6419088"/>
            <a:ext cx="1158875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IEA, </a:t>
            </a:r>
            <a:r>
              <a:rPr lang="en-US" sz="800" dirty="0">
                <a:solidFill>
                  <a:srgbClr val="000000"/>
                </a:solidFill>
                <a:hlinkClick r:id="rId16"/>
              </a:rPr>
              <a:t>Net Zero Roadmap</a:t>
            </a:r>
            <a:r>
              <a:rPr lang="en-US" sz="800" dirty="0">
                <a:solidFill>
                  <a:srgbClr val="000000"/>
                </a:solidFill>
              </a:rPr>
              <a:t> (2023); Our World in Data, </a:t>
            </a:r>
            <a:r>
              <a:rPr lang="en-US" sz="800" dirty="0">
                <a:solidFill>
                  <a:srgbClr val="000000"/>
                </a:solidFill>
                <a:hlinkClick r:id="rId17"/>
              </a:rPr>
              <a:t>Electricity generation from wind power</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8"/>
              </a:rPr>
              <a:t>Gernot Wagner</a:t>
            </a:r>
            <a:r>
              <a:rPr lang="en-US" sz="800" dirty="0">
                <a:solidFill>
                  <a:srgbClr val="000000"/>
                </a:solidFill>
              </a:rPr>
              <a:t>. </a:t>
            </a:r>
            <a:r>
              <a:rPr lang="en-US" sz="800" dirty="0">
                <a:solidFill>
                  <a:srgbClr val="000000"/>
                </a:solidFill>
                <a:hlinkClick r:id="rId1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0"/>
              </a:rPr>
              <a:t>Reconsidering Wind</a:t>
            </a:r>
            <a:r>
              <a:rPr lang="en-US" sz="800" dirty="0">
                <a:solidFill>
                  <a:srgbClr val="000000"/>
                </a:solidFill>
              </a:rPr>
              <a:t>” (5 March 2025).</a:t>
            </a:r>
          </a:p>
        </p:txBody>
      </p:sp>
      <p:cxnSp>
        <p:nvCxnSpPr>
          <p:cNvPr id="19"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73741" y="302412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pic>
        <p:nvPicPr>
          <p:cNvPr id="5" name="Picture 4" descr="A windmill on a grassy hill&#10;&#10;Description automatically generated">
            <a:extLst>
              <a:ext uri="{FF2B5EF4-FFF2-40B4-BE49-F238E27FC236}">
                <a16:creationId xmlns:a16="http://schemas.microsoft.com/office/drawing/2014/main" id="{51B5EF3D-1166-A905-E291-5F4A0BA70BE1}"/>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b="-242"/>
          <a:stretch/>
        </p:blipFill>
        <p:spPr>
          <a:xfrm>
            <a:off x="510971" y="1003341"/>
            <a:ext cx="3438771" cy="5075395"/>
          </a:xfrm>
          <a:prstGeom prst="rect">
            <a:avLst/>
          </a:prstGeom>
        </p:spPr>
      </p:pic>
      <p:sp>
        <p:nvSpPr>
          <p:cNvPr id="6" name="Title 2">
            <a:extLst>
              <a:ext uri="{FF2B5EF4-FFF2-40B4-BE49-F238E27FC236}">
                <a16:creationId xmlns:a16="http://schemas.microsoft.com/office/drawing/2014/main" id="{89764DDF-DAC5-4940-63EB-9506A64FC3CB}"/>
              </a:ext>
            </a:extLst>
          </p:cNvPr>
          <p:cNvSpPr txBox="1">
            <a:spLocks/>
          </p:cNvSpPr>
          <p:nvPr/>
        </p:nvSpPr>
        <p:spPr>
          <a:xfrm>
            <a:off x="640330" y="5087698"/>
            <a:ext cx="3165987"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endParaRPr lang="en-US" sz="2400">
              <a:solidFill>
                <a:schemeClr val="bg1"/>
              </a:solidFill>
            </a:endParaRPr>
          </a:p>
        </p:txBody>
      </p:sp>
      <p:sp>
        <p:nvSpPr>
          <p:cNvPr id="3" name="btfpBulletedList771181">
            <a:extLst>
              <a:ext uri="{FF2B5EF4-FFF2-40B4-BE49-F238E27FC236}">
                <a16:creationId xmlns:a16="http://schemas.microsoft.com/office/drawing/2014/main" id="{F9E69DA2-BD1E-D400-8304-20EF055E1275}"/>
              </a:ext>
            </a:extLst>
          </p:cNvPr>
          <p:cNvSpPr txBox="1"/>
          <p:nvPr>
            <p:custDataLst>
              <p:tags r:id="rId8"/>
            </p:custDataLst>
          </p:nvPr>
        </p:nvSpPr>
        <p:spPr bwMode="gray">
          <a:xfrm>
            <a:off x="4173741" y="3043022"/>
            <a:ext cx="7507288" cy="1111449"/>
          </a:xfrm>
          <a:prstGeom prst="rect">
            <a:avLst/>
          </a:prstGeom>
          <a:noFill/>
        </p:spPr>
        <p:txBody>
          <a:bodyPr vert="horz" wrap="square" lIns="36000" tIns="36000" rIns="36000" bIns="36000" rtlCol="0" anchor="t">
            <a:spAutoFit/>
          </a:bodyPr>
          <a:lstStyle/>
          <a:p>
            <a:pPr marL="0" indent="0">
              <a:spcBef>
                <a:spcPts val="1800"/>
              </a:spcBef>
              <a:buNone/>
            </a:pPr>
            <a:r>
              <a:rPr lang="en-US" sz="1200" b="1" dirty="0"/>
              <a:t>Onshore wind LCOE has dropped 70% since 2009 to $50/MWh by 2023</a:t>
            </a:r>
            <a:r>
              <a:rPr lang="en-US" sz="1200" dirty="0"/>
              <a:t>, significantly lower than fossil fuel costs, which are $75 to $120/MWh. </a:t>
            </a:r>
            <a:r>
              <a:rPr lang="en-US" sz="1200" b="1" dirty="0"/>
              <a:t>Offshore wind is on par with fossil fuels, with LCOE decreasing 60% to $75/MWh today.</a:t>
            </a:r>
          </a:p>
          <a:p>
            <a:pPr lvl="1">
              <a:spcBef>
                <a:spcPts val="900"/>
              </a:spcBef>
              <a:defRPr/>
            </a:pPr>
            <a:r>
              <a:rPr lang="en-US" sz="1200" dirty="0"/>
              <a:t>A steeper learning curve for wind will lead to wind becoming the most deployed and cheapest renewable as of 2025.</a:t>
            </a:r>
          </a:p>
        </p:txBody>
      </p:sp>
      <p:sp>
        <p:nvSpPr>
          <p:cNvPr id="22" name="Title 2">
            <a:extLst>
              <a:ext uri="{FF2B5EF4-FFF2-40B4-BE49-F238E27FC236}">
                <a16:creationId xmlns:a16="http://schemas.microsoft.com/office/drawing/2014/main" id="{360AB3BC-5A13-1AF0-BA4D-D333B3A78B56}"/>
              </a:ext>
            </a:extLst>
          </p:cNvPr>
          <p:cNvSpPr txBox="1">
            <a:spLocks/>
          </p:cNvSpPr>
          <p:nvPr/>
        </p:nvSpPr>
        <p:spPr>
          <a:xfrm>
            <a:off x="647362" y="516205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sz="2400">
                <a:solidFill>
                  <a:schemeClr val="bg1"/>
                </a:solidFill>
              </a:rPr>
              <a:t>Key messages</a:t>
            </a:r>
            <a:br>
              <a:rPr lang="en-US" sz="2400">
                <a:solidFill>
                  <a:schemeClr val="bg1"/>
                </a:solidFill>
              </a:rPr>
            </a:br>
            <a:r>
              <a:rPr lang="en-US" sz="2400" b="0">
                <a:solidFill>
                  <a:schemeClr val="bg1"/>
                </a:solidFill>
              </a:rPr>
              <a:t>The Case for Wind</a:t>
            </a:r>
            <a:endParaRPr lang="en-US" sz="2400">
              <a:solidFill>
                <a:schemeClr val="bg1"/>
              </a:solidFill>
            </a:endParaRPr>
          </a:p>
        </p:txBody>
      </p:sp>
      <p:sp>
        <p:nvSpPr>
          <p:cNvPr id="7" name="btfpBulletedList771181">
            <a:extLst>
              <a:ext uri="{FF2B5EF4-FFF2-40B4-BE49-F238E27FC236}">
                <a16:creationId xmlns:a16="http://schemas.microsoft.com/office/drawing/2014/main" id="{CD5CCAC2-C004-9C75-DFC7-3A5D87CF6D4A}"/>
              </a:ext>
            </a:extLst>
          </p:cNvPr>
          <p:cNvSpPr txBox="1"/>
          <p:nvPr>
            <p:custDataLst>
              <p:tags r:id="rId9"/>
            </p:custDataLst>
          </p:nvPr>
        </p:nvSpPr>
        <p:spPr bwMode="gray">
          <a:xfrm>
            <a:off x="4173741" y="4192275"/>
            <a:ext cx="7507288" cy="742117"/>
          </a:xfrm>
          <a:prstGeom prst="rect">
            <a:avLst/>
          </a:prstGeom>
          <a:noFill/>
        </p:spPr>
        <p:txBody>
          <a:bodyPr vert="horz" wrap="square" lIns="36000" tIns="36000" rIns="36000" bIns="36000" rtlCol="0" anchor="t">
            <a:spAutoFit/>
          </a:bodyPr>
          <a:lstStyle/>
          <a:p>
            <a:pPr marL="0" indent="0">
              <a:spcBef>
                <a:spcPts val="1800"/>
              </a:spcBef>
              <a:buNone/>
            </a:pPr>
            <a:r>
              <a:rPr lang="en-US" sz="1200" b="1"/>
              <a:t>Wind LCOE has decreased at a stable learning rate of 15% for each doubling of capacity since 1982.</a:t>
            </a:r>
          </a:p>
          <a:p>
            <a:pPr marL="355600" marR="0" lvl="1" indent="-177800" algn="l" defTabSz="711200" rtl="0" eaLnBrk="1" fontAlgn="auto" latinLnBrk="0" hangingPunct="1">
              <a:lnSpc>
                <a:spcPct val="100000"/>
              </a:lnSpc>
              <a:spcBef>
                <a:spcPts val="900"/>
              </a:spcBef>
              <a:spcAft>
                <a:spcPts val="0"/>
              </a:spcAft>
              <a:buClrTx/>
              <a:buSzTx/>
              <a:buFontTx/>
              <a:buChar char="–"/>
              <a:tabLst/>
              <a:defRPr/>
            </a:pPr>
            <a:r>
              <a:rPr lang="en-US" sz="1200"/>
              <a:t>The learning curve for wind is driven mostly by innovations in turbine technology, which has led to 2-3x higher capacity factors, economies of scale resulting in cheaper CapEx, and a 50% longer project life.</a:t>
            </a:r>
          </a:p>
        </p:txBody>
      </p:sp>
      <p:sp>
        <p:nvSpPr>
          <p:cNvPr id="8" name="btfpBulletedList771181">
            <a:extLst>
              <a:ext uri="{FF2B5EF4-FFF2-40B4-BE49-F238E27FC236}">
                <a16:creationId xmlns:a16="http://schemas.microsoft.com/office/drawing/2014/main" id="{616A650A-B4DD-7C1B-D684-C04AE1269D6D}"/>
              </a:ext>
            </a:extLst>
          </p:cNvPr>
          <p:cNvSpPr txBox="1"/>
          <p:nvPr>
            <p:custDataLst>
              <p:tags r:id="rId10"/>
            </p:custDataLst>
          </p:nvPr>
        </p:nvSpPr>
        <p:spPr bwMode="gray">
          <a:xfrm>
            <a:off x="4173741" y="4972196"/>
            <a:ext cx="7507288" cy="626701"/>
          </a:xfrm>
          <a:prstGeom prst="rect">
            <a:avLst/>
          </a:prstGeom>
          <a:noFill/>
        </p:spPr>
        <p:txBody>
          <a:bodyPr vert="horz" wrap="square" lIns="36000" tIns="36000" rIns="36000" bIns="36000" rtlCol="0" anchor="t">
            <a:spAutoFit/>
          </a:bodyPr>
          <a:lstStyle/>
          <a:p>
            <a:pPr marL="0" indent="0">
              <a:spcBef>
                <a:spcPts val="1800"/>
              </a:spcBef>
              <a:buNone/>
            </a:pPr>
            <a:r>
              <a:rPr lang="en-US" sz="1200" b="1" dirty="0"/>
              <a:t>Looking ahead, onshore and offshore LCOE is expected to decrease another 30% to 45% by 2035 and a total of 45% to 55% by 2050. </a:t>
            </a:r>
            <a:r>
              <a:rPr lang="en-US" sz="1200" dirty="0"/>
              <a:t>Lower CapEx due to more installed capacity is the main contributor to lower LCOE.</a:t>
            </a:r>
            <a:endParaRPr lang="en-US" sz="1100" dirty="0"/>
          </a:p>
        </p:txBody>
      </p:sp>
      <p:sp>
        <p:nvSpPr>
          <p:cNvPr id="10" name="btfpBulletedList771181">
            <a:extLst>
              <a:ext uri="{FF2B5EF4-FFF2-40B4-BE49-F238E27FC236}">
                <a16:creationId xmlns:a16="http://schemas.microsoft.com/office/drawing/2014/main" id="{8DBE00FB-0332-B090-FA99-7CBF4C2A77FC}"/>
              </a:ext>
            </a:extLst>
          </p:cNvPr>
          <p:cNvSpPr txBox="1"/>
          <p:nvPr>
            <p:custDataLst>
              <p:tags r:id="rId11"/>
            </p:custDataLst>
          </p:nvPr>
        </p:nvSpPr>
        <p:spPr bwMode="gray">
          <a:xfrm>
            <a:off x="4173741" y="5636701"/>
            <a:ext cx="7507288" cy="442035"/>
          </a:xfrm>
          <a:prstGeom prst="rect">
            <a:avLst/>
          </a:prstGeom>
          <a:noFill/>
        </p:spPr>
        <p:txBody>
          <a:bodyPr vert="horz" wrap="square" lIns="36000" tIns="36000" rIns="36000" bIns="36000" rtlCol="0" anchor="t">
            <a:spAutoFit/>
          </a:bodyPr>
          <a:lstStyle/>
          <a:p>
            <a:pPr marL="0" indent="0">
              <a:spcBef>
                <a:spcPts val="1800"/>
              </a:spcBef>
              <a:buNone/>
            </a:pPr>
            <a:r>
              <a:rPr lang="en-US" sz="1200" b="1" dirty="0" err="1"/>
              <a:t>Ørsted</a:t>
            </a:r>
            <a:r>
              <a:rPr lang="en-US" sz="1200" b="1" dirty="0"/>
              <a:t> moved from 80% coal and gas in 2006 to 70% wind power in 2023</a:t>
            </a:r>
            <a:r>
              <a:rPr lang="en-US" sz="1200" dirty="0"/>
              <a:t>, while increasing total heat and power production, the first fossil fuel company demonstrating such a major shift.</a:t>
            </a:r>
            <a:endParaRPr lang="en-US" sz="1100" dirty="0"/>
          </a:p>
        </p:txBody>
      </p:sp>
      <p:cxnSp>
        <p:nvCxnSpPr>
          <p:cNvPr id="11" name="Straight Connector 17">
            <a:extLst>
              <a:ext uri="{FF2B5EF4-FFF2-40B4-BE49-F238E27FC236}">
                <a16:creationId xmlns:a16="http://schemas.microsoft.com/office/drawing/2014/main" id="{1D95CBB4-6FD6-A1DC-B352-768BA13FF29E}"/>
              </a:ext>
            </a:extLst>
          </p:cNvPr>
          <p:cNvCxnSpPr>
            <a:cxnSpLocks/>
          </p:cNvCxnSpPr>
          <p:nvPr/>
        </p:nvCxnSpPr>
        <p:spPr bwMode="gray">
          <a:xfrm>
            <a:off x="4173740" y="417337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7">
            <a:extLst>
              <a:ext uri="{FF2B5EF4-FFF2-40B4-BE49-F238E27FC236}">
                <a16:creationId xmlns:a16="http://schemas.microsoft.com/office/drawing/2014/main" id="{88EB5B9C-495D-72BB-7B11-68FA35B46784}"/>
              </a:ext>
            </a:extLst>
          </p:cNvPr>
          <p:cNvCxnSpPr>
            <a:cxnSpLocks/>
          </p:cNvCxnSpPr>
          <p:nvPr/>
        </p:nvCxnSpPr>
        <p:spPr bwMode="gray">
          <a:xfrm>
            <a:off x="4173740" y="561779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0DE0A16E-EB40-C9CF-56C6-47BA324E468B}"/>
              </a:ext>
            </a:extLst>
          </p:cNvPr>
          <p:cNvCxnSpPr>
            <a:cxnSpLocks/>
          </p:cNvCxnSpPr>
          <p:nvPr/>
        </p:nvCxnSpPr>
        <p:spPr bwMode="gray">
          <a:xfrm>
            <a:off x="4173740" y="495329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908250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41418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9"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Hywind Scotland demonstrates the technical feasibility of floating wind, but the LCOE is 3x that of offshore wind (8x onshore)</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Equinor, </a:t>
            </a:r>
            <a:r>
              <a:rPr lang="en-US" sz="800" dirty="0">
                <a:solidFill>
                  <a:srgbClr val="000000"/>
                </a:solidFill>
                <a:hlinkClick r:id="rId9"/>
              </a:rPr>
              <a:t>Hywind Scotland</a:t>
            </a:r>
            <a:r>
              <a:rPr lang="en-US" sz="800" dirty="0">
                <a:solidFill>
                  <a:srgbClr val="000000"/>
                </a:solidFill>
              </a:rPr>
              <a:t>; Equinor, </a:t>
            </a:r>
            <a:r>
              <a:rPr lang="en-US" sz="800" dirty="0">
                <a:solidFill>
                  <a:srgbClr val="000000"/>
                </a:solidFill>
                <a:hlinkClick r:id="rId10"/>
              </a:rPr>
              <a:t>Our Floating Offshore Wind Projects</a:t>
            </a:r>
            <a:r>
              <a:rPr lang="en-US" sz="800" dirty="0">
                <a:solidFill>
                  <a:srgbClr val="000000"/>
                </a:solidFill>
              </a:rPr>
              <a:t>; NREL, </a:t>
            </a:r>
            <a:r>
              <a:rPr lang="en-US" sz="800" dirty="0">
                <a:solidFill>
                  <a:srgbClr val="000000"/>
                </a:solidFill>
                <a:hlinkClick r:id="rId11"/>
              </a:rPr>
              <a:t>Cost of Wind Energy Review</a:t>
            </a:r>
            <a:r>
              <a:rPr lang="en-US" sz="800" dirty="0">
                <a:solidFill>
                  <a:srgbClr val="000000"/>
                </a:solidFill>
              </a:rPr>
              <a:t> (2022); DNV, </a:t>
            </a:r>
            <a:r>
              <a:rPr lang="en-US" sz="800" dirty="0">
                <a:solidFill>
                  <a:srgbClr val="000000"/>
                </a:solidFill>
                <a:hlinkClick r:id="rId12"/>
              </a:rPr>
              <a:t>Floating Wind: Turning Ambition into Action</a:t>
            </a:r>
            <a:r>
              <a:rPr lang="en-US" sz="800" dirty="0">
                <a:solidFill>
                  <a:srgbClr val="000000"/>
                </a:solidFill>
              </a:rPr>
              <a:t> (2023).</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3"/>
              </a:rPr>
              <a:t>Gernot Wagner</a:t>
            </a:r>
            <a:r>
              <a:rPr lang="en-US" sz="800" dirty="0">
                <a:solidFill>
                  <a:srgbClr val="000000"/>
                </a:solidFill>
              </a:rPr>
              <a:t>. </a:t>
            </a:r>
            <a:r>
              <a:rPr lang="en-US" sz="800" dirty="0">
                <a:solidFill>
                  <a:srgbClr val="000000"/>
                </a:solidFill>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5"/>
              </a:rPr>
              <a:t>Reconsidering Wind</a:t>
            </a:r>
            <a:r>
              <a:rPr lang="en-US" sz="800" dirty="0">
                <a:solidFill>
                  <a:srgbClr val="000000"/>
                </a:solidFill>
              </a:rPr>
              <a:t>” (5 March 2025).</a:t>
            </a:r>
          </a:p>
        </p:txBody>
      </p:sp>
      <p:sp>
        <p:nvSpPr>
          <p:cNvPr id="12" name="Rectangle 11">
            <a:extLst>
              <a:ext uri="{FF2B5EF4-FFF2-40B4-BE49-F238E27FC236}">
                <a16:creationId xmlns:a16="http://schemas.microsoft.com/office/drawing/2014/main" id="{DC240987-3D1B-08C7-72AD-2ACEE94DFE94}"/>
              </a:ext>
            </a:extLst>
          </p:cNvPr>
          <p:cNvSpPr/>
          <p:nvPr/>
        </p:nvSpPr>
        <p:spPr bwMode="gray">
          <a:xfrm>
            <a:off x="330199" y="1554480"/>
            <a:ext cx="3238501" cy="2685826"/>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50" b="1" i="0" u="none" strike="noStrike" kern="1200" cap="none" spc="0" normalizeH="0" baseline="0" noProof="0" dirty="0">
                <a:ln>
                  <a:noFill/>
                </a:ln>
                <a:solidFill>
                  <a:srgbClr val="000000"/>
                </a:solidFill>
                <a:effectLst/>
                <a:uLnTx/>
                <a:uFillTx/>
                <a:latin typeface="Arial"/>
                <a:ea typeface="+mn-ea"/>
                <a:cs typeface="+mn-cs"/>
              </a:rPr>
              <a:t>Facts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Developer: Equinor</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Location: Scotland, Grampian, UK</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Status: Operating</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Commission date: </a:t>
            </a:r>
            <a:r>
              <a:rPr lang="en-US" sz="1050" dirty="0">
                <a:solidFill>
                  <a:sysClr val="windowText" lastClr="000000"/>
                </a:solidFill>
                <a:latin typeface="Arial"/>
              </a:rPr>
              <a:t>October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2017</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Capacity: </a:t>
            </a:r>
            <a:r>
              <a:rPr lang="en-US" sz="1050" dirty="0">
                <a:solidFill>
                  <a:sysClr val="windowText" lastClr="000000"/>
                </a:solidFill>
                <a:latin typeface="Arial"/>
              </a:rPr>
              <a:t>30 MW</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Operator: Hywind Limited</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Units </a:t>
            </a:r>
            <a:r>
              <a:rPr kumimoji="0" lang="en-US" sz="1050" b="0" i="0" u="none" strike="noStrike" kern="1200" cap="none" spc="0" normalizeH="0" baseline="0" noProof="0" dirty="0" err="1">
                <a:ln>
                  <a:noFill/>
                </a:ln>
                <a:solidFill>
                  <a:srgbClr val="000000"/>
                </a:solidFill>
                <a:effectLst/>
                <a:uLnTx/>
                <a:uFillTx/>
                <a:latin typeface="Arial"/>
                <a:ea typeface="+mn-ea"/>
                <a:cs typeface="+mn-cs"/>
              </a:rPr>
              <a:t>operationa</a:t>
            </a:r>
            <a:r>
              <a:rPr lang="en-US" sz="1050" dirty="0">
                <a:solidFill>
                  <a:srgbClr val="000000"/>
                </a:solidFill>
                <a:latin typeface="Arial"/>
              </a:rPr>
              <a:t>l: 5 x 6 MW</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Make and model: Siemens Wind Power SWT-6.0-154 (direct drive)</a:t>
            </a:r>
          </a:p>
        </p:txBody>
      </p:sp>
      <p:sp>
        <p:nvSpPr>
          <p:cNvPr id="13" name="Rectangle 12">
            <a:extLst>
              <a:ext uri="{FF2B5EF4-FFF2-40B4-BE49-F238E27FC236}">
                <a16:creationId xmlns:a16="http://schemas.microsoft.com/office/drawing/2014/main" id="{FAE755A3-3531-CCB0-C04B-4908C03185B7}"/>
              </a:ext>
            </a:extLst>
          </p:cNvPr>
          <p:cNvSpPr/>
          <p:nvPr/>
        </p:nvSpPr>
        <p:spPr bwMode="gray">
          <a:xfrm>
            <a:off x="3861448" y="1554480"/>
            <a:ext cx="4370967" cy="2062362"/>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Future ambitions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Hywind Tampen, an 88 MW floating wind farm, became fully operational in 2023, reaching a cost of </a:t>
            </a:r>
            <a:r>
              <a:rPr lang="en-US" sz="1100" b="0" i="0" dirty="0">
                <a:solidFill>
                  <a:srgbClr val="202122"/>
                </a:solidFill>
                <a:effectLst/>
                <a:latin typeface="Arial" panose="020B0604020202020204" pitchFamily="34" charset="0"/>
              </a:rPr>
              <a:t>£6.8/MW and an LCOE of $248/MWh.</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The US launched Floating Offshore Wind Shot to reduce the cost of floating wind turbines to $45 per MWh</a:t>
            </a:r>
            <a:r>
              <a:rPr lang="en-US" sz="1050" dirty="0">
                <a:solidFill>
                  <a:sysClr val="windowText" lastClr="000000"/>
                </a:solidFill>
                <a:latin typeface="Arial"/>
              </a:rPr>
              <a:t>.</a:t>
            </a:r>
            <a:endParaRPr lang="en-US" sz="650" dirty="0">
              <a:solidFill>
                <a:sysClr val="windowText" lastClr="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i="0" u="none" strike="noStrike" dirty="0">
                <a:solidFill>
                  <a:srgbClr val="000000"/>
                </a:solidFill>
                <a:effectLst/>
                <a:latin typeface="Arial" panose="020B0604020202020204" pitchFamily="34" charset="0"/>
                <a:cs typeface="Arial" panose="020B0604020202020204" pitchFamily="34" charset="0"/>
              </a:rPr>
              <a:t>Ø</a:t>
            </a:r>
            <a:r>
              <a:rPr kumimoji="0" lang="en-US" sz="1050" i="0" u="none" strike="noStrike" kern="1200" cap="none" spc="0" normalizeH="0" baseline="0" noProof="0" dirty="0" err="1">
                <a:ln>
                  <a:noFill/>
                </a:ln>
                <a:solidFill>
                  <a:sysClr val="windowText" lastClr="000000"/>
                </a:solidFill>
                <a:effectLst/>
                <a:uLnTx/>
                <a:uFillTx/>
                <a:latin typeface="Arial"/>
                <a:ea typeface="+mn-ea"/>
                <a:cs typeface="+mn-cs"/>
              </a:rPr>
              <a:t>rsted</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 is working on two projects in Scotland: Project Salamander, with a capacity of 100 MW, and Project </a:t>
            </a:r>
            <a:r>
              <a:rPr kumimoji="0" lang="en-US" sz="1050" i="0" u="none" strike="noStrike" kern="1200" cap="none" spc="0" normalizeH="0" baseline="0" noProof="0" dirty="0" err="1">
                <a:ln>
                  <a:noFill/>
                </a:ln>
                <a:solidFill>
                  <a:sysClr val="windowText" lastClr="000000"/>
                </a:solidFill>
                <a:effectLst/>
                <a:uLnTx/>
                <a:uFillTx/>
                <a:latin typeface="Arial"/>
                <a:ea typeface="+mn-ea"/>
                <a:cs typeface="+mn-cs"/>
              </a:rPr>
              <a:t>Stromar</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 with a capacity of 1 GW. </a:t>
            </a:r>
            <a:r>
              <a:rPr lang="en-US" sz="1050" dirty="0">
                <a:solidFill>
                  <a:sysClr val="windowText" lastClr="000000"/>
                </a:solidFill>
                <a:latin typeface="Arial"/>
              </a:rPr>
              <a:t>Both should be operational by 2030.</a:t>
            </a:r>
            <a:endParaRPr kumimoji="0" lang="en-US"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E5BB682-5D16-1B91-1174-8BA05E2328CD}"/>
              </a:ext>
            </a:extLst>
          </p:cNvPr>
          <p:cNvSpPr/>
          <p:nvPr/>
        </p:nvSpPr>
        <p:spPr bwMode="gray">
          <a:xfrm>
            <a:off x="330199" y="4373152"/>
            <a:ext cx="3238501" cy="1760227"/>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50" b="1" i="0" u="none" strike="noStrike" kern="1200" cap="none" spc="0" normalizeH="0" baseline="0" noProof="0">
                <a:ln>
                  <a:noFill/>
                </a:ln>
                <a:solidFill>
                  <a:srgbClr val="000000"/>
                </a:solidFill>
                <a:effectLst/>
                <a:uLnTx/>
                <a:uFillTx/>
                <a:latin typeface="Arial"/>
                <a:ea typeface="+mn-ea"/>
                <a:cs typeface="+mn-cs"/>
              </a:rPr>
              <a:t>Performance</a:t>
            </a:r>
          </a:p>
          <a:p>
            <a:pPr>
              <a:spcBef>
                <a:spcPts val="600"/>
              </a:spcBef>
              <a:defRPr/>
            </a:pPr>
            <a:r>
              <a:rPr kumimoji="0" lang="en-US" sz="1050" b="0" i="0" u="none" strike="noStrike" kern="1200" cap="none" spc="0" normalizeH="0" baseline="0" noProof="0">
                <a:ln>
                  <a:noFill/>
                </a:ln>
                <a:solidFill>
                  <a:srgbClr val="000000"/>
                </a:solidFill>
                <a:effectLst/>
                <a:uLnTx/>
                <a:uFillTx/>
                <a:latin typeface="Arial"/>
                <a:ea typeface="+mn-ea"/>
                <a:cs typeface="+mn-cs"/>
              </a:rPr>
              <a:t>Cost: </a:t>
            </a:r>
            <a:r>
              <a:rPr lang="en-US" sz="1050" b="0" i="0">
                <a:solidFill>
                  <a:srgbClr val="202122"/>
                </a:solidFill>
                <a:effectLst/>
                <a:latin typeface="Arial" panose="020B0604020202020204" pitchFamily="34" charset="0"/>
              </a:rPr>
              <a:t>£</a:t>
            </a:r>
            <a:r>
              <a:rPr kumimoji="0" lang="en-US" sz="1050" b="0" i="0" u="none" strike="noStrike" kern="1200" cap="none" spc="0" normalizeH="0" baseline="0" noProof="0">
                <a:ln>
                  <a:noFill/>
                </a:ln>
                <a:solidFill>
                  <a:srgbClr val="000000"/>
                </a:solidFill>
                <a:effectLst/>
                <a:uLnTx/>
                <a:uFillTx/>
                <a:latin typeface="Arial"/>
                <a:ea typeface="+mn-ea"/>
                <a:cs typeface="+mn-cs"/>
              </a:rPr>
              <a:t>8.8m/MW (~3x compared to fixed offshore wind farms)</a:t>
            </a:r>
            <a:endParaRPr lang="en-US" sz="1050">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Average capacity</a:t>
            </a:r>
            <a:r>
              <a:rPr lang="en-US" sz="1050">
                <a:solidFill>
                  <a:srgbClr val="000000"/>
                </a:solidFill>
                <a:latin typeface="Arial"/>
              </a:rPr>
              <a:t> factor: 54%</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Survived storms such as Hurricane Ophelia and Storm Caroline, which caused up to 10-meter waves</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E32D63FF-A658-BCB7-1490-AD0D56A4E1FB}"/>
              </a:ext>
            </a:extLst>
          </p:cNvPr>
          <p:cNvSpPr txBox="1"/>
          <p:nvPr/>
        </p:nvSpPr>
        <p:spPr bwMode="gray">
          <a:xfrm>
            <a:off x="-1" y="-9665"/>
            <a:ext cx="323850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1: Hywind Scotland</a:t>
            </a:r>
          </a:p>
        </p:txBody>
      </p:sp>
      <p:cxnSp>
        <p:nvCxnSpPr>
          <p:cNvPr id="17" name="Straight Connector 16">
            <a:extLst>
              <a:ext uri="{FF2B5EF4-FFF2-40B4-BE49-F238E27FC236}">
                <a16:creationId xmlns:a16="http://schemas.microsoft.com/office/drawing/2014/main" id="{EBA7796E-D2FB-4D7F-07E3-6A31C996322B}"/>
              </a:ext>
            </a:extLst>
          </p:cNvPr>
          <p:cNvCxnSpPr/>
          <p:nvPr/>
        </p:nvCxnSpPr>
        <p:spPr bwMode="gray">
          <a:xfrm>
            <a:off x="412750" y="1912677"/>
            <a:ext cx="2777041"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B96026-7F07-E48A-01AA-28BF170925EE}"/>
              </a:ext>
            </a:extLst>
          </p:cNvPr>
          <p:cNvCxnSpPr>
            <a:cxnSpLocks/>
          </p:cNvCxnSpPr>
          <p:nvPr/>
        </p:nvCxnSpPr>
        <p:spPr bwMode="gray">
          <a:xfrm>
            <a:off x="404017" y="4758684"/>
            <a:ext cx="2784043"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E02DA63-8ADA-5198-20A6-88CFDD38C4E8}"/>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3861448" y="3616843"/>
            <a:ext cx="4370967" cy="2516536"/>
          </a:xfrm>
          <a:prstGeom prst="rect">
            <a:avLst/>
          </a:prstGeom>
        </p:spPr>
      </p:pic>
      <p:cxnSp>
        <p:nvCxnSpPr>
          <p:cNvPr id="37" name="Straight Connector 36">
            <a:extLst>
              <a:ext uri="{FF2B5EF4-FFF2-40B4-BE49-F238E27FC236}">
                <a16:creationId xmlns:a16="http://schemas.microsoft.com/office/drawing/2014/main" id="{EC296DDF-61B2-0717-B232-8AA8CBB50905}"/>
              </a:ext>
            </a:extLst>
          </p:cNvPr>
          <p:cNvCxnSpPr>
            <a:cxnSpLocks/>
          </p:cNvCxnSpPr>
          <p:nvPr/>
        </p:nvCxnSpPr>
        <p:spPr bwMode="gray">
          <a:xfrm>
            <a:off x="3958739" y="1912677"/>
            <a:ext cx="4001992"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9" name="TextBox 8">
            <a:extLst>
              <a:ext uri="{FF2B5EF4-FFF2-40B4-BE49-F238E27FC236}">
                <a16:creationId xmlns:a16="http://schemas.microsoft.com/office/drawing/2014/main" id="{9C3E7079-D4EB-5597-6071-31D695E638BB}"/>
              </a:ext>
            </a:extLst>
          </p:cNvPr>
          <p:cNvSpPr txBox="1"/>
          <p:nvPr/>
        </p:nvSpPr>
        <p:spPr bwMode="gray">
          <a:xfrm>
            <a:off x="8525164" y="1554480"/>
            <a:ext cx="3336636" cy="2911053"/>
          </a:xfrm>
          <a:prstGeom prst="rect">
            <a:avLst/>
          </a:prstGeom>
          <a:solidFill>
            <a:srgbClr val="E3E8EE"/>
          </a:solidFill>
        </p:spPr>
        <p:txBody>
          <a:bodyPr wrap="square" lIns="137160" tIns="137160" rIns="274320" bIns="137160" rtlCol="0" anchor="t">
            <a:spAutoFit/>
          </a:bodyPr>
          <a:lstStyle/>
          <a:p>
            <a:pPr marL="0" indent="0" algn="l">
              <a:spcAft>
                <a:spcPts val="600"/>
              </a:spcAft>
              <a:buNone/>
            </a:pPr>
            <a:r>
              <a:rPr lang="en-US" sz="1250" b="1" dirty="0">
                <a:solidFill>
                  <a:srgbClr val="131516"/>
                </a:solidFill>
                <a:latin typeface="+mj-lt"/>
              </a:rPr>
              <a:t>Observations</a:t>
            </a:r>
            <a:endParaRPr lang="en-US" sz="1250" b="1" i="0" dirty="0">
              <a:solidFill>
                <a:srgbClr val="131516"/>
              </a:solidFill>
              <a:effectLst/>
              <a:latin typeface="+mj-lt"/>
            </a:endParaRPr>
          </a:p>
          <a:p>
            <a:pPr>
              <a:spcBef>
                <a:spcPts val="0"/>
              </a:spcBef>
              <a:spcAft>
                <a:spcPts val="400"/>
              </a:spcAft>
            </a:pPr>
            <a:r>
              <a:rPr lang="en-US" sz="1050" b="0" i="0" dirty="0">
                <a:solidFill>
                  <a:srgbClr val="131516"/>
                </a:solidFill>
                <a:effectLst/>
                <a:latin typeface="+mj-lt"/>
              </a:rPr>
              <a:t>Hywind Scotland is the </a:t>
            </a:r>
            <a:r>
              <a:rPr lang="en-US" sz="1050" b="1" i="0" dirty="0">
                <a:solidFill>
                  <a:srgbClr val="131516"/>
                </a:solidFill>
                <a:effectLst/>
                <a:latin typeface="+mj-lt"/>
              </a:rPr>
              <a:t>first floating turbine wind farm</a:t>
            </a:r>
            <a:r>
              <a:rPr lang="en-US" sz="1050" b="0" i="0" dirty="0">
                <a:solidFill>
                  <a:srgbClr val="131516"/>
                </a:solidFill>
                <a:effectLst/>
                <a:latin typeface="+mj-lt"/>
              </a:rPr>
              <a:t>, demonstrating that floating wind turbines are technically feasible and can operate in extreme weather conditions.</a:t>
            </a:r>
          </a:p>
          <a:p>
            <a:pPr>
              <a:spcBef>
                <a:spcPts val="0"/>
              </a:spcBef>
              <a:spcAft>
                <a:spcPts val="400"/>
              </a:spcAft>
            </a:pPr>
            <a:r>
              <a:rPr lang="en-US" sz="1050" dirty="0">
                <a:solidFill>
                  <a:srgbClr val="131516"/>
                </a:solidFill>
                <a:latin typeface="+mj-lt"/>
              </a:rPr>
              <a:t>Unfortunately, its </a:t>
            </a:r>
            <a:r>
              <a:rPr lang="en-US" sz="1050" b="1" dirty="0">
                <a:solidFill>
                  <a:srgbClr val="131516"/>
                </a:solidFill>
                <a:latin typeface="+mj-lt"/>
              </a:rPr>
              <a:t>LCOE of $248/MWh is 3x as high </a:t>
            </a:r>
            <a:r>
              <a:rPr lang="en-US" sz="1050" dirty="0">
                <a:solidFill>
                  <a:srgbClr val="131516"/>
                </a:solidFill>
                <a:latin typeface="+mj-lt"/>
              </a:rPr>
              <a:t>as other offshore energy (~$80/MWh) and 8x that of onshore energy (~$33/MWh).</a:t>
            </a:r>
          </a:p>
          <a:p>
            <a:pPr>
              <a:spcBef>
                <a:spcPts val="0"/>
              </a:spcBef>
              <a:spcAft>
                <a:spcPts val="400"/>
              </a:spcAft>
            </a:pPr>
            <a:r>
              <a:rPr lang="en-US" sz="1050" dirty="0">
                <a:solidFill>
                  <a:srgbClr val="131516"/>
                </a:solidFill>
                <a:latin typeface="+mj-lt"/>
              </a:rPr>
              <a:t>The higher LCOE is mostly </a:t>
            </a:r>
            <a:r>
              <a:rPr lang="en-US" sz="1050" b="1" dirty="0">
                <a:solidFill>
                  <a:srgbClr val="131516"/>
                </a:solidFill>
                <a:latin typeface="+mj-lt"/>
              </a:rPr>
              <a:t>driven by higher </a:t>
            </a:r>
            <a:r>
              <a:rPr lang="en-US" sz="1050" b="1" dirty="0" err="1">
                <a:solidFill>
                  <a:srgbClr val="131516"/>
                </a:solidFill>
                <a:latin typeface="+mj-lt"/>
              </a:rPr>
              <a:t>CapEx</a:t>
            </a:r>
            <a:r>
              <a:rPr lang="en-US" sz="1050" b="1" dirty="0">
                <a:solidFill>
                  <a:srgbClr val="131516"/>
                </a:solidFill>
                <a:latin typeface="+mj-lt"/>
              </a:rPr>
              <a:t> </a:t>
            </a:r>
            <a:r>
              <a:rPr lang="en-US" sz="1050" dirty="0">
                <a:solidFill>
                  <a:srgbClr val="131516"/>
                </a:solidFill>
                <a:latin typeface="+mj-lt"/>
              </a:rPr>
              <a:t>for the substructure and foundation (~45% of cost compared to ~30% for fixed-foundation offshore wind). More </a:t>
            </a:r>
            <a:r>
              <a:rPr lang="en-US" sz="1050" b="1" dirty="0">
                <a:solidFill>
                  <a:srgbClr val="131516"/>
                </a:solidFill>
                <a:latin typeface="+mj-lt"/>
              </a:rPr>
              <a:t>investments </a:t>
            </a:r>
            <a:r>
              <a:rPr lang="en-US" sz="1050" dirty="0">
                <a:solidFill>
                  <a:srgbClr val="131516"/>
                </a:solidFill>
                <a:latin typeface="+mj-lt"/>
              </a:rPr>
              <a:t>in standardized technology for floating offshore wind should </a:t>
            </a:r>
            <a:r>
              <a:rPr lang="en-US" sz="1050" b="1" dirty="0">
                <a:solidFill>
                  <a:srgbClr val="131516"/>
                </a:solidFill>
                <a:latin typeface="+mj-lt"/>
              </a:rPr>
              <a:t>bring this down by 80% by 2050.</a:t>
            </a:r>
            <a:endParaRPr lang="en-US" sz="1050" b="1" dirty="0">
              <a:solidFill>
                <a:srgbClr val="131516"/>
              </a:solidFill>
              <a:latin typeface="+mj-lt"/>
              <a:cs typeface="Arial"/>
            </a:endParaRPr>
          </a:p>
        </p:txBody>
      </p:sp>
    </p:spTree>
    <p:custDataLst>
      <p:tags r:id="rId2"/>
    </p:custDataLst>
    <p:extLst>
      <p:ext uri="{BB962C8B-B14F-4D97-AF65-F5344CB8AC3E}">
        <p14:creationId xmlns:p14="http://schemas.microsoft.com/office/powerpoint/2010/main" val="2867631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982701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3" name="think-cell Slide" r:id="rId22" imgW="592" imgH="591" progId="TCLayout.ActiveDocument.1">
                  <p:embed/>
                </p:oleObj>
              </mc:Choice>
              <mc:Fallback>
                <p:oleObj name="think-cell Slide" r:id="rId22" imgW="592" imgH="591" progId="TCLayout.ActiveDocument.1">
                  <p:embed/>
                  <p:pic>
                    <p:nvPicPr>
                      <p:cNvPr id="7" name="think-cell data - do not delete" hidden="1"/>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184" name="Rectangle 183">
            <a:extLst>
              <a:ext uri="{FF2B5EF4-FFF2-40B4-BE49-F238E27FC236}">
                <a16:creationId xmlns:a16="http://schemas.microsoft.com/office/drawing/2014/main" id="{9DB33039-A33B-8249-E44F-DCC6EFF6BFC5}"/>
              </a:ext>
            </a:extLst>
          </p:cNvPr>
          <p:cNvSpPr/>
          <p:nvPr/>
        </p:nvSpPr>
        <p:spPr bwMode="gray">
          <a:xfrm>
            <a:off x="419895" y="3852863"/>
            <a:ext cx="7831138" cy="2170113"/>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aphicFrame>
        <p:nvGraphicFramePr>
          <p:cNvPr id="74" name="Chart 73">
            <a:extLst>
              <a:ext uri="{FF2B5EF4-FFF2-40B4-BE49-F238E27FC236}">
                <a16:creationId xmlns:a16="http://schemas.microsoft.com/office/drawing/2014/main" id="{8E3DE367-47CE-1802-1C56-4B71582F238C}"/>
              </a:ext>
            </a:extLst>
          </p:cNvPr>
          <p:cNvGraphicFramePr/>
          <p:nvPr>
            <p:custDataLst>
              <p:tags r:id="rId4"/>
            </p:custDataLst>
            <p:extLst>
              <p:ext uri="{D42A27DB-BD31-4B8C-83A1-F6EECF244321}">
                <p14:modId xmlns:p14="http://schemas.microsoft.com/office/powerpoint/2010/main" val="2978077251"/>
              </p:ext>
            </p:extLst>
          </p:nvPr>
        </p:nvGraphicFramePr>
        <p:xfrm>
          <a:off x="2182813" y="4516438"/>
          <a:ext cx="5849937" cy="1593850"/>
        </p:xfrm>
        <a:graphic>
          <a:graphicData uri="http://schemas.openxmlformats.org/drawingml/2006/chart">
            <c:chart xmlns:c="http://schemas.openxmlformats.org/drawingml/2006/chart" xmlns:r="http://schemas.openxmlformats.org/officeDocument/2006/relationships" r:id="rId24"/>
          </a:graphicData>
        </a:graphic>
      </p:graphicFrame>
      <p:sp>
        <p:nvSpPr>
          <p:cNvPr id="34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1847850" y="570547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D79A33-8599-47A7-9852-8E9B7CD7C3CD}" type="datetime'''1''''''''0''''''''''''''''''''''''''''%'''''''">
              <a:rPr lang="en-US" altLang="en-US" sz="1100" smtClean="0">
                <a:effectLst/>
              </a:rPr>
              <a:pPr marL="0" lvl="0" indent="0" algn="r">
                <a:spcBef>
                  <a:spcPct val="0"/>
                </a:spcBef>
                <a:spcAft>
                  <a:spcPct val="0"/>
                </a:spcAft>
                <a:buNone/>
              </a:pPr>
              <a:t>10%</a:t>
            </a:fld>
            <a:endParaRPr lang="en-US" sz="1100"/>
          </a:p>
        </p:txBody>
      </p:sp>
      <p:sp>
        <p:nvSpPr>
          <p:cNvPr id="307" name="Text Placeholder 10">
            <a:extLst>
              <a:ext uri="{FF2B5EF4-FFF2-40B4-BE49-F238E27FC236}">
                <a16:creationId xmlns:a16="http://schemas.microsoft.com/office/drawing/2014/main" id="{33BB1C2F-1CE1-6AC3-3397-CD27D243ED21}"/>
              </a:ext>
            </a:extLst>
          </p:cNvPr>
          <p:cNvSpPr>
            <a:spLocks noGrp="1"/>
          </p:cNvSpPr>
          <p:nvPr>
            <p:custDataLst>
              <p:tags r:id="rId6"/>
            </p:custDataLst>
          </p:nvPr>
        </p:nvSpPr>
        <p:spPr bwMode="gray">
          <a:xfrm>
            <a:off x="1847850" y="54673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B6B5314-119D-4AA2-94C5-4077EFE79F8D}" type="datetime'''''''''2''''''0''''%'''''">
              <a:rPr lang="en-US" altLang="en-US" sz="1100" smtClean="0"/>
              <a:pPr marL="0" lvl="0" indent="0" algn="r">
                <a:spcBef>
                  <a:spcPct val="0"/>
                </a:spcBef>
                <a:spcAft>
                  <a:spcPct val="0"/>
                </a:spcAft>
                <a:buNone/>
              </a:pPr>
              <a:t>20%</a:t>
            </a:fld>
            <a:endParaRPr lang="en-US" sz="1100"/>
          </a:p>
        </p:txBody>
      </p:sp>
      <p:sp>
        <p:nvSpPr>
          <p:cNvPr id="34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1847850" y="522922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51D7116-4096-4CCB-B794-D2F0E025C969}" type="datetime'''3''''''''''''''0%'''''''''''''">
              <a:rPr lang="en-US" altLang="en-US" sz="1100" smtClean="0">
                <a:effectLst/>
              </a:rPr>
              <a:pPr marL="0" lvl="0" indent="0" algn="r">
                <a:spcBef>
                  <a:spcPct val="0"/>
                </a:spcBef>
                <a:spcAft>
                  <a:spcPct val="0"/>
                </a:spcAft>
                <a:buNone/>
              </a:pPr>
              <a:t>30%</a:t>
            </a:fld>
            <a:endParaRPr lang="en-US" sz="1100"/>
          </a:p>
        </p:txBody>
      </p:sp>
      <p:sp>
        <p:nvSpPr>
          <p:cNvPr id="308" name="Text Placeholder 10">
            <a:extLst>
              <a:ext uri="{FF2B5EF4-FFF2-40B4-BE49-F238E27FC236}">
                <a16:creationId xmlns:a16="http://schemas.microsoft.com/office/drawing/2014/main" id="{6194D66F-FC83-617A-C50D-B8AE73856A27}"/>
              </a:ext>
            </a:extLst>
          </p:cNvPr>
          <p:cNvSpPr>
            <a:spLocks noGrp="1"/>
          </p:cNvSpPr>
          <p:nvPr>
            <p:custDataLst>
              <p:tags r:id="rId8"/>
            </p:custDataLst>
          </p:nvPr>
        </p:nvSpPr>
        <p:spPr bwMode="gray">
          <a:xfrm>
            <a:off x="1847850" y="499110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96EE43D-2F24-4080-ACCB-A2C6E0C38D90}" type="datetime'''''4''''''''''''''''0''''''''''''''''''''''%'''''''''''''''">
              <a:rPr lang="en-US" altLang="en-US" sz="1100" smtClean="0"/>
              <a:pPr marL="0" lvl="0" indent="0" algn="r">
                <a:spcBef>
                  <a:spcPct val="0"/>
                </a:spcBef>
                <a:spcAft>
                  <a:spcPct val="0"/>
                </a:spcAft>
                <a:buNone/>
              </a:pPr>
              <a:t>40%</a:t>
            </a:fld>
            <a:endParaRPr lang="en-US" sz="1100"/>
          </a:p>
        </p:txBody>
      </p:sp>
      <p:sp>
        <p:nvSpPr>
          <p:cNvPr id="34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1847850" y="475297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9621291-D223-4FE5-97E1-B26BFBD87079}" type="datetime'''''''''''''''5''''''0''''''''''''''''''''''''''''''''%'''">
              <a:rPr lang="en-US" altLang="en-US" sz="1100" smtClean="0">
                <a:effectLst/>
              </a:rPr>
              <a:pPr marL="0" lvl="0" indent="0" algn="r">
                <a:spcBef>
                  <a:spcPct val="0"/>
                </a:spcBef>
                <a:spcAft>
                  <a:spcPct val="0"/>
                </a:spcAft>
                <a:buNone/>
              </a:pPr>
              <a:t>50%</a:t>
            </a:fld>
            <a:endParaRPr lang="en-US" sz="1100"/>
          </a:p>
        </p:txBody>
      </p:sp>
      <p:sp>
        <p:nvSpPr>
          <p:cNvPr id="33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1847850" y="45148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CD6516-9974-413B-8E2C-2E973218CED0}" type="datetime'''''''''6''''''''''''0''''''''%'''''''''''''''''''''''''''''">
              <a:rPr lang="en-US" altLang="en-US" sz="1100" smtClean="0">
                <a:effectLst/>
              </a:rPr>
              <a:pPr marL="0" lvl="0" indent="0" algn="r">
                <a:spcBef>
                  <a:spcPct val="0"/>
                </a:spcBef>
                <a:spcAft>
                  <a:spcPct val="0"/>
                </a:spcAft>
                <a:buNone/>
              </a:pPr>
              <a:t>60%</a:t>
            </a:fld>
            <a:endParaRPr lang="en-US" sz="11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568450" y="4848225"/>
            <a:ext cx="168275" cy="930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100">
                <a:effectLst/>
              </a:rPr>
              <a:t>Capacity factor</a:t>
            </a:r>
            <a:endParaRPr lang="en-US" sz="1100"/>
          </a:p>
        </p:txBody>
      </p:sp>
      <p:graphicFrame>
        <p:nvGraphicFramePr>
          <p:cNvPr id="75" name="Chart 74">
            <a:extLst>
              <a:ext uri="{FF2B5EF4-FFF2-40B4-BE49-F238E27FC236}">
                <a16:creationId xmlns:a16="http://schemas.microsoft.com/office/drawing/2014/main" id="{2038605C-51A3-BDE3-31BB-436545348418}"/>
              </a:ext>
            </a:extLst>
          </p:cNvPr>
          <p:cNvGraphicFramePr/>
          <p:nvPr>
            <p:custDataLst>
              <p:tags r:id="rId12"/>
            </p:custDataLst>
            <p:extLst>
              <p:ext uri="{D42A27DB-BD31-4B8C-83A1-F6EECF244321}">
                <p14:modId xmlns:p14="http://schemas.microsoft.com/office/powerpoint/2010/main" val="1319754834"/>
              </p:ext>
            </p:extLst>
          </p:nvPr>
        </p:nvGraphicFramePr>
        <p:xfrm>
          <a:off x="2182813" y="2655888"/>
          <a:ext cx="5849937" cy="1281112"/>
        </p:xfrm>
        <a:graphic>
          <a:graphicData uri="http://schemas.openxmlformats.org/drawingml/2006/chart">
            <c:chart xmlns:c="http://schemas.openxmlformats.org/drawingml/2006/chart" xmlns:r="http://schemas.openxmlformats.org/officeDocument/2006/relationships" r:id="rId25"/>
          </a:graphicData>
        </a:graphic>
      </p:graphicFrame>
      <p:sp>
        <p:nvSpPr>
          <p:cNvPr id="352"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1847850" y="354647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BCEA6B6-9AC5-4878-95E3-A396CE7A62F3}" type="datetime'''''''1''0''''''''''''''%'''">
              <a:rPr lang="en-US" altLang="en-US" sz="1100" smtClean="0">
                <a:effectLst/>
              </a:rPr>
              <a:pPr marL="0" lvl="0" indent="0" algn="r">
                <a:spcBef>
                  <a:spcPct val="0"/>
                </a:spcBef>
                <a:spcAft>
                  <a:spcPct val="0"/>
                </a:spcAft>
                <a:buNone/>
              </a:pPr>
              <a:t>10%</a:t>
            </a:fld>
            <a:endParaRPr lang="en-US" sz="1100"/>
          </a:p>
        </p:txBody>
      </p:sp>
      <p:sp>
        <p:nvSpPr>
          <p:cNvPr id="259"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1847850" y="332422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8E92D3-1E6A-4AA1-9254-51FBE152B8D6}" type="datetime'''''2''''''0''%'''''''''''''''''''''''''''''''''''''''">
              <a:rPr lang="en-US" altLang="en-US" sz="1100" smtClean="0"/>
              <a:pPr marL="0" lvl="0" indent="0" algn="r">
                <a:spcBef>
                  <a:spcPct val="0"/>
                </a:spcBef>
                <a:spcAft>
                  <a:spcPct val="0"/>
                </a:spcAft>
                <a:buNone/>
              </a:pPr>
              <a:t>20%</a:t>
            </a:fld>
            <a:endParaRPr lang="en-US" sz="1100"/>
          </a:p>
        </p:txBody>
      </p:sp>
      <p:sp>
        <p:nvSpPr>
          <p:cNvPr id="353"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1847850" y="3100388"/>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21DC6B8-89B7-40D2-9446-84EE9CD6B3C0}" type="datetime'3''''''''''''''0''''''''''''''%'''''''''''''''''''''''''''''">
              <a:rPr lang="en-US" altLang="en-US" sz="1100" smtClean="0">
                <a:effectLst/>
              </a:rPr>
              <a:pPr marL="0" lvl="0" indent="0" algn="r">
                <a:spcBef>
                  <a:spcPct val="0"/>
                </a:spcBef>
                <a:spcAft>
                  <a:spcPct val="0"/>
                </a:spcAft>
                <a:buNone/>
              </a:pPr>
              <a:t>30%</a:t>
            </a:fld>
            <a:endParaRPr lang="en-US" sz="1100"/>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847850" y="2878138"/>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36D3A91-A082-421B-8DFA-4D88944BD828}" type="datetime'''''4''''''''''''0''''''%'''''''''''''''''''''">
              <a:rPr lang="en-US" altLang="en-US" sz="1100" smtClean="0"/>
              <a:pPr marL="0" lvl="0" indent="0" algn="r">
                <a:spcBef>
                  <a:spcPct val="0"/>
                </a:spcBef>
                <a:spcAft>
                  <a:spcPct val="0"/>
                </a:spcAft>
                <a:buNone/>
              </a:pPr>
              <a:t>40%</a:t>
            </a:fld>
            <a:endParaRPr lang="en-US" sz="1100"/>
          </a:p>
        </p:txBody>
      </p:sp>
      <p:sp>
        <p:nvSpPr>
          <p:cNvPr id="354"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847850" y="265430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79CF4AE-2F58-4DE0-B330-EF903C9DDE10}" type="datetime'5''''''''0''''''''''%'''''''''">
              <a:rPr lang="en-US" altLang="en-US" sz="1100" smtClean="0">
                <a:effectLst/>
              </a:rPr>
              <a:pPr marL="0" lvl="0" indent="0" algn="r">
                <a:spcBef>
                  <a:spcPct val="0"/>
                </a:spcBef>
                <a:spcAft>
                  <a:spcPct val="0"/>
                </a:spcAft>
                <a:buNone/>
              </a:pPr>
              <a:t>50%</a:t>
            </a:fld>
            <a:endParaRPr lang="en-US" sz="1100"/>
          </a:p>
        </p:txBody>
      </p:sp>
      <p:sp>
        <p:nvSpPr>
          <p:cNvPr id="8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1568450" y="2830513"/>
            <a:ext cx="168275" cy="930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100">
                <a:effectLst/>
              </a:rPr>
              <a:t>Capacity factor</a:t>
            </a:r>
            <a:endParaRPr lang="en-US" sz="1100"/>
          </a:p>
        </p:txBody>
      </p:sp>
      <p:sp>
        <p:nvSpPr>
          <p:cNvPr id="6" name="Title 5"/>
          <p:cNvSpPr>
            <a:spLocks noGrp="1"/>
          </p:cNvSpPr>
          <p:nvPr>
            <p:ph type="title"/>
          </p:nvPr>
        </p:nvSpPr>
        <p:spPr/>
        <p:txBody>
          <a:bodyPr vert="horz">
            <a:noAutofit/>
          </a:bodyPr>
          <a:lstStyle/>
          <a:p>
            <a:r>
              <a:rPr lang="en-US"/>
              <a:t>Nameplate capacity increased 6x for onshore and 10x for offshore since 2000, driven by higher wind speeds and capacity factor</a:t>
            </a:r>
          </a:p>
        </p:txBody>
      </p:sp>
      <p:sp>
        <p:nvSpPr>
          <p:cNvPr id="15" name="btfpNotesBox361175"/>
          <p:cNvSpPr txBox="1"/>
          <p:nvPr>
            <p:custDataLst>
              <p:tags r:id="rId19"/>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Berkely Lab, </a:t>
            </a:r>
            <a:r>
              <a:rPr lang="en-US" sz="800" dirty="0">
                <a:solidFill>
                  <a:srgbClr val="000000"/>
                </a:solidFill>
                <a:hlinkClick r:id="rId26"/>
              </a:rPr>
              <a:t>Land-based Wind Market Report</a:t>
            </a:r>
            <a:r>
              <a:rPr lang="en-US" sz="800" dirty="0">
                <a:solidFill>
                  <a:srgbClr val="000000"/>
                </a:solidFill>
              </a:rPr>
              <a:t> (2024); NREL, </a:t>
            </a:r>
            <a:r>
              <a:rPr lang="en-US" sz="800" dirty="0">
                <a:solidFill>
                  <a:srgbClr val="000000"/>
                </a:solidFill>
                <a:hlinkClick r:id="rId27"/>
              </a:rPr>
              <a:t>Offshore Wind Market Report</a:t>
            </a:r>
            <a:r>
              <a:rPr lang="en-US" sz="800" dirty="0">
                <a:solidFill>
                  <a:srgbClr val="000000"/>
                </a:solidFill>
              </a:rPr>
              <a:t> (2024); IRENA, </a:t>
            </a:r>
            <a:r>
              <a:rPr lang="en-US" sz="800" dirty="0">
                <a:solidFill>
                  <a:srgbClr val="000000"/>
                </a:solidFill>
                <a:hlinkClick r:id="rId28"/>
              </a:rPr>
              <a:t>Future of Wind</a:t>
            </a:r>
            <a:r>
              <a:rPr lang="en-US" sz="800" dirty="0">
                <a:solidFill>
                  <a:srgbClr val="000000"/>
                </a:solidFill>
              </a:rPr>
              <a:t> (2019); NREL, </a:t>
            </a:r>
            <a:r>
              <a:rPr lang="en-US" sz="800" dirty="0">
                <a:solidFill>
                  <a:srgbClr val="000000"/>
                </a:solidFill>
                <a:hlinkClick r:id="rId29"/>
              </a:rPr>
              <a:t>Increasing Wind Turbine Tower</a:t>
            </a:r>
          </a:p>
          <a:p>
            <a:pPr marL="0" indent="0">
              <a:spcBef>
                <a:spcPts val="0"/>
              </a:spcBef>
              <a:buNone/>
            </a:pPr>
            <a:r>
              <a:rPr lang="en-US" sz="800" dirty="0">
                <a:solidFill>
                  <a:srgbClr val="000000"/>
                </a:solidFill>
                <a:hlinkClick r:id="rId29"/>
              </a:rPr>
              <a:t>Heights: Opportunities and Challenges</a:t>
            </a:r>
            <a:r>
              <a:rPr lang="en-US" sz="800" dirty="0">
                <a:solidFill>
                  <a:srgbClr val="000000"/>
                </a:solidFill>
              </a:rPr>
              <a:t> (2019); NREL, </a:t>
            </a:r>
            <a:r>
              <a:rPr lang="en-US" sz="800" dirty="0">
                <a:solidFill>
                  <a:srgbClr val="000000"/>
                </a:solidFill>
                <a:hlinkClick r:id="rId30"/>
              </a:rPr>
              <a:t>Annual Technology Baseline (2023)</a:t>
            </a:r>
            <a:r>
              <a:rPr lang="en-US" sz="800" dirty="0">
                <a:solidFill>
                  <a:srgbClr val="000000"/>
                </a:solidFill>
              </a:rPr>
              <a:t>; NREL, </a:t>
            </a:r>
            <a:r>
              <a:rPr lang="en-US" sz="800" dirty="0">
                <a:solidFill>
                  <a:srgbClr val="000000"/>
                </a:solidFill>
                <a:hlinkClick r:id="rId31"/>
              </a:rPr>
              <a:t>Technology Advancements Could Unlock 80% More Wind Energy Potential During This Decade</a:t>
            </a:r>
            <a:r>
              <a:rPr lang="en-US" sz="800" dirty="0">
                <a:solidFill>
                  <a:srgbClr val="000000"/>
                </a:solidFill>
              </a:rPr>
              <a:t> (2023).</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32"/>
              </a:rPr>
              <a:t>Gernot Wagner</a:t>
            </a:r>
            <a:r>
              <a:rPr lang="en-US" sz="800" dirty="0">
                <a:solidFill>
                  <a:srgbClr val="000000"/>
                </a:solidFill>
              </a:rPr>
              <a:t>. </a:t>
            </a:r>
            <a:r>
              <a:rPr lang="en-US" sz="800" dirty="0">
                <a:solidFill>
                  <a:srgbClr val="000000"/>
                </a:solidFill>
                <a:hlinkClick r:id="rId3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4"/>
              </a:rPr>
              <a:t>Reconsidering Wind</a:t>
            </a:r>
            <a:r>
              <a:rPr lang="en-US" sz="800" dirty="0">
                <a:solidFill>
                  <a:srgbClr val="000000"/>
                </a:solidFill>
              </a:rPr>
              <a:t>” (5 March 2025).</a:t>
            </a:r>
          </a:p>
        </p:txBody>
      </p:sp>
      <p:sp>
        <p:nvSpPr>
          <p:cNvPr id="21" name="TextBox 20">
            <a:extLst>
              <a:ext uri="{FF2B5EF4-FFF2-40B4-BE49-F238E27FC236}">
                <a16:creationId xmlns:a16="http://schemas.microsoft.com/office/drawing/2014/main" id="{772ACDEA-C8B3-6028-8BDD-5562E6DDE66E}"/>
              </a:ext>
            </a:extLst>
          </p:cNvPr>
          <p:cNvSpPr txBox="1"/>
          <p:nvPr/>
        </p:nvSpPr>
        <p:spPr bwMode="gray">
          <a:xfrm>
            <a:off x="329184" y="1554480"/>
            <a:ext cx="8580886" cy="288147"/>
          </a:xfrm>
          <a:prstGeom prst="rect">
            <a:avLst/>
          </a:prstGeom>
          <a:noFill/>
        </p:spPr>
        <p:txBody>
          <a:bodyPr wrap="square" lIns="36000" tIns="36000" rIns="36000" bIns="36000" rtlCol="0">
            <a:spAutoFit/>
          </a:bodyPr>
          <a:lstStyle/>
          <a:p>
            <a:pPr marL="0" indent="0">
              <a:buNone/>
            </a:pPr>
            <a:r>
              <a:rPr lang="en-US" sz="1400" b="1" dirty="0"/>
              <a:t>Overview of largest developed wind turbine in selected years, </a:t>
            </a:r>
            <a:r>
              <a:rPr lang="en-US" sz="1400" i="1" dirty="0"/>
              <a:t>in capacity and rotation diameter</a:t>
            </a:r>
          </a:p>
        </p:txBody>
      </p:sp>
      <p:sp>
        <p:nvSpPr>
          <p:cNvPr id="23" name="TextBox 22">
            <a:extLst>
              <a:ext uri="{FF2B5EF4-FFF2-40B4-BE49-F238E27FC236}">
                <a16:creationId xmlns:a16="http://schemas.microsoft.com/office/drawing/2014/main" id="{21C1C0F5-6DF1-43F9-8271-8B2057D639C8}"/>
              </a:ext>
            </a:extLst>
          </p:cNvPr>
          <p:cNvSpPr txBox="1"/>
          <p:nvPr/>
        </p:nvSpPr>
        <p:spPr bwMode="gray">
          <a:xfrm>
            <a:off x="419895" y="2903538"/>
            <a:ext cx="1060562" cy="319088"/>
          </a:xfrm>
          <a:prstGeom prst="rect">
            <a:avLst/>
          </a:prstGeom>
          <a:noFill/>
        </p:spPr>
        <p:txBody>
          <a:bodyPr wrap="square" lIns="36000" tIns="36000" rIns="36000" bIns="36000" rtlCol="0">
            <a:spAutoFit/>
          </a:bodyPr>
          <a:lstStyle/>
          <a:p>
            <a:pPr marL="0" indent="0">
              <a:buNone/>
            </a:pPr>
            <a:r>
              <a:rPr lang="en-US" b="1"/>
              <a:t>Onshore</a:t>
            </a:r>
          </a:p>
        </p:txBody>
      </p:sp>
      <p:sp>
        <p:nvSpPr>
          <p:cNvPr id="24" name="TextBox 23">
            <a:extLst>
              <a:ext uri="{FF2B5EF4-FFF2-40B4-BE49-F238E27FC236}">
                <a16:creationId xmlns:a16="http://schemas.microsoft.com/office/drawing/2014/main" id="{EE5A8EC1-7949-7D13-05AB-9917F5830583}"/>
              </a:ext>
            </a:extLst>
          </p:cNvPr>
          <p:cNvSpPr txBox="1"/>
          <p:nvPr/>
        </p:nvSpPr>
        <p:spPr bwMode="gray">
          <a:xfrm>
            <a:off x="419895" y="5037138"/>
            <a:ext cx="1060562" cy="319088"/>
          </a:xfrm>
          <a:prstGeom prst="rect">
            <a:avLst/>
          </a:prstGeom>
          <a:noFill/>
        </p:spPr>
        <p:txBody>
          <a:bodyPr wrap="square" lIns="36000" tIns="36000" rIns="36000" bIns="36000" rtlCol="0">
            <a:spAutoFit/>
          </a:bodyPr>
          <a:lstStyle/>
          <a:p>
            <a:pPr marL="0" indent="0">
              <a:buNone/>
            </a:pPr>
            <a:r>
              <a:rPr lang="en-US" b="1"/>
              <a:t>Offshore</a:t>
            </a:r>
          </a:p>
        </p:txBody>
      </p:sp>
      <p:grpSp>
        <p:nvGrpSpPr>
          <p:cNvPr id="48" name="Group 47">
            <a:extLst>
              <a:ext uri="{FF2B5EF4-FFF2-40B4-BE49-F238E27FC236}">
                <a16:creationId xmlns:a16="http://schemas.microsoft.com/office/drawing/2014/main" id="{A887E2E1-241A-272A-746B-5F80FDC37AEB}"/>
              </a:ext>
            </a:extLst>
          </p:cNvPr>
          <p:cNvGrpSpPr/>
          <p:nvPr/>
        </p:nvGrpSpPr>
        <p:grpSpPr>
          <a:xfrm>
            <a:off x="2435964" y="3611563"/>
            <a:ext cx="184195" cy="230188"/>
            <a:chOff x="2265295" y="2281604"/>
            <a:chExt cx="1395991" cy="1668951"/>
          </a:xfrm>
        </p:grpSpPr>
        <p:grpSp>
          <p:nvGrpSpPr>
            <p:cNvPr id="36" name="Group 35">
              <a:extLst>
                <a:ext uri="{FF2B5EF4-FFF2-40B4-BE49-F238E27FC236}">
                  <a16:creationId xmlns:a16="http://schemas.microsoft.com/office/drawing/2014/main" id="{5E60D2C1-1489-14C9-01AA-9E3A08F3D4F5}"/>
                </a:ext>
              </a:extLst>
            </p:cNvPr>
            <p:cNvGrpSpPr/>
            <p:nvPr/>
          </p:nvGrpSpPr>
          <p:grpSpPr>
            <a:xfrm>
              <a:off x="2276485" y="2281604"/>
              <a:ext cx="1384801" cy="1668951"/>
              <a:chOff x="2276485" y="2281604"/>
              <a:chExt cx="1384801" cy="1668951"/>
            </a:xfrm>
          </p:grpSpPr>
          <p:sp>
            <p:nvSpPr>
              <p:cNvPr id="26" name="Trapezoid 25">
                <a:extLst>
                  <a:ext uri="{FF2B5EF4-FFF2-40B4-BE49-F238E27FC236}">
                    <a16:creationId xmlns:a16="http://schemas.microsoft.com/office/drawing/2014/main" id="{EE9A4968-B9CF-9A55-3BD3-3E72F76AA8A1}"/>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35" name="Group 34">
                <a:extLst>
                  <a:ext uri="{FF2B5EF4-FFF2-40B4-BE49-F238E27FC236}">
                    <a16:creationId xmlns:a16="http://schemas.microsoft.com/office/drawing/2014/main" id="{83E6078C-23AA-6021-795C-E8B35AC62D25}"/>
                  </a:ext>
                </a:extLst>
              </p:cNvPr>
              <p:cNvGrpSpPr/>
              <p:nvPr/>
            </p:nvGrpSpPr>
            <p:grpSpPr>
              <a:xfrm rot="1251301">
                <a:off x="2276485" y="2281604"/>
                <a:ext cx="1384801" cy="943659"/>
                <a:chOff x="2181427" y="2213555"/>
                <a:chExt cx="1384801" cy="943659"/>
              </a:xfrm>
            </p:grpSpPr>
            <p:sp>
              <p:nvSpPr>
                <p:cNvPr id="33" name="Trapezoid 32">
                  <a:extLst>
                    <a:ext uri="{FF2B5EF4-FFF2-40B4-BE49-F238E27FC236}">
                      <a16:creationId xmlns:a16="http://schemas.microsoft.com/office/drawing/2014/main" id="{E418E0B1-E343-4BC4-320F-A7B8848E5F25}"/>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 name="Trapezoid 31">
                  <a:extLst>
                    <a:ext uri="{FF2B5EF4-FFF2-40B4-BE49-F238E27FC236}">
                      <a16:creationId xmlns:a16="http://schemas.microsoft.com/office/drawing/2014/main" id="{5F5CD7C9-62F6-8D07-41FF-AF648CB72B63}"/>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 name="Trapezoid 29">
                  <a:extLst>
                    <a:ext uri="{FF2B5EF4-FFF2-40B4-BE49-F238E27FC236}">
                      <a16:creationId xmlns:a16="http://schemas.microsoft.com/office/drawing/2014/main" id="{ECD10F9E-17E9-F974-EE25-F49DD93CE9C5}"/>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Oval 30">
                  <a:extLst>
                    <a:ext uri="{FF2B5EF4-FFF2-40B4-BE49-F238E27FC236}">
                      <a16:creationId xmlns:a16="http://schemas.microsoft.com/office/drawing/2014/main" id="{C3BEE07F-B6AF-5290-329D-E8B9341D3C7B}"/>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45" name="Arc 44">
              <a:extLst>
                <a:ext uri="{FF2B5EF4-FFF2-40B4-BE49-F238E27FC236}">
                  <a16:creationId xmlns:a16="http://schemas.microsoft.com/office/drawing/2014/main" id="{94C215D9-D2CE-FB49-85DB-FA52914861EA}"/>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3EA0E056-B7AA-90CB-6676-7D00DA33BB35}"/>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21675B4C-4DD5-99B5-BFED-B5DC5E8AFA4F}"/>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F677BB5-6302-7E85-8FAF-61CA777C7508}"/>
              </a:ext>
            </a:extLst>
          </p:cNvPr>
          <p:cNvGrpSpPr/>
          <p:nvPr/>
        </p:nvGrpSpPr>
        <p:grpSpPr>
          <a:xfrm>
            <a:off x="7009278" y="2652713"/>
            <a:ext cx="1042067" cy="1192213"/>
            <a:chOff x="2265295" y="2281604"/>
            <a:chExt cx="1395991" cy="1668951"/>
          </a:xfrm>
        </p:grpSpPr>
        <p:grpSp>
          <p:nvGrpSpPr>
            <p:cNvPr id="84" name="Group 83">
              <a:extLst>
                <a:ext uri="{FF2B5EF4-FFF2-40B4-BE49-F238E27FC236}">
                  <a16:creationId xmlns:a16="http://schemas.microsoft.com/office/drawing/2014/main" id="{BEF015CB-2D01-AD01-E7B4-0E71E4DB9B3D}"/>
                </a:ext>
              </a:extLst>
            </p:cNvPr>
            <p:cNvGrpSpPr/>
            <p:nvPr/>
          </p:nvGrpSpPr>
          <p:grpSpPr>
            <a:xfrm>
              <a:off x="2276485" y="2281604"/>
              <a:ext cx="1384801" cy="1668951"/>
              <a:chOff x="2276485" y="2281604"/>
              <a:chExt cx="1384801" cy="1668951"/>
            </a:xfrm>
          </p:grpSpPr>
          <p:sp>
            <p:nvSpPr>
              <p:cNvPr id="88" name="Trapezoid 87">
                <a:extLst>
                  <a:ext uri="{FF2B5EF4-FFF2-40B4-BE49-F238E27FC236}">
                    <a16:creationId xmlns:a16="http://schemas.microsoft.com/office/drawing/2014/main" id="{CE48D3CB-A115-D3F8-1591-5BCE27DD4289}"/>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89" name="Group 88">
                <a:extLst>
                  <a:ext uri="{FF2B5EF4-FFF2-40B4-BE49-F238E27FC236}">
                    <a16:creationId xmlns:a16="http://schemas.microsoft.com/office/drawing/2014/main" id="{6D8552E6-B356-640E-C9D6-55BFABCF020A}"/>
                  </a:ext>
                </a:extLst>
              </p:cNvPr>
              <p:cNvGrpSpPr/>
              <p:nvPr/>
            </p:nvGrpSpPr>
            <p:grpSpPr>
              <a:xfrm rot="1251301">
                <a:off x="2276485" y="2281604"/>
                <a:ext cx="1384801" cy="943659"/>
                <a:chOff x="2181427" y="2213555"/>
                <a:chExt cx="1384801" cy="943659"/>
              </a:xfrm>
            </p:grpSpPr>
            <p:sp>
              <p:nvSpPr>
                <p:cNvPr id="90" name="Trapezoid 89">
                  <a:extLst>
                    <a:ext uri="{FF2B5EF4-FFF2-40B4-BE49-F238E27FC236}">
                      <a16:creationId xmlns:a16="http://schemas.microsoft.com/office/drawing/2014/main" id="{8E71A638-08E4-160A-4044-AEB982164758}"/>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1" name="Trapezoid 90">
                  <a:extLst>
                    <a:ext uri="{FF2B5EF4-FFF2-40B4-BE49-F238E27FC236}">
                      <a16:creationId xmlns:a16="http://schemas.microsoft.com/office/drawing/2014/main" id="{84513287-BBA6-EBAF-D2DE-855BE432B29D}"/>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2" name="Trapezoid 91">
                  <a:extLst>
                    <a:ext uri="{FF2B5EF4-FFF2-40B4-BE49-F238E27FC236}">
                      <a16:creationId xmlns:a16="http://schemas.microsoft.com/office/drawing/2014/main" id="{A0BC70E7-D979-5CD6-789B-80E2ECBCB4A1}"/>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3" name="Oval 92">
                  <a:extLst>
                    <a:ext uri="{FF2B5EF4-FFF2-40B4-BE49-F238E27FC236}">
                      <a16:creationId xmlns:a16="http://schemas.microsoft.com/office/drawing/2014/main" id="{3D785F35-B818-303E-C169-763AEECA8D88}"/>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85" name="Arc 84">
              <a:extLst>
                <a:ext uri="{FF2B5EF4-FFF2-40B4-BE49-F238E27FC236}">
                  <a16:creationId xmlns:a16="http://schemas.microsoft.com/office/drawing/2014/main" id="{026F03B0-BBD5-F0AB-F07D-52A63954CB8A}"/>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BAD2E882-F2FC-7A9D-C66B-8BA8AA270F49}"/>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C2139F94-2EB8-0965-3448-396D5E253C1C}"/>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TextBox 94">
            <a:extLst>
              <a:ext uri="{FF2B5EF4-FFF2-40B4-BE49-F238E27FC236}">
                <a16:creationId xmlns:a16="http://schemas.microsoft.com/office/drawing/2014/main" id="{B4DE8D94-F6A0-E7F7-905C-AAF0256BDAC3}"/>
              </a:ext>
            </a:extLst>
          </p:cNvPr>
          <p:cNvSpPr txBox="1"/>
          <p:nvPr/>
        </p:nvSpPr>
        <p:spPr bwMode="gray">
          <a:xfrm>
            <a:off x="1927410" y="6015901"/>
            <a:ext cx="1060562" cy="288147"/>
          </a:xfrm>
          <a:prstGeom prst="rect">
            <a:avLst/>
          </a:prstGeom>
          <a:noFill/>
        </p:spPr>
        <p:txBody>
          <a:bodyPr wrap="square" lIns="36000" tIns="36000" rIns="36000" bIns="36000" rtlCol="0">
            <a:spAutoFit/>
          </a:bodyPr>
          <a:lstStyle/>
          <a:p>
            <a:pPr marL="0" indent="0" algn="ctr">
              <a:buNone/>
            </a:pPr>
            <a:r>
              <a:rPr lang="en-US" sz="1400" b="1" dirty="0"/>
              <a:t>2000</a:t>
            </a:r>
          </a:p>
        </p:txBody>
      </p:sp>
      <p:sp>
        <p:nvSpPr>
          <p:cNvPr id="97" name="TextBox 96">
            <a:extLst>
              <a:ext uri="{FF2B5EF4-FFF2-40B4-BE49-F238E27FC236}">
                <a16:creationId xmlns:a16="http://schemas.microsoft.com/office/drawing/2014/main" id="{7A7CCB2C-AEA8-AD81-3CFD-65E6C201144E}"/>
              </a:ext>
            </a:extLst>
          </p:cNvPr>
          <p:cNvSpPr txBox="1"/>
          <p:nvPr/>
        </p:nvSpPr>
        <p:spPr bwMode="gray">
          <a:xfrm>
            <a:off x="2912705" y="6015901"/>
            <a:ext cx="1060562" cy="288147"/>
          </a:xfrm>
          <a:prstGeom prst="rect">
            <a:avLst/>
          </a:prstGeom>
          <a:noFill/>
        </p:spPr>
        <p:txBody>
          <a:bodyPr wrap="square" lIns="36000" tIns="36000" rIns="36000" bIns="36000" rtlCol="0">
            <a:spAutoFit/>
          </a:bodyPr>
          <a:lstStyle/>
          <a:p>
            <a:pPr marL="0" indent="0" algn="ctr">
              <a:buNone/>
            </a:pPr>
            <a:r>
              <a:rPr lang="en-US" sz="1400" b="1"/>
              <a:t>2010</a:t>
            </a:r>
          </a:p>
        </p:txBody>
      </p:sp>
      <p:sp>
        <p:nvSpPr>
          <p:cNvPr id="98" name="TextBox 97">
            <a:extLst>
              <a:ext uri="{FF2B5EF4-FFF2-40B4-BE49-F238E27FC236}">
                <a16:creationId xmlns:a16="http://schemas.microsoft.com/office/drawing/2014/main" id="{1D7E24DB-9676-2D01-F3B1-8731E7C3F680}"/>
              </a:ext>
            </a:extLst>
          </p:cNvPr>
          <p:cNvSpPr txBox="1"/>
          <p:nvPr/>
        </p:nvSpPr>
        <p:spPr bwMode="gray">
          <a:xfrm>
            <a:off x="4038784" y="6015901"/>
            <a:ext cx="1060562" cy="288147"/>
          </a:xfrm>
          <a:prstGeom prst="rect">
            <a:avLst/>
          </a:prstGeom>
          <a:noFill/>
        </p:spPr>
        <p:txBody>
          <a:bodyPr wrap="square" lIns="36000" tIns="36000" rIns="36000" bIns="36000" rtlCol="0">
            <a:spAutoFit/>
          </a:bodyPr>
          <a:lstStyle/>
          <a:p>
            <a:pPr marL="0" indent="0" algn="ctr">
              <a:buNone/>
            </a:pPr>
            <a:r>
              <a:rPr lang="en-US" sz="1400" b="1"/>
              <a:t>2020</a:t>
            </a:r>
          </a:p>
        </p:txBody>
      </p:sp>
      <p:sp>
        <p:nvSpPr>
          <p:cNvPr id="99" name="TextBox 98">
            <a:extLst>
              <a:ext uri="{FF2B5EF4-FFF2-40B4-BE49-F238E27FC236}">
                <a16:creationId xmlns:a16="http://schemas.microsoft.com/office/drawing/2014/main" id="{6DA5933A-2EA4-392F-7885-8E2A18A6A98D}"/>
              </a:ext>
            </a:extLst>
          </p:cNvPr>
          <p:cNvSpPr txBox="1"/>
          <p:nvPr/>
        </p:nvSpPr>
        <p:spPr bwMode="gray">
          <a:xfrm>
            <a:off x="5374604" y="6015901"/>
            <a:ext cx="1060562" cy="288147"/>
          </a:xfrm>
          <a:prstGeom prst="rect">
            <a:avLst/>
          </a:prstGeom>
          <a:noFill/>
        </p:spPr>
        <p:txBody>
          <a:bodyPr wrap="square" lIns="36000" tIns="36000" rIns="36000" bIns="36000" rtlCol="0">
            <a:spAutoFit/>
          </a:bodyPr>
          <a:lstStyle/>
          <a:p>
            <a:pPr marL="0" indent="0" algn="ctr">
              <a:buNone/>
            </a:pPr>
            <a:r>
              <a:rPr lang="en-US" sz="1400" b="1"/>
              <a:t>2025E</a:t>
            </a:r>
          </a:p>
        </p:txBody>
      </p:sp>
      <p:sp>
        <p:nvSpPr>
          <p:cNvPr id="100" name="TextBox 99">
            <a:extLst>
              <a:ext uri="{FF2B5EF4-FFF2-40B4-BE49-F238E27FC236}">
                <a16:creationId xmlns:a16="http://schemas.microsoft.com/office/drawing/2014/main" id="{6C2A5B86-6F47-E57E-73E0-76380F1F50E6}"/>
              </a:ext>
            </a:extLst>
          </p:cNvPr>
          <p:cNvSpPr txBox="1"/>
          <p:nvPr/>
        </p:nvSpPr>
        <p:spPr bwMode="gray">
          <a:xfrm>
            <a:off x="6904125" y="6015901"/>
            <a:ext cx="1060562" cy="288147"/>
          </a:xfrm>
          <a:prstGeom prst="rect">
            <a:avLst/>
          </a:prstGeom>
          <a:noFill/>
        </p:spPr>
        <p:txBody>
          <a:bodyPr wrap="square" lIns="36000" tIns="36000" rIns="36000" bIns="36000" rtlCol="0">
            <a:spAutoFit/>
          </a:bodyPr>
          <a:lstStyle/>
          <a:p>
            <a:pPr marL="0" indent="0" algn="ctr">
              <a:buNone/>
            </a:pPr>
            <a:r>
              <a:rPr lang="en-US" sz="1400" b="1"/>
              <a:t>2030E</a:t>
            </a:r>
          </a:p>
        </p:txBody>
      </p:sp>
      <p:grpSp>
        <p:nvGrpSpPr>
          <p:cNvPr id="112" name="Group 111">
            <a:extLst>
              <a:ext uri="{FF2B5EF4-FFF2-40B4-BE49-F238E27FC236}">
                <a16:creationId xmlns:a16="http://schemas.microsoft.com/office/drawing/2014/main" id="{30E34638-243B-7515-5692-F2F30683AA17}"/>
              </a:ext>
            </a:extLst>
          </p:cNvPr>
          <p:cNvGrpSpPr/>
          <p:nvPr/>
        </p:nvGrpSpPr>
        <p:grpSpPr>
          <a:xfrm>
            <a:off x="3315582" y="5526088"/>
            <a:ext cx="420835" cy="493713"/>
            <a:chOff x="2265295" y="2281604"/>
            <a:chExt cx="1395991" cy="1668951"/>
          </a:xfrm>
        </p:grpSpPr>
        <p:grpSp>
          <p:nvGrpSpPr>
            <p:cNvPr id="113" name="Group 112">
              <a:extLst>
                <a:ext uri="{FF2B5EF4-FFF2-40B4-BE49-F238E27FC236}">
                  <a16:creationId xmlns:a16="http://schemas.microsoft.com/office/drawing/2014/main" id="{B9732AF5-BB38-F9BC-30CD-A7BE51F9F44D}"/>
                </a:ext>
              </a:extLst>
            </p:cNvPr>
            <p:cNvGrpSpPr/>
            <p:nvPr/>
          </p:nvGrpSpPr>
          <p:grpSpPr>
            <a:xfrm>
              <a:off x="2276485" y="2281604"/>
              <a:ext cx="1384801" cy="1668951"/>
              <a:chOff x="2276485" y="2281604"/>
              <a:chExt cx="1384801" cy="1668951"/>
            </a:xfrm>
          </p:grpSpPr>
          <p:sp>
            <p:nvSpPr>
              <p:cNvPr id="117" name="Trapezoid 116">
                <a:extLst>
                  <a:ext uri="{FF2B5EF4-FFF2-40B4-BE49-F238E27FC236}">
                    <a16:creationId xmlns:a16="http://schemas.microsoft.com/office/drawing/2014/main" id="{C1290014-81B0-C3EA-A5CE-C46663BF3873}"/>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18" name="Group 117">
                <a:extLst>
                  <a:ext uri="{FF2B5EF4-FFF2-40B4-BE49-F238E27FC236}">
                    <a16:creationId xmlns:a16="http://schemas.microsoft.com/office/drawing/2014/main" id="{5419157B-28DC-1FB3-E469-4C2E3091BE5C}"/>
                  </a:ext>
                </a:extLst>
              </p:cNvPr>
              <p:cNvGrpSpPr/>
              <p:nvPr/>
            </p:nvGrpSpPr>
            <p:grpSpPr>
              <a:xfrm rot="1251301">
                <a:off x="2276485" y="2281604"/>
                <a:ext cx="1384801" cy="943659"/>
                <a:chOff x="2181427" y="2213555"/>
                <a:chExt cx="1384801" cy="943659"/>
              </a:xfrm>
            </p:grpSpPr>
            <p:sp>
              <p:nvSpPr>
                <p:cNvPr id="119" name="Trapezoid 118">
                  <a:extLst>
                    <a:ext uri="{FF2B5EF4-FFF2-40B4-BE49-F238E27FC236}">
                      <a16:creationId xmlns:a16="http://schemas.microsoft.com/office/drawing/2014/main" id="{0E79A0C6-EE6C-C287-16F6-779F88C0A2B9}"/>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0" name="Trapezoid 119">
                  <a:extLst>
                    <a:ext uri="{FF2B5EF4-FFF2-40B4-BE49-F238E27FC236}">
                      <a16:creationId xmlns:a16="http://schemas.microsoft.com/office/drawing/2014/main" id="{9755679A-5D03-232B-96CE-8C9D6D2CE259}"/>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1" name="Trapezoid 120">
                  <a:extLst>
                    <a:ext uri="{FF2B5EF4-FFF2-40B4-BE49-F238E27FC236}">
                      <a16:creationId xmlns:a16="http://schemas.microsoft.com/office/drawing/2014/main" id="{16882CC8-B3C0-1B29-7E09-839BB55C9ABF}"/>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 name="Oval 121">
                  <a:extLst>
                    <a:ext uri="{FF2B5EF4-FFF2-40B4-BE49-F238E27FC236}">
                      <a16:creationId xmlns:a16="http://schemas.microsoft.com/office/drawing/2014/main" id="{DDF6F9AF-06B5-3566-8133-8525F2A41E67}"/>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114" name="Arc 113">
              <a:extLst>
                <a:ext uri="{FF2B5EF4-FFF2-40B4-BE49-F238E27FC236}">
                  <a16:creationId xmlns:a16="http://schemas.microsoft.com/office/drawing/2014/main" id="{E7C98042-082F-4A5C-5321-1EEFEEF4F555}"/>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5ECE466E-8DAB-3011-BA9D-1FD6ED3A2997}"/>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A347C0A3-FEC1-6085-D4AC-AF043524B19F}"/>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691AC559-03E8-D2B1-82DA-2F905D4CD65D}"/>
              </a:ext>
            </a:extLst>
          </p:cNvPr>
          <p:cNvGrpSpPr/>
          <p:nvPr/>
        </p:nvGrpSpPr>
        <p:grpSpPr>
          <a:xfrm>
            <a:off x="4239931" y="5116513"/>
            <a:ext cx="767415" cy="903288"/>
            <a:chOff x="2265295" y="2281604"/>
            <a:chExt cx="1395991" cy="1668951"/>
          </a:xfrm>
        </p:grpSpPr>
        <p:grpSp>
          <p:nvGrpSpPr>
            <p:cNvPr id="124" name="Group 123">
              <a:extLst>
                <a:ext uri="{FF2B5EF4-FFF2-40B4-BE49-F238E27FC236}">
                  <a16:creationId xmlns:a16="http://schemas.microsoft.com/office/drawing/2014/main" id="{D20F46BA-17E8-1E01-D40F-63A58A3F2D94}"/>
                </a:ext>
              </a:extLst>
            </p:cNvPr>
            <p:cNvGrpSpPr/>
            <p:nvPr/>
          </p:nvGrpSpPr>
          <p:grpSpPr>
            <a:xfrm>
              <a:off x="2276485" y="2281604"/>
              <a:ext cx="1384801" cy="1668951"/>
              <a:chOff x="2276485" y="2281604"/>
              <a:chExt cx="1384801" cy="1668951"/>
            </a:xfrm>
          </p:grpSpPr>
          <p:sp>
            <p:nvSpPr>
              <p:cNvPr id="128" name="Trapezoid 127">
                <a:extLst>
                  <a:ext uri="{FF2B5EF4-FFF2-40B4-BE49-F238E27FC236}">
                    <a16:creationId xmlns:a16="http://schemas.microsoft.com/office/drawing/2014/main" id="{11900F3E-8D85-43E3-3E37-5A85DA4F477D}"/>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29" name="Group 128">
                <a:extLst>
                  <a:ext uri="{FF2B5EF4-FFF2-40B4-BE49-F238E27FC236}">
                    <a16:creationId xmlns:a16="http://schemas.microsoft.com/office/drawing/2014/main" id="{59823AB1-B395-CEDC-98F0-A9F390C065E5}"/>
                  </a:ext>
                </a:extLst>
              </p:cNvPr>
              <p:cNvGrpSpPr/>
              <p:nvPr/>
            </p:nvGrpSpPr>
            <p:grpSpPr>
              <a:xfrm rot="1251301">
                <a:off x="2276485" y="2281604"/>
                <a:ext cx="1384801" cy="943659"/>
                <a:chOff x="2181427" y="2213555"/>
                <a:chExt cx="1384801" cy="943659"/>
              </a:xfrm>
            </p:grpSpPr>
            <p:sp>
              <p:nvSpPr>
                <p:cNvPr id="130" name="Trapezoid 129">
                  <a:extLst>
                    <a:ext uri="{FF2B5EF4-FFF2-40B4-BE49-F238E27FC236}">
                      <a16:creationId xmlns:a16="http://schemas.microsoft.com/office/drawing/2014/main" id="{3B6D2A3C-C188-EE56-593A-E89A0BF994CD}"/>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1" name="Trapezoid 130">
                  <a:extLst>
                    <a:ext uri="{FF2B5EF4-FFF2-40B4-BE49-F238E27FC236}">
                      <a16:creationId xmlns:a16="http://schemas.microsoft.com/office/drawing/2014/main" id="{99738229-BF0C-7A5B-481B-D865A302702E}"/>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2" name="Trapezoid 131">
                  <a:extLst>
                    <a:ext uri="{FF2B5EF4-FFF2-40B4-BE49-F238E27FC236}">
                      <a16:creationId xmlns:a16="http://schemas.microsoft.com/office/drawing/2014/main" id="{E62C496B-18D6-5CA1-5288-CF0DC55FBF47}"/>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3" name="Oval 132">
                  <a:extLst>
                    <a:ext uri="{FF2B5EF4-FFF2-40B4-BE49-F238E27FC236}">
                      <a16:creationId xmlns:a16="http://schemas.microsoft.com/office/drawing/2014/main" id="{CF329A75-DB8F-D822-AF7D-BA9A9408918D}"/>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125" name="Arc 124">
              <a:extLst>
                <a:ext uri="{FF2B5EF4-FFF2-40B4-BE49-F238E27FC236}">
                  <a16:creationId xmlns:a16="http://schemas.microsoft.com/office/drawing/2014/main" id="{107778C1-14D0-A96A-0FA2-E9BB4BDC8C3E}"/>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Arc 125">
              <a:extLst>
                <a:ext uri="{FF2B5EF4-FFF2-40B4-BE49-F238E27FC236}">
                  <a16:creationId xmlns:a16="http://schemas.microsoft.com/office/drawing/2014/main" id="{ACAF9065-96FD-0D4E-05D7-59A90D45E5D7}"/>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Arc 126">
              <a:extLst>
                <a:ext uri="{FF2B5EF4-FFF2-40B4-BE49-F238E27FC236}">
                  <a16:creationId xmlns:a16="http://schemas.microsoft.com/office/drawing/2014/main" id="{77C778B4-5518-1F6F-2C4B-0D1833BD1834}"/>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C9FEE615-EAA7-6403-B3DD-C0DEAC494EF4}"/>
              </a:ext>
            </a:extLst>
          </p:cNvPr>
          <p:cNvGrpSpPr/>
          <p:nvPr/>
        </p:nvGrpSpPr>
        <p:grpSpPr>
          <a:xfrm>
            <a:off x="6940845" y="4672013"/>
            <a:ext cx="1146274" cy="1347788"/>
            <a:chOff x="2265295" y="2281604"/>
            <a:chExt cx="1395991" cy="1668951"/>
          </a:xfrm>
        </p:grpSpPr>
        <p:grpSp>
          <p:nvGrpSpPr>
            <p:cNvPr id="146" name="Group 145">
              <a:extLst>
                <a:ext uri="{FF2B5EF4-FFF2-40B4-BE49-F238E27FC236}">
                  <a16:creationId xmlns:a16="http://schemas.microsoft.com/office/drawing/2014/main" id="{E104AA33-A585-6E44-39C4-696B853CB705}"/>
                </a:ext>
              </a:extLst>
            </p:cNvPr>
            <p:cNvGrpSpPr/>
            <p:nvPr/>
          </p:nvGrpSpPr>
          <p:grpSpPr>
            <a:xfrm>
              <a:off x="2276485" y="2281604"/>
              <a:ext cx="1384801" cy="1668951"/>
              <a:chOff x="2276485" y="2281604"/>
              <a:chExt cx="1384801" cy="1668951"/>
            </a:xfrm>
          </p:grpSpPr>
          <p:sp>
            <p:nvSpPr>
              <p:cNvPr id="150" name="Trapezoid 149">
                <a:extLst>
                  <a:ext uri="{FF2B5EF4-FFF2-40B4-BE49-F238E27FC236}">
                    <a16:creationId xmlns:a16="http://schemas.microsoft.com/office/drawing/2014/main" id="{F7833CBC-414B-0F3C-D776-FEBD661A49B4}"/>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51" name="Group 150">
                <a:extLst>
                  <a:ext uri="{FF2B5EF4-FFF2-40B4-BE49-F238E27FC236}">
                    <a16:creationId xmlns:a16="http://schemas.microsoft.com/office/drawing/2014/main" id="{931A296D-ED29-C846-9394-53421DD11B69}"/>
                  </a:ext>
                </a:extLst>
              </p:cNvPr>
              <p:cNvGrpSpPr/>
              <p:nvPr/>
            </p:nvGrpSpPr>
            <p:grpSpPr>
              <a:xfrm rot="1251301">
                <a:off x="2276485" y="2281604"/>
                <a:ext cx="1384801" cy="943659"/>
                <a:chOff x="2181427" y="2213555"/>
                <a:chExt cx="1384801" cy="943659"/>
              </a:xfrm>
            </p:grpSpPr>
            <p:sp>
              <p:nvSpPr>
                <p:cNvPr id="152" name="Trapezoid 151">
                  <a:extLst>
                    <a:ext uri="{FF2B5EF4-FFF2-40B4-BE49-F238E27FC236}">
                      <a16:creationId xmlns:a16="http://schemas.microsoft.com/office/drawing/2014/main" id="{723B499C-9028-2024-45B4-9F7622FF8E36}"/>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3" name="Trapezoid 152">
                  <a:extLst>
                    <a:ext uri="{FF2B5EF4-FFF2-40B4-BE49-F238E27FC236}">
                      <a16:creationId xmlns:a16="http://schemas.microsoft.com/office/drawing/2014/main" id="{6EDFDB45-E364-8ED0-8B54-2B939C37D9F2}"/>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4" name="Trapezoid 153">
                  <a:extLst>
                    <a:ext uri="{FF2B5EF4-FFF2-40B4-BE49-F238E27FC236}">
                      <a16:creationId xmlns:a16="http://schemas.microsoft.com/office/drawing/2014/main" id="{FC6D8FB0-27B5-5C3C-9D21-FAB7E5426595}"/>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5" name="Oval 154">
                  <a:extLst>
                    <a:ext uri="{FF2B5EF4-FFF2-40B4-BE49-F238E27FC236}">
                      <a16:creationId xmlns:a16="http://schemas.microsoft.com/office/drawing/2014/main" id="{E4704C09-9A6C-1FF3-7F5A-D993E7A0E199}"/>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147" name="Arc 146">
              <a:extLst>
                <a:ext uri="{FF2B5EF4-FFF2-40B4-BE49-F238E27FC236}">
                  <a16:creationId xmlns:a16="http://schemas.microsoft.com/office/drawing/2014/main" id="{4392B9DC-82B0-C381-1E06-7B3106790E20}"/>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Arc 147">
              <a:extLst>
                <a:ext uri="{FF2B5EF4-FFF2-40B4-BE49-F238E27FC236}">
                  <a16:creationId xmlns:a16="http://schemas.microsoft.com/office/drawing/2014/main" id="{58615833-1051-1F81-18E0-E4FE40D0BE86}"/>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Arc 148">
              <a:extLst>
                <a:ext uri="{FF2B5EF4-FFF2-40B4-BE49-F238E27FC236}">
                  <a16:creationId xmlns:a16="http://schemas.microsoft.com/office/drawing/2014/main" id="{F0FD64DD-8059-46C3-6BE2-87078C6516AB}"/>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5" name="btfpColumnHeaderBoxLine912903">
            <a:extLst>
              <a:ext uri="{FF2B5EF4-FFF2-40B4-BE49-F238E27FC236}">
                <a16:creationId xmlns:a16="http://schemas.microsoft.com/office/drawing/2014/main" id="{E6D54D21-67E5-D0EB-FB7A-99FEFE604426}"/>
              </a:ext>
            </a:extLst>
          </p:cNvPr>
          <p:cNvCxnSpPr>
            <a:cxnSpLocks/>
          </p:cNvCxnSpPr>
          <p:nvPr/>
        </p:nvCxnSpPr>
        <p:spPr bwMode="gray">
          <a:xfrm>
            <a:off x="419895" y="3856038"/>
            <a:ext cx="7831138" cy="0"/>
          </a:xfrm>
          <a:prstGeom prst="line">
            <a:avLst/>
          </a:prstGeom>
          <a:ln w="9525" cap="flat">
            <a:solidFill>
              <a:schemeClr val="bg1">
                <a:lumMod val="65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56" name="btfpColumnHeaderBoxLine912903">
            <a:extLst>
              <a:ext uri="{FF2B5EF4-FFF2-40B4-BE49-F238E27FC236}">
                <a16:creationId xmlns:a16="http://schemas.microsoft.com/office/drawing/2014/main" id="{29D6D8DF-6A18-6359-8BFA-26E685E6BA31}"/>
              </a:ext>
            </a:extLst>
          </p:cNvPr>
          <p:cNvCxnSpPr>
            <a:cxnSpLocks/>
          </p:cNvCxnSpPr>
          <p:nvPr/>
        </p:nvCxnSpPr>
        <p:spPr bwMode="gray">
          <a:xfrm>
            <a:off x="419895" y="6026150"/>
            <a:ext cx="7831138" cy="0"/>
          </a:xfrm>
          <a:prstGeom prst="line">
            <a:avLst/>
          </a:prstGeom>
          <a:ln w="9525" cap="flat">
            <a:solidFill>
              <a:schemeClr val="bg1">
                <a:lumMod val="65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85" name="TextBox 8">
            <a:extLst>
              <a:ext uri="{FF2B5EF4-FFF2-40B4-BE49-F238E27FC236}">
                <a16:creationId xmlns:a16="http://schemas.microsoft.com/office/drawing/2014/main" id="{0C5EB3A9-AFAE-785C-BC46-9945308D9EEF}"/>
              </a:ext>
            </a:extLst>
          </p:cNvPr>
          <p:cNvSpPr txBox="1"/>
          <p:nvPr/>
        </p:nvSpPr>
        <p:spPr bwMode="gray">
          <a:xfrm>
            <a:off x="8762642" y="1554480"/>
            <a:ext cx="3063439" cy="4306307"/>
          </a:xfrm>
          <a:prstGeom prst="rect">
            <a:avLst/>
          </a:prstGeom>
          <a:solidFill>
            <a:srgbClr val="E3E8EE"/>
          </a:solidFill>
        </p:spPr>
        <p:txBody>
          <a:bodyPr wrap="square" lIns="137160" tIns="137160" rIns="274320" bIns="137160" rtlCol="0" anchor="t">
            <a:spAutoFit/>
          </a:bodyPr>
          <a:lstStyle/>
          <a:p>
            <a:pPr marL="0" indent="0" algn="l">
              <a:spcAft>
                <a:spcPts val="600"/>
              </a:spcAft>
              <a:buNone/>
            </a:pPr>
            <a:r>
              <a:rPr lang="en-US" sz="1250" b="1" dirty="0">
                <a:solidFill>
                  <a:srgbClr val="131516"/>
                </a:solidFill>
                <a:latin typeface="+mj-lt"/>
              </a:rPr>
              <a:t>Observations</a:t>
            </a:r>
            <a:endParaRPr lang="en-US" sz="1250" b="1" i="0" dirty="0">
              <a:solidFill>
                <a:srgbClr val="131516"/>
              </a:solidFill>
              <a:effectLst/>
              <a:latin typeface="+mj-lt"/>
            </a:endParaRPr>
          </a:p>
          <a:p>
            <a:pPr>
              <a:spcBef>
                <a:spcPts val="0"/>
              </a:spcBef>
              <a:spcAft>
                <a:spcPts val="400"/>
              </a:spcAft>
            </a:pPr>
            <a:r>
              <a:rPr lang="en-US" sz="1050" b="0" i="0" dirty="0">
                <a:solidFill>
                  <a:srgbClr val="131516"/>
                </a:solidFill>
                <a:effectLst/>
                <a:latin typeface="+mj-lt"/>
              </a:rPr>
              <a:t>Taller towers </a:t>
            </a:r>
            <a:r>
              <a:rPr lang="en-US" sz="1050" b="1" i="0" dirty="0">
                <a:solidFill>
                  <a:srgbClr val="131516"/>
                </a:solidFill>
                <a:effectLst/>
                <a:latin typeface="+mj-lt"/>
              </a:rPr>
              <a:t>benefit from higher wind speeds</a:t>
            </a:r>
            <a:r>
              <a:rPr lang="en-US" sz="1050" b="0" i="0" dirty="0">
                <a:solidFill>
                  <a:srgbClr val="131516"/>
                </a:solidFill>
                <a:effectLst/>
                <a:latin typeface="+mj-lt"/>
              </a:rPr>
              <a:t> (~0.5m/s increase per 30-meter altitude).</a:t>
            </a:r>
          </a:p>
          <a:p>
            <a:pPr>
              <a:spcBef>
                <a:spcPts val="0"/>
              </a:spcBef>
              <a:spcAft>
                <a:spcPts val="400"/>
              </a:spcAft>
            </a:pPr>
            <a:r>
              <a:rPr lang="en-US" sz="1050" dirty="0">
                <a:solidFill>
                  <a:srgbClr val="131516"/>
                </a:solidFill>
                <a:latin typeface="+mj-lt"/>
              </a:rPr>
              <a:t>Larger wind turbines have </a:t>
            </a:r>
            <a:r>
              <a:rPr lang="en-US" sz="1050" b="1" dirty="0">
                <a:solidFill>
                  <a:srgbClr val="131516"/>
                </a:solidFill>
                <a:latin typeface="+mj-lt"/>
              </a:rPr>
              <a:t>proportionally lower costs </a:t>
            </a:r>
            <a:r>
              <a:rPr lang="en-US" sz="1050" dirty="0">
                <a:solidFill>
                  <a:srgbClr val="131516"/>
                </a:solidFill>
                <a:latin typeface="+mj-lt"/>
              </a:rPr>
              <a:t>for construction of the tower (down to $200/kW from $500/kW).</a:t>
            </a:r>
            <a:endParaRPr lang="en-US" sz="1050" dirty="0">
              <a:solidFill>
                <a:srgbClr val="131516"/>
              </a:solidFill>
              <a:latin typeface="+mj-lt"/>
              <a:cs typeface="Arial"/>
            </a:endParaRPr>
          </a:p>
          <a:p>
            <a:pPr>
              <a:spcBef>
                <a:spcPts val="0"/>
              </a:spcBef>
              <a:spcAft>
                <a:spcPts val="400"/>
              </a:spcAft>
            </a:pPr>
            <a:r>
              <a:rPr lang="en-US" sz="1050" b="0" i="0" dirty="0">
                <a:solidFill>
                  <a:srgbClr val="131516"/>
                </a:solidFill>
                <a:effectLst/>
                <a:latin typeface="+mj-lt"/>
              </a:rPr>
              <a:t>A </a:t>
            </a:r>
            <a:r>
              <a:rPr lang="en-US" sz="1050" dirty="0">
                <a:solidFill>
                  <a:srgbClr val="131516"/>
                </a:solidFill>
                <a:latin typeface="+mj-lt"/>
              </a:rPr>
              <a:t>l</a:t>
            </a:r>
            <a:r>
              <a:rPr lang="en-US" sz="1050" b="0" i="0" dirty="0">
                <a:solidFill>
                  <a:srgbClr val="131516"/>
                </a:solidFill>
                <a:effectLst/>
                <a:latin typeface="+mj-lt"/>
              </a:rPr>
              <a:t>arger disk area leads to lower specific power (W/m</a:t>
            </a:r>
            <a:r>
              <a:rPr lang="en-US" sz="1050" baseline="30000" dirty="0">
                <a:solidFill>
                  <a:srgbClr val="131516"/>
                </a:solidFill>
                <a:latin typeface="+mj-lt"/>
              </a:rPr>
              <a:t>2</a:t>
            </a:r>
            <a:r>
              <a:rPr lang="en-US" sz="1050" dirty="0">
                <a:solidFill>
                  <a:srgbClr val="131516"/>
                </a:solidFill>
                <a:latin typeface="+mj-lt"/>
              </a:rPr>
              <a:t>), which typically </a:t>
            </a:r>
            <a:r>
              <a:rPr lang="en-US" sz="1050" b="1" dirty="0">
                <a:solidFill>
                  <a:srgbClr val="131516"/>
                </a:solidFill>
                <a:latin typeface="+mj-lt"/>
              </a:rPr>
              <a:t>improves a turbine’s performance in slower wind conditions, unlocking an additional 80% economically viable onshore wind energy capacity in the US.</a:t>
            </a:r>
          </a:p>
          <a:p>
            <a:pPr>
              <a:spcBef>
                <a:spcPts val="0"/>
              </a:spcBef>
              <a:spcAft>
                <a:spcPts val="400"/>
              </a:spcAft>
            </a:pPr>
            <a:r>
              <a:rPr lang="en-US" sz="1050" dirty="0">
                <a:solidFill>
                  <a:srgbClr val="131516"/>
                </a:solidFill>
                <a:latin typeface="+mj-lt"/>
              </a:rPr>
              <a:t>The capacity factor, defined as the average. power output divided by its maximum power capability, </a:t>
            </a:r>
            <a:r>
              <a:rPr lang="en-US" sz="1050" b="1" dirty="0">
                <a:solidFill>
                  <a:srgbClr val="131516"/>
                </a:solidFill>
                <a:latin typeface="+mj-lt"/>
              </a:rPr>
              <a:t>is higher for turbines with larger disk area and more altitude.</a:t>
            </a:r>
          </a:p>
          <a:p>
            <a:pPr>
              <a:spcBef>
                <a:spcPts val="0"/>
              </a:spcBef>
              <a:spcAft>
                <a:spcPts val="400"/>
              </a:spcAft>
            </a:pPr>
            <a:r>
              <a:rPr lang="en-US" sz="1050" dirty="0">
                <a:solidFill>
                  <a:srgbClr val="131516"/>
                </a:solidFill>
                <a:latin typeface="+mj-lt"/>
              </a:rPr>
              <a:t>Currently, </a:t>
            </a:r>
            <a:r>
              <a:rPr lang="en-US" sz="1050" b="1" dirty="0">
                <a:solidFill>
                  <a:srgbClr val="131516"/>
                </a:solidFill>
                <a:latin typeface="+mj-lt"/>
              </a:rPr>
              <a:t>transporting and constructing the foundation of wind turbines form the biggest challenge</a:t>
            </a:r>
            <a:r>
              <a:rPr lang="en-US" sz="1050" dirty="0">
                <a:solidFill>
                  <a:srgbClr val="131516"/>
                </a:solidFill>
                <a:latin typeface="+mj-lt"/>
              </a:rPr>
              <a:t> in increasing turbine size further.</a:t>
            </a:r>
          </a:p>
        </p:txBody>
      </p:sp>
      <p:grpSp>
        <p:nvGrpSpPr>
          <p:cNvPr id="363" name="Group 362">
            <a:extLst>
              <a:ext uri="{FF2B5EF4-FFF2-40B4-BE49-F238E27FC236}">
                <a16:creationId xmlns:a16="http://schemas.microsoft.com/office/drawing/2014/main" id="{3F8D9BB7-F84C-3591-AB47-876D09A69C58}"/>
              </a:ext>
            </a:extLst>
          </p:cNvPr>
          <p:cNvGrpSpPr/>
          <p:nvPr/>
        </p:nvGrpSpPr>
        <p:grpSpPr>
          <a:xfrm>
            <a:off x="2421307" y="5788025"/>
            <a:ext cx="184195" cy="231775"/>
            <a:chOff x="2265295" y="2281604"/>
            <a:chExt cx="1395991" cy="1668951"/>
          </a:xfrm>
        </p:grpSpPr>
        <p:grpSp>
          <p:nvGrpSpPr>
            <p:cNvPr id="364" name="Group 363">
              <a:extLst>
                <a:ext uri="{FF2B5EF4-FFF2-40B4-BE49-F238E27FC236}">
                  <a16:creationId xmlns:a16="http://schemas.microsoft.com/office/drawing/2014/main" id="{10E05E47-ECFF-6511-EFA6-EBC2ECF4C3E0}"/>
                </a:ext>
              </a:extLst>
            </p:cNvPr>
            <p:cNvGrpSpPr/>
            <p:nvPr/>
          </p:nvGrpSpPr>
          <p:grpSpPr>
            <a:xfrm>
              <a:off x="2276485" y="2281604"/>
              <a:ext cx="1384801" cy="1668951"/>
              <a:chOff x="2276485" y="2281604"/>
              <a:chExt cx="1384801" cy="1668951"/>
            </a:xfrm>
          </p:grpSpPr>
          <p:sp>
            <p:nvSpPr>
              <p:cNvPr id="368" name="Trapezoid 367">
                <a:extLst>
                  <a:ext uri="{FF2B5EF4-FFF2-40B4-BE49-F238E27FC236}">
                    <a16:creationId xmlns:a16="http://schemas.microsoft.com/office/drawing/2014/main" id="{687494C5-4435-1C59-18EC-CDD9CDCF7831}"/>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369" name="Group 368">
                <a:extLst>
                  <a:ext uri="{FF2B5EF4-FFF2-40B4-BE49-F238E27FC236}">
                    <a16:creationId xmlns:a16="http://schemas.microsoft.com/office/drawing/2014/main" id="{2BDB9D00-321D-45BC-63D6-DCD3472A38CE}"/>
                  </a:ext>
                </a:extLst>
              </p:cNvPr>
              <p:cNvGrpSpPr/>
              <p:nvPr/>
            </p:nvGrpSpPr>
            <p:grpSpPr>
              <a:xfrm rot="1251301">
                <a:off x="2276485" y="2281604"/>
                <a:ext cx="1384801" cy="943659"/>
                <a:chOff x="2181427" y="2213555"/>
                <a:chExt cx="1384801" cy="943659"/>
              </a:xfrm>
            </p:grpSpPr>
            <p:sp>
              <p:nvSpPr>
                <p:cNvPr id="370" name="Trapezoid 369">
                  <a:extLst>
                    <a:ext uri="{FF2B5EF4-FFF2-40B4-BE49-F238E27FC236}">
                      <a16:creationId xmlns:a16="http://schemas.microsoft.com/office/drawing/2014/main" id="{77308B02-F7E4-4299-89C3-8AC2EED1471D}"/>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1" name="Trapezoid 370">
                  <a:extLst>
                    <a:ext uri="{FF2B5EF4-FFF2-40B4-BE49-F238E27FC236}">
                      <a16:creationId xmlns:a16="http://schemas.microsoft.com/office/drawing/2014/main" id="{183A5021-7BAA-9F6E-194D-48D744BBA0EA}"/>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2" name="Trapezoid 371">
                  <a:extLst>
                    <a:ext uri="{FF2B5EF4-FFF2-40B4-BE49-F238E27FC236}">
                      <a16:creationId xmlns:a16="http://schemas.microsoft.com/office/drawing/2014/main" id="{6B480F60-0812-5EA9-43B1-AEFF1496C588}"/>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3" name="Oval 372">
                  <a:extLst>
                    <a:ext uri="{FF2B5EF4-FFF2-40B4-BE49-F238E27FC236}">
                      <a16:creationId xmlns:a16="http://schemas.microsoft.com/office/drawing/2014/main" id="{F3301964-E123-D007-F06F-2128F16F6D8E}"/>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365" name="Arc 364">
              <a:extLst>
                <a:ext uri="{FF2B5EF4-FFF2-40B4-BE49-F238E27FC236}">
                  <a16:creationId xmlns:a16="http://schemas.microsoft.com/office/drawing/2014/main" id="{FB978167-FD96-7B81-DDF0-FE8CE0F2DDA8}"/>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6" name="Arc 365">
              <a:extLst>
                <a:ext uri="{FF2B5EF4-FFF2-40B4-BE49-F238E27FC236}">
                  <a16:creationId xmlns:a16="http://schemas.microsoft.com/office/drawing/2014/main" id="{9D747D8A-D7D2-F5F9-D4D6-35112112C048}"/>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7" name="Arc 366">
              <a:extLst>
                <a:ext uri="{FF2B5EF4-FFF2-40B4-BE49-F238E27FC236}">
                  <a16:creationId xmlns:a16="http://schemas.microsoft.com/office/drawing/2014/main" id="{6A01310F-3E51-63B2-A903-2164D2E2F09D}"/>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id="{A7A5A271-EDD5-AB78-D421-9E9BD1DEF499}"/>
              </a:ext>
            </a:extLst>
          </p:cNvPr>
          <p:cNvGrpSpPr/>
          <p:nvPr/>
        </p:nvGrpSpPr>
        <p:grpSpPr>
          <a:xfrm>
            <a:off x="3341449" y="3390900"/>
            <a:ext cx="382577" cy="449263"/>
            <a:chOff x="2265295" y="2281604"/>
            <a:chExt cx="1395991" cy="1668951"/>
          </a:xfrm>
        </p:grpSpPr>
        <p:grpSp>
          <p:nvGrpSpPr>
            <p:cNvPr id="375" name="Group 374">
              <a:extLst>
                <a:ext uri="{FF2B5EF4-FFF2-40B4-BE49-F238E27FC236}">
                  <a16:creationId xmlns:a16="http://schemas.microsoft.com/office/drawing/2014/main" id="{109BDD3A-006E-2BE4-E284-7BBA80334F87}"/>
                </a:ext>
              </a:extLst>
            </p:cNvPr>
            <p:cNvGrpSpPr/>
            <p:nvPr/>
          </p:nvGrpSpPr>
          <p:grpSpPr>
            <a:xfrm>
              <a:off x="2276485" y="2281604"/>
              <a:ext cx="1384801" cy="1668951"/>
              <a:chOff x="2276485" y="2281604"/>
              <a:chExt cx="1384801" cy="1668951"/>
            </a:xfrm>
          </p:grpSpPr>
          <p:sp>
            <p:nvSpPr>
              <p:cNvPr id="379" name="Trapezoid 378">
                <a:extLst>
                  <a:ext uri="{FF2B5EF4-FFF2-40B4-BE49-F238E27FC236}">
                    <a16:creationId xmlns:a16="http://schemas.microsoft.com/office/drawing/2014/main" id="{5CBD011A-671F-D9B3-AC5A-BAEC75D4C655}"/>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380" name="Group 379">
                <a:extLst>
                  <a:ext uri="{FF2B5EF4-FFF2-40B4-BE49-F238E27FC236}">
                    <a16:creationId xmlns:a16="http://schemas.microsoft.com/office/drawing/2014/main" id="{9094133D-C25E-12E7-2EA8-6D799821B622}"/>
                  </a:ext>
                </a:extLst>
              </p:cNvPr>
              <p:cNvGrpSpPr/>
              <p:nvPr/>
            </p:nvGrpSpPr>
            <p:grpSpPr>
              <a:xfrm rot="1251301">
                <a:off x="2276485" y="2281604"/>
                <a:ext cx="1384801" cy="943659"/>
                <a:chOff x="2181427" y="2213555"/>
                <a:chExt cx="1384801" cy="943659"/>
              </a:xfrm>
            </p:grpSpPr>
            <p:sp>
              <p:nvSpPr>
                <p:cNvPr id="381" name="Trapezoid 380">
                  <a:extLst>
                    <a:ext uri="{FF2B5EF4-FFF2-40B4-BE49-F238E27FC236}">
                      <a16:creationId xmlns:a16="http://schemas.microsoft.com/office/drawing/2014/main" id="{D9A10C00-D8E4-AA20-AA4B-033ED8FBE416}"/>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2" name="Trapezoid 381">
                  <a:extLst>
                    <a:ext uri="{FF2B5EF4-FFF2-40B4-BE49-F238E27FC236}">
                      <a16:creationId xmlns:a16="http://schemas.microsoft.com/office/drawing/2014/main" id="{113E9390-8E1C-C0A8-6D5E-071E39FB75A1}"/>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3" name="Trapezoid 382">
                  <a:extLst>
                    <a:ext uri="{FF2B5EF4-FFF2-40B4-BE49-F238E27FC236}">
                      <a16:creationId xmlns:a16="http://schemas.microsoft.com/office/drawing/2014/main" id="{EADA62FB-E08D-04B6-B0D0-90FBAAB2DD46}"/>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4" name="Oval 383">
                  <a:extLst>
                    <a:ext uri="{FF2B5EF4-FFF2-40B4-BE49-F238E27FC236}">
                      <a16:creationId xmlns:a16="http://schemas.microsoft.com/office/drawing/2014/main" id="{32859629-0CCA-8ECB-7BAD-39EDCE8CF6B1}"/>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376" name="Arc 375">
              <a:extLst>
                <a:ext uri="{FF2B5EF4-FFF2-40B4-BE49-F238E27FC236}">
                  <a16:creationId xmlns:a16="http://schemas.microsoft.com/office/drawing/2014/main" id="{7C065CB5-BEA4-E5F5-CB37-98058DFCE742}"/>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7" name="Arc 376">
              <a:extLst>
                <a:ext uri="{FF2B5EF4-FFF2-40B4-BE49-F238E27FC236}">
                  <a16:creationId xmlns:a16="http://schemas.microsoft.com/office/drawing/2014/main" id="{706891B1-CED4-325E-A555-BBE927065813}"/>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8" name="Arc 377">
              <a:extLst>
                <a:ext uri="{FF2B5EF4-FFF2-40B4-BE49-F238E27FC236}">
                  <a16:creationId xmlns:a16="http://schemas.microsoft.com/office/drawing/2014/main" id="{D249D6AF-6D4E-D46F-248E-5CAB8BDC885D}"/>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5" name="Group 384">
            <a:extLst>
              <a:ext uri="{FF2B5EF4-FFF2-40B4-BE49-F238E27FC236}">
                <a16:creationId xmlns:a16="http://schemas.microsoft.com/office/drawing/2014/main" id="{49B82907-6B7E-EB16-CFE2-460BDD69E7A8}"/>
              </a:ext>
            </a:extLst>
          </p:cNvPr>
          <p:cNvGrpSpPr/>
          <p:nvPr/>
        </p:nvGrpSpPr>
        <p:grpSpPr>
          <a:xfrm>
            <a:off x="5430342" y="4827588"/>
            <a:ext cx="1042067" cy="1192213"/>
            <a:chOff x="2265295" y="2281604"/>
            <a:chExt cx="1395991" cy="1668951"/>
          </a:xfrm>
        </p:grpSpPr>
        <p:grpSp>
          <p:nvGrpSpPr>
            <p:cNvPr id="386" name="Group 385">
              <a:extLst>
                <a:ext uri="{FF2B5EF4-FFF2-40B4-BE49-F238E27FC236}">
                  <a16:creationId xmlns:a16="http://schemas.microsoft.com/office/drawing/2014/main" id="{651FD3AE-45E9-D163-1971-8DDC288E8CC1}"/>
                </a:ext>
              </a:extLst>
            </p:cNvPr>
            <p:cNvGrpSpPr/>
            <p:nvPr/>
          </p:nvGrpSpPr>
          <p:grpSpPr>
            <a:xfrm>
              <a:off x="2276485" y="2281604"/>
              <a:ext cx="1384801" cy="1668951"/>
              <a:chOff x="2276485" y="2281604"/>
              <a:chExt cx="1384801" cy="1668951"/>
            </a:xfrm>
          </p:grpSpPr>
          <p:sp>
            <p:nvSpPr>
              <p:cNvPr id="390" name="Trapezoid 389">
                <a:extLst>
                  <a:ext uri="{FF2B5EF4-FFF2-40B4-BE49-F238E27FC236}">
                    <a16:creationId xmlns:a16="http://schemas.microsoft.com/office/drawing/2014/main" id="{A71BA0D6-EC87-0E10-E1F2-876C3A0F052E}"/>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391" name="Group 390">
                <a:extLst>
                  <a:ext uri="{FF2B5EF4-FFF2-40B4-BE49-F238E27FC236}">
                    <a16:creationId xmlns:a16="http://schemas.microsoft.com/office/drawing/2014/main" id="{32450EE0-BC77-7663-D5E4-1892FD903C21}"/>
                  </a:ext>
                </a:extLst>
              </p:cNvPr>
              <p:cNvGrpSpPr/>
              <p:nvPr/>
            </p:nvGrpSpPr>
            <p:grpSpPr>
              <a:xfrm rot="1251301">
                <a:off x="2276485" y="2281604"/>
                <a:ext cx="1384801" cy="943659"/>
                <a:chOff x="2181427" y="2213555"/>
                <a:chExt cx="1384801" cy="943659"/>
              </a:xfrm>
            </p:grpSpPr>
            <p:sp>
              <p:nvSpPr>
                <p:cNvPr id="392" name="Trapezoid 391">
                  <a:extLst>
                    <a:ext uri="{FF2B5EF4-FFF2-40B4-BE49-F238E27FC236}">
                      <a16:creationId xmlns:a16="http://schemas.microsoft.com/office/drawing/2014/main" id="{CB93A8B1-B699-8984-ADF0-AA2BF6F913CA}"/>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3" name="Trapezoid 392">
                  <a:extLst>
                    <a:ext uri="{FF2B5EF4-FFF2-40B4-BE49-F238E27FC236}">
                      <a16:creationId xmlns:a16="http://schemas.microsoft.com/office/drawing/2014/main" id="{4D0CAF79-DA3F-BF1F-3414-660A9E5FFC70}"/>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4" name="Trapezoid 393">
                  <a:extLst>
                    <a:ext uri="{FF2B5EF4-FFF2-40B4-BE49-F238E27FC236}">
                      <a16:creationId xmlns:a16="http://schemas.microsoft.com/office/drawing/2014/main" id="{D16DA2E2-A1B1-ABBD-EFDF-245BA1C09CFF}"/>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5" name="Oval 394">
                  <a:extLst>
                    <a:ext uri="{FF2B5EF4-FFF2-40B4-BE49-F238E27FC236}">
                      <a16:creationId xmlns:a16="http://schemas.microsoft.com/office/drawing/2014/main" id="{333230CD-82D3-7057-BD0C-13DA0DEA57FC}"/>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387" name="Arc 386">
              <a:extLst>
                <a:ext uri="{FF2B5EF4-FFF2-40B4-BE49-F238E27FC236}">
                  <a16:creationId xmlns:a16="http://schemas.microsoft.com/office/drawing/2014/main" id="{ABBC6912-954D-579B-D50E-CAFD8C42FE77}"/>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a:extLst>
                <a:ext uri="{FF2B5EF4-FFF2-40B4-BE49-F238E27FC236}">
                  <a16:creationId xmlns:a16="http://schemas.microsoft.com/office/drawing/2014/main" id="{26376BA0-FA95-D069-6B15-A59B021F9187}"/>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a:extLst>
                <a:ext uri="{FF2B5EF4-FFF2-40B4-BE49-F238E27FC236}">
                  <a16:creationId xmlns:a16="http://schemas.microsoft.com/office/drawing/2014/main" id="{D6FD912D-3D9E-19BE-8EF9-B84E28D08CF0}"/>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6" name="Group 395">
            <a:extLst>
              <a:ext uri="{FF2B5EF4-FFF2-40B4-BE49-F238E27FC236}">
                <a16:creationId xmlns:a16="http://schemas.microsoft.com/office/drawing/2014/main" id="{46E51B6F-F09E-886A-6C56-E93AE78D2D32}"/>
              </a:ext>
            </a:extLst>
          </p:cNvPr>
          <p:cNvGrpSpPr/>
          <p:nvPr/>
        </p:nvGrpSpPr>
        <p:grpSpPr>
          <a:xfrm>
            <a:off x="5521762" y="2889250"/>
            <a:ext cx="790668" cy="957263"/>
            <a:chOff x="2265295" y="2281604"/>
            <a:chExt cx="1395991" cy="1668951"/>
          </a:xfrm>
        </p:grpSpPr>
        <p:grpSp>
          <p:nvGrpSpPr>
            <p:cNvPr id="397" name="Group 396">
              <a:extLst>
                <a:ext uri="{FF2B5EF4-FFF2-40B4-BE49-F238E27FC236}">
                  <a16:creationId xmlns:a16="http://schemas.microsoft.com/office/drawing/2014/main" id="{41E4BFB2-958D-2437-4DAA-84A555A0D409}"/>
                </a:ext>
              </a:extLst>
            </p:cNvPr>
            <p:cNvGrpSpPr/>
            <p:nvPr/>
          </p:nvGrpSpPr>
          <p:grpSpPr>
            <a:xfrm>
              <a:off x="2276485" y="2281604"/>
              <a:ext cx="1384801" cy="1668951"/>
              <a:chOff x="2276485" y="2281604"/>
              <a:chExt cx="1384801" cy="1668951"/>
            </a:xfrm>
          </p:grpSpPr>
          <p:sp>
            <p:nvSpPr>
              <p:cNvPr id="401" name="Trapezoid 400">
                <a:extLst>
                  <a:ext uri="{FF2B5EF4-FFF2-40B4-BE49-F238E27FC236}">
                    <a16:creationId xmlns:a16="http://schemas.microsoft.com/office/drawing/2014/main" id="{04538136-1586-9809-CEF3-2C9AF5E8CC05}"/>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402" name="Group 401">
                <a:extLst>
                  <a:ext uri="{FF2B5EF4-FFF2-40B4-BE49-F238E27FC236}">
                    <a16:creationId xmlns:a16="http://schemas.microsoft.com/office/drawing/2014/main" id="{7DB51358-443B-0F65-1E31-B402225EF0FE}"/>
                  </a:ext>
                </a:extLst>
              </p:cNvPr>
              <p:cNvGrpSpPr/>
              <p:nvPr/>
            </p:nvGrpSpPr>
            <p:grpSpPr>
              <a:xfrm rot="1251301">
                <a:off x="2276485" y="2281604"/>
                <a:ext cx="1384801" cy="943659"/>
                <a:chOff x="2181427" y="2213555"/>
                <a:chExt cx="1384801" cy="943659"/>
              </a:xfrm>
            </p:grpSpPr>
            <p:sp>
              <p:nvSpPr>
                <p:cNvPr id="403" name="Trapezoid 402">
                  <a:extLst>
                    <a:ext uri="{FF2B5EF4-FFF2-40B4-BE49-F238E27FC236}">
                      <a16:creationId xmlns:a16="http://schemas.microsoft.com/office/drawing/2014/main" id="{E687DCAC-5F2B-978B-1729-4DDEF5388D0D}"/>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4" name="Trapezoid 403">
                  <a:extLst>
                    <a:ext uri="{FF2B5EF4-FFF2-40B4-BE49-F238E27FC236}">
                      <a16:creationId xmlns:a16="http://schemas.microsoft.com/office/drawing/2014/main" id="{E066975F-9812-85EF-09AB-AE52773D07C4}"/>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5" name="Trapezoid 404">
                  <a:extLst>
                    <a:ext uri="{FF2B5EF4-FFF2-40B4-BE49-F238E27FC236}">
                      <a16:creationId xmlns:a16="http://schemas.microsoft.com/office/drawing/2014/main" id="{04A0773E-2288-AB24-294B-593606BFF7FE}"/>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6" name="Oval 405">
                  <a:extLst>
                    <a:ext uri="{FF2B5EF4-FFF2-40B4-BE49-F238E27FC236}">
                      <a16:creationId xmlns:a16="http://schemas.microsoft.com/office/drawing/2014/main" id="{5C1EFBBD-724E-996D-CA86-1C6BB89AEC00}"/>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398" name="Arc 397">
              <a:extLst>
                <a:ext uri="{FF2B5EF4-FFF2-40B4-BE49-F238E27FC236}">
                  <a16:creationId xmlns:a16="http://schemas.microsoft.com/office/drawing/2014/main" id="{729BE393-EC83-6CD9-F15D-4503846B8F6F}"/>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 name="Arc 398">
              <a:extLst>
                <a:ext uri="{FF2B5EF4-FFF2-40B4-BE49-F238E27FC236}">
                  <a16:creationId xmlns:a16="http://schemas.microsoft.com/office/drawing/2014/main" id="{3A2F7659-C7B7-FA4F-BE37-259181D83C83}"/>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 name="Arc 399">
              <a:extLst>
                <a:ext uri="{FF2B5EF4-FFF2-40B4-BE49-F238E27FC236}">
                  <a16:creationId xmlns:a16="http://schemas.microsoft.com/office/drawing/2014/main" id="{65DE0EF2-E592-6BBD-2583-9D4737E3902C}"/>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7" name="Group 406">
            <a:extLst>
              <a:ext uri="{FF2B5EF4-FFF2-40B4-BE49-F238E27FC236}">
                <a16:creationId xmlns:a16="http://schemas.microsoft.com/office/drawing/2014/main" id="{22A68DBD-BCF7-2C87-86D1-A9E381B1907A}"/>
              </a:ext>
            </a:extLst>
          </p:cNvPr>
          <p:cNvGrpSpPr/>
          <p:nvPr/>
        </p:nvGrpSpPr>
        <p:grpSpPr>
          <a:xfrm>
            <a:off x="4312182" y="3017838"/>
            <a:ext cx="697650" cy="819150"/>
            <a:chOff x="2265295" y="2281604"/>
            <a:chExt cx="1395991" cy="1668951"/>
          </a:xfrm>
        </p:grpSpPr>
        <p:grpSp>
          <p:nvGrpSpPr>
            <p:cNvPr id="408" name="Group 407">
              <a:extLst>
                <a:ext uri="{FF2B5EF4-FFF2-40B4-BE49-F238E27FC236}">
                  <a16:creationId xmlns:a16="http://schemas.microsoft.com/office/drawing/2014/main" id="{C2EE87B9-F301-C389-85FB-B9094F2ACD82}"/>
                </a:ext>
              </a:extLst>
            </p:cNvPr>
            <p:cNvGrpSpPr/>
            <p:nvPr/>
          </p:nvGrpSpPr>
          <p:grpSpPr>
            <a:xfrm>
              <a:off x="2276485" y="2281604"/>
              <a:ext cx="1384801" cy="1668951"/>
              <a:chOff x="2276485" y="2281604"/>
              <a:chExt cx="1384801" cy="1668951"/>
            </a:xfrm>
          </p:grpSpPr>
          <p:sp>
            <p:nvSpPr>
              <p:cNvPr id="412" name="Trapezoid 411">
                <a:extLst>
                  <a:ext uri="{FF2B5EF4-FFF2-40B4-BE49-F238E27FC236}">
                    <a16:creationId xmlns:a16="http://schemas.microsoft.com/office/drawing/2014/main" id="{731C1BC0-15C0-C98D-EDC1-615E114400C3}"/>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413" name="Group 412">
                <a:extLst>
                  <a:ext uri="{FF2B5EF4-FFF2-40B4-BE49-F238E27FC236}">
                    <a16:creationId xmlns:a16="http://schemas.microsoft.com/office/drawing/2014/main" id="{CC5B8F04-3B49-E749-36AA-3804F0B789F8}"/>
                  </a:ext>
                </a:extLst>
              </p:cNvPr>
              <p:cNvGrpSpPr/>
              <p:nvPr/>
            </p:nvGrpSpPr>
            <p:grpSpPr>
              <a:xfrm rot="1251301">
                <a:off x="2276485" y="2281604"/>
                <a:ext cx="1384801" cy="943659"/>
                <a:chOff x="2181427" y="2213555"/>
                <a:chExt cx="1384801" cy="943659"/>
              </a:xfrm>
            </p:grpSpPr>
            <p:sp>
              <p:nvSpPr>
                <p:cNvPr id="414" name="Trapezoid 413">
                  <a:extLst>
                    <a:ext uri="{FF2B5EF4-FFF2-40B4-BE49-F238E27FC236}">
                      <a16:creationId xmlns:a16="http://schemas.microsoft.com/office/drawing/2014/main" id="{D8FCF10A-BA39-85E3-2818-D55A42FDD76C}"/>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5" name="Trapezoid 414">
                  <a:extLst>
                    <a:ext uri="{FF2B5EF4-FFF2-40B4-BE49-F238E27FC236}">
                      <a16:creationId xmlns:a16="http://schemas.microsoft.com/office/drawing/2014/main" id="{9E1AD408-934F-F727-BA7C-E51945C64A46}"/>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6" name="Trapezoid 415">
                  <a:extLst>
                    <a:ext uri="{FF2B5EF4-FFF2-40B4-BE49-F238E27FC236}">
                      <a16:creationId xmlns:a16="http://schemas.microsoft.com/office/drawing/2014/main" id="{0386A219-E54A-91C6-32F8-D36CFB430E8C}"/>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7" name="Oval 416">
                  <a:extLst>
                    <a:ext uri="{FF2B5EF4-FFF2-40B4-BE49-F238E27FC236}">
                      <a16:creationId xmlns:a16="http://schemas.microsoft.com/office/drawing/2014/main" id="{BBDCD939-BB2C-8D69-7E7F-19C54E4444DB}"/>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409" name="Arc 408">
              <a:extLst>
                <a:ext uri="{FF2B5EF4-FFF2-40B4-BE49-F238E27FC236}">
                  <a16:creationId xmlns:a16="http://schemas.microsoft.com/office/drawing/2014/main" id="{FD6B5BE3-C9C9-64AD-F1BA-A3B130B41E99}"/>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0" name="Arc 409">
              <a:extLst>
                <a:ext uri="{FF2B5EF4-FFF2-40B4-BE49-F238E27FC236}">
                  <a16:creationId xmlns:a16="http://schemas.microsoft.com/office/drawing/2014/main" id="{A6E2F88A-27C3-0032-1013-1643C96290EA}"/>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Arc 410">
              <a:extLst>
                <a:ext uri="{FF2B5EF4-FFF2-40B4-BE49-F238E27FC236}">
                  <a16:creationId xmlns:a16="http://schemas.microsoft.com/office/drawing/2014/main" id="{5193EC9A-5159-0B4D-96FD-81733E526DCC}"/>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FF08451-51BE-2506-162D-B34822B3B54F}"/>
              </a:ext>
            </a:extLst>
          </p:cNvPr>
          <p:cNvGrpSpPr/>
          <p:nvPr/>
        </p:nvGrpSpPr>
        <p:grpSpPr>
          <a:xfrm>
            <a:off x="419894" y="2222500"/>
            <a:ext cx="7529958" cy="153988"/>
            <a:chOff x="419894" y="2072817"/>
            <a:chExt cx="7529958" cy="153888"/>
          </a:xfrm>
        </p:grpSpPr>
        <p:sp>
          <p:nvSpPr>
            <p:cNvPr id="167" name="TextBox 166">
              <a:extLst>
                <a:ext uri="{FF2B5EF4-FFF2-40B4-BE49-F238E27FC236}">
                  <a16:creationId xmlns:a16="http://schemas.microsoft.com/office/drawing/2014/main" id="{7B22DC62-02A6-D1E6-6804-8B2E2A28475C}"/>
                </a:ext>
              </a:extLst>
            </p:cNvPr>
            <p:cNvSpPr txBox="1"/>
            <p:nvPr/>
          </p:nvSpPr>
          <p:spPr bwMode="gray">
            <a:xfrm>
              <a:off x="2293589" y="2072817"/>
              <a:ext cx="598659" cy="153888"/>
            </a:xfrm>
            <a:prstGeom prst="rect">
              <a:avLst/>
            </a:prstGeom>
            <a:noFill/>
          </p:spPr>
          <p:txBody>
            <a:bodyPr wrap="square" lIns="36000" tIns="0" rIns="36000" bIns="0" rtlCol="0">
              <a:spAutoFit/>
            </a:bodyPr>
            <a:lstStyle>
              <a:defPPr>
                <a:defRPr lang="en-US"/>
              </a:defPPr>
              <a:lvl1pPr marL="0" indent="0">
                <a:buNone/>
                <a:defRPr sz="1000"/>
              </a:lvl1pPr>
            </a:lstStyle>
            <a:p>
              <a:pPr algn="ctr"/>
              <a:r>
                <a:rPr lang="en-US"/>
                <a:t>1.0 MW</a:t>
              </a:r>
            </a:p>
          </p:txBody>
        </p:sp>
        <p:sp>
          <p:nvSpPr>
            <p:cNvPr id="168" name="TextBox 167">
              <a:extLst>
                <a:ext uri="{FF2B5EF4-FFF2-40B4-BE49-F238E27FC236}">
                  <a16:creationId xmlns:a16="http://schemas.microsoft.com/office/drawing/2014/main" id="{2A3B5266-CE6F-D496-1CBA-BC3886D503F8}"/>
                </a:ext>
              </a:extLst>
            </p:cNvPr>
            <p:cNvSpPr txBox="1"/>
            <p:nvPr/>
          </p:nvSpPr>
          <p:spPr bwMode="gray">
            <a:xfrm>
              <a:off x="3248951" y="2072817"/>
              <a:ext cx="658525" cy="153888"/>
            </a:xfrm>
            <a:prstGeom prst="rect">
              <a:avLst/>
            </a:prstGeom>
            <a:noFill/>
          </p:spPr>
          <p:txBody>
            <a:bodyPr wrap="square" lIns="36000" tIns="0" rIns="36000" bIns="0" rtlCol="0">
              <a:spAutoFit/>
            </a:bodyPr>
            <a:lstStyle/>
            <a:p>
              <a:pPr marL="0" indent="0" algn="ctr">
                <a:buNone/>
              </a:pPr>
              <a:r>
                <a:rPr lang="en-US" sz="1000"/>
                <a:t>1.9 MW</a:t>
              </a:r>
            </a:p>
          </p:txBody>
        </p:sp>
        <p:sp>
          <p:nvSpPr>
            <p:cNvPr id="172" name="TextBox 171">
              <a:extLst>
                <a:ext uri="{FF2B5EF4-FFF2-40B4-BE49-F238E27FC236}">
                  <a16:creationId xmlns:a16="http://schemas.microsoft.com/office/drawing/2014/main" id="{338B13E6-BEA9-3CD2-D70C-FB11A6F9CBED}"/>
                </a:ext>
              </a:extLst>
            </p:cNvPr>
            <p:cNvSpPr txBox="1"/>
            <p:nvPr/>
          </p:nvSpPr>
          <p:spPr bwMode="gray">
            <a:xfrm>
              <a:off x="4342103" y="2072817"/>
              <a:ext cx="724378" cy="153888"/>
            </a:xfrm>
            <a:prstGeom prst="rect">
              <a:avLst/>
            </a:prstGeom>
            <a:noFill/>
          </p:spPr>
          <p:txBody>
            <a:bodyPr wrap="square" lIns="36000" tIns="0" rIns="36000" bIns="0" rtlCol="0">
              <a:spAutoFit/>
            </a:bodyPr>
            <a:lstStyle/>
            <a:p>
              <a:pPr marL="0" indent="0" algn="ctr">
                <a:buNone/>
              </a:pPr>
              <a:r>
                <a:rPr lang="en-US" sz="1000"/>
                <a:t>4.8 MW</a:t>
              </a:r>
            </a:p>
          </p:txBody>
        </p:sp>
        <p:sp>
          <p:nvSpPr>
            <p:cNvPr id="170" name="TextBox 169">
              <a:extLst>
                <a:ext uri="{FF2B5EF4-FFF2-40B4-BE49-F238E27FC236}">
                  <a16:creationId xmlns:a16="http://schemas.microsoft.com/office/drawing/2014/main" id="{07C024BC-5B29-5588-BB93-89AE9D0CDA36}"/>
                </a:ext>
              </a:extLst>
            </p:cNvPr>
            <p:cNvSpPr txBox="1"/>
            <p:nvPr/>
          </p:nvSpPr>
          <p:spPr bwMode="gray">
            <a:xfrm>
              <a:off x="5467532" y="2072817"/>
              <a:ext cx="796816" cy="153888"/>
            </a:xfrm>
            <a:prstGeom prst="rect">
              <a:avLst/>
            </a:prstGeom>
            <a:noFill/>
          </p:spPr>
          <p:txBody>
            <a:bodyPr wrap="square" lIns="36000" tIns="0" rIns="36000" bIns="0" rtlCol="0">
              <a:spAutoFit/>
            </a:bodyPr>
            <a:lstStyle/>
            <a:p>
              <a:pPr marL="0" indent="0" algn="ctr">
                <a:buNone/>
              </a:pPr>
              <a:r>
                <a:rPr lang="en-US" sz="1000"/>
                <a:t>7.2 MW</a:t>
              </a:r>
            </a:p>
          </p:txBody>
        </p:sp>
        <p:sp>
          <p:nvSpPr>
            <p:cNvPr id="171" name="TextBox 170">
              <a:extLst>
                <a:ext uri="{FF2B5EF4-FFF2-40B4-BE49-F238E27FC236}">
                  <a16:creationId xmlns:a16="http://schemas.microsoft.com/office/drawing/2014/main" id="{40BB4783-B2D0-A905-0E63-1A88A1649105}"/>
                </a:ext>
              </a:extLst>
            </p:cNvPr>
            <p:cNvSpPr txBox="1"/>
            <p:nvPr/>
          </p:nvSpPr>
          <p:spPr bwMode="gray">
            <a:xfrm>
              <a:off x="6985705" y="2072817"/>
              <a:ext cx="964147" cy="153888"/>
            </a:xfrm>
            <a:prstGeom prst="rect">
              <a:avLst/>
            </a:prstGeom>
            <a:noFill/>
          </p:spPr>
          <p:txBody>
            <a:bodyPr wrap="square" lIns="36000" tIns="0" rIns="36000" bIns="0" rtlCol="0">
              <a:spAutoFit/>
            </a:bodyPr>
            <a:lstStyle/>
            <a:p>
              <a:pPr marL="0" indent="0" algn="ctr">
                <a:buNone/>
              </a:pPr>
              <a:r>
                <a:rPr lang="en-US" sz="1000"/>
                <a:t>10 MW</a:t>
              </a:r>
            </a:p>
          </p:txBody>
        </p:sp>
        <p:sp>
          <p:nvSpPr>
            <p:cNvPr id="2" name="TextBox 1">
              <a:extLst>
                <a:ext uri="{FF2B5EF4-FFF2-40B4-BE49-F238E27FC236}">
                  <a16:creationId xmlns:a16="http://schemas.microsoft.com/office/drawing/2014/main" id="{D28E153F-A80F-037D-CB83-C96FA0C4FDA8}"/>
                </a:ext>
              </a:extLst>
            </p:cNvPr>
            <p:cNvSpPr txBox="1"/>
            <p:nvPr/>
          </p:nvSpPr>
          <p:spPr bwMode="gray">
            <a:xfrm>
              <a:off x="419894" y="2072817"/>
              <a:ext cx="1516991" cy="153888"/>
            </a:xfrm>
            <a:prstGeom prst="rect">
              <a:avLst/>
            </a:prstGeom>
            <a:noFill/>
          </p:spPr>
          <p:txBody>
            <a:bodyPr wrap="square" lIns="36000" tIns="0" rIns="36000" bIns="0" rtlCol="0">
              <a:spAutoFit/>
            </a:bodyPr>
            <a:lstStyle/>
            <a:p>
              <a:pPr marL="0" indent="0">
                <a:buNone/>
              </a:pPr>
              <a:r>
                <a:rPr lang="en-US" sz="1000"/>
                <a:t>Installed capacity</a:t>
              </a:r>
            </a:p>
          </p:txBody>
        </p:sp>
      </p:grpSp>
      <p:cxnSp>
        <p:nvCxnSpPr>
          <p:cNvPr id="4" name="btfpColumnHeaderBoxLine912903">
            <a:extLst>
              <a:ext uri="{FF2B5EF4-FFF2-40B4-BE49-F238E27FC236}">
                <a16:creationId xmlns:a16="http://schemas.microsoft.com/office/drawing/2014/main" id="{70113AB3-BDAE-3DF4-8105-801796027D4B}"/>
              </a:ext>
            </a:extLst>
          </p:cNvPr>
          <p:cNvCxnSpPr>
            <a:cxnSpLocks/>
          </p:cNvCxnSpPr>
          <p:nvPr/>
        </p:nvCxnSpPr>
        <p:spPr bwMode="gray">
          <a:xfrm>
            <a:off x="419895" y="2400300"/>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 name="btfpColumnHeaderBoxLine912903">
            <a:extLst>
              <a:ext uri="{FF2B5EF4-FFF2-40B4-BE49-F238E27FC236}">
                <a16:creationId xmlns:a16="http://schemas.microsoft.com/office/drawing/2014/main" id="{B94ED6BB-C326-A000-B235-817C325C324C}"/>
              </a:ext>
            </a:extLst>
          </p:cNvPr>
          <p:cNvCxnSpPr>
            <a:cxnSpLocks/>
          </p:cNvCxnSpPr>
          <p:nvPr/>
        </p:nvCxnSpPr>
        <p:spPr bwMode="gray">
          <a:xfrm>
            <a:off x="419895" y="2614613"/>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CF93BDB5-CEA7-4DBF-1D02-2899CEF7838E}"/>
              </a:ext>
            </a:extLst>
          </p:cNvPr>
          <p:cNvGrpSpPr/>
          <p:nvPr/>
        </p:nvGrpSpPr>
        <p:grpSpPr>
          <a:xfrm>
            <a:off x="419894" y="2422525"/>
            <a:ext cx="7529958" cy="169863"/>
            <a:chOff x="419894" y="2143125"/>
            <a:chExt cx="7529958" cy="169863"/>
          </a:xfrm>
        </p:grpSpPr>
        <p:sp>
          <p:nvSpPr>
            <p:cNvPr id="3" name="TextBox 2">
              <a:extLst>
                <a:ext uri="{FF2B5EF4-FFF2-40B4-BE49-F238E27FC236}">
                  <a16:creationId xmlns:a16="http://schemas.microsoft.com/office/drawing/2014/main" id="{218BC781-3665-A161-4BA3-231D3BFB11CF}"/>
                </a:ext>
              </a:extLst>
            </p:cNvPr>
            <p:cNvSpPr txBox="1"/>
            <p:nvPr/>
          </p:nvSpPr>
          <p:spPr bwMode="gray">
            <a:xfrm>
              <a:off x="419894" y="2150846"/>
              <a:ext cx="1516991" cy="154421"/>
            </a:xfrm>
            <a:prstGeom prst="rect">
              <a:avLst/>
            </a:prstGeom>
            <a:noFill/>
          </p:spPr>
          <p:txBody>
            <a:bodyPr wrap="square" lIns="36000" tIns="0" rIns="36000" bIns="0" rtlCol="0">
              <a:spAutoFit/>
            </a:bodyPr>
            <a:lstStyle/>
            <a:p>
              <a:pPr marL="0" indent="0">
                <a:buNone/>
              </a:pPr>
              <a:r>
                <a:rPr lang="en-US" sz="1000"/>
                <a:t>Rotor diameter</a:t>
              </a:r>
            </a:p>
          </p:txBody>
        </p:sp>
        <p:sp>
          <p:nvSpPr>
            <p:cNvPr id="12" name="TextBox 11">
              <a:extLst>
                <a:ext uri="{FF2B5EF4-FFF2-40B4-BE49-F238E27FC236}">
                  <a16:creationId xmlns:a16="http://schemas.microsoft.com/office/drawing/2014/main" id="{4F808434-E2DE-8D97-E2C0-49F1778FC7B1}"/>
                </a:ext>
              </a:extLst>
            </p:cNvPr>
            <p:cNvSpPr txBox="1"/>
            <p:nvPr/>
          </p:nvSpPr>
          <p:spPr bwMode="gray">
            <a:xfrm>
              <a:off x="2293589" y="2143125"/>
              <a:ext cx="598659" cy="169863"/>
            </a:xfrm>
            <a:prstGeom prst="rect">
              <a:avLst/>
            </a:prstGeom>
            <a:noFill/>
          </p:spPr>
          <p:txBody>
            <a:bodyPr wrap="square" lIns="36000" tIns="0" rIns="36000" bIns="0" rtlCol="0">
              <a:spAutoFit/>
            </a:bodyPr>
            <a:lstStyle/>
            <a:p>
              <a:pPr marL="0" indent="0" algn="ctr">
                <a:buNone/>
              </a:pPr>
              <a:r>
                <a:rPr lang="en-US" sz="1100"/>
                <a:t>50m</a:t>
              </a:r>
            </a:p>
          </p:txBody>
        </p:sp>
        <p:sp>
          <p:nvSpPr>
            <p:cNvPr id="13" name="TextBox 12">
              <a:extLst>
                <a:ext uri="{FF2B5EF4-FFF2-40B4-BE49-F238E27FC236}">
                  <a16:creationId xmlns:a16="http://schemas.microsoft.com/office/drawing/2014/main" id="{7E71EDA3-F6F3-DC19-B948-42546F34656D}"/>
                </a:ext>
              </a:extLst>
            </p:cNvPr>
            <p:cNvSpPr txBox="1"/>
            <p:nvPr/>
          </p:nvSpPr>
          <p:spPr bwMode="gray">
            <a:xfrm>
              <a:off x="3248951" y="2143125"/>
              <a:ext cx="658525" cy="169863"/>
            </a:xfrm>
            <a:prstGeom prst="rect">
              <a:avLst/>
            </a:prstGeom>
            <a:noFill/>
          </p:spPr>
          <p:txBody>
            <a:bodyPr wrap="square" lIns="36000" tIns="0" rIns="36000" bIns="0" rtlCol="0">
              <a:spAutoFit/>
            </a:bodyPr>
            <a:lstStyle/>
            <a:p>
              <a:pPr marL="0" indent="0" algn="ctr">
                <a:buNone/>
              </a:pPr>
              <a:r>
                <a:rPr lang="en-US" sz="1100"/>
                <a:t>81m</a:t>
              </a:r>
            </a:p>
          </p:txBody>
        </p:sp>
        <p:sp>
          <p:nvSpPr>
            <p:cNvPr id="14" name="TextBox 13">
              <a:extLst>
                <a:ext uri="{FF2B5EF4-FFF2-40B4-BE49-F238E27FC236}">
                  <a16:creationId xmlns:a16="http://schemas.microsoft.com/office/drawing/2014/main" id="{28279CC6-2591-B43E-2FA1-3791C8658859}"/>
                </a:ext>
              </a:extLst>
            </p:cNvPr>
            <p:cNvSpPr txBox="1"/>
            <p:nvPr/>
          </p:nvSpPr>
          <p:spPr bwMode="gray">
            <a:xfrm>
              <a:off x="4342103" y="2143125"/>
              <a:ext cx="724378" cy="169863"/>
            </a:xfrm>
            <a:prstGeom prst="rect">
              <a:avLst/>
            </a:prstGeom>
            <a:noFill/>
          </p:spPr>
          <p:txBody>
            <a:bodyPr wrap="square" lIns="36000" tIns="0" rIns="36000" bIns="0" rtlCol="0">
              <a:spAutoFit/>
            </a:bodyPr>
            <a:lstStyle/>
            <a:p>
              <a:pPr marL="0" indent="0" algn="ctr">
                <a:buNone/>
              </a:pPr>
              <a:r>
                <a:rPr lang="en-US" sz="1100"/>
                <a:t>158m</a:t>
              </a:r>
            </a:p>
          </p:txBody>
        </p:sp>
        <p:sp>
          <p:nvSpPr>
            <p:cNvPr id="16" name="TextBox 15">
              <a:extLst>
                <a:ext uri="{FF2B5EF4-FFF2-40B4-BE49-F238E27FC236}">
                  <a16:creationId xmlns:a16="http://schemas.microsoft.com/office/drawing/2014/main" id="{6D5CC70F-5A01-0A6D-A955-EE692B057924}"/>
                </a:ext>
              </a:extLst>
            </p:cNvPr>
            <p:cNvSpPr txBox="1"/>
            <p:nvPr/>
          </p:nvSpPr>
          <p:spPr bwMode="gray">
            <a:xfrm>
              <a:off x="5467532" y="2143125"/>
              <a:ext cx="796816" cy="169863"/>
            </a:xfrm>
            <a:prstGeom prst="rect">
              <a:avLst/>
            </a:prstGeom>
            <a:noFill/>
          </p:spPr>
          <p:txBody>
            <a:bodyPr wrap="square" lIns="36000" tIns="0" rIns="36000" bIns="0" rtlCol="0">
              <a:spAutoFit/>
            </a:bodyPr>
            <a:lstStyle/>
            <a:p>
              <a:pPr marL="0" indent="0" algn="ctr">
                <a:buNone/>
              </a:pPr>
              <a:r>
                <a:rPr lang="en-US" sz="1100"/>
                <a:t>172m</a:t>
              </a:r>
            </a:p>
          </p:txBody>
        </p:sp>
        <p:sp>
          <p:nvSpPr>
            <p:cNvPr id="17" name="TextBox 16">
              <a:extLst>
                <a:ext uri="{FF2B5EF4-FFF2-40B4-BE49-F238E27FC236}">
                  <a16:creationId xmlns:a16="http://schemas.microsoft.com/office/drawing/2014/main" id="{B2ABC201-6C24-5456-3FD6-9376772CC707}"/>
                </a:ext>
              </a:extLst>
            </p:cNvPr>
            <p:cNvSpPr txBox="1"/>
            <p:nvPr/>
          </p:nvSpPr>
          <p:spPr bwMode="gray">
            <a:xfrm>
              <a:off x="6985705" y="2143125"/>
              <a:ext cx="964147" cy="169863"/>
            </a:xfrm>
            <a:prstGeom prst="rect">
              <a:avLst/>
            </a:prstGeom>
            <a:noFill/>
          </p:spPr>
          <p:txBody>
            <a:bodyPr wrap="square" lIns="36000" tIns="0" rIns="36000" bIns="0" rtlCol="0">
              <a:spAutoFit/>
            </a:bodyPr>
            <a:lstStyle/>
            <a:p>
              <a:pPr marL="0" indent="0" algn="ctr">
                <a:buNone/>
              </a:pPr>
              <a:r>
                <a:rPr lang="en-US" sz="1100"/>
                <a:t>~220m</a:t>
              </a:r>
            </a:p>
          </p:txBody>
        </p:sp>
      </p:grpSp>
      <p:grpSp>
        <p:nvGrpSpPr>
          <p:cNvPr id="11" name="Group 10">
            <a:extLst>
              <a:ext uri="{FF2B5EF4-FFF2-40B4-BE49-F238E27FC236}">
                <a16:creationId xmlns:a16="http://schemas.microsoft.com/office/drawing/2014/main" id="{6312B024-5A0F-9B04-9BD5-66498B97E785}"/>
              </a:ext>
            </a:extLst>
          </p:cNvPr>
          <p:cNvGrpSpPr/>
          <p:nvPr/>
        </p:nvGrpSpPr>
        <p:grpSpPr>
          <a:xfrm>
            <a:off x="419894" y="4308475"/>
            <a:ext cx="7529958" cy="169863"/>
            <a:chOff x="419894" y="4051301"/>
            <a:chExt cx="7529958" cy="169863"/>
          </a:xfrm>
        </p:grpSpPr>
        <p:sp>
          <p:nvSpPr>
            <p:cNvPr id="18" name="TextBox 17">
              <a:extLst>
                <a:ext uri="{FF2B5EF4-FFF2-40B4-BE49-F238E27FC236}">
                  <a16:creationId xmlns:a16="http://schemas.microsoft.com/office/drawing/2014/main" id="{EFC3EB8B-B601-D58C-98B0-063E1757594F}"/>
                </a:ext>
              </a:extLst>
            </p:cNvPr>
            <p:cNvSpPr txBox="1"/>
            <p:nvPr/>
          </p:nvSpPr>
          <p:spPr bwMode="gray">
            <a:xfrm>
              <a:off x="2293589" y="4051301"/>
              <a:ext cx="598659" cy="169863"/>
            </a:xfrm>
            <a:prstGeom prst="rect">
              <a:avLst/>
            </a:prstGeom>
            <a:noFill/>
          </p:spPr>
          <p:txBody>
            <a:bodyPr wrap="square" lIns="36000" tIns="0" rIns="36000" bIns="0" rtlCol="0">
              <a:spAutoFit/>
            </a:bodyPr>
            <a:lstStyle/>
            <a:p>
              <a:pPr marL="0" indent="0" algn="ctr">
                <a:buNone/>
              </a:pPr>
              <a:r>
                <a:rPr lang="en-US" sz="1100"/>
                <a:t>44m</a:t>
              </a:r>
            </a:p>
          </p:txBody>
        </p:sp>
        <p:sp>
          <p:nvSpPr>
            <p:cNvPr id="19" name="TextBox 18">
              <a:extLst>
                <a:ext uri="{FF2B5EF4-FFF2-40B4-BE49-F238E27FC236}">
                  <a16:creationId xmlns:a16="http://schemas.microsoft.com/office/drawing/2014/main" id="{B0163483-9141-99AC-CBB3-E76EE5951073}"/>
                </a:ext>
              </a:extLst>
            </p:cNvPr>
            <p:cNvSpPr txBox="1"/>
            <p:nvPr/>
          </p:nvSpPr>
          <p:spPr bwMode="gray">
            <a:xfrm>
              <a:off x="3248951" y="4051301"/>
              <a:ext cx="658525" cy="169863"/>
            </a:xfrm>
            <a:prstGeom prst="rect">
              <a:avLst/>
            </a:prstGeom>
            <a:noFill/>
          </p:spPr>
          <p:txBody>
            <a:bodyPr wrap="square" lIns="36000" tIns="0" rIns="36000" bIns="0" rtlCol="0">
              <a:spAutoFit/>
            </a:bodyPr>
            <a:lstStyle/>
            <a:p>
              <a:pPr marL="0" indent="0" algn="ctr">
                <a:buNone/>
              </a:pPr>
              <a:r>
                <a:rPr lang="en-US" sz="1100"/>
                <a:t>94m</a:t>
              </a:r>
            </a:p>
          </p:txBody>
        </p:sp>
        <p:sp>
          <p:nvSpPr>
            <p:cNvPr id="20" name="TextBox 19">
              <a:extLst>
                <a:ext uri="{FF2B5EF4-FFF2-40B4-BE49-F238E27FC236}">
                  <a16:creationId xmlns:a16="http://schemas.microsoft.com/office/drawing/2014/main" id="{E276FFDD-AF7E-4260-A683-D43ADAFF27C6}"/>
                </a:ext>
              </a:extLst>
            </p:cNvPr>
            <p:cNvSpPr txBox="1"/>
            <p:nvPr/>
          </p:nvSpPr>
          <p:spPr bwMode="gray">
            <a:xfrm>
              <a:off x="4342103" y="4051301"/>
              <a:ext cx="724378" cy="169863"/>
            </a:xfrm>
            <a:prstGeom prst="rect">
              <a:avLst/>
            </a:prstGeom>
            <a:noFill/>
          </p:spPr>
          <p:txBody>
            <a:bodyPr wrap="square" lIns="36000" tIns="0" rIns="36000" bIns="0" rtlCol="0">
              <a:spAutoFit/>
            </a:bodyPr>
            <a:lstStyle/>
            <a:p>
              <a:pPr marL="0" indent="0" algn="ctr">
                <a:buNone/>
              </a:pPr>
              <a:r>
                <a:rPr lang="en-US" sz="1100"/>
                <a:t>164m</a:t>
              </a:r>
            </a:p>
          </p:txBody>
        </p:sp>
        <p:sp>
          <p:nvSpPr>
            <p:cNvPr id="27" name="TextBox 26">
              <a:extLst>
                <a:ext uri="{FF2B5EF4-FFF2-40B4-BE49-F238E27FC236}">
                  <a16:creationId xmlns:a16="http://schemas.microsoft.com/office/drawing/2014/main" id="{FE79082C-7409-9437-A4FC-25B8FB0ECBB7}"/>
                </a:ext>
              </a:extLst>
            </p:cNvPr>
            <p:cNvSpPr txBox="1"/>
            <p:nvPr/>
          </p:nvSpPr>
          <p:spPr bwMode="gray">
            <a:xfrm>
              <a:off x="5489302" y="4051301"/>
              <a:ext cx="796816" cy="169863"/>
            </a:xfrm>
            <a:prstGeom prst="rect">
              <a:avLst/>
            </a:prstGeom>
            <a:noFill/>
          </p:spPr>
          <p:txBody>
            <a:bodyPr wrap="square" lIns="36000" tIns="0" rIns="36000" bIns="0" rtlCol="0">
              <a:spAutoFit/>
            </a:bodyPr>
            <a:lstStyle/>
            <a:p>
              <a:pPr marL="0" indent="0" algn="ctr">
                <a:buNone/>
              </a:pPr>
              <a:r>
                <a:rPr lang="en-US" sz="1100"/>
                <a:t>222m</a:t>
              </a:r>
            </a:p>
          </p:txBody>
        </p:sp>
        <p:sp>
          <p:nvSpPr>
            <p:cNvPr id="28" name="TextBox 27">
              <a:extLst>
                <a:ext uri="{FF2B5EF4-FFF2-40B4-BE49-F238E27FC236}">
                  <a16:creationId xmlns:a16="http://schemas.microsoft.com/office/drawing/2014/main" id="{4FFDDEB9-C794-6F99-C6EC-6953DFF29570}"/>
                </a:ext>
              </a:extLst>
            </p:cNvPr>
            <p:cNvSpPr txBox="1"/>
            <p:nvPr/>
          </p:nvSpPr>
          <p:spPr bwMode="gray">
            <a:xfrm>
              <a:off x="6985705" y="4051301"/>
              <a:ext cx="964147" cy="169863"/>
            </a:xfrm>
            <a:prstGeom prst="rect">
              <a:avLst/>
            </a:prstGeom>
            <a:noFill/>
          </p:spPr>
          <p:txBody>
            <a:bodyPr wrap="square" lIns="36000" tIns="0" rIns="36000" bIns="0" rtlCol="0">
              <a:spAutoFit/>
            </a:bodyPr>
            <a:lstStyle/>
            <a:p>
              <a:pPr marL="0" indent="0" algn="ctr">
                <a:buNone/>
              </a:pPr>
              <a:r>
                <a:rPr lang="en-US" sz="1100"/>
                <a:t>~270m</a:t>
              </a:r>
            </a:p>
          </p:txBody>
        </p:sp>
        <p:sp>
          <p:nvSpPr>
            <p:cNvPr id="37" name="TextBox 36">
              <a:extLst>
                <a:ext uri="{FF2B5EF4-FFF2-40B4-BE49-F238E27FC236}">
                  <a16:creationId xmlns:a16="http://schemas.microsoft.com/office/drawing/2014/main" id="{BE8D0C9B-A781-B354-B89A-10258BF4BA46}"/>
                </a:ext>
              </a:extLst>
            </p:cNvPr>
            <p:cNvSpPr txBox="1"/>
            <p:nvPr/>
          </p:nvSpPr>
          <p:spPr bwMode="gray">
            <a:xfrm>
              <a:off x="419894" y="4059238"/>
              <a:ext cx="1516991" cy="153988"/>
            </a:xfrm>
            <a:prstGeom prst="rect">
              <a:avLst/>
            </a:prstGeom>
            <a:noFill/>
          </p:spPr>
          <p:txBody>
            <a:bodyPr wrap="square" lIns="36000" tIns="0" rIns="36000" bIns="0" rtlCol="0">
              <a:spAutoFit/>
            </a:bodyPr>
            <a:lstStyle/>
            <a:p>
              <a:pPr marL="0" indent="0">
                <a:buNone/>
              </a:pPr>
              <a:r>
                <a:rPr lang="en-US" sz="1000"/>
                <a:t>Rotor diameter</a:t>
              </a:r>
            </a:p>
          </p:txBody>
        </p:sp>
      </p:grpSp>
      <p:grpSp>
        <p:nvGrpSpPr>
          <p:cNvPr id="57" name="Group 56">
            <a:extLst>
              <a:ext uri="{FF2B5EF4-FFF2-40B4-BE49-F238E27FC236}">
                <a16:creationId xmlns:a16="http://schemas.microsoft.com/office/drawing/2014/main" id="{A6F6BB4C-EC00-656F-6BAA-3FDAAF278622}"/>
              </a:ext>
            </a:extLst>
          </p:cNvPr>
          <p:cNvGrpSpPr/>
          <p:nvPr/>
        </p:nvGrpSpPr>
        <p:grpSpPr>
          <a:xfrm>
            <a:off x="419894" y="4094163"/>
            <a:ext cx="7529958" cy="168275"/>
            <a:chOff x="419894" y="3797886"/>
            <a:chExt cx="7529958" cy="169277"/>
          </a:xfrm>
        </p:grpSpPr>
        <p:sp>
          <p:nvSpPr>
            <p:cNvPr id="358" name="TextBox 357">
              <a:extLst>
                <a:ext uri="{FF2B5EF4-FFF2-40B4-BE49-F238E27FC236}">
                  <a16:creationId xmlns:a16="http://schemas.microsoft.com/office/drawing/2014/main" id="{59651B34-2E1F-338E-3E4B-FC61F69B99C4}"/>
                </a:ext>
              </a:extLst>
            </p:cNvPr>
            <p:cNvSpPr txBox="1"/>
            <p:nvPr/>
          </p:nvSpPr>
          <p:spPr bwMode="gray">
            <a:xfrm>
              <a:off x="2293589" y="3797886"/>
              <a:ext cx="598659" cy="169277"/>
            </a:xfrm>
            <a:prstGeom prst="rect">
              <a:avLst/>
            </a:prstGeom>
            <a:noFill/>
          </p:spPr>
          <p:txBody>
            <a:bodyPr wrap="square" lIns="0" tIns="0" rIns="0" bIns="0" rtlCol="0">
              <a:spAutoFit/>
            </a:bodyPr>
            <a:lstStyle/>
            <a:p>
              <a:pPr marL="0" indent="0" algn="ctr">
                <a:buNone/>
              </a:pPr>
              <a:r>
                <a:rPr lang="en-US" sz="1100"/>
                <a:t>1.6 MW </a:t>
              </a:r>
            </a:p>
          </p:txBody>
        </p:sp>
        <p:sp>
          <p:nvSpPr>
            <p:cNvPr id="359" name="TextBox 358">
              <a:extLst>
                <a:ext uri="{FF2B5EF4-FFF2-40B4-BE49-F238E27FC236}">
                  <a16:creationId xmlns:a16="http://schemas.microsoft.com/office/drawing/2014/main" id="{5C46288B-3C5D-F812-6E64-1B05F44670BB}"/>
                </a:ext>
              </a:extLst>
            </p:cNvPr>
            <p:cNvSpPr txBox="1"/>
            <p:nvPr/>
          </p:nvSpPr>
          <p:spPr bwMode="gray">
            <a:xfrm>
              <a:off x="3248951" y="3797886"/>
              <a:ext cx="658525" cy="169277"/>
            </a:xfrm>
            <a:prstGeom prst="rect">
              <a:avLst/>
            </a:prstGeom>
            <a:noFill/>
          </p:spPr>
          <p:txBody>
            <a:bodyPr wrap="square" lIns="0" tIns="0" rIns="0" bIns="0" rtlCol="0">
              <a:spAutoFit/>
            </a:bodyPr>
            <a:lstStyle/>
            <a:p>
              <a:pPr marL="0" indent="0" algn="ctr">
                <a:buNone/>
              </a:pPr>
              <a:r>
                <a:rPr lang="en-US" sz="1100"/>
                <a:t>3.0 MW</a:t>
              </a:r>
            </a:p>
          </p:txBody>
        </p:sp>
        <p:sp>
          <p:nvSpPr>
            <p:cNvPr id="360" name="TextBox 359">
              <a:extLst>
                <a:ext uri="{FF2B5EF4-FFF2-40B4-BE49-F238E27FC236}">
                  <a16:creationId xmlns:a16="http://schemas.microsoft.com/office/drawing/2014/main" id="{97549D07-7AEA-5B47-5645-77B6E80A1360}"/>
                </a:ext>
              </a:extLst>
            </p:cNvPr>
            <p:cNvSpPr txBox="1"/>
            <p:nvPr/>
          </p:nvSpPr>
          <p:spPr bwMode="gray">
            <a:xfrm>
              <a:off x="4342103" y="3797886"/>
              <a:ext cx="724378" cy="169277"/>
            </a:xfrm>
            <a:prstGeom prst="rect">
              <a:avLst/>
            </a:prstGeom>
            <a:noFill/>
          </p:spPr>
          <p:txBody>
            <a:bodyPr wrap="square" lIns="0" tIns="0" rIns="0" bIns="0" rtlCol="0">
              <a:spAutoFit/>
            </a:bodyPr>
            <a:lstStyle/>
            <a:p>
              <a:pPr marL="0" indent="0" algn="ctr">
                <a:buNone/>
              </a:pPr>
              <a:r>
                <a:rPr lang="en-US" sz="1100"/>
                <a:t>10 MW</a:t>
              </a:r>
            </a:p>
          </p:txBody>
        </p:sp>
        <p:sp>
          <p:nvSpPr>
            <p:cNvPr id="361" name="TextBox 360">
              <a:extLst>
                <a:ext uri="{FF2B5EF4-FFF2-40B4-BE49-F238E27FC236}">
                  <a16:creationId xmlns:a16="http://schemas.microsoft.com/office/drawing/2014/main" id="{F821887A-586A-A2D9-937A-540F16938CC9}"/>
                </a:ext>
              </a:extLst>
            </p:cNvPr>
            <p:cNvSpPr txBox="1"/>
            <p:nvPr/>
          </p:nvSpPr>
          <p:spPr bwMode="gray">
            <a:xfrm>
              <a:off x="5489302" y="3797886"/>
              <a:ext cx="796816" cy="169277"/>
            </a:xfrm>
            <a:prstGeom prst="rect">
              <a:avLst/>
            </a:prstGeom>
            <a:noFill/>
          </p:spPr>
          <p:txBody>
            <a:bodyPr wrap="square" lIns="0" tIns="0" rIns="0" bIns="0" rtlCol="0">
              <a:spAutoFit/>
            </a:bodyPr>
            <a:lstStyle/>
            <a:p>
              <a:pPr marL="0" indent="0" algn="ctr">
                <a:buNone/>
              </a:pPr>
              <a:r>
                <a:rPr lang="en-US" sz="1100"/>
                <a:t>14.7 MW</a:t>
              </a:r>
            </a:p>
          </p:txBody>
        </p:sp>
        <p:sp>
          <p:nvSpPr>
            <p:cNvPr id="362" name="TextBox 361">
              <a:extLst>
                <a:ext uri="{FF2B5EF4-FFF2-40B4-BE49-F238E27FC236}">
                  <a16:creationId xmlns:a16="http://schemas.microsoft.com/office/drawing/2014/main" id="{65724DF6-E4E9-2E15-5310-391D5B38E578}"/>
                </a:ext>
              </a:extLst>
            </p:cNvPr>
            <p:cNvSpPr txBox="1"/>
            <p:nvPr/>
          </p:nvSpPr>
          <p:spPr bwMode="gray">
            <a:xfrm>
              <a:off x="6985705" y="3797886"/>
              <a:ext cx="964147" cy="169277"/>
            </a:xfrm>
            <a:prstGeom prst="rect">
              <a:avLst/>
            </a:prstGeom>
            <a:noFill/>
          </p:spPr>
          <p:txBody>
            <a:bodyPr wrap="square" lIns="0" tIns="0" rIns="0" bIns="0" rtlCol="0">
              <a:spAutoFit/>
            </a:bodyPr>
            <a:lstStyle/>
            <a:p>
              <a:pPr marL="0" indent="0" algn="ctr">
                <a:buNone/>
              </a:pPr>
              <a:r>
                <a:rPr lang="en-US" sz="1100"/>
                <a:t>22 MW</a:t>
              </a:r>
            </a:p>
          </p:txBody>
        </p:sp>
        <p:sp>
          <p:nvSpPr>
            <p:cNvPr id="38" name="TextBox 37">
              <a:extLst>
                <a:ext uri="{FF2B5EF4-FFF2-40B4-BE49-F238E27FC236}">
                  <a16:creationId xmlns:a16="http://schemas.microsoft.com/office/drawing/2014/main" id="{98E829DF-E478-BD53-081E-5A4B8433834D}"/>
                </a:ext>
              </a:extLst>
            </p:cNvPr>
            <p:cNvSpPr txBox="1"/>
            <p:nvPr/>
          </p:nvSpPr>
          <p:spPr bwMode="gray">
            <a:xfrm>
              <a:off x="419894" y="3813175"/>
              <a:ext cx="1516991" cy="153988"/>
            </a:xfrm>
            <a:prstGeom prst="rect">
              <a:avLst/>
            </a:prstGeom>
            <a:noFill/>
          </p:spPr>
          <p:txBody>
            <a:bodyPr wrap="square" lIns="36000" tIns="0" rIns="36000" bIns="0" rtlCol="0">
              <a:spAutoFit/>
            </a:bodyPr>
            <a:lstStyle/>
            <a:p>
              <a:pPr marL="0" indent="0">
                <a:buNone/>
              </a:pPr>
              <a:r>
                <a:rPr lang="en-US" sz="1000"/>
                <a:t>Installed capacity</a:t>
              </a:r>
            </a:p>
          </p:txBody>
        </p:sp>
      </p:grpSp>
      <p:cxnSp>
        <p:nvCxnSpPr>
          <p:cNvPr id="41" name="btfpColumnHeaderBoxLine912903">
            <a:extLst>
              <a:ext uri="{FF2B5EF4-FFF2-40B4-BE49-F238E27FC236}">
                <a16:creationId xmlns:a16="http://schemas.microsoft.com/office/drawing/2014/main" id="{C8BC0D90-F638-6C92-AF88-A0EB5FB89714}"/>
              </a:ext>
            </a:extLst>
          </p:cNvPr>
          <p:cNvCxnSpPr>
            <a:cxnSpLocks/>
          </p:cNvCxnSpPr>
          <p:nvPr/>
        </p:nvCxnSpPr>
        <p:spPr bwMode="gray">
          <a:xfrm>
            <a:off x="419895" y="4286250"/>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2" name="btfpColumnHeaderBoxLine912903">
            <a:extLst>
              <a:ext uri="{FF2B5EF4-FFF2-40B4-BE49-F238E27FC236}">
                <a16:creationId xmlns:a16="http://schemas.microsoft.com/office/drawing/2014/main" id="{977645B0-F792-A721-B524-0BE349E7FA99}"/>
              </a:ext>
            </a:extLst>
          </p:cNvPr>
          <p:cNvCxnSpPr>
            <a:cxnSpLocks/>
          </p:cNvCxnSpPr>
          <p:nvPr/>
        </p:nvCxnSpPr>
        <p:spPr bwMode="gray">
          <a:xfrm>
            <a:off x="419895" y="4502150"/>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899F24-F4D7-A534-2912-3CE33DBCCD92}"/>
              </a:ext>
            </a:extLst>
          </p:cNvPr>
          <p:cNvSpPr txBox="1"/>
          <p:nvPr/>
        </p:nvSpPr>
        <p:spPr bwMode="gray">
          <a:xfrm>
            <a:off x="0" y="-8862"/>
            <a:ext cx="3383666" cy="318119"/>
          </a:xfrm>
          <a:prstGeom prst="rect">
            <a:avLst/>
          </a:prstGeom>
          <a:solidFill>
            <a:schemeClr val="accent6">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Opportunity</a:t>
            </a:r>
          </a:p>
        </p:txBody>
      </p:sp>
      <p:grpSp>
        <p:nvGrpSpPr>
          <p:cNvPr id="10" name="Group 9">
            <a:extLst>
              <a:ext uri="{FF2B5EF4-FFF2-40B4-BE49-F238E27FC236}">
                <a16:creationId xmlns:a16="http://schemas.microsoft.com/office/drawing/2014/main" id="{5F71DA55-9A05-2CB0-175C-C02DB8F5301A}"/>
              </a:ext>
            </a:extLst>
          </p:cNvPr>
          <p:cNvGrpSpPr/>
          <p:nvPr/>
        </p:nvGrpSpPr>
        <p:grpSpPr>
          <a:xfrm>
            <a:off x="419894" y="2024063"/>
            <a:ext cx="5844454" cy="307975"/>
            <a:chOff x="419894" y="2072817"/>
            <a:chExt cx="5844454" cy="307577"/>
          </a:xfrm>
        </p:grpSpPr>
        <p:sp>
          <p:nvSpPr>
            <p:cNvPr id="39" name="TextBox 38">
              <a:extLst>
                <a:ext uri="{FF2B5EF4-FFF2-40B4-BE49-F238E27FC236}">
                  <a16:creationId xmlns:a16="http://schemas.microsoft.com/office/drawing/2014/main" id="{5AC7C166-7999-D0AC-E4F2-F3C4225A5399}"/>
                </a:ext>
              </a:extLst>
            </p:cNvPr>
            <p:cNvSpPr txBox="1"/>
            <p:nvPr/>
          </p:nvSpPr>
          <p:spPr bwMode="gray">
            <a:xfrm>
              <a:off x="2230729" y="2072817"/>
              <a:ext cx="724378" cy="307577"/>
            </a:xfrm>
            <a:prstGeom prst="rect">
              <a:avLst/>
            </a:prstGeom>
            <a:noFill/>
          </p:spPr>
          <p:txBody>
            <a:bodyPr wrap="square" lIns="36000" tIns="0" rIns="36000" bIns="0" rtlCol="0">
              <a:spAutoFit/>
            </a:bodyPr>
            <a:lstStyle>
              <a:defPPr>
                <a:defRPr lang="en-US"/>
              </a:defPPr>
              <a:lvl1pPr marL="0" indent="0">
                <a:buNone/>
                <a:defRPr sz="1000"/>
              </a:lvl1pPr>
            </a:lstStyle>
            <a:p>
              <a:pPr algn="ctr"/>
              <a:r>
                <a:rPr lang="en-US"/>
                <a:t>$170/MWh</a:t>
              </a:r>
            </a:p>
          </p:txBody>
        </p:sp>
        <p:sp>
          <p:nvSpPr>
            <p:cNvPr id="40" name="TextBox 39">
              <a:extLst>
                <a:ext uri="{FF2B5EF4-FFF2-40B4-BE49-F238E27FC236}">
                  <a16:creationId xmlns:a16="http://schemas.microsoft.com/office/drawing/2014/main" id="{928FD319-AC6C-AC82-DC07-9B4955F48A47}"/>
                </a:ext>
              </a:extLst>
            </p:cNvPr>
            <p:cNvSpPr txBox="1"/>
            <p:nvPr/>
          </p:nvSpPr>
          <p:spPr bwMode="gray">
            <a:xfrm>
              <a:off x="3216024" y="2072817"/>
              <a:ext cx="724378" cy="153788"/>
            </a:xfrm>
            <a:prstGeom prst="rect">
              <a:avLst/>
            </a:prstGeom>
            <a:noFill/>
          </p:spPr>
          <p:txBody>
            <a:bodyPr wrap="square" lIns="36000" tIns="0" rIns="36000" bIns="0" rtlCol="0">
              <a:spAutoFit/>
            </a:bodyPr>
            <a:lstStyle/>
            <a:p>
              <a:pPr marL="0" indent="0" algn="ctr">
                <a:buNone/>
              </a:pPr>
              <a:r>
                <a:rPr lang="en-US" sz="1000"/>
                <a:t>$124/MWh</a:t>
              </a:r>
            </a:p>
          </p:txBody>
        </p:sp>
        <p:sp>
          <p:nvSpPr>
            <p:cNvPr id="43" name="TextBox 42">
              <a:extLst>
                <a:ext uri="{FF2B5EF4-FFF2-40B4-BE49-F238E27FC236}">
                  <a16:creationId xmlns:a16="http://schemas.microsoft.com/office/drawing/2014/main" id="{16DE4BE0-24AC-F27B-431D-2482167E3EF1}"/>
                </a:ext>
              </a:extLst>
            </p:cNvPr>
            <p:cNvSpPr txBox="1"/>
            <p:nvPr/>
          </p:nvSpPr>
          <p:spPr bwMode="gray">
            <a:xfrm>
              <a:off x="4342103" y="2072817"/>
              <a:ext cx="724378" cy="153888"/>
            </a:xfrm>
            <a:prstGeom prst="rect">
              <a:avLst/>
            </a:prstGeom>
            <a:noFill/>
          </p:spPr>
          <p:txBody>
            <a:bodyPr wrap="square" lIns="36000" tIns="0" rIns="36000" bIns="0" rtlCol="0">
              <a:spAutoFit/>
            </a:bodyPr>
            <a:lstStyle/>
            <a:p>
              <a:pPr marL="0" indent="0" algn="ctr">
                <a:buNone/>
              </a:pPr>
              <a:r>
                <a:rPr lang="en-US" sz="1000"/>
                <a:t>$49/MWh</a:t>
              </a:r>
            </a:p>
          </p:txBody>
        </p:sp>
        <p:sp>
          <p:nvSpPr>
            <p:cNvPr id="44" name="TextBox 43">
              <a:extLst>
                <a:ext uri="{FF2B5EF4-FFF2-40B4-BE49-F238E27FC236}">
                  <a16:creationId xmlns:a16="http://schemas.microsoft.com/office/drawing/2014/main" id="{D90276FE-79CB-AD9E-447B-C0801ADEDC21}"/>
                </a:ext>
              </a:extLst>
            </p:cNvPr>
            <p:cNvSpPr txBox="1"/>
            <p:nvPr/>
          </p:nvSpPr>
          <p:spPr bwMode="gray">
            <a:xfrm>
              <a:off x="5467532" y="2072817"/>
              <a:ext cx="796816" cy="153888"/>
            </a:xfrm>
            <a:prstGeom prst="rect">
              <a:avLst/>
            </a:prstGeom>
            <a:noFill/>
          </p:spPr>
          <p:txBody>
            <a:bodyPr wrap="square" lIns="36000" tIns="0" rIns="36000" bIns="0" rtlCol="0">
              <a:spAutoFit/>
            </a:bodyPr>
            <a:lstStyle/>
            <a:p>
              <a:pPr marL="0" indent="0" algn="ctr">
                <a:buNone/>
              </a:pPr>
              <a:r>
                <a:rPr lang="en-US" sz="1000"/>
                <a:t>$50/MWh</a:t>
              </a:r>
            </a:p>
          </p:txBody>
        </p:sp>
        <p:sp>
          <p:nvSpPr>
            <p:cNvPr id="51" name="TextBox 50">
              <a:extLst>
                <a:ext uri="{FF2B5EF4-FFF2-40B4-BE49-F238E27FC236}">
                  <a16:creationId xmlns:a16="http://schemas.microsoft.com/office/drawing/2014/main" id="{FEA72E0C-7F1F-9381-43AA-99714F97B0B4}"/>
                </a:ext>
              </a:extLst>
            </p:cNvPr>
            <p:cNvSpPr txBox="1"/>
            <p:nvPr/>
          </p:nvSpPr>
          <p:spPr bwMode="gray">
            <a:xfrm>
              <a:off x="419894" y="2072817"/>
              <a:ext cx="1516991" cy="153888"/>
            </a:xfrm>
            <a:prstGeom prst="rect">
              <a:avLst/>
            </a:prstGeom>
            <a:noFill/>
          </p:spPr>
          <p:txBody>
            <a:bodyPr wrap="square" lIns="36000" tIns="0" rIns="36000" bIns="0" rtlCol="0">
              <a:spAutoFit/>
            </a:bodyPr>
            <a:lstStyle/>
            <a:p>
              <a:pPr marL="0" indent="0">
                <a:buNone/>
              </a:pPr>
              <a:r>
                <a:rPr lang="en-US" sz="1000"/>
                <a:t>LCOE</a:t>
              </a:r>
            </a:p>
          </p:txBody>
        </p:sp>
      </p:grpSp>
      <p:cxnSp>
        <p:nvCxnSpPr>
          <p:cNvPr id="52" name="btfpColumnHeaderBoxLine912903">
            <a:extLst>
              <a:ext uri="{FF2B5EF4-FFF2-40B4-BE49-F238E27FC236}">
                <a16:creationId xmlns:a16="http://schemas.microsoft.com/office/drawing/2014/main" id="{23E30282-DB72-18E2-BF8C-26D13A9B3B74}"/>
              </a:ext>
            </a:extLst>
          </p:cNvPr>
          <p:cNvCxnSpPr>
            <a:cxnSpLocks/>
          </p:cNvCxnSpPr>
          <p:nvPr/>
        </p:nvCxnSpPr>
        <p:spPr bwMode="gray">
          <a:xfrm>
            <a:off x="419895" y="2200275"/>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AD167AB-BE3D-550D-D2EE-D3510B6CCDCA}"/>
              </a:ext>
            </a:extLst>
          </p:cNvPr>
          <p:cNvSpPr txBox="1"/>
          <p:nvPr/>
        </p:nvSpPr>
        <p:spPr bwMode="gray">
          <a:xfrm>
            <a:off x="2227107" y="3878263"/>
            <a:ext cx="731622" cy="174625"/>
          </a:xfrm>
          <a:prstGeom prst="rect">
            <a:avLst/>
          </a:prstGeom>
          <a:noFill/>
        </p:spPr>
        <p:txBody>
          <a:bodyPr wrap="square" lIns="0" tIns="0" rIns="0" bIns="0" rtlCol="0">
            <a:spAutoFit/>
          </a:bodyPr>
          <a:lstStyle/>
          <a:p>
            <a:pPr marL="0" indent="0" algn="ctr">
              <a:buNone/>
            </a:pPr>
            <a:r>
              <a:rPr lang="en-US" sz="1100"/>
              <a:t>$177/MWh</a:t>
            </a:r>
          </a:p>
        </p:txBody>
      </p:sp>
      <p:sp>
        <p:nvSpPr>
          <p:cNvPr id="60" name="TextBox 59">
            <a:extLst>
              <a:ext uri="{FF2B5EF4-FFF2-40B4-BE49-F238E27FC236}">
                <a16:creationId xmlns:a16="http://schemas.microsoft.com/office/drawing/2014/main" id="{90228F94-0FDC-24BD-FB81-1887105C1902}"/>
              </a:ext>
            </a:extLst>
          </p:cNvPr>
          <p:cNvSpPr txBox="1"/>
          <p:nvPr/>
        </p:nvSpPr>
        <p:spPr bwMode="gray">
          <a:xfrm>
            <a:off x="3216024" y="3878263"/>
            <a:ext cx="724378" cy="169863"/>
          </a:xfrm>
          <a:prstGeom prst="rect">
            <a:avLst/>
          </a:prstGeom>
          <a:noFill/>
        </p:spPr>
        <p:txBody>
          <a:bodyPr wrap="square" lIns="0" tIns="0" rIns="0" bIns="0" rtlCol="0">
            <a:spAutoFit/>
          </a:bodyPr>
          <a:lstStyle/>
          <a:p>
            <a:pPr marL="0" indent="0" algn="ctr">
              <a:buNone/>
            </a:pPr>
            <a:r>
              <a:rPr lang="en-US" sz="1100"/>
              <a:t>$197/MWh</a:t>
            </a:r>
          </a:p>
        </p:txBody>
      </p:sp>
      <p:sp>
        <p:nvSpPr>
          <p:cNvPr id="61" name="TextBox 60">
            <a:extLst>
              <a:ext uri="{FF2B5EF4-FFF2-40B4-BE49-F238E27FC236}">
                <a16:creationId xmlns:a16="http://schemas.microsoft.com/office/drawing/2014/main" id="{7F3F1410-6505-52AC-B846-E48B3168D43C}"/>
              </a:ext>
            </a:extLst>
          </p:cNvPr>
          <p:cNvSpPr txBox="1"/>
          <p:nvPr/>
        </p:nvSpPr>
        <p:spPr bwMode="gray">
          <a:xfrm>
            <a:off x="4342103" y="3878263"/>
            <a:ext cx="724378" cy="169863"/>
          </a:xfrm>
          <a:prstGeom prst="rect">
            <a:avLst/>
          </a:prstGeom>
          <a:noFill/>
        </p:spPr>
        <p:txBody>
          <a:bodyPr wrap="square" lIns="0" tIns="0" rIns="0" bIns="0" rtlCol="0">
            <a:spAutoFit/>
          </a:bodyPr>
          <a:lstStyle/>
          <a:p>
            <a:pPr marL="0" indent="0" algn="ctr">
              <a:buNone/>
            </a:pPr>
            <a:r>
              <a:rPr lang="en-US" sz="1100"/>
              <a:t>$88/MWh</a:t>
            </a:r>
          </a:p>
        </p:txBody>
      </p:sp>
      <p:sp>
        <p:nvSpPr>
          <p:cNvPr id="62" name="TextBox 61">
            <a:extLst>
              <a:ext uri="{FF2B5EF4-FFF2-40B4-BE49-F238E27FC236}">
                <a16:creationId xmlns:a16="http://schemas.microsoft.com/office/drawing/2014/main" id="{C194E72A-7AC4-D1DC-C13C-48D1E8F30CCA}"/>
              </a:ext>
            </a:extLst>
          </p:cNvPr>
          <p:cNvSpPr txBox="1"/>
          <p:nvPr/>
        </p:nvSpPr>
        <p:spPr bwMode="gray">
          <a:xfrm>
            <a:off x="5489302" y="3878263"/>
            <a:ext cx="796816" cy="169863"/>
          </a:xfrm>
          <a:prstGeom prst="rect">
            <a:avLst/>
          </a:prstGeom>
          <a:noFill/>
        </p:spPr>
        <p:txBody>
          <a:bodyPr wrap="square" lIns="0" tIns="0" rIns="0" bIns="0" rtlCol="0">
            <a:spAutoFit/>
          </a:bodyPr>
          <a:lstStyle/>
          <a:p>
            <a:pPr marL="0" indent="0" algn="ctr">
              <a:buNone/>
            </a:pPr>
            <a:r>
              <a:rPr lang="en-US" sz="1100"/>
              <a:t>$75/MWh</a:t>
            </a:r>
          </a:p>
        </p:txBody>
      </p:sp>
      <p:sp>
        <p:nvSpPr>
          <p:cNvPr id="63" name="TextBox 62">
            <a:extLst>
              <a:ext uri="{FF2B5EF4-FFF2-40B4-BE49-F238E27FC236}">
                <a16:creationId xmlns:a16="http://schemas.microsoft.com/office/drawing/2014/main" id="{5A182DD7-971F-F3A2-7AE9-138EF15D863F}"/>
              </a:ext>
            </a:extLst>
          </p:cNvPr>
          <p:cNvSpPr txBox="1"/>
          <p:nvPr/>
        </p:nvSpPr>
        <p:spPr bwMode="gray">
          <a:xfrm>
            <a:off x="6985705" y="3878263"/>
            <a:ext cx="964147" cy="169863"/>
          </a:xfrm>
          <a:prstGeom prst="rect">
            <a:avLst/>
          </a:prstGeom>
          <a:noFill/>
        </p:spPr>
        <p:txBody>
          <a:bodyPr wrap="square" lIns="0" tIns="0" rIns="0" bIns="0" rtlCol="0">
            <a:spAutoFit/>
          </a:bodyPr>
          <a:lstStyle/>
          <a:p>
            <a:pPr marL="0" indent="0" algn="ctr">
              <a:buNone/>
            </a:pPr>
            <a:endParaRPr lang="en-US" sz="1100"/>
          </a:p>
        </p:txBody>
      </p:sp>
      <p:sp>
        <p:nvSpPr>
          <p:cNvPr id="64" name="TextBox 63">
            <a:extLst>
              <a:ext uri="{FF2B5EF4-FFF2-40B4-BE49-F238E27FC236}">
                <a16:creationId xmlns:a16="http://schemas.microsoft.com/office/drawing/2014/main" id="{DDBBA51F-D46B-C8F0-0943-1076459ED279}"/>
              </a:ext>
            </a:extLst>
          </p:cNvPr>
          <p:cNvSpPr txBox="1"/>
          <p:nvPr/>
        </p:nvSpPr>
        <p:spPr bwMode="gray">
          <a:xfrm>
            <a:off x="419894" y="3894138"/>
            <a:ext cx="1516991" cy="153988"/>
          </a:xfrm>
          <a:prstGeom prst="rect">
            <a:avLst/>
          </a:prstGeom>
          <a:noFill/>
        </p:spPr>
        <p:txBody>
          <a:bodyPr wrap="square" lIns="36000" tIns="0" rIns="36000" bIns="0" rtlCol="0">
            <a:spAutoFit/>
          </a:bodyPr>
          <a:lstStyle/>
          <a:p>
            <a:pPr marL="0" indent="0">
              <a:buNone/>
            </a:pPr>
            <a:r>
              <a:rPr lang="en-US" sz="1000"/>
              <a:t>LCOE</a:t>
            </a:r>
          </a:p>
        </p:txBody>
      </p:sp>
      <p:cxnSp>
        <p:nvCxnSpPr>
          <p:cNvPr id="9" name="btfpColumnHeaderBoxLine912903">
            <a:extLst>
              <a:ext uri="{FF2B5EF4-FFF2-40B4-BE49-F238E27FC236}">
                <a16:creationId xmlns:a16="http://schemas.microsoft.com/office/drawing/2014/main" id="{F2ED08ED-CCFA-FC86-847C-F58C14FB3518}"/>
              </a:ext>
            </a:extLst>
          </p:cNvPr>
          <p:cNvCxnSpPr>
            <a:cxnSpLocks/>
          </p:cNvCxnSpPr>
          <p:nvPr/>
        </p:nvCxnSpPr>
        <p:spPr bwMode="gray">
          <a:xfrm>
            <a:off x="419895" y="4070350"/>
            <a:ext cx="7831138" cy="0"/>
          </a:xfrm>
          <a:prstGeom prst="line">
            <a:avLst/>
          </a:prstGeom>
          <a:ln w="9525" cap="flat">
            <a:solidFill>
              <a:schemeClr val="bg1">
                <a:lumMod val="8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605E9F8-252C-9ABA-9E1C-F7917486FD16}"/>
              </a:ext>
            </a:extLst>
          </p:cNvPr>
          <p:cNvCxnSpPr>
            <a:cxnSpLocks/>
          </p:cNvCxnSpPr>
          <p:nvPr/>
        </p:nvCxnSpPr>
        <p:spPr bwMode="gray">
          <a:xfrm>
            <a:off x="281868" y="1812925"/>
            <a:ext cx="815446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451348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43B30-2DD0-710E-7B91-5B95ED5FE85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56465F3-6C6B-7CD0-A26F-50C877C71180}"/>
              </a:ext>
            </a:extLst>
          </p:cNvPr>
          <p:cNvGraphicFramePr>
            <a:graphicFrameLocks noChangeAspect="1"/>
          </p:cNvGraphicFramePr>
          <p:nvPr>
            <p:custDataLst>
              <p:tags r:id="rId3"/>
            </p:custDataLst>
            <p:extLst>
              <p:ext uri="{D42A27DB-BD31-4B8C-83A1-F6EECF244321}">
                <p14:modId xmlns:p14="http://schemas.microsoft.com/office/powerpoint/2010/main" val="1385267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7" name="think-cell Slide" r:id="rId8" imgW="592" imgH="591" progId="TCLayout.ActiveDocument.1">
                  <p:embed/>
                </p:oleObj>
              </mc:Choice>
              <mc:Fallback>
                <p:oleObj name="think-cell Slide" r:id="rId8" imgW="592" imgH="591" progId="TCLayout.ActiveDocument.1">
                  <p:embed/>
                  <p:pic>
                    <p:nvPicPr>
                      <p:cNvPr id="7" name="think-cell data - do not delete" hidden="1">
                        <a:extLst>
                          <a:ext uri="{FF2B5EF4-FFF2-40B4-BE49-F238E27FC236}">
                            <a16:creationId xmlns:a16="http://schemas.microsoft.com/office/drawing/2014/main" id="{256465F3-6C6B-7CD0-A26F-50C877C711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99D4D3F-8743-CD7C-094B-8F9D4610D5C0}"/>
              </a:ext>
            </a:extLst>
          </p:cNvPr>
          <p:cNvSpPr>
            <a:spLocks noGrp="1"/>
          </p:cNvSpPr>
          <p:nvPr>
            <p:ph type="title"/>
          </p:nvPr>
        </p:nvSpPr>
        <p:spPr/>
        <p:txBody>
          <a:bodyPr vert="horz">
            <a:noAutofit/>
          </a:bodyPr>
          <a:lstStyle/>
          <a:p>
            <a:r>
              <a:rPr lang="en-US"/>
              <a:t>Complex logistics of increasingly large components reduce the rate of adoption for bigger wind turbines</a:t>
            </a:r>
          </a:p>
        </p:txBody>
      </p:sp>
      <p:sp>
        <p:nvSpPr>
          <p:cNvPr id="32" name="btfpNotesBox440432">
            <a:extLst>
              <a:ext uri="{FF2B5EF4-FFF2-40B4-BE49-F238E27FC236}">
                <a16:creationId xmlns:a16="http://schemas.microsoft.com/office/drawing/2014/main" id="{E707FE5C-9B04-1307-FDE4-3001396C9239}"/>
              </a:ext>
            </a:extLst>
          </p:cNvPr>
          <p:cNvSpPr txBox="1"/>
          <p:nvPr>
            <p:custDataLst>
              <p:tags r:id="rId4"/>
            </p:custDataLst>
          </p:nvPr>
        </p:nvSpPr>
        <p:spPr bwMode="gray">
          <a:xfrm>
            <a:off x="330197" y="6293359"/>
            <a:ext cx="9852027"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NREL, </a:t>
            </a:r>
            <a:r>
              <a:rPr lang="en-US" sz="800" dirty="0">
                <a:solidFill>
                  <a:srgbClr val="000000"/>
                </a:solidFill>
                <a:hlinkClick r:id="rId10"/>
              </a:rPr>
              <a:t>Analysis of Transportation and Logistics Challenges Affecting he Deployment of Larger Wind Turbines: Summary of Results</a:t>
            </a:r>
            <a:r>
              <a:rPr lang="en-US" sz="800" dirty="0">
                <a:solidFill>
                  <a:srgbClr val="000000"/>
                </a:solidFill>
              </a:rPr>
              <a:t> (2014); EIA, </a:t>
            </a:r>
            <a:r>
              <a:rPr lang="en-US" sz="800" dirty="0">
                <a:solidFill>
                  <a:srgbClr val="000000"/>
                </a:solidFill>
                <a:hlinkClick r:id="rId11"/>
              </a:rPr>
              <a:t>Why are Midwest grid operators turning away wind</a:t>
            </a:r>
          </a:p>
          <a:p>
            <a:pPr marL="0" indent="0">
              <a:spcBef>
                <a:spcPts val="0"/>
              </a:spcBef>
              <a:buNone/>
            </a:pPr>
            <a:r>
              <a:rPr lang="en-US" sz="800" dirty="0">
                <a:solidFill>
                  <a:srgbClr val="000000"/>
                </a:solidFill>
                <a:hlinkClick r:id="rId11"/>
              </a:rPr>
              <a:t>power?</a:t>
            </a:r>
            <a:r>
              <a:rPr lang="en-US" sz="800" dirty="0">
                <a:solidFill>
                  <a:srgbClr val="000000"/>
                </a:solidFill>
              </a:rPr>
              <a:t> (2024); Wind Europe, </a:t>
            </a:r>
            <a:r>
              <a:rPr lang="en-US" sz="800" dirty="0">
                <a:solidFill>
                  <a:srgbClr val="000000"/>
                </a:solidFill>
                <a:hlinkClick r:id="rId12"/>
              </a:rPr>
              <a:t>Only a setback distance of 500 </a:t>
            </a:r>
            <a:r>
              <a:rPr lang="en-US" sz="800" dirty="0" err="1">
                <a:solidFill>
                  <a:srgbClr val="000000"/>
                </a:solidFill>
                <a:hlinkClick r:id="rId12"/>
              </a:rPr>
              <a:t>metres</a:t>
            </a:r>
            <a:r>
              <a:rPr lang="en-US" sz="800" dirty="0">
                <a:solidFill>
                  <a:srgbClr val="000000"/>
                </a:solidFill>
                <a:hlinkClick r:id="rId12"/>
              </a:rPr>
              <a:t> will support onshore wind in Poland</a:t>
            </a:r>
            <a:r>
              <a:rPr lang="en-US" sz="800" dirty="0">
                <a:solidFill>
                  <a:srgbClr val="000000"/>
                </a:solidFill>
              </a:rPr>
              <a:t> (2023); Cranes Today, </a:t>
            </a:r>
            <a:r>
              <a:rPr lang="en-US" sz="800" dirty="0">
                <a:solidFill>
                  <a:srgbClr val="000000"/>
                </a:solidFill>
                <a:hlinkClick r:id="rId13"/>
              </a:rPr>
              <a:t>Reaching the limit?</a:t>
            </a:r>
            <a:r>
              <a:rPr lang="en-US" sz="800" dirty="0">
                <a:solidFill>
                  <a:srgbClr val="000000"/>
                </a:solidFill>
              </a:rPr>
              <a:t> (2021); NREL, </a:t>
            </a:r>
            <a:r>
              <a:rPr lang="en-US" sz="800" dirty="0">
                <a:solidFill>
                  <a:srgbClr val="000000"/>
                </a:solidFill>
                <a:hlinkClick r:id="rId14"/>
              </a:rPr>
              <a:t>Analysis of Ideal Towers for Tall Wind </a:t>
            </a:r>
          </a:p>
          <a:p>
            <a:pPr marL="0" indent="0">
              <a:spcBef>
                <a:spcPts val="0"/>
              </a:spcBef>
              <a:buNone/>
            </a:pPr>
            <a:r>
              <a:rPr lang="en-US" sz="800" dirty="0">
                <a:solidFill>
                  <a:srgbClr val="000000"/>
                </a:solidFill>
                <a:hlinkClick r:id="rId14"/>
              </a:rPr>
              <a:t>Applications</a:t>
            </a:r>
            <a:r>
              <a:rPr lang="en-US" sz="800" dirty="0">
                <a:solidFill>
                  <a:srgbClr val="000000"/>
                </a:solidFill>
              </a:rPr>
              <a:t> (2018); Offshore Construction Associates, </a:t>
            </a:r>
            <a:r>
              <a:rPr lang="en-US" sz="800" dirty="0">
                <a:solidFill>
                  <a:srgbClr val="000000"/>
                </a:solidFill>
                <a:hlinkClick r:id="rId15"/>
              </a:rPr>
              <a:t>Larger Wind Turbines: What does this mean for offshore installation vessels?</a:t>
            </a:r>
            <a:r>
              <a:rPr lang="en-US" sz="800" dirty="0">
                <a:solidFill>
                  <a:srgbClr val="000000"/>
                </a:solidFill>
              </a:rPr>
              <a:t> (2021).</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6"/>
              </a:rPr>
              <a:t>Gernot Wagner</a:t>
            </a:r>
            <a:r>
              <a:rPr lang="en-US" sz="800" dirty="0">
                <a:solidFill>
                  <a:srgbClr val="000000"/>
                </a:solidFill>
              </a:rPr>
              <a:t>. </a:t>
            </a:r>
            <a:r>
              <a:rPr lang="en-US" sz="800" dirty="0">
                <a:solidFill>
                  <a:srgbClr val="000000"/>
                </a:solidFill>
                <a:hlinkClick r:id="rId1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8"/>
              </a:rPr>
              <a:t>Reconsidering Wind</a:t>
            </a:r>
            <a:r>
              <a:rPr lang="en-US" sz="800" dirty="0">
                <a:solidFill>
                  <a:srgbClr val="000000"/>
                </a:solidFill>
              </a:rPr>
              <a:t>” (5 March 2025).</a:t>
            </a:r>
          </a:p>
        </p:txBody>
      </p:sp>
      <p:sp>
        <p:nvSpPr>
          <p:cNvPr id="3" name="TextBox 8">
            <a:extLst>
              <a:ext uri="{FF2B5EF4-FFF2-40B4-BE49-F238E27FC236}">
                <a16:creationId xmlns:a16="http://schemas.microsoft.com/office/drawing/2014/main" id="{431A4D45-6B80-557A-868A-230274675106}"/>
              </a:ext>
            </a:extLst>
          </p:cNvPr>
          <p:cNvSpPr txBox="1"/>
          <p:nvPr/>
        </p:nvSpPr>
        <p:spPr bwMode="gray">
          <a:xfrm>
            <a:off x="9146954" y="1554480"/>
            <a:ext cx="2564531" cy="3008284"/>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pPr>
            <a:r>
              <a:rPr lang="en-US" sz="1050" b="1" dirty="0"/>
              <a:t>Wind turbines become more efficient at larger sizes, </a:t>
            </a:r>
            <a:r>
              <a:rPr lang="en-US" sz="1050" dirty="0"/>
              <a:t>but logistical challenges in transportation and hoisting could cause delays in further growth.</a:t>
            </a:r>
          </a:p>
          <a:p>
            <a:pPr>
              <a:spcBef>
                <a:spcPts val="0"/>
              </a:spcBef>
              <a:spcAft>
                <a:spcPts val="400"/>
              </a:spcAft>
            </a:pPr>
            <a:r>
              <a:rPr lang="en-US" sz="1050" dirty="0"/>
              <a:t>For onshore, size is mostly </a:t>
            </a:r>
            <a:r>
              <a:rPr lang="en-US" sz="1050" b="1" dirty="0"/>
              <a:t>limited by road transport.</a:t>
            </a:r>
          </a:p>
          <a:p>
            <a:pPr>
              <a:spcBef>
                <a:spcPts val="0"/>
              </a:spcBef>
              <a:spcAft>
                <a:spcPts val="400"/>
              </a:spcAft>
            </a:pPr>
            <a:r>
              <a:rPr lang="en-US" sz="1050" dirty="0"/>
              <a:t>For offshore, size is </a:t>
            </a:r>
            <a:r>
              <a:rPr lang="en-US" sz="1050" b="1" dirty="0"/>
              <a:t>limited by the existing wind turbine installation vessel.</a:t>
            </a:r>
          </a:p>
          <a:p>
            <a:pPr>
              <a:spcBef>
                <a:spcPts val="0"/>
              </a:spcBef>
              <a:spcAft>
                <a:spcPts val="400"/>
              </a:spcAft>
            </a:pPr>
            <a:r>
              <a:rPr lang="en-US" sz="1050" b="1" dirty="0"/>
              <a:t>Technological innovations</a:t>
            </a:r>
            <a:r>
              <a:rPr lang="en-US" sz="1050" dirty="0"/>
              <a:t>, such as a blade lifter</a:t>
            </a:r>
            <a:r>
              <a:rPr lang="en-US" sz="1050" b="1" dirty="0"/>
              <a:t>, allow for larger blades </a:t>
            </a:r>
            <a:r>
              <a:rPr lang="en-US" sz="1050" dirty="0"/>
              <a:t>without changing road infrastructure.</a:t>
            </a:r>
          </a:p>
        </p:txBody>
      </p:sp>
      <p:grpSp>
        <p:nvGrpSpPr>
          <p:cNvPr id="11" name="Group 10">
            <a:extLst>
              <a:ext uri="{FF2B5EF4-FFF2-40B4-BE49-F238E27FC236}">
                <a16:creationId xmlns:a16="http://schemas.microsoft.com/office/drawing/2014/main" id="{FE5E6ED0-2BD7-3AEE-6734-74E784032578}"/>
              </a:ext>
            </a:extLst>
          </p:cNvPr>
          <p:cNvGrpSpPr/>
          <p:nvPr/>
        </p:nvGrpSpPr>
        <p:grpSpPr>
          <a:xfrm>
            <a:off x="938717" y="2342022"/>
            <a:ext cx="2880526" cy="3386920"/>
            <a:chOff x="2265295" y="2281604"/>
            <a:chExt cx="1395991" cy="1668951"/>
          </a:xfrm>
        </p:grpSpPr>
        <p:grpSp>
          <p:nvGrpSpPr>
            <p:cNvPr id="13" name="Group 12">
              <a:extLst>
                <a:ext uri="{FF2B5EF4-FFF2-40B4-BE49-F238E27FC236}">
                  <a16:creationId xmlns:a16="http://schemas.microsoft.com/office/drawing/2014/main" id="{A240AA4D-2AA7-94D4-9BA6-A8D881CBF422}"/>
                </a:ext>
              </a:extLst>
            </p:cNvPr>
            <p:cNvGrpSpPr/>
            <p:nvPr/>
          </p:nvGrpSpPr>
          <p:grpSpPr>
            <a:xfrm>
              <a:off x="2276485" y="2281604"/>
              <a:ext cx="1384801" cy="1668951"/>
              <a:chOff x="2276485" y="2281604"/>
              <a:chExt cx="1384801" cy="1668951"/>
            </a:xfrm>
          </p:grpSpPr>
          <p:sp>
            <p:nvSpPr>
              <p:cNvPr id="18" name="Trapezoid 17">
                <a:extLst>
                  <a:ext uri="{FF2B5EF4-FFF2-40B4-BE49-F238E27FC236}">
                    <a16:creationId xmlns:a16="http://schemas.microsoft.com/office/drawing/2014/main" id="{4166A2EC-5419-851E-BCF2-9E7AC67C7008}"/>
                  </a:ext>
                </a:extLst>
              </p:cNvPr>
              <p:cNvSpPr/>
              <p:nvPr/>
            </p:nvSpPr>
            <p:spPr bwMode="gray">
              <a:xfrm>
                <a:off x="2830286" y="2965824"/>
                <a:ext cx="87085" cy="984731"/>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19" name="Group 18">
                <a:extLst>
                  <a:ext uri="{FF2B5EF4-FFF2-40B4-BE49-F238E27FC236}">
                    <a16:creationId xmlns:a16="http://schemas.microsoft.com/office/drawing/2014/main" id="{7D6C74DD-ED08-9F66-23D2-61FDA88F88A6}"/>
                  </a:ext>
                </a:extLst>
              </p:cNvPr>
              <p:cNvGrpSpPr/>
              <p:nvPr/>
            </p:nvGrpSpPr>
            <p:grpSpPr>
              <a:xfrm rot="1251301">
                <a:off x="2276485" y="2281604"/>
                <a:ext cx="1384801" cy="943659"/>
                <a:chOff x="2181427" y="2213555"/>
                <a:chExt cx="1384801" cy="943659"/>
              </a:xfrm>
            </p:grpSpPr>
            <p:sp>
              <p:nvSpPr>
                <p:cNvPr id="20" name="Trapezoid 19">
                  <a:extLst>
                    <a:ext uri="{FF2B5EF4-FFF2-40B4-BE49-F238E27FC236}">
                      <a16:creationId xmlns:a16="http://schemas.microsoft.com/office/drawing/2014/main" id="{C7AFC240-F936-3A75-ED57-DCEF5BE5918A}"/>
                    </a:ext>
                  </a:extLst>
                </p:cNvPr>
                <p:cNvSpPr/>
                <p:nvPr/>
              </p:nvSpPr>
              <p:spPr bwMode="gray">
                <a:xfrm rot="14400000">
                  <a:off x="2521609" y="2757552"/>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 name="Trapezoid 20">
                  <a:extLst>
                    <a:ext uri="{FF2B5EF4-FFF2-40B4-BE49-F238E27FC236}">
                      <a16:creationId xmlns:a16="http://schemas.microsoft.com/office/drawing/2014/main" id="{BDA85278-5643-0B86-1788-58550FA220A4}"/>
                    </a:ext>
                  </a:extLst>
                </p:cNvPr>
                <p:cNvSpPr/>
                <p:nvPr/>
              </p:nvSpPr>
              <p:spPr bwMode="gray">
                <a:xfrm rot="7200000">
                  <a:off x="3166567" y="2757551"/>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Trapezoid 21">
                  <a:extLst>
                    <a:ext uri="{FF2B5EF4-FFF2-40B4-BE49-F238E27FC236}">
                      <a16:creationId xmlns:a16="http://schemas.microsoft.com/office/drawing/2014/main" id="{D97BBB55-ABEE-4541-FAF7-827B95FCD5BB}"/>
                    </a:ext>
                  </a:extLst>
                </p:cNvPr>
                <p:cNvSpPr/>
                <p:nvPr/>
              </p:nvSpPr>
              <p:spPr bwMode="gray">
                <a:xfrm>
                  <a:off x="2844480" y="2213555"/>
                  <a:ext cx="59480" cy="739843"/>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Oval 22">
                  <a:extLst>
                    <a:ext uri="{FF2B5EF4-FFF2-40B4-BE49-F238E27FC236}">
                      <a16:creationId xmlns:a16="http://schemas.microsoft.com/office/drawing/2014/main" id="{89B3C934-2A5D-8315-7BBD-ABB1D0F0F4B4}"/>
                    </a:ext>
                  </a:extLst>
                </p:cNvPr>
                <p:cNvSpPr/>
                <p:nvPr/>
              </p:nvSpPr>
              <p:spPr bwMode="gray">
                <a:xfrm>
                  <a:off x="2797628" y="2873752"/>
                  <a:ext cx="152400" cy="152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15" name="Arc 14">
              <a:extLst>
                <a:ext uri="{FF2B5EF4-FFF2-40B4-BE49-F238E27FC236}">
                  <a16:creationId xmlns:a16="http://schemas.microsoft.com/office/drawing/2014/main" id="{E4B3F7D0-057C-3CB3-619F-E35F39121CB9}"/>
                </a:ext>
              </a:extLst>
            </p:cNvPr>
            <p:cNvSpPr/>
            <p:nvPr/>
          </p:nvSpPr>
          <p:spPr bwMode="gray">
            <a:xfrm>
              <a:off x="2265295" y="2357845"/>
              <a:ext cx="1217066" cy="1217066"/>
            </a:xfrm>
            <a:prstGeom prst="arc">
              <a:avLst>
                <a:gd name="adj1" fmla="val 18494317"/>
                <a:gd name="adj2" fmla="val 211907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0BE2CFD-1940-96A5-5971-F9FC4B29D3C9}"/>
                </a:ext>
              </a:extLst>
            </p:cNvPr>
            <p:cNvSpPr/>
            <p:nvPr/>
          </p:nvSpPr>
          <p:spPr bwMode="gray">
            <a:xfrm>
              <a:off x="2265295" y="2356179"/>
              <a:ext cx="1217066" cy="1217066"/>
            </a:xfrm>
            <a:prstGeom prst="arc">
              <a:avLst>
                <a:gd name="adj1" fmla="val 5306519"/>
                <a:gd name="adj2" fmla="val 9185833"/>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E54E0562-32EA-DBEE-C67F-64D0FAC36032}"/>
                </a:ext>
              </a:extLst>
            </p:cNvPr>
            <p:cNvSpPr/>
            <p:nvPr/>
          </p:nvSpPr>
          <p:spPr bwMode="gray">
            <a:xfrm>
              <a:off x="2265295" y="2356179"/>
              <a:ext cx="1217066" cy="1217066"/>
            </a:xfrm>
            <a:prstGeom prst="arc">
              <a:avLst>
                <a:gd name="adj1" fmla="val 11180961"/>
                <a:gd name="adj2" fmla="val 16655232"/>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17F8AA09-E6C3-F576-D60A-5EF3684C74A9}"/>
              </a:ext>
            </a:extLst>
          </p:cNvPr>
          <p:cNvCxnSpPr/>
          <p:nvPr/>
        </p:nvCxnSpPr>
        <p:spPr bwMode="gray">
          <a:xfrm>
            <a:off x="458817" y="5728942"/>
            <a:ext cx="351891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9604096-1FA3-2555-8476-1266AF476105}"/>
              </a:ext>
            </a:extLst>
          </p:cNvPr>
          <p:cNvSpPr/>
          <p:nvPr/>
        </p:nvSpPr>
        <p:spPr bwMode="gray">
          <a:xfrm>
            <a:off x="3797154" y="2151978"/>
            <a:ext cx="4803562" cy="48395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Tip height is often limited by local regulations (e.g., in Poland, max 10% of distance to nearest housing).</a:t>
            </a:r>
          </a:p>
        </p:txBody>
      </p:sp>
      <p:sp>
        <p:nvSpPr>
          <p:cNvPr id="27" name="Rectangle 26">
            <a:extLst>
              <a:ext uri="{FF2B5EF4-FFF2-40B4-BE49-F238E27FC236}">
                <a16:creationId xmlns:a16="http://schemas.microsoft.com/office/drawing/2014/main" id="{F51F836E-2184-B87F-EADE-68E1596306AF}"/>
              </a:ext>
            </a:extLst>
          </p:cNvPr>
          <p:cNvSpPr/>
          <p:nvPr/>
        </p:nvSpPr>
        <p:spPr bwMode="gray">
          <a:xfrm>
            <a:off x="3797154" y="2940533"/>
            <a:ext cx="4803562" cy="101929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Hoisting the 300t nacelle to a height of 120m is pushing the existing cranes to the limit. New crawler cranes must be developed to support the biggest contemporary turbines. Offshore, existing wind turbine installation vessels have maximum hoist heights of 125m. New vessels are being produced to reach 160m hoisting heights.</a:t>
            </a:r>
          </a:p>
        </p:txBody>
      </p:sp>
      <p:sp>
        <p:nvSpPr>
          <p:cNvPr id="28" name="Rectangle 27">
            <a:extLst>
              <a:ext uri="{FF2B5EF4-FFF2-40B4-BE49-F238E27FC236}">
                <a16:creationId xmlns:a16="http://schemas.microsoft.com/office/drawing/2014/main" id="{94D19AE2-5318-CFCC-2376-0419D8A2A7BB}"/>
              </a:ext>
            </a:extLst>
          </p:cNvPr>
          <p:cNvSpPr/>
          <p:nvPr/>
        </p:nvSpPr>
        <p:spPr bwMode="gray">
          <a:xfrm>
            <a:off x="3797154" y="4264424"/>
            <a:ext cx="4803562" cy="59668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Blade size is limited by road transport. Traditionally, this was a maximum of ~60m (3.8 MW turbine). Modern blade lifter transport vehicles have extended this ~80m (7-10 MW).</a:t>
            </a:r>
          </a:p>
        </p:txBody>
      </p:sp>
      <p:sp>
        <p:nvSpPr>
          <p:cNvPr id="29" name="Rectangle 28">
            <a:extLst>
              <a:ext uri="{FF2B5EF4-FFF2-40B4-BE49-F238E27FC236}">
                <a16:creationId xmlns:a16="http://schemas.microsoft.com/office/drawing/2014/main" id="{F6B132A8-E390-048F-E6BB-22E4376B751E}"/>
              </a:ext>
            </a:extLst>
          </p:cNvPr>
          <p:cNvSpPr/>
          <p:nvPr/>
        </p:nvSpPr>
        <p:spPr bwMode="gray">
          <a:xfrm>
            <a:off x="3797154" y="5165713"/>
            <a:ext cx="4803562" cy="73615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Tower base diameter is limited by road transport, at ~4.3m due to underpasses and bridges, leading to less efficient tower designs.</a:t>
            </a:r>
          </a:p>
        </p:txBody>
      </p:sp>
      <p:cxnSp>
        <p:nvCxnSpPr>
          <p:cNvPr id="43" name="Straight Connector 42">
            <a:extLst>
              <a:ext uri="{FF2B5EF4-FFF2-40B4-BE49-F238E27FC236}">
                <a16:creationId xmlns:a16="http://schemas.microsoft.com/office/drawing/2014/main" id="{CD29A9A7-87B3-88DA-A501-8ADE493BF915}"/>
              </a:ext>
            </a:extLst>
          </p:cNvPr>
          <p:cNvCxnSpPr>
            <a:cxnSpLocks/>
            <a:stCxn id="22" idx="0"/>
          </p:cNvCxnSpPr>
          <p:nvPr/>
        </p:nvCxnSpPr>
        <p:spPr bwMode="gray">
          <a:xfrm flipV="1">
            <a:off x="2732162" y="2365837"/>
            <a:ext cx="1064992"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C11FE1-745F-C760-502B-CF6BF2EA9F39}"/>
              </a:ext>
            </a:extLst>
          </p:cNvPr>
          <p:cNvCxnSpPr>
            <a:cxnSpLocks/>
          </p:cNvCxnSpPr>
          <p:nvPr/>
        </p:nvCxnSpPr>
        <p:spPr bwMode="gray">
          <a:xfrm>
            <a:off x="2401369" y="3793532"/>
            <a:ext cx="1395785"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EF67DA-394E-1587-FA68-4E74CB82C7DF}"/>
              </a:ext>
            </a:extLst>
          </p:cNvPr>
          <p:cNvCxnSpPr>
            <a:cxnSpLocks/>
          </p:cNvCxnSpPr>
          <p:nvPr/>
        </p:nvCxnSpPr>
        <p:spPr bwMode="gray">
          <a:xfrm>
            <a:off x="3045045" y="4643924"/>
            <a:ext cx="752109"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D2EC12-CCF2-3D61-6AC0-98B84D6EF986}"/>
              </a:ext>
            </a:extLst>
          </p:cNvPr>
          <p:cNvCxnSpPr>
            <a:cxnSpLocks/>
          </p:cNvCxnSpPr>
          <p:nvPr/>
        </p:nvCxnSpPr>
        <p:spPr bwMode="gray">
          <a:xfrm>
            <a:off x="2340957" y="5412020"/>
            <a:ext cx="1456197"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3" name="Text Placeholder 10">
            <a:extLst>
              <a:ext uri="{FF2B5EF4-FFF2-40B4-BE49-F238E27FC236}">
                <a16:creationId xmlns:a16="http://schemas.microsoft.com/office/drawing/2014/main" id="{1943878E-ECEE-CCF4-F250-A0142ADDD0D2}"/>
              </a:ext>
            </a:extLst>
          </p:cNvPr>
          <p:cNvSpPr>
            <a:spLocks noGrp="1"/>
          </p:cNvSpPr>
          <p:nvPr>
            <p:custDataLst>
              <p:tags r:id="rId5"/>
            </p:custDataLst>
          </p:nvPr>
        </p:nvSpPr>
        <p:spPr bwMode="auto">
          <a:xfrm>
            <a:off x="329184" y="1555084"/>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Challenges associated with the increasing size of wind turbines</a:t>
            </a:r>
            <a:endParaRPr lang="en-US" sz="1400" dirty="0"/>
          </a:p>
        </p:txBody>
      </p:sp>
      <p:cxnSp>
        <p:nvCxnSpPr>
          <p:cNvPr id="54" name="Straight Connector 53">
            <a:extLst>
              <a:ext uri="{FF2B5EF4-FFF2-40B4-BE49-F238E27FC236}">
                <a16:creationId xmlns:a16="http://schemas.microsoft.com/office/drawing/2014/main" id="{6C4C8EAD-ED60-D620-D8C1-15D44307C3AF}"/>
              </a:ext>
            </a:extLst>
          </p:cNvPr>
          <p:cNvCxnSpPr>
            <a:cxnSpLocks/>
          </p:cNvCxnSpPr>
          <p:nvPr/>
        </p:nvCxnSpPr>
        <p:spPr bwMode="gray">
          <a:xfrm>
            <a:off x="294465" y="1770983"/>
            <a:ext cx="7005378"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E98AAB-3AE2-0ECD-D1B1-07E12368B517}"/>
              </a:ext>
            </a:extLst>
          </p:cNvPr>
          <p:cNvSpPr txBox="1"/>
          <p:nvPr/>
        </p:nvSpPr>
        <p:spPr bwMode="gray">
          <a:xfrm>
            <a:off x="0" y="-8862"/>
            <a:ext cx="3383666" cy="318119"/>
          </a:xfrm>
          <a:prstGeom prst="rect">
            <a:avLst/>
          </a:prstGeom>
          <a:solidFill>
            <a:schemeClr val="accent5">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t>Challenge</a:t>
            </a:r>
            <a:endParaRPr kumimoji="0" lang="en-US" sz="1600" b="1" i="0" u="none" strike="noStrike" kern="1200" cap="none" spc="0" normalizeH="0" baseline="0" noProof="0">
              <a:ln>
                <a:noFill/>
              </a:ln>
              <a:effectLst/>
              <a:uLnTx/>
              <a:uFillTx/>
              <a:latin typeface="+mn-lt"/>
              <a:ea typeface="+mn-ea"/>
              <a:cs typeface="+mn-cs"/>
            </a:endParaRPr>
          </a:p>
        </p:txBody>
      </p:sp>
    </p:spTree>
    <p:custDataLst>
      <p:tags r:id="rId2"/>
    </p:custDataLst>
    <p:extLst>
      <p:ext uri="{BB962C8B-B14F-4D97-AF65-F5344CB8AC3E}">
        <p14:creationId xmlns:p14="http://schemas.microsoft.com/office/powerpoint/2010/main" val="2989307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375219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1" name="think-cell Slide" r:id="rId62" imgW="592" imgH="591" progId="TCLayout.ActiveDocument.1">
                  <p:embed/>
                </p:oleObj>
              </mc:Choice>
              <mc:Fallback>
                <p:oleObj name="think-cell Slide" r:id="rId62" imgW="592" imgH="591" progId="TCLayout.ActiveDocument.1">
                  <p:embed/>
                  <p:pic>
                    <p:nvPicPr>
                      <p:cNvPr id="7" name="think-cell data - do not delete" hidden="1"/>
                      <p:cNvPicPr/>
                      <p:nvPr/>
                    </p:nvPicPr>
                    <p:blipFill>
                      <a:blip r:embed="rId63"/>
                      <a:stretch>
                        <a:fillRect/>
                      </a:stretch>
                    </p:blipFill>
                    <p:spPr>
                      <a:xfrm>
                        <a:off x="1588" y="1588"/>
                        <a:ext cx="1588" cy="1588"/>
                      </a:xfrm>
                      <a:prstGeom prst="rect">
                        <a:avLst/>
                      </a:prstGeom>
                    </p:spPr>
                  </p:pic>
                </p:oleObj>
              </mc:Fallback>
            </mc:AlternateContent>
          </a:graphicData>
        </a:graphic>
      </p:graphicFrame>
      <p:cxnSp>
        <p:nvCxnSpPr>
          <p:cNvPr id="571" name="btfpColumnHeaderBoxLine912903">
            <a:extLst>
              <a:ext uri="{FF2B5EF4-FFF2-40B4-BE49-F238E27FC236}">
                <a16:creationId xmlns:a16="http://schemas.microsoft.com/office/drawing/2014/main" id="{EBFA7BF2-389E-0A7D-9C8E-73E506C573C3}"/>
              </a:ext>
            </a:extLst>
          </p:cNvPr>
          <p:cNvCxnSpPr>
            <a:cxnSpLocks/>
          </p:cNvCxnSpPr>
          <p:nvPr/>
        </p:nvCxnSpPr>
        <p:spPr bwMode="gray">
          <a:xfrm>
            <a:off x="4883943" y="2251075"/>
            <a:ext cx="0" cy="333692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2667A09C-38EF-6542-0F5A-0F6709A3523E}"/>
              </a:ext>
            </a:extLst>
          </p:cNvPr>
          <p:cNvCxnSpPr/>
          <p:nvPr>
            <p:custDataLst>
              <p:tags r:id="rId4"/>
            </p:custDataLst>
          </p:nvPr>
        </p:nvCxnSpPr>
        <p:spPr bwMode="gray">
          <a:xfrm>
            <a:off x="6135688" y="4879975"/>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2" name="Straight Connector 411">
            <a:extLst>
              <a:ext uri="{FF2B5EF4-FFF2-40B4-BE49-F238E27FC236}">
                <a16:creationId xmlns:a16="http://schemas.microsoft.com/office/drawing/2014/main" id="{022382FC-ED9C-5A75-8F03-3C474FFD460E}"/>
              </a:ext>
            </a:extLst>
          </p:cNvPr>
          <p:cNvCxnSpPr/>
          <p:nvPr>
            <p:custDataLst>
              <p:tags r:id="rId5"/>
            </p:custDataLst>
          </p:nvPr>
        </p:nvCxnSpPr>
        <p:spPr bwMode="gray">
          <a:xfrm>
            <a:off x="6135688" y="4560888"/>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3" name="Straight Connector 412">
            <a:extLst>
              <a:ext uri="{FF2B5EF4-FFF2-40B4-BE49-F238E27FC236}">
                <a16:creationId xmlns:a16="http://schemas.microsoft.com/office/drawing/2014/main" id="{87D3052D-80D0-E8B4-7B7A-8193263E49FE}"/>
              </a:ext>
            </a:extLst>
          </p:cNvPr>
          <p:cNvCxnSpPr/>
          <p:nvPr>
            <p:custDataLst>
              <p:tags r:id="rId6"/>
            </p:custDataLst>
          </p:nvPr>
        </p:nvCxnSpPr>
        <p:spPr bwMode="gray">
          <a:xfrm>
            <a:off x="6135688" y="4243388"/>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4" name="Straight Connector 413">
            <a:extLst>
              <a:ext uri="{FF2B5EF4-FFF2-40B4-BE49-F238E27FC236}">
                <a16:creationId xmlns:a16="http://schemas.microsoft.com/office/drawing/2014/main" id="{DB9A5B4E-3616-D27F-2C96-4D8D8616F72F}"/>
              </a:ext>
            </a:extLst>
          </p:cNvPr>
          <p:cNvCxnSpPr/>
          <p:nvPr>
            <p:custDataLst>
              <p:tags r:id="rId7"/>
            </p:custDataLst>
          </p:nvPr>
        </p:nvCxnSpPr>
        <p:spPr bwMode="gray">
          <a:xfrm>
            <a:off x="6135688" y="3924300"/>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113052DF-3130-7A1F-2C49-7E55A47D744E}"/>
              </a:ext>
            </a:extLst>
          </p:cNvPr>
          <p:cNvCxnSpPr/>
          <p:nvPr>
            <p:custDataLst>
              <p:tags r:id="rId8"/>
            </p:custDataLst>
          </p:nvPr>
        </p:nvCxnSpPr>
        <p:spPr bwMode="gray">
          <a:xfrm>
            <a:off x="6135688" y="3606800"/>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45F9275E-1778-6DCE-ACC0-AAC5DB81EF80}"/>
              </a:ext>
            </a:extLst>
          </p:cNvPr>
          <p:cNvCxnSpPr/>
          <p:nvPr>
            <p:custDataLst>
              <p:tags r:id="rId9"/>
            </p:custDataLst>
          </p:nvPr>
        </p:nvCxnSpPr>
        <p:spPr bwMode="gray">
          <a:xfrm>
            <a:off x="6135688" y="3287713"/>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7" name="Straight Connector 416">
            <a:extLst>
              <a:ext uri="{FF2B5EF4-FFF2-40B4-BE49-F238E27FC236}">
                <a16:creationId xmlns:a16="http://schemas.microsoft.com/office/drawing/2014/main" id="{4DADF611-9787-A299-BFBD-B87EB69441F5}"/>
              </a:ext>
            </a:extLst>
          </p:cNvPr>
          <p:cNvCxnSpPr/>
          <p:nvPr>
            <p:custDataLst>
              <p:tags r:id="rId10"/>
            </p:custDataLst>
          </p:nvPr>
        </p:nvCxnSpPr>
        <p:spPr bwMode="gray">
          <a:xfrm>
            <a:off x="6135688" y="2970213"/>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8" name="Straight Connector 417">
            <a:extLst>
              <a:ext uri="{FF2B5EF4-FFF2-40B4-BE49-F238E27FC236}">
                <a16:creationId xmlns:a16="http://schemas.microsoft.com/office/drawing/2014/main" id="{40604604-C599-46C3-E1FC-BB9EDAB8830C}"/>
              </a:ext>
            </a:extLst>
          </p:cNvPr>
          <p:cNvCxnSpPr/>
          <p:nvPr>
            <p:custDataLst>
              <p:tags r:id="rId11"/>
            </p:custDataLst>
          </p:nvPr>
        </p:nvCxnSpPr>
        <p:spPr bwMode="gray">
          <a:xfrm>
            <a:off x="6135688" y="2651125"/>
            <a:ext cx="24018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2" name="Chart 11">
            <a:extLst>
              <a:ext uri="{FF2B5EF4-FFF2-40B4-BE49-F238E27FC236}">
                <a16:creationId xmlns:a16="http://schemas.microsoft.com/office/drawing/2014/main" id="{C90DC58D-BCCF-004D-1897-C3B1C6203131}"/>
              </a:ext>
            </a:extLst>
          </p:cNvPr>
          <p:cNvGraphicFramePr/>
          <p:nvPr>
            <p:custDataLst>
              <p:tags r:id="rId12"/>
            </p:custDataLst>
            <p:extLst>
              <p:ext uri="{D42A27DB-BD31-4B8C-83A1-F6EECF244321}">
                <p14:modId xmlns:p14="http://schemas.microsoft.com/office/powerpoint/2010/main" val="932253518"/>
              </p:ext>
            </p:extLst>
          </p:nvPr>
        </p:nvGraphicFramePr>
        <p:xfrm>
          <a:off x="6053138" y="2495550"/>
          <a:ext cx="2855912" cy="2857500"/>
        </p:xfrm>
        <a:graphic>
          <a:graphicData uri="http://schemas.openxmlformats.org/drawingml/2006/chart">
            <c:chart xmlns:c="http://schemas.openxmlformats.org/drawingml/2006/chart" xmlns:r="http://schemas.openxmlformats.org/officeDocument/2006/relationships" r:id="rId64"/>
          </a:graphicData>
        </a:graphic>
      </p:graphicFrame>
      <p:sp>
        <p:nvSpPr>
          <p:cNvPr id="420" name="Text Placeholder 10">
            <a:extLst>
              <a:ext uri="{FF2B5EF4-FFF2-40B4-BE49-F238E27FC236}">
                <a16:creationId xmlns:a16="http://schemas.microsoft.com/office/drawing/2014/main" id="{A744B0A3-9946-A7D8-50C7-CBFB04702C9A}"/>
              </a:ext>
            </a:extLst>
          </p:cNvPr>
          <p:cNvSpPr>
            <a:spLocks noGrp="1"/>
          </p:cNvSpPr>
          <p:nvPr>
            <p:custDataLst>
              <p:tags r:id="rId13"/>
            </p:custDataLst>
          </p:nvPr>
        </p:nvSpPr>
        <p:spPr bwMode="auto">
          <a:xfrm>
            <a:off x="8907463" y="3678238"/>
            <a:ext cx="152400" cy="492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Turbines</a:t>
            </a:r>
            <a:endParaRPr lang="en-US" sz="1000"/>
          </a:p>
        </p:txBody>
      </p:sp>
      <p:sp>
        <p:nvSpPr>
          <p:cNvPr id="6" name="Title 5"/>
          <p:cNvSpPr>
            <a:spLocks noGrp="1"/>
          </p:cNvSpPr>
          <p:nvPr>
            <p:ph type="title"/>
          </p:nvPr>
        </p:nvSpPr>
        <p:spPr/>
        <p:txBody>
          <a:bodyPr vert="horz" lIns="91440" tIns="0" rIns="91440" bIns="45720" rtlCol="0" anchor="t">
            <a:noAutofit/>
          </a:bodyPr>
          <a:lstStyle/>
          <a:p>
            <a:r>
              <a:rPr lang="en-US"/>
              <a:t>Wind farms need to maintain a capacity density of &lt;3 MW/km2 to prevent wake loss, leading to exponentially larger wind farms</a:t>
            </a:r>
          </a:p>
        </p:txBody>
      </p:sp>
      <p:sp>
        <p:nvSpPr>
          <p:cNvPr id="15" name="btfpNotesBox361175"/>
          <p:cNvSpPr txBox="1"/>
          <p:nvPr>
            <p:custDataLst>
              <p:tags r:id="rId1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Baas et al., </a:t>
            </a:r>
            <a:r>
              <a:rPr lang="en-US" sz="800" dirty="0">
                <a:solidFill>
                  <a:srgbClr val="000000"/>
                </a:solidFill>
                <a:hlinkClick r:id="rId65"/>
              </a:rPr>
              <a:t>Investigating energy production and wake losses of multi-gigawatt offshore wind farms with atmospheric large-eddy simulation</a:t>
            </a:r>
            <a:r>
              <a:rPr lang="en-US" sz="800" dirty="0">
                <a:solidFill>
                  <a:srgbClr val="000000"/>
                </a:solidFill>
              </a:rPr>
              <a:t> (2023); Miller and Keith, </a:t>
            </a:r>
            <a:r>
              <a:rPr lang="en-US" sz="800" dirty="0">
                <a:solidFill>
                  <a:srgbClr val="000000"/>
                </a:solidFill>
                <a:hlinkClick r:id="rId66"/>
              </a:rPr>
              <a:t>Observation-based solar and wind power capacity factors and power densities</a:t>
            </a:r>
            <a:r>
              <a:rPr lang="en-US" sz="800" dirty="0">
                <a:solidFill>
                  <a:srgbClr val="000000"/>
                </a:solidFill>
              </a:rPr>
              <a:t> (2018); USGS, </a:t>
            </a:r>
            <a:r>
              <a:rPr lang="en-US" sz="800" dirty="0">
                <a:solidFill>
                  <a:srgbClr val="000000"/>
                </a:solidFill>
                <a:hlinkClick r:id="rId67"/>
              </a:rPr>
              <a:t>U.S. Wind Turbine Database</a:t>
            </a:r>
            <a:r>
              <a:rPr lang="en-US" sz="800" dirty="0">
                <a:solidFill>
                  <a:srgbClr val="000000"/>
                </a:solidFill>
              </a:rPr>
              <a:t> (2024); </a:t>
            </a:r>
            <a:r>
              <a:rPr lang="en-US" sz="800" dirty="0" err="1">
                <a:solidFill>
                  <a:srgbClr val="000000"/>
                </a:solidFill>
              </a:rPr>
              <a:t>Hasager</a:t>
            </a:r>
            <a:r>
              <a:rPr lang="en-US" sz="800" dirty="0">
                <a:solidFill>
                  <a:srgbClr val="000000"/>
                </a:solidFill>
              </a:rPr>
              <a:t> et al., </a:t>
            </a:r>
            <a:r>
              <a:rPr lang="en-US" sz="800" dirty="0">
                <a:solidFill>
                  <a:srgbClr val="000000"/>
                </a:solidFill>
                <a:hlinkClick r:id="rId68"/>
              </a:rPr>
              <a:t>Wind Farm Wake: The 2016 Horns Rev Photo Case</a:t>
            </a:r>
            <a:r>
              <a:rPr lang="en-US" sz="800" dirty="0">
                <a:solidFill>
                  <a:srgbClr val="000000"/>
                </a:solidFill>
              </a:rPr>
              <a:t> (2017).</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69"/>
              </a:rPr>
              <a:t>Gernot Wagner</a:t>
            </a:r>
            <a:r>
              <a:rPr lang="en-US" sz="800" dirty="0">
                <a:solidFill>
                  <a:srgbClr val="000000"/>
                </a:solidFill>
              </a:rPr>
              <a:t>. </a:t>
            </a:r>
            <a:r>
              <a:rPr lang="en-US" sz="800" dirty="0">
                <a:solidFill>
                  <a:srgbClr val="000000"/>
                </a:solidFill>
                <a:hlinkClick r:id="rId7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71"/>
              </a:rPr>
              <a:t>Reconsidering Wind</a:t>
            </a:r>
            <a:r>
              <a:rPr lang="en-US" sz="800" dirty="0">
                <a:solidFill>
                  <a:srgbClr val="000000"/>
                </a:solidFill>
              </a:rPr>
              <a:t>” (5 March 2025).</a:t>
            </a:r>
          </a:p>
        </p:txBody>
      </p:sp>
      <p:cxnSp>
        <p:nvCxnSpPr>
          <p:cNvPr id="216" name="btfpColumnHeaderBoxLine912903">
            <a:extLst>
              <a:ext uri="{FF2B5EF4-FFF2-40B4-BE49-F238E27FC236}">
                <a16:creationId xmlns:a16="http://schemas.microsoft.com/office/drawing/2014/main" id="{A8DD8FE4-C0D8-B178-D5F0-84B98530766A}"/>
              </a:ext>
            </a:extLst>
          </p:cNvPr>
          <p:cNvCxnSpPr>
            <a:cxnSpLocks/>
          </p:cNvCxnSpPr>
          <p:nvPr/>
        </p:nvCxnSpPr>
        <p:spPr bwMode="gray">
          <a:xfrm flipV="1">
            <a:off x="392874" y="1997076"/>
            <a:ext cx="86868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43" name="TextBox 8">
            <a:extLst>
              <a:ext uri="{FF2B5EF4-FFF2-40B4-BE49-F238E27FC236}">
                <a16:creationId xmlns:a16="http://schemas.microsoft.com/office/drawing/2014/main" id="{48898F4A-D392-44E9-3BEE-39380EAD0D1B}"/>
              </a:ext>
            </a:extLst>
          </p:cNvPr>
          <p:cNvSpPr txBox="1"/>
          <p:nvPr/>
        </p:nvSpPr>
        <p:spPr bwMode="gray">
          <a:xfrm>
            <a:off x="9383712" y="1554480"/>
            <a:ext cx="2498724" cy="3608680"/>
          </a:xfrm>
          <a:prstGeom prst="rect">
            <a:avLst/>
          </a:prstGeom>
          <a:solidFill>
            <a:srgbClr val="E3E8EE"/>
          </a:solidFill>
        </p:spPr>
        <p:txBody>
          <a:bodyPr wrap="square" lIns="137160" tIns="137160" rIns="274320" bIns="137160" rtlCol="0">
            <a:spAutoFit/>
          </a:bodyPr>
          <a:lstStyle/>
          <a:p>
            <a:pPr marL="0" indent="0" algn="l">
              <a:spcAft>
                <a:spcPts val="600"/>
              </a:spcAft>
              <a:buNone/>
            </a:pPr>
            <a:r>
              <a:rPr lang="en-US" sz="1250" b="1" dirty="0">
                <a:solidFill>
                  <a:srgbClr val="131516"/>
                </a:solidFill>
                <a:latin typeface="+mj-lt"/>
              </a:rPr>
              <a:t>Observations</a:t>
            </a:r>
            <a:endParaRPr lang="en-US" sz="1250" b="1" i="0" dirty="0">
              <a:solidFill>
                <a:srgbClr val="131516"/>
              </a:solidFill>
              <a:effectLst/>
              <a:latin typeface="+mj-lt"/>
            </a:endParaRPr>
          </a:p>
          <a:p>
            <a:pPr>
              <a:spcBef>
                <a:spcPts val="0"/>
              </a:spcBef>
              <a:spcAft>
                <a:spcPts val="400"/>
              </a:spcAft>
            </a:pPr>
            <a:r>
              <a:rPr lang="en-US" sz="1050" b="0" i="0" dirty="0">
                <a:solidFill>
                  <a:srgbClr val="131516"/>
                </a:solidFill>
                <a:effectLst/>
                <a:latin typeface="+mj-lt"/>
              </a:rPr>
              <a:t>As wind energy </a:t>
            </a:r>
            <a:r>
              <a:rPr lang="en-US" sz="1050" dirty="0">
                <a:solidFill>
                  <a:srgbClr val="131516"/>
                </a:solidFill>
                <a:latin typeface="+mj-lt"/>
              </a:rPr>
              <a:t>has become more competitive in LCOE, </a:t>
            </a:r>
            <a:r>
              <a:rPr lang="en-US" sz="1050" b="1" dirty="0">
                <a:solidFill>
                  <a:srgbClr val="131516"/>
                </a:solidFill>
                <a:latin typeface="+mj-lt"/>
              </a:rPr>
              <a:t>wind farms have gotten larger.</a:t>
            </a:r>
            <a:r>
              <a:rPr lang="en-US" sz="1050" dirty="0">
                <a:solidFill>
                  <a:srgbClr val="131516"/>
                </a:solidFill>
                <a:latin typeface="+mj-lt"/>
              </a:rPr>
              <a:t> The average number of turbines has increased from 30 to 80 in the past two decades. Similarly, </a:t>
            </a:r>
            <a:r>
              <a:rPr lang="en-US" sz="1050" b="1" dirty="0">
                <a:solidFill>
                  <a:srgbClr val="131516"/>
                </a:solidFill>
                <a:latin typeface="+mj-lt"/>
              </a:rPr>
              <a:t>the average capacity has increased sevenfold from ~30 MW to ~210 MW</a:t>
            </a:r>
            <a:r>
              <a:rPr lang="en-US" sz="1050" dirty="0">
                <a:solidFill>
                  <a:srgbClr val="131516"/>
                </a:solidFill>
                <a:latin typeface="+mj-lt"/>
              </a:rPr>
              <a:t> per farm.</a:t>
            </a:r>
          </a:p>
          <a:p>
            <a:pPr>
              <a:spcBef>
                <a:spcPts val="0"/>
              </a:spcBef>
              <a:spcAft>
                <a:spcPts val="400"/>
              </a:spcAft>
            </a:pPr>
            <a:r>
              <a:rPr lang="en-US" sz="1050" b="1" dirty="0">
                <a:solidFill>
                  <a:srgbClr val="131516"/>
                </a:solidFill>
                <a:latin typeface="+mj-lt"/>
              </a:rPr>
              <a:t>This leads to wake losses</a:t>
            </a:r>
            <a:r>
              <a:rPr lang="en-US" sz="1050" dirty="0">
                <a:solidFill>
                  <a:srgbClr val="131516"/>
                </a:solidFill>
                <a:latin typeface="+mj-lt"/>
              </a:rPr>
              <a:t>, where the interaction between turbines </a:t>
            </a:r>
            <a:r>
              <a:rPr lang="en-US" sz="1050" b="1" dirty="0">
                <a:solidFill>
                  <a:srgbClr val="131516"/>
                </a:solidFill>
                <a:latin typeface="+mj-lt"/>
              </a:rPr>
              <a:t>reduces the production capacity by up to 50%.</a:t>
            </a:r>
          </a:p>
          <a:p>
            <a:pPr>
              <a:spcBef>
                <a:spcPts val="0"/>
              </a:spcBef>
              <a:spcAft>
                <a:spcPts val="400"/>
              </a:spcAft>
            </a:pPr>
            <a:r>
              <a:rPr lang="en-US" sz="1050" dirty="0">
                <a:solidFill>
                  <a:srgbClr val="131516"/>
                </a:solidFill>
                <a:latin typeface="+mj-lt"/>
              </a:rPr>
              <a:t>New turbine designs </a:t>
            </a:r>
            <a:r>
              <a:rPr lang="en-US" sz="1050" b="1" dirty="0">
                <a:solidFill>
                  <a:srgbClr val="131516"/>
                </a:solidFill>
                <a:latin typeface="+mj-lt"/>
              </a:rPr>
              <a:t>steer wake away from downwind turbines</a:t>
            </a:r>
            <a:r>
              <a:rPr lang="en-US" sz="1050" dirty="0">
                <a:solidFill>
                  <a:srgbClr val="131516"/>
                </a:solidFill>
                <a:latin typeface="+mj-lt"/>
              </a:rPr>
              <a:t> and thus allow for slightly denser wind farms.</a:t>
            </a:r>
          </a:p>
        </p:txBody>
      </p:sp>
      <p:cxnSp>
        <p:nvCxnSpPr>
          <p:cNvPr id="19" name="Straight Connector 18">
            <a:extLst>
              <a:ext uri="{FF2B5EF4-FFF2-40B4-BE49-F238E27FC236}">
                <a16:creationId xmlns:a16="http://schemas.microsoft.com/office/drawing/2014/main" id="{BB264C72-A093-054C-189D-6705DDB00356}"/>
              </a:ext>
            </a:extLst>
          </p:cNvPr>
          <p:cNvCxnSpPr/>
          <p:nvPr>
            <p:custDataLst>
              <p:tags r:id="rId15"/>
            </p:custDataLst>
          </p:nvPr>
        </p:nvCxnSpPr>
        <p:spPr bwMode="gray">
          <a:xfrm>
            <a:off x="1041400" y="4606925"/>
            <a:ext cx="324643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DA14EBE-C5BD-D5FF-F0D9-6069C0FD6210}"/>
              </a:ext>
            </a:extLst>
          </p:cNvPr>
          <p:cNvCxnSpPr/>
          <p:nvPr>
            <p:custDataLst>
              <p:tags r:id="rId16"/>
            </p:custDataLst>
          </p:nvPr>
        </p:nvCxnSpPr>
        <p:spPr bwMode="gray">
          <a:xfrm>
            <a:off x="1041400" y="4117975"/>
            <a:ext cx="324643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11CDDC0-DB4A-5FD5-87CE-3871212A4F2C}"/>
              </a:ext>
            </a:extLst>
          </p:cNvPr>
          <p:cNvCxnSpPr/>
          <p:nvPr>
            <p:custDataLst>
              <p:tags r:id="rId17"/>
            </p:custDataLst>
          </p:nvPr>
        </p:nvCxnSpPr>
        <p:spPr bwMode="gray">
          <a:xfrm>
            <a:off x="1041400" y="3629025"/>
            <a:ext cx="324643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9" name="Straight Connector 438">
            <a:extLst>
              <a:ext uri="{FF2B5EF4-FFF2-40B4-BE49-F238E27FC236}">
                <a16:creationId xmlns:a16="http://schemas.microsoft.com/office/drawing/2014/main" id="{3D898C7B-95D5-1D84-F43B-28DA6B78B6E8}"/>
              </a:ext>
            </a:extLst>
          </p:cNvPr>
          <p:cNvCxnSpPr/>
          <p:nvPr>
            <p:custDataLst>
              <p:tags r:id="rId18"/>
            </p:custDataLst>
          </p:nvPr>
        </p:nvCxnSpPr>
        <p:spPr bwMode="gray">
          <a:xfrm>
            <a:off x="1041400" y="3140075"/>
            <a:ext cx="324643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08D85477-DEAD-E075-54E4-8A54CE5D6850}"/>
              </a:ext>
            </a:extLst>
          </p:cNvPr>
          <p:cNvCxnSpPr/>
          <p:nvPr>
            <p:custDataLst>
              <p:tags r:id="rId19"/>
            </p:custDataLst>
          </p:nvPr>
        </p:nvCxnSpPr>
        <p:spPr bwMode="gray">
          <a:xfrm>
            <a:off x="1041400" y="2651125"/>
            <a:ext cx="324643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 name="Chart 12">
            <a:extLst>
              <a:ext uri="{FF2B5EF4-FFF2-40B4-BE49-F238E27FC236}">
                <a16:creationId xmlns:a16="http://schemas.microsoft.com/office/drawing/2014/main" id="{296B8FF6-A861-035A-2C2F-DE028E18201B}"/>
              </a:ext>
            </a:extLst>
          </p:cNvPr>
          <p:cNvGraphicFramePr/>
          <p:nvPr>
            <p:custDataLst>
              <p:tags r:id="rId20"/>
            </p:custDataLst>
            <p:extLst>
              <p:ext uri="{D42A27DB-BD31-4B8C-83A1-F6EECF244321}">
                <p14:modId xmlns:p14="http://schemas.microsoft.com/office/powerpoint/2010/main" val="2394236842"/>
              </p:ext>
            </p:extLst>
          </p:nvPr>
        </p:nvGraphicFramePr>
        <p:xfrm>
          <a:off x="635000" y="2495550"/>
          <a:ext cx="3900488" cy="2974975"/>
        </p:xfrm>
        <a:graphic>
          <a:graphicData uri="http://schemas.openxmlformats.org/drawingml/2006/chart">
            <c:chart xmlns:c="http://schemas.openxmlformats.org/drawingml/2006/chart" xmlns:r="http://schemas.openxmlformats.org/officeDocument/2006/relationships" r:id="rId72"/>
          </a:graphicData>
        </a:graphic>
      </p:graphicFrame>
      <p:sp>
        <p:nvSpPr>
          <p:cNvPr id="23" name="Text Placeholder 10">
            <a:extLst>
              <a:ext uri="{FF2B5EF4-FFF2-40B4-BE49-F238E27FC236}">
                <a16:creationId xmlns:a16="http://schemas.microsoft.com/office/drawing/2014/main" id="{A1647AA4-9388-FC82-EF15-157DCD7CFDDB}"/>
              </a:ext>
            </a:extLst>
          </p:cNvPr>
          <p:cNvSpPr>
            <a:spLocks noGrp="1"/>
          </p:cNvSpPr>
          <p:nvPr>
            <p:custDataLst>
              <p:tags r:id="rId21"/>
            </p:custDataLst>
          </p:nvPr>
        </p:nvSpPr>
        <p:spPr bwMode="auto">
          <a:xfrm>
            <a:off x="1757363" y="5435600"/>
            <a:ext cx="1812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Installed cap. density (MW/km</a:t>
            </a:r>
            <a:r>
              <a:rPr lang="en-US" altLang="en-US" sz="1000" baseline="30000">
                <a:effectLst/>
              </a:rPr>
              <a:t>2</a:t>
            </a:r>
            <a:r>
              <a:rPr lang="en-US" altLang="en-US" sz="1000">
                <a:effectLst/>
              </a:rPr>
              <a:t>)</a:t>
            </a:r>
            <a:endParaRPr lang="en-US" sz="1000"/>
          </a:p>
        </p:txBody>
      </p:sp>
      <p:sp>
        <p:nvSpPr>
          <p:cNvPr id="24" name="Text Placeholder 10">
            <a:extLst>
              <a:ext uri="{FF2B5EF4-FFF2-40B4-BE49-F238E27FC236}">
                <a16:creationId xmlns:a16="http://schemas.microsoft.com/office/drawing/2014/main" id="{B9BA4EC7-DBDE-EBE4-E996-DCB5AE55B1C9}"/>
              </a:ext>
            </a:extLst>
          </p:cNvPr>
          <p:cNvSpPr>
            <a:spLocks noGrp="1"/>
          </p:cNvSpPr>
          <p:nvPr>
            <p:custDataLst>
              <p:tags r:id="rId22"/>
            </p:custDataLst>
          </p:nvPr>
        </p:nvSpPr>
        <p:spPr bwMode="auto">
          <a:xfrm>
            <a:off x="484188" y="3162300"/>
            <a:ext cx="152400" cy="14239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Realized power (MW/km)</a:t>
            </a:r>
            <a:endParaRPr lang="en-US" sz="1000"/>
          </a:p>
        </p:txBody>
      </p:sp>
      <p:grpSp>
        <p:nvGrpSpPr>
          <p:cNvPr id="25" name="Group 24">
            <a:extLst>
              <a:ext uri="{FF2B5EF4-FFF2-40B4-BE49-F238E27FC236}">
                <a16:creationId xmlns:a16="http://schemas.microsoft.com/office/drawing/2014/main" id="{C9A4FA73-EBA3-E59E-2A94-85E7EF4A15F5}"/>
              </a:ext>
            </a:extLst>
          </p:cNvPr>
          <p:cNvGrpSpPr/>
          <p:nvPr/>
        </p:nvGrpSpPr>
        <p:grpSpPr>
          <a:xfrm>
            <a:off x="1485900" y="4786035"/>
            <a:ext cx="102628" cy="146050"/>
            <a:chOff x="7622381" y="3060700"/>
            <a:chExt cx="77697" cy="241300"/>
          </a:xfrm>
        </p:grpSpPr>
        <p:cxnSp>
          <p:nvCxnSpPr>
            <p:cNvPr id="26" name="Straight Connector 25">
              <a:extLst>
                <a:ext uri="{FF2B5EF4-FFF2-40B4-BE49-F238E27FC236}">
                  <a16:creationId xmlns:a16="http://schemas.microsoft.com/office/drawing/2014/main" id="{D936EB8F-3E5C-C255-CF47-5BF8945ED071}"/>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48913A-A8EE-5AC0-B4E9-7FF8C98FE17B}"/>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F95097-6214-D817-C7AB-E1CBB80FB105}"/>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D858874-2307-17FA-6653-8000E1220319}"/>
              </a:ext>
            </a:extLst>
          </p:cNvPr>
          <p:cNvGrpSpPr/>
          <p:nvPr/>
        </p:nvGrpSpPr>
        <p:grpSpPr>
          <a:xfrm>
            <a:off x="2022952" y="4630460"/>
            <a:ext cx="102628" cy="176213"/>
            <a:chOff x="7622381" y="3060700"/>
            <a:chExt cx="77697" cy="241300"/>
          </a:xfrm>
        </p:grpSpPr>
        <p:cxnSp>
          <p:nvCxnSpPr>
            <p:cNvPr id="30" name="Straight Connector 29">
              <a:extLst>
                <a:ext uri="{FF2B5EF4-FFF2-40B4-BE49-F238E27FC236}">
                  <a16:creationId xmlns:a16="http://schemas.microsoft.com/office/drawing/2014/main" id="{66849159-280E-1654-A016-1C2E57DA3766}"/>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8A2936-3ED9-E19D-7684-6382D9F9D660}"/>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79DB8A-E707-69DA-9E29-F3BBC64711D5}"/>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169782B-4CC7-C8FE-4B99-7005B6B068CB}"/>
              </a:ext>
            </a:extLst>
          </p:cNvPr>
          <p:cNvGrpSpPr/>
          <p:nvPr/>
        </p:nvGrpSpPr>
        <p:grpSpPr>
          <a:xfrm>
            <a:off x="2557672" y="4495522"/>
            <a:ext cx="100297" cy="314325"/>
            <a:chOff x="7622381" y="3060700"/>
            <a:chExt cx="77697" cy="241300"/>
          </a:xfrm>
        </p:grpSpPr>
        <p:cxnSp>
          <p:nvCxnSpPr>
            <p:cNvPr id="34" name="Straight Connector 33">
              <a:extLst>
                <a:ext uri="{FF2B5EF4-FFF2-40B4-BE49-F238E27FC236}">
                  <a16:creationId xmlns:a16="http://schemas.microsoft.com/office/drawing/2014/main" id="{60A09525-6C27-EA07-336C-46C6F9888895}"/>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8D1B84-ABA8-1D71-25A2-C7A781A0A743}"/>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FEB8A2-776E-0DEF-93C8-506F1F72A2E0}"/>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984329B-F4BA-E058-C35A-4D4B451084F0}"/>
              </a:ext>
            </a:extLst>
          </p:cNvPr>
          <p:cNvGrpSpPr/>
          <p:nvPr/>
        </p:nvGrpSpPr>
        <p:grpSpPr>
          <a:xfrm>
            <a:off x="4184951" y="4197072"/>
            <a:ext cx="102628" cy="379413"/>
            <a:chOff x="7622381" y="3060700"/>
            <a:chExt cx="77697" cy="241300"/>
          </a:xfrm>
        </p:grpSpPr>
        <p:cxnSp>
          <p:nvCxnSpPr>
            <p:cNvPr id="38" name="Straight Connector 37">
              <a:extLst>
                <a:ext uri="{FF2B5EF4-FFF2-40B4-BE49-F238E27FC236}">
                  <a16:creationId xmlns:a16="http://schemas.microsoft.com/office/drawing/2014/main" id="{438663B4-D64B-1979-584D-42A62DF14233}"/>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3A9D5A-0B8E-D282-66F3-8BE122044B18}"/>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45027B5-5586-5C85-77AD-561329344436}"/>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7A5ABDA-47F5-FBB4-AA1C-68A4BE2072C4}"/>
              </a:ext>
            </a:extLst>
          </p:cNvPr>
          <p:cNvCxnSpPr/>
          <p:nvPr>
            <p:custDataLst>
              <p:tags r:id="rId23"/>
            </p:custDataLst>
          </p:nvPr>
        </p:nvCxnSpPr>
        <p:spPr bwMode="gray">
          <a:xfrm>
            <a:off x="3203575" y="2778125"/>
            <a:ext cx="342900" cy="0"/>
          </a:xfrm>
          <a:prstGeom prst="line">
            <a:avLst/>
          </a:prstGeom>
          <a:ln w="19050" cap="rnd" cmpd="sng" algn="ctr">
            <a:solidFill>
              <a:schemeClr val="bg2"/>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39C8AD6-46E2-B70A-769C-F496C7F6130D}"/>
              </a:ext>
            </a:extLst>
          </p:cNvPr>
          <p:cNvCxnSpPr/>
          <p:nvPr>
            <p:custDataLst>
              <p:tags r:id="rId24"/>
            </p:custDataLst>
          </p:nvPr>
        </p:nvCxnSpPr>
        <p:spPr bwMode="gray">
          <a:xfrm>
            <a:off x="3203575" y="2951163"/>
            <a:ext cx="3429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5B3CA384-1FEC-4A4A-00F1-3D3AAF780BF6}"/>
              </a:ext>
            </a:extLst>
          </p:cNvPr>
          <p:cNvSpPr/>
          <p:nvPr>
            <p:custDataLst>
              <p:tags r:id="rId25"/>
            </p:custDataLst>
          </p:nvPr>
        </p:nvSpPr>
        <p:spPr bwMode="auto">
          <a:xfrm>
            <a:off x="3343275" y="2919413"/>
            <a:ext cx="63500" cy="635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4" name="Text Placeholder 10">
            <a:extLst>
              <a:ext uri="{FF2B5EF4-FFF2-40B4-BE49-F238E27FC236}">
                <a16:creationId xmlns:a16="http://schemas.microsoft.com/office/drawing/2014/main" id="{84FBCBE9-8CCE-A8B5-F52B-3D6E31D919E8}"/>
              </a:ext>
            </a:extLst>
          </p:cNvPr>
          <p:cNvSpPr>
            <a:spLocks noGrp="1"/>
          </p:cNvSpPr>
          <p:nvPr>
            <p:custDataLst>
              <p:tags r:id="rId26"/>
            </p:custDataLst>
          </p:nvPr>
        </p:nvSpPr>
        <p:spPr bwMode="auto">
          <a:xfrm>
            <a:off x="3606800" y="2720975"/>
            <a:ext cx="7112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800">
                <a:effectLst/>
              </a:rPr>
              <a:t>45% cap. factor</a:t>
            </a:r>
            <a:endParaRPr lang="en-US" sz="800"/>
          </a:p>
        </p:txBody>
      </p:sp>
      <p:sp>
        <p:nvSpPr>
          <p:cNvPr id="45" name="Text Placeholder 10">
            <a:extLst>
              <a:ext uri="{FF2B5EF4-FFF2-40B4-BE49-F238E27FC236}">
                <a16:creationId xmlns:a16="http://schemas.microsoft.com/office/drawing/2014/main" id="{1C499B8E-C326-B8D9-7673-CD85C56F3ED4}"/>
              </a:ext>
            </a:extLst>
          </p:cNvPr>
          <p:cNvSpPr>
            <a:spLocks noGrp="1"/>
          </p:cNvSpPr>
          <p:nvPr>
            <p:custDataLst>
              <p:tags r:id="rId27"/>
            </p:custDataLst>
          </p:nvPr>
        </p:nvSpPr>
        <p:spPr bwMode="auto">
          <a:xfrm>
            <a:off x="3606800" y="2894013"/>
            <a:ext cx="4429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800">
                <a:effectLst/>
              </a:rPr>
              <a:t>Observed</a:t>
            </a:r>
            <a:endParaRPr lang="en-US" sz="800"/>
          </a:p>
        </p:txBody>
      </p:sp>
      <p:sp>
        <p:nvSpPr>
          <p:cNvPr id="47" name="TextBox 46">
            <a:extLst>
              <a:ext uri="{FF2B5EF4-FFF2-40B4-BE49-F238E27FC236}">
                <a16:creationId xmlns:a16="http://schemas.microsoft.com/office/drawing/2014/main" id="{EA4EC382-1A65-1459-6E65-A358ED0C36A1}"/>
              </a:ext>
            </a:extLst>
          </p:cNvPr>
          <p:cNvSpPr txBox="1"/>
          <p:nvPr/>
        </p:nvSpPr>
        <p:spPr bwMode="gray">
          <a:xfrm>
            <a:off x="457200" y="2261185"/>
            <a:ext cx="4013200" cy="225425"/>
          </a:xfrm>
          <a:prstGeom prst="rect">
            <a:avLst/>
          </a:prstGeom>
          <a:noFill/>
        </p:spPr>
        <p:txBody>
          <a:bodyPr wrap="square" lIns="36000" tIns="36000" rIns="36000" bIns="36000" rtlCol="0">
            <a:spAutoFit/>
          </a:bodyPr>
          <a:lstStyle/>
          <a:p>
            <a:pPr marL="0" indent="0">
              <a:buNone/>
            </a:pPr>
            <a:r>
              <a:rPr lang="en-US" sz="1000" b="1"/>
              <a:t>Observed realized power for various installed capacity densities</a:t>
            </a:r>
          </a:p>
        </p:txBody>
      </p:sp>
      <p:sp>
        <p:nvSpPr>
          <p:cNvPr id="56" name="Speech Bubble: Rectangle 55">
            <a:extLst>
              <a:ext uri="{FF2B5EF4-FFF2-40B4-BE49-F238E27FC236}">
                <a16:creationId xmlns:a16="http://schemas.microsoft.com/office/drawing/2014/main" id="{A0F16781-E161-4323-B607-1D98B29D66CB}"/>
              </a:ext>
            </a:extLst>
          </p:cNvPr>
          <p:cNvSpPr/>
          <p:nvPr/>
        </p:nvSpPr>
        <p:spPr bwMode="gray">
          <a:xfrm>
            <a:off x="4363779" y="2930606"/>
            <a:ext cx="1149610" cy="1286600"/>
          </a:xfrm>
          <a:prstGeom prst="wedgeRectCallout">
            <a:avLst>
              <a:gd name="adj1" fmla="val -52654"/>
              <a:gd name="adj2" fmla="val 59806"/>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000" dirty="0">
                <a:solidFill>
                  <a:schemeClr val="bg1"/>
                </a:solidFill>
              </a:rPr>
              <a:t>At a density of 3MW/km</a:t>
            </a:r>
            <a:r>
              <a:rPr lang="en-US" sz="1000" baseline="30000" dirty="0">
                <a:solidFill>
                  <a:schemeClr val="bg1"/>
                </a:solidFill>
              </a:rPr>
              <a:t>2</a:t>
            </a:r>
            <a:r>
              <a:rPr lang="en-US" sz="1000" dirty="0">
                <a:solidFill>
                  <a:schemeClr val="bg1"/>
                </a:solidFill>
              </a:rPr>
              <a:t>, </a:t>
            </a:r>
            <a:r>
              <a:rPr lang="en-US" sz="1000" b="1" dirty="0">
                <a:solidFill>
                  <a:schemeClr val="bg1"/>
                </a:solidFill>
              </a:rPr>
              <a:t>~80% of the US</a:t>
            </a:r>
            <a:r>
              <a:rPr lang="en-US" sz="1000" dirty="0">
                <a:solidFill>
                  <a:schemeClr val="bg1"/>
                </a:solidFill>
              </a:rPr>
              <a:t> would need to be covered in wind farms to cover the energy need of 86MWh/cap.</a:t>
            </a:r>
          </a:p>
        </p:txBody>
      </p:sp>
      <p:sp>
        <p:nvSpPr>
          <p:cNvPr id="184" name="TextBox 183">
            <a:extLst>
              <a:ext uri="{FF2B5EF4-FFF2-40B4-BE49-F238E27FC236}">
                <a16:creationId xmlns:a16="http://schemas.microsoft.com/office/drawing/2014/main" id="{92C2BF5A-86AE-8D06-EBD7-27BB2F92C56D}"/>
              </a:ext>
            </a:extLst>
          </p:cNvPr>
          <p:cNvSpPr txBox="1"/>
          <p:nvPr/>
        </p:nvSpPr>
        <p:spPr bwMode="gray">
          <a:xfrm>
            <a:off x="410600" y="1555041"/>
            <a:ext cx="3778813" cy="442035"/>
          </a:xfrm>
          <a:prstGeom prst="rect">
            <a:avLst/>
          </a:prstGeom>
          <a:noFill/>
        </p:spPr>
        <p:txBody>
          <a:bodyPr wrap="square" lIns="36000" tIns="36000" rIns="36000" bIns="36000" rtlCol="0">
            <a:spAutoFit/>
          </a:bodyPr>
          <a:lstStyle/>
          <a:p>
            <a:pPr marL="0" indent="0">
              <a:buNone/>
            </a:pPr>
            <a:r>
              <a:rPr lang="en-US" sz="1200" b="1" dirty="0"/>
              <a:t>Wake losses increase with larger turbines and decrease with more space …</a:t>
            </a:r>
          </a:p>
        </p:txBody>
      </p:sp>
      <p:cxnSp>
        <p:nvCxnSpPr>
          <p:cNvPr id="381" name="Straight Connector 380">
            <a:extLst>
              <a:ext uri="{FF2B5EF4-FFF2-40B4-BE49-F238E27FC236}">
                <a16:creationId xmlns:a16="http://schemas.microsoft.com/office/drawing/2014/main" id="{FFD58014-76E7-4A7E-A671-8C72D699DC30}"/>
              </a:ext>
            </a:extLst>
          </p:cNvPr>
          <p:cNvCxnSpPr/>
          <p:nvPr>
            <p:custDataLst>
              <p:tags r:id="rId28"/>
            </p:custDataLst>
          </p:nvPr>
        </p:nvCxnSpPr>
        <p:spPr bwMode="auto">
          <a:xfrm>
            <a:off x="6135688"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2" name="Straight Connector 381">
            <a:extLst>
              <a:ext uri="{FF2B5EF4-FFF2-40B4-BE49-F238E27FC236}">
                <a16:creationId xmlns:a16="http://schemas.microsoft.com/office/drawing/2014/main" id="{36E06DC9-11A3-71D0-77DD-305A780C3780}"/>
              </a:ext>
            </a:extLst>
          </p:cNvPr>
          <p:cNvCxnSpPr/>
          <p:nvPr>
            <p:custDataLst>
              <p:tags r:id="rId29"/>
            </p:custDataLst>
          </p:nvPr>
        </p:nvCxnSpPr>
        <p:spPr bwMode="auto">
          <a:xfrm>
            <a:off x="6335713"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3" name="Straight Connector 382">
            <a:extLst>
              <a:ext uri="{FF2B5EF4-FFF2-40B4-BE49-F238E27FC236}">
                <a16:creationId xmlns:a16="http://schemas.microsoft.com/office/drawing/2014/main" id="{68763A5B-9CD3-C3B8-99FA-7FDF2D50BEEA}"/>
              </a:ext>
            </a:extLst>
          </p:cNvPr>
          <p:cNvCxnSpPr/>
          <p:nvPr>
            <p:custDataLst>
              <p:tags r:id="rId30"/>
            </p:custDataLst>
          </p:nvPr>
        </p:nvCxnSpPr>
        <p:spPr bwMode="auto">
          <a:xfrm>
            <a:off x="6535738"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4" name="Straight Connector 383">
            <a:extLst>
              <a:ext uri="{FF2B5EF4-FFF2-40B4-BE49-F238E27FC236}">
                <a16:creationId xmlns:a16="http://schemas.microsoft.com/office/drawing/2014/main" id="{F3EBA179-DD8D-466E-99AE-86BEE4082535}"/>
              </a:ext>
            </a:extLst>
          </p:cNvPr>
          <p:cNvCxnSpPr/>
          <p:nvPr>
            <p:custDataLst>
              <p:tags r:id="rId31"/>
            </p:custDataLst>
          </p:nvPr>
        </p:nvCxnSpPr>
        <p:spPr bwMode="auto">
          <a:xfrm>
            <a:off x="6735763"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5" name="Straight Connector 384">
            <a:extLst>
              <a:ext uri="{FF2B5EF4-FFF2-40B4-BE49-F238E27FC236}">
                <a16:creationId xmlns:a16="http://schemas.microsoft.com/office/drawing/2014/main" id="{3BA445B7-D94F-0F94-1549-178F1182BE42}"/>
              </a:ext>
            </a:extLst>
          </p:cNvPr>
          <p:cNvCxnSpPr/>
          <p:nvPr>
            <p:custDataLst>
              <p:tags r:id="rId32"/>
            </p:custDataLst>
          </p:nvPr>
        </p:nvCxnSpPr>
        <p:spPr bwMode="auto">
          <a:xfrm>
            <a:off x="6935788"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6" name="Straight Connector 385">
            <a:extLst>
              <a:ext uri="{FF2B5EF4-FFF2-40B4-BE49-F238E27FC236}">
                <a16:creationId xmlns:a16="http://schemas.microsoft.com/office/drawing/2014/main" id="{64611BFF-1F58-E399-1332-FD54AD798590}"/>
              </a:ext>
            </a:extLst>
          </p:cNvPr>
          <p:cNvCxnSpPr/>
          <p:nvPr>
            <p:custDataLst>
              <p:tags r:id="rId33"/>
            </p:custDataLst>
          </p:nvPr>
        </p:nvCxnSpPr>
        <p:spPr bwMode="auto">
          <a:xfrm>
            <a:off x="7137400"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7" name="Straight Connector 386">
            <a:extLst>
              <a:ext uri="{FF2B5EF4-FFF2-40B4-BE49-F238E27FC236}">
                <a16:creationId xmlns:a16="http://schemas.microsoft.com/office/drawing/2014/main" id="{927CD56D-DAE4-166D-FA85-C130D52E67FB}"/>
              </a:ext>
            </a:extLst>
          </p:cNvPr>
          <p:cNvCxnSpPr/>
          <p:nvPr>
            <p:custDataLst>
              <p:tags r:id="rId34"/>
            </p:custDataLst>
          </p:nvPr>
        </p:nvCxnSpPr>
        <p:spPr bwMode="auto">
          <a:xfrm>
            <a:off x="7337425"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8" name="Straight Connector 387">
            <a:extLst>
              <a:ext uri="{FF2B5EF4-FFF2-40B4-BE49-F238E27FC236}">
                <a16:creationId xmlns:a16="http://schemas.microsoft.com/office/drawing/2014/main" id="{8C507161-12ED-4A6F-3BC8-6CD9DED4ABB1}"/>
              </a:ext>
            </a:extLst>
          </p:cNvPr>
          <p:cNvCxnSpPr/>
          <p:nvPr>
            <p:custDataLst>
              <p:tags r:id="rId35"/>
            </p:custDataLst>
          </p:nvPr>
        </p:nvCxnSpPr>
        <p:spPr bwMode="auto">
          <a:xfrm>
            <a:off x="7537450"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9" name="Straight Connector 388">
            <a:extLst>
              <a:ext uri="{FF2B5EF4-FFF2-40B4-BE49-F238E27FC236}">
                <a16:creationId xmlns:a16="http://schemas.microsoft.com/office/drawing/2014/main" id="{D9BF7223-6138-50EC-60FC-5DCE78A2863E}"/>
              </a:ext>
            </a:extLst>
          </p:cNvPr>
          <p:cNvCxnSpPr/>
          <p:nvPr>
            <p:custDataLst>
              <p:tags r:id="rId36"/>
            </p:custDataLst>
          </p:nvPr>
        </p:nvCxnSpPr>
        <p:spPr bwMode="auto">
          <a:xfrm>
            <a:off x="7737475"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0" name="Straight Connector 389">
            <a:extLst>
              <a:ext uri="{FF2B5EF4-FFF2-40B4-BE49-F238E27FC236}">
                <a16:creationId xmlns:a16="http://schemas.microsoft.com/office/drawing/2014/main" id="{4671EFFA-779D-D65B-2A4F-67724DFB4E89}"/>
              </a:ext>
            </a:extLst>
          </p:cNvPr>
          <p:cNvCxnSpPr/>
          <p:nvPr>
            <p:custDataLst>
              <p:tags r:id="rId37"/>
            </p:custDataLst>
          </p:nvPr>
        </p:nvCxnSpPr>
        <p:spPr bwMode="auto">
          <a:xfrm>
            <a:off x="7937500"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1" name="Straight Connector 390">
            <a:extLst>
              <a:ext uri="{FF2B5EF4-FFF2-40B4-BE49-F238E27FC236}">
                <a16:creationId xmlns:a16="http://schemas.microsoft.com/office/drawing/2014/main" id="{369AC208-B24E-07DB-C350-63309E1166AB}"/>
              </a:ext>
            </a:extLst>
          </p:cNvPr>
          <p:cNvCxnSpPr/>
          <p:nvPr>
            <p:custDataLst>
              <p:tags r:id="rId38"/>
            </p:custDataLst>
          </p:nvPr>
        </p:nvCxnSpPr>
        <p:spPr bwMode="auto">
          <a:xfrm>
            <a:off x="8137525"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2" name="Straight Connector 391">
            <a:extLst>
              <a:ext uri="{FF2B5EF4-FFF2-40B4-BE49-F238E27FC236}">
                <a16:creationId xmlns:a16="http://schemas.microsoft.com/office/drawing/2014/main" id="{36230971-5E99-1ECA-15CD-3A8DC58A0BD2}"/>
              </a:ext>
            </a:extLst>
          </p:cNvPr>
          <p:cNvCxnSpPr/>
          <p:nvPr>
            <p:custDataLst>
              <p:tags r:id="rId39"/>
            </p:custDataLst>
          </p:nvPr>
        </p:nvCxnSpPr>
        <p:spPr bwMode="auto">
          <a:xfrm>
            <a:off x="8337550"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3" name="Straight Connector 392">
            <a:extLst>
              <a:ext uri="{FF2B5EF4-FFF2-40B4-BE49-F238E27FC236}">
                <a16:creationId xmlns:a16="http://schemas.microsoft.com/office/drawing/2014/main" id="{C28727FA-0CEF-B334-4E57-D570001D0A0E}"/>
              </a:ext>
            </a:extLst>
          </p:cNvPr>
          <p:cNvCxnSpPr/>
          <p:nvPr>
            <p:custDataLst>
              <p:tags r:id="rId40"/>
            </p:custDataLst>
          </p:nvPr>
        </p:nvCxnSpPr>
        <p:spPr bwMode="auto">
          <a:xfrm>
            <a:off x="8537575" y="5197475"/>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4" name="Chart 13">
            <a:extLst>
              <a:ext uri="{FF2B5EF4-FFF2-40B4-BE49-F238E27FC236}">
                <a16:creationId xmlns:a16="http://schemas.microsoft.com/office/drawing/2014/main" id="{38CE1654-10C5-C638-7D98-F977940EB81F}"/>
              </a:ext>
            </a:extLst>
          </p:cNvPr>
          <p:cNvGraphicFramePr/>
          <p:nvPr>
            <p:custDataLst>
              <p:tags r:id="rId41"/>
            </p:custDataLst>
            <p:extLst>
              <p:ext uri="{D42A27DB-BD31-4B8C-83A1-F6EECF244321}">
                <p14:modId xmlns:p14="http://schemas.microsoft.com/office/powerpoint/2010/main" val="485903880"/>
              </p:ext>
            </p:extLst>
          </p:nvPr>
        </p:nvGraphicFramePr>
        <p:xfrm>
          <a:off x="5694363" y="2495550"/>
          <a:ext cx="2925762" cy="2857500"/>
        </p:xfrm>
        <a:graphic>
          <a:graphicData uri="http://schemas.openxmlformats.org/drawingml/2006/chart">
            <c:chart xmlns:c="http://schemas.openxmlformats.org/drawingml/2006/chart" xmlns:r="http://schemas.openxmlformats.org/officeDocument/2006/relationships" r:id="rId73"/>
          </a:graphicData>
        </a:graphic>
      </p:graphicFrame>
      <p:sp>
        <p:nvSpPr>
          <p:cNvPr id="395" name="Text Placeholder 10">
            <a:extLst>
              <a:ext uri="{FF2B5EF4-FFF2-40B4-BE49-F238E27FC236}">
                <a16:creationId xmlns:a16="http://schemas.microsoft.com/office/drawing/2014/main" id="{8BDBB906-F8D9-B12B-7EA6-D44E44CFD605}"/>
              </a:ext>
            </a:extLst>
          </p:cNvPr>
          <p:cNvSpPr>
            <a:spLocks noGrp="1"/>
          </p:cNvSpPr>
          <p:nvPr>
            <p:custDataLst>
              <p:tags r:id="rId42"/>
            </p:custDataLst>
          </p:nvPr>
        </p:nvSpPr>
        <p:spPr bwMode="gray">
          <a:xfrm>
            <a:off x="5995988" y="529272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D08793-6BA1-4550-96D5-BF53A3231289}" type="datetime'''''''''''''''''''''''''''''''''''''0''''''''''''0'''''''''''">
              <a:rPr lang="en-US" altLang="en-US" sz="1000" smtClean="0"/>
              <a:pPr marL="0" lvl="0" indent="0" algn="ctr">
                <a:spcBef>
                  <a:spcPct val="0"/>
                </a:spcBef>
                <a:spcAft>
                  <a:spcPct val="0"/>
                </a:spcAft>
                <a:buNone/>
              </a:pPr>
              <a:t>00</a:t>
            </a:fld>
            <a:endParaRPr lang="en-US" sz="1000"/>
          </a:p>
        </p:txBody>
      </p:sp>
      <p:sp>
        <p:nvSpPr>
          <p:cNvPr id="396" name="Text Placeholder 10">
            <a:extLst>
              <a:ext uri="{FF2B5EF4-FFF2-40B4-BE49-F238E27FC236}">
                <a16:creationId xmlns:a16="http://schemas.microsoft.com/office/drawing/2014/main" id="{15C2CF62-DF42-7927-C339-D4FBE83279AB}"/>
              </a:ext>
            </a:extLst>
          </p:cNvPr>
          <p:cNvSpPr>
            <a:spLocks noGrp="1"/>
          </p:cNvSpPr>
          <p:nvPr>
            <p:custDataLst>
              <p:tags r:id="rId43"/>
            </p:custDataLst>
          </p:nvPr>
        </p:nvSpPr>
        <p:spPr bwMode="gray">
          <a:xfrm>
            <a:off x="6265863"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850898-4B02-4903-97E9-D34245CCA3BE}" type="datetime'''''''''''''''''''''''''0''''2'''">
              <a:rPr lang="en-US" altLang="en-US" sz="1000" smtClean="0"/>
              <a:pPr marL="0" lvl="0" indent="0" algn="ctr">
                <a:spcBef>
                  <a:spcPct val="0"/>
                </a:spcBef>
                <a:spcAft>
                  <a:spcPct val="0"/>
                </a:spcAft>
                <a:buNone/>
              </a:pPr>
              <a:t>02</a:t>
            </a:fld>
            <a:endParaRPr lang="en-US" sz="1000"/>
          </a:p>
        </p:txBody>
      </p:sp>
      <p:sp>
        <p:nvSpPr>
          <p:cNvPr id="397" name="Text Placeholder 10">
            <a:extLst>
              <a:ext uri="{FF2B5EF4-FFF2-40B4-BE49-F238E27FC236}">
                <a16:creationId xmlns:a16="http://schemas.microsoft.com/office/drawing/2014/main" id="{9690B758-7A7C-7199-B506-2B044131CC3F}"/>
              </a:ext>
            </a:extLst>
          </p:cNvPr>
          <p:cNvSpPr>
            <a:spLocks noGrp="1"/>
          </p:cNvSpPr>
          <p:nvPr>
            <p:custDataLst>
              <p:tags r:id="rId44"/>
            </p:custDataLst>
          </p:nvPr>
        </p:nvSpPr>
        <p:spPr bwMode="gray">
          <a:xfrm>
            <a:off x="6465888"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800D7B-BBF2-45C6-AE76-7374BE711198}" type="datetime'''0''''''4'''''''">
              <a:rPr lang="en-US" altLang="en-US" sz="1000" smtClean="0"/>
              <a:pPr marL="0" lvl="0" indent="0" algn="ctr">
                <a:spcBef>
                  <a:spcPct val="0"/>
                </a:spcBef>
                <a:spcAft>
                  <a:spcPct val="0"/>
                </a:spcAft>
                <a:buNone/>
              </a:pPr>
              <a:t>04</a:t>
            </a:fld>
            <a:endParaRPr lang="en-US" sz="1000"/>
          </a:p>
        </p:txBody>
      </p:sp>
      <p:sp>
        <p:nvSpPr>
          <p:cNvPr id="398" name="Text Placeholder 10">
            <a:extLst>
              <a:ext uri="{FF2B5EF4-FFF2-40B4-BE49-F238E27FC236}">
                <a16:creationId xmlns:a16="http://schemas.microsoft.com/office/drawing/2014/main" id="{DB39014E-09A5-86FC-EDF9-4E6E0026B319}"/>
              </a:ext>
            </a:extLst>
          </p:cNvPr>
          <p:cNvSpPr>
            <a:spLocks noGrp="1"/>
          </p:cNvSpPr>
          <p:nvPr>
            <p:custDataLst>
              <p:tags r:id="rId45"/>
            </p:custDataLst>
          </p:nvPr>
        </p:nvSpPr>
        <p:spPr bwMode="gray">
          <a:xfrm>
            <a:off x="6665913"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678474-51BF-42C0-850B-68558A2B8456}" type="datetime'0''''''''6'''''''''''''''''''">
              <a:rPr lang="en-US" altLang="en-US" sz="1000" smtClean="0"/>
              <a:pPr marL="0" lvl="0" indent="0" algn="ctr">
                <a:spcBef>
                  <a:spcPct val="0"/>
                </a:spcBef>
                <a:spcAft>
                  <a:spcPct val="0"/>
                </a:spcAft>
                <a:buNone/>
              </a:pPr>
              <a:t>06</a:t>
            </a:fld>
            <a:endParaRPr lang="en-US" sz="1000"/>
          </a:p>
        </p:txBody>
      </p:sp>
      <p:sp>
        <p:nvSpPr>
          <p:cNvPr id="399" name="Text Placeholder 10">
            <a:extLst>
              <a:ext uri="{FF2B5EF4-FFF2-40B4-BE49-F238E27FC236}">
                <a16:creationId xmlns:a16="http://schemas.microsoft.com/office/drawing/2014/main" id="{C73010E6-15D8-8807-2CFF-8FBF2EEF405B}"/>
              </a:ext>
            </a:extLst>
          </p:cNvPr>
          <p:cNvSpPr>
            <a:spLocks noGrp="1"/>
          </p:cNvSpPr>
          <p:nvPr>
            <p:custDataLst>
              <p:tags r:id="rId46"/>
            </p:custDataLst>
          </p:nvPr>
        </p:nvSpPr>
        <p:spPr bwMode="gray">
          <a:xfrm>
            <a:off x="6865938"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7B115E-5B07-40C7-ABB2-A21CB79DC53B}" type="datetime'''''''''''''0''''''''''''''''''''''8'''''''''''''''''''''''">
              <a:rPr lang="en-US" altLang="en-US" sz="1000" smtClean="0"/>
              <a:pPr marL="0" lvl="0" indent="0" algn="ctr">
                <a:spcBef>
                  <a:spcPct val="0"/>
                </a:spcBef>
                <a:spcAft>
                  <a:spcPct val="0"/>
                </a:spcAft>
                <a:buNone/>
              </a:pPr>
              <a:t>08</a:t>
            </a:fld>
            <a:endParaRPr lang="en-US" sz="1000"/>
          </a:p>
        </p:txBody>
      </p:sp>
      <p:sp>
        <p:nvSpPr>
          <p:cNvPr id="400" name="Text Placeholder 10">
            <a:extLst>
              <a:ext uri="{FF2B5EF4-FFF2-40B4-BE49-F238E27FC236}">
                <a16:creationId xmlns:a16="http://schemas.microsoft.com/office/drawing/2014/main" id="{3692E6EB-6A0C-28BD-E1E7-E1CD4B05C67C}"/>
              </a:ext>
            </a:extLst>
          </p:cNvPr>
          <p:cNvSpPr>
            <a:spLocks noGrp="1"/>
          </p:cNvSpPr>
          <p:nvPr>
            <p:custDataLst>
              <p:tags r:id="rId47"/>
            </p:custDataLst>
          </p:nvPr>
        </p:nvSpPr>
        <p:spPr bwMode="gray">
          <a:xfrm>
            <a:off x="7067550"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B0C70D0-7CFD-41D2-ACCD-79CA94D688A4}" type="datetime'''1''''''''''0'''''''''''''''''''''''''">
              <a:rPr lang="en-US" altLang="en-US" sz="1000" smtClean="0"/>
              <a:pPr marL="0" lvl="0" indent="0" algn="ctr">
                <a:spcBef>
                  <a:spcPct val="0"/>
                </a:spcBef>
                <a:spcAft>
                  <a:spcPct val="0"/>
                </a:spcAft>
                <a:buNone/>
              </a:pPr>
              <a:t>10</a:t>
            </a:fld>
            <a:endParaRPr lang="en-US" sz="1000"/>
          </a:p>
        </p:txBody>
      </p:sp>
      <p:sp>
        <p:nvSpPr>
          <p:cNvPr id="401" name="Text Placeholder 10">
            <a:extLst>
              <a:ext uri="{FF2B5EF4-FFF2-40B4-BE49-F238E27FC236}">
                <a16:creationId xmlns:a16="http://schemas.microsoft.com/office/drawing/2014/main" id="{C84B3CE7-C805-0AAB-2B19-9C6EBF5CC705}"/>
              </a:ext>
            </a:extLst>
          </p:cNvPr>
          <p:cNvSpPr>
            <a:spLocks noGrp="1"/>
          </p:cNvSpPr>
          <p:nvPr>
            <p:custDataLst>
              <p:tags r:id="rId48"/>
            </p:custDataLst>
          </p:nvPr>
        </p:nvSpPr>
        <p:spPr bwMode="gray">
          <a:xfrm>
            <a:off x="7267575"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199225-F6C4-43B2-BEE8-1128B4BCC6A1}" type="datetime'''''''''''''''''''''''''''''''''1''''''2'''''''''''">
              <a:rPr lang="en-US" altLang="en-US" sz="1000" smtClean="0"/>
              <a:pPr marL="0" lvl="0" indent="0" algn="ctr">
                <a:spcBef>
                  <a:spcPct val="0"/>
                </a:spcBef>
                <a:spcAft>
                  <a:spcPct val="0"/>
                </a:spcAft>
                <a:buNone/>
              </a:pPr>
              <a:t>12</a:t>
            </a:fld>
            <a:endParaRPr lang="en-US" sz="1000"/>
          </a:p>
        </p:txBody>
      </p:sp>
      <p:sp>
        <p:nvSpPr>
          <p:cNvPr id="402" name="Text Placeholder 10">
            <a:extLst>
              <a:ext uri="{FF2B5EF4-FFF2-40B4-BE49-F238E27FC236}">
                <a16:creationId xmlns:a16="http://schemas.microsoft.com/office/drawing/2014/main" id="{02D86F12-7CB4-4046-2E5E-DAB85BECCF30}"/>
              </a:ext>
            </a:extLst>
          </p:cNvPr>
          <p:cNvSpPr>
            <a:spLocks noGrp="1"/>
          </p:cNvSpPr>
          <p:nvPr>
            <p:custDataLst>
              <p:tags r:id="rId49"/>
            </p:custDataLst>
          </p:nvPr>
        </p:nvSpPr>
        <p:spPr bwMode="gray">
          <a:xfrm>
            <a:off x="7467600"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106CBA-54FC-4F01-868A-7360879DC9D0}" type="datetime'''''''''''''''''''''''14'''''">
              <a:rPr lang="en-US" altLang="en-US" sz="1000" smtClean="0"/>
              <a:pPr marL="0" lvl="0" indent="0" algn="ctr">
                <a:spcBef>
                  <a:spcPct val="0"/>
                </a:spcBef>
                <a:spcAft>
                  <a:spcPct val="0"/>
                </a:spcAft>
                <a:buNone/>
              </a:pPr>
              <a:t>14</a:t>
            </a:fld>
            <a:endParaRPr lang="en-US" sz="1000"/>
          </a:p>
        </p:txBody>
      </p:sp>
      <p:sp>
        <p:nvSpPr>
          <p:cNvPr id="403" name="Text Placeholder 10">
            <a:extLst>
              <a:ext uri="{FF2B5EF4-FFF2-40B4-BE49-F238E27FC236}">
                <a16:creationId xmlns:a16="http://schemas.microsoft.com/office/drawing/2014/main" id="{DA8AA625-F6EB-228A-4B7E-DDA8D0C34C41}"/>
              </a:ext>
            </a:extLst>
          </p:cNvPr>
          <p:cNvSpPr>
            <a:spLocks noGrp="1"/>
          </p:cNvSpPr>
          <p:nvPr>
            <p:custDataLst>
              <p:tags r:id="rId50"/>
            </p:custDataLst>
          </p:nvPr>
        </p:nvSpPr>
        <p:spPr bwMode="gray">
          <a:xfrm>
            <a:off x="7667625"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856574D-5DC5-44C4-9D9E-4661CEA6B7CE}" type="datetime'''''''''''''''1''''''''6'''''''''''''''''''''''''''''''">
              <a:rPr lang="en-US" altLang="en-US" sz="1000" smtClean="0"/>
              <a:pPr marL="0" lvl="0" indent="0" algn="ctr">
                <a:spcBef>
                  <a:spcPct val="0"/>
                </a:spcBef>
                <a:spcAft>
                  <a:spcPct val="0"/>
                </a:spcAft>
                <a:buNone/>
              </a:pPr>
              <a:t>16</a:t>
            </a:fld>
            <a:endParaRPr lang="en-US" sz="1000"/>
          </a:p>
        </p:txBody>
      </p:sp>
      <p:sp>
        <p:nvSpPr>
          <p:cNvPr id="404" name="Text Placeholder 10">
            <a:extLst>
              <a:ext uri="{FF2B5EF4-FFF2-40B4-BE49-F238E27FC236}">
                <a16:creationId xmlns:a16="http://schemas.microsoft.com/office/drawing/2014/main" id="{42DD146E-2483-2C81-AA9D-4F21C0A7B6F5}"/>
              </a:ext>
            </a:extLst>
          </p:cNvPr>
          <p:cNvSpPr>
            <a:spLocks noGrp="1"/>
          </p:cNvSpPr>
          <p:nvPr>
            <p:custDataLst>
              <p:tags r:id="rId51"/>
            </p:custDataLst>
          </p:nvPr>
        </p:nvSpPr>
        <p:spPr bwMode="gray">
          <a:xfrm>
            <a:off x="7867650"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FF514DC-BC38-4CA7-BC91-8DC8C90AFF40}" type="datetime'''''''''''''1''8'''''">
              <a:rPr lang="en-US" altLang="en-US" sz="1000" smtClean="0"/>
              <a:pPr marL="0" lvl="0" indent="0" algn="ctr">
                <a:spcBef>
                  <a:spcPct val="0"/>
                </a:spcBef>
                <a:spcAft>
                  <a:spcPct val="0"/>
                </a:spcAft>
                <a:buNone/>
              </a:pPr>
              <a:t>18</a:t>
            </a:fld>
            <a:endParaRPr lang="en-US" sz="1000"/>
          </a:p>
        </p:txBody>
      </p:sp>
      <p:sp>
        <p:nvSpPr>
          <p:cNvPr id="405" name="Text Placeholder 10">
            <a:extLst>
              <a:ext uri="{FF2B5EF4-FFF2-40B4-BE49-F238E27FC236}">
                <a16:creationId xmlns:a16="http://schemas.microsoft.com/office/drawing/2014/main" id="{331B1027-0718-6A10-838C-48F5D37509AF}"/>
              </a:ext>
            </a:extLst>
          </p:cNvPr>
          <p:cNvSpPr>
            <a:spLocks noGrp="1"/>
          </p:cNvSpPr>
          <p:nvPr>
            <p:custDataLst>
              <p:tags r:id="rId52"/>
            </p:custDataLst>
          </p:nvPr>
        </p:nvSpPr>
        <p:spPr bwMode="gray">
          <a:xfrm>
            <a:off x="8067675"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3CA381-D946-4C24-A972-D2D731A69744}" type="datetime'''''''''''''''''''''''''2''''''''''''''''''''0'''''">
              <a:rPr lang="en-US" altLang="en-US" sz="1000" smtClean="0"/>
              <a:pPr marL="0" lvl="0" indent="0" algn="ctr">
                <a:spcBef>
                  <a:spcPct val="0"/>
                </a:spcBef>
                <a:spcAft>
                  <a:spcPct val="0"/>
                </a:spcAft>
                <a:buNone/>
              </a:pPr>
              <a:t>20</a:t>
            </a:fld>
            <a:endParaRPr lang="en-US" sz="1000"/>
          </a:p>
        </p:txBody>
      </p:sp>
      <p:sp>
        <p:nvSpPr>
          <p:cNvPr id="406" name="Text Placeholder 10">
            <a:extLst>
              <a:ext uri="{FF2B5EF4-FFF2-40B4-BE49-F238E27FC236}">
                <a16:creationId xmlns:a16="http://schemas.microsoft.com/office/drawing/2014/main" id="{8925BF28-2E49-9751-E799-252C98A717C5}"/>
              </a:ext>
            </a:extLst>
          </p:cNvPr>
          <p:cNvSpPr>
            <a:spLocks noGrp="1"/>
          </p:cNvSpPr>
          <p:nvPr>
            <p:custDataLst>
              <p:tags r:id="rId53"/>
            </p:custDataLst>
          </p:nvPr>
        </p:nvSpPr>
        <p:spPr bwMode="gray">
          <a:xfrm>
            <a:off x="8267700"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12D250-12B2-49CE-8E68-F1B7E41292B5}" type="datetime'''''''''''''2''''''''''''''''''''''''''''''''2'''''''''''">
              <a:rPr lang="en-US" altLang="en-US" sz="1000" smtClean="0"/>
              <a:pPr marL="0" lvl="0" indent="0" algn="ctr">
                <a:spcBef>
                  <a:spcPct val="0"/>
                </a:spcBef>
                <a:spcAft>
                  <a:spcPct val="0"/>
                </a:spcAft>
                <a:buNone/>
              </a:pPr>
              <a:t>22</a:t>
            </a:fld>
            <a:endParaRPr lang="en-US" sz="1000"/>
          </a:p>
        </p:txBody>
      </p:sp>
      <p:sp>
        <p:nvSpPr>
          <p:cNvPr id="407" name="Text Placeholder 10">
            <a:extLst>
              <a:ext uri="{FF2B5EF4-FFF2-40B4-BE49-F238E27FC236}">
                <a16:creationId xmlns:a16="http://schemas.microsoft.com/office/drawing/2014/main" id="{2146AA59-DE10-653C-8C21-0786FED2F1C5}"/>
              </a:ext>
            </a:extLst>
          </p:cNvPr>
          <p:cNvSpPr>
            <a:spLocks noGrp="1"/>
          </p:cNvSpPr>
          <p:nvPr>
            <p:custDataLst>
              <p:tags r:id="rId54"/>
            </p:custDataLst>
          </p:nvPr>
        </p:nvSpPr>
        <p:spPr bwMode="gray">
          <a:xfrm>
            <a:off x="8467725" y="5283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B89FDE-5E81-4BF4-AE8B-97EEBEBA88B7}" type="datetime'''''''''''''''''2''''''''''''''4'''''''''''''''''''''''''''''">
              <a:rPr lang="en-US" altLang="en-US" sz="1000" smtClean="0"/>
              <a:pPr marL="0" lvl="0" indent="0" algn="ctr">
                <a:spcBef>
                  <a:spcPct val="0"/>
                </a:spcBef>
                <a:spcAft>
                  <a:spcPct val="0"/>
                </a:spcAft>
                <a:buNone/>
              </a:pPr>
              <a:t>24</a:t>
            </a:fld>
            <a:endParaRPr lang="en-US" sz="1000"/>
          </a:p>
        </p:txBody>
      </p:sp>
      <p:sp>
        <p:nvSpPr>
          <p:cNvPr id="408" name="Text Placeholder 10">
            <a:extLst>
              <a:ext uri="{FF2B5EF4-FFF2-40B4-BE49-F238E27FC236}">
                <a16:creationId xmlns:a16="http://schemas.microsoft.com/office/drawing/2014/main" id="{1CA777E5-E7E9-28C8-E515-55D06FF62639}"/>
              </a:ext>
            </a:extLst>
          </p:cNvPr>
          <p:cNvSpPr>
            <a:spLocks noGrp="1"/>
          </p:cNvSpPr>
          <p:nvPr>
            <p:custDataLst>
              <p:tags r:id="rId55"/>
            </p:custDataLst>
          </p:nvPr>
        </p:nvSpPr>
        <p:spPr bwMode="auto">
          <a:xfrm>
            <a:off x="5543550" y="3648075"/>
            <a:ext cx="152400" cy="5540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Area, km</a:t>
            </a:r>
            <a:r>
              <a:rPr lang="en-US" altLang="en-US" sz="1000" baseline="30000">
                <a:effectLst/>
              </a:rPr>
              <a:t>2</a:t>
            </a:r>
            <a:endParaRPr lang="en-US" sz="1000"/>
          </a:p>
        </p:txBody>
      </p:sp>
      <p:graphicFrame>
        <p:nvGraphicFramePr>
          <p:cNvPr id="16" name="Chart 15">
            <a:extLst>
              <a:ext uri="{FF2B5EF4-FFF2-40B4-BE49-F238E27FC236}">
                <a16:creationId xmlns:a16="http://schemas.microsoft.com/office/drawing/2014/main" id="{320EE626-3E50-6F8C-F4A9-7E92B73C0B07}"/>
              </a:ext>
            </a:extLst>
          </p:cNvPr>
          <p:cNvGraphicFramePr/>
          <p:nvPr>
            <p:custDataLst>
              <p:tags r:id="rId56"/>
            </p:custDataLst>
            <p:extLst>
              <p:ext uri="{D42A27DB-BD31-4B8C-83A1-F6EECF244321}">
                <p14:modId xmlns:p14="http://schemas.microsoft.com/office/powerpoint/2010/main" val="2474798216"/>
              </p:ext>
            </p:extLst>
          </p:nvPr>
        </p:nvGraphicFramePr>
        <p:xfrm>
          <a:off x="6053138" y="2568575"/>
          <a:ext cx="2566987" cy="2711450"/>
        </p:xfrm>
        <a:graphic>
          <a:graphicData uri="http://schemas.openxmlformats.org/drawingml/2006/chart">
            <c:chart xmlns:c="http://schemas.openxmlformats.org/drawingml/2006/chart" xmlns:r="http://schemas.openxmlformats.org/officeDocument/2006/relationships" r:id="rId74"/>
          </a:graphicData>
        </a:graphic>
      </p:graphicFrame>
      <p:graphicFrame>
        <p:nvGraphicFramePr>
          <p:cNvPr id="17" name="Chart 16">
            <a:extLst>
              <a:ext uri="{FF2B5EF4-FFF2-40B4-BE49-F238E27FC236}">
                <a16:creationId xmlns:a16="http://schemas.microsoft.com/office/drawing/2014/main" id="{8962D4E7-6186-81BE-E407-5108F4192062}"/>
              </a:ext>
            </a:extLst>
          </p:cNvPr>
          <p:cNvGraphicFramePr/>
          <p:nvPr>
            <p:custDataLst>
              <p:tags r:id="rId57"/>
            </p:custDataLst>
            <p:extLst>
              <p:ext uri="{D42A27DB-BD31-4B8C-83A1-F6EECF244321}">
                <p14:modId xmlns:p14="http://schemas.microsoft.com/office/powerpoint/2010/main" val="2908009098"/>
              </p:ext>
            </p:extLst>
          </p:nvPr>
        </p:nvGraphicFramePr>
        <p:xfrm>
          <a:off x="6053138" y="2568575"/>
          <a:ext cx="2566987" cy="2711450"/>
        </p:xfrm>
        <a:graphic>
          <a:graphicData uri="http://schemas.openxmlformats.org/drawingml/2006/chart">
            <c:chart xmlns:c="http://schemas.openxmlformats.org/drawingml/2006/chart" xmlns:r="http://schemas.openxmlformats.org/officeDocument/2006/relationships" r:id="rId75"/>
          </a:graphicData>
        </a:graphic>
      </p:graphicFrame>
      <p:sp>
        <p:nvSpPr>
          <p:cNvPr id="421" name="TextBox 420">
            <a:extLst>
              <a:ext uri="{FF2B5EF4-FFF2-40B4-BE49-F238E27FC236}">
                <a16:creationId xmlns:a16="http://schemas.microsoft.com/office/drawing/2014/main" id="{29F336CC-8D66-8938-7857-E6F514EE4DA0}"/>
              </a:ext>
            </a:extLst>
          </p:cNvPr>
          <p:cNvSpPr txBox="1"/>
          <p:nvPr/>
        </p:nvSpPr>
        <p:spPr bwMode="gray">
          <a:xfrm>
            <a:off x="5448302" y="2286363"/>
            <a:ext cx="4013200" cy="225425"/>
          </a:xfrm>
          <a:prstGeom prst="rect">
            <a:avLst/>
          </a:prstGeom>
          <a:noFill/>
        </p:spPr>
        <p:txBody>
          <a:bodyPr wrap="square" lIns="36000" tIns="36000" rIns="36000" bIns="36000" rtlCol="0">
            <a:spAutoFit/>
          </a:bodyPr>
          <a:lstStyle/>
          <a:p>
            <a:pPr marL="0" indent="0">
              <a:buNone/>
            </a:pPr>
            <a:r>
              <a:rPr lang="en-US" sz="1000" b="1"/>
              <a:t>Median size of US wind farms 2000-2024</a:t>
            </a:r>
          </a:p>
        </p:txBody>
      </p:sp>
      <p:sp>
        <p:nvSpPr>
          <p:cNvPr id="437" name="TextBox 436">
            <a:extLst>
              <a:ext uri="{FF2B5EF4-FFF2-40B4-BE49-F238E27FC236}">
                <a16:creationId xmlns:a16="http://schemas.microsoft.com/office/drawing/2014/main" id="{10B4FD7A-E810-216A-8731-E359ED6ADA96}"/>
              </a:ext>
            </a:extLst>
          </p:cNvPr>
          <p:cNvSpPr txBox="1"/>
          <p:nvPr/>
        </p:nvSpPr>
        <p:spPr bwMode="gray">
          <a:xfrm>
            <a:off x="5448302" y="1555041"/>
            <a:ext cx="3443055" cy="442035"/>
          </a:xfrm>
          <a:prstGeom prst="rect">
            <a:avLst/>
          </a:prstGeom>
          <a:noFill/>
        </p:spPr>
        <p:txBody>
          <a:bodyPr wrap="square" lIns="36000" tIns="36000" rIns="36000" bIns="36000" rtlCol="0">
            <a:spAutoFit/>
          </a:bodyPr>
          <a:lstStyle/>
          <a:p>
            <a:pPr marL="0" indent="0">
              <a:buNone/>
            </a:pPr>
            <a:r>
              <a:rPr lang="en-US" sz="1200" b="1" dirty="0"/>
              <a:t>... leading to exponentially more area being taken up by wind farms in the US.</a:t>
            </a:r>
          </a:p>
        </p:txBody>
      </p:sp>
      <p:pic>
        <p:nvPicPr>
          <p:cNvPr id="341" name="Picture 340" descr="A group of wind turbines in the sky&#10;&#10;Description automatically generated">
            <a:extLst>
              <a:ext uri="{FF2B5EF4-FFF2-40B4-BE49-F238E27FC236}">
                <a16:creationId xmlns:a16="http://schemas.microsoft.com/office/drawing/2014/main" id="{829FC954-1B0B-C3A7-C8CE-444E165BCC29}"/>
              </a:ext>
            </a:extLst>
          </p:cNvPr>
          <p:cNvPicPr>
            <a:picLocks noChangeAspect="1"/>
          </p:cNvPicPr>
          <p:nvPr/>
        </p:nvPicPr>
        <p:blipFill>
          <a:blip r:embed="rId76" cstate="print">
            <a:extLst>
              <a:ext uri="{28A0092B-C50C-407E-A947-70E740481C1C}">
                <a14:useLocalDpi xmlns:a14="http://schemas.microsoft.com/office/drawing/2010/main"/>
              </a:ext>
            </a:extLst>
          </a:blip>
          <a:srcRect/>
          <a:stretch/>
        </p:blipFill>
        <p:spPr>
          <a:xfrm>
            <a:off x="1133093" y="2710169"/>
            <a:ext cx="1913320" cy="1426725"/>
          </a:xfrm>
          <a:prstGeom prst="rect">
            <a:avLst/>
          </a:prstGeom>
          <a:ln>
            <a:solidFill>
              <a:schemeClr val="tx1"/>
            </a:solidFill>
          </a:ln>
          <a:effectLst>
            <a:outerShdw blurRad="50800" dist="38100" dir="2700000" algn="tl" rotWithShape="0">
              <a:prstClr val="black">
                <a:alpha val="40000"/>
              </a:prstClr>
            </a:outerShdw>
          </a:effectLst>
        </p:spPr>
      </p:pic>
      <p:cxnSp>
        <p:nvCxnSpPr>
          <p:cNvPr id="511" name="Straight Connector 510">
            <a:extLst>
              <a:ext uri="{FF2B5EF4-FFF2-40B4-BE49-F238E27FC236}">
                <a16:creationId xmlns:a16="http://schemas.microsoft.com/office/drawing/2014/main" id="{920C1B63-709B-C381-76C4-B10BC80F902E}"/>
              </a:ext>
            </a:extLst>
          </p:cNvPr>
          <p:cNvCxnSpPr/>
          <p:nvPr>
            <p:custDataLst>
              <p:tags r:id="rId58"/>
            </p:custDataLst>
          </p:nvPr>
        </p:nvCxnSpPr>
        <p:spPr bwMode="gray">
          <a:xfrm>
            <a:off x="8320088" y="2360613"/>
            <a:ext cx="342900" cy="0"/>
          </a:xfrm>
          <a:prstGeom prst="line">
            <a:avLst/>
          </a:prstGeom>
          <a:ln w="19050" cap="rnd" cmpd="sng" algn="ctr">
            <a:solidFill>
              <a:schemeClr val="accent3"/>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84"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8723313" y="2297113"/>
            <a:ext cx="2984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951ED8-7B90-488A-9EBE-06A1FA16AC0B}" type="datetime'Tr''''''''''en''''''''''''''''''''''''''''''''''''''''''d'''''">
              <a:rPr lang="en-US" altLang="en-US" sz="900" smtClean="0">
                <a:effectLst/>
              </a:rPr>
              <a:pPr marL="0" lvl="0" indent="0">
                <a:spcBef>
                  <a:spcPct val="0"/>
                </a:spcBef>
                <a:spcAft>
                  <a:spcPct val="0"/>
                </a:spcAft>
                <a:buNone/>
              </a:pPr>
              <a:t>Trend</a:t>
            </a:fld>
            <a:endParaRPr lang="en-US" sz="900"/>
          </a:p>
        </p:txBody>
      </p:sp>
      <p:sp>
        <p:nvSpPr>
          <p:cNvPr id="570" name="Arrow: Right 569">
            <a:extLst>
              <a:ext uri="{FF2B5EF4-FFF2-40B4-BE49-F238E27FC236}">
                <a16:creationId xmlns:a16="http://schemas.microsoft.com/office/drawing/2014/main" id="{DF8F2D06-B40E-395B-FAF2-4889F633DAE8}"/>
              </a:ext>
            </a:extLst>
          </p:cNvPr>
          <p:cNvSpPr/>
          <p:nvPr/>
        </p:nvSpPr>
        <p:spPr bwMode="gray">
          <a:xfrm>
            <a:off x="4763982" y="1650058"/>
            <a:ext cx="292095" cy="257369"/>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 name="TextBox 2">
            <a:extLst>
              <a:ext uri="{FF2B5EF4-FFF2-40B4-BE49-F238E27FC236}">
                <a16:creationId xmlns:a16="http://schemas.microsoft.com/office/drawing/2014/main" id="{2289AC35-8FBA-5882-68CD-4FCA1822CE3C}"/>
              </a:ext>
            </a:extLst>
          </p:cNvPr>
          <p:cNvSpPr txBox="1"/>
          <p:nvPr/>
        </p:nvSpPr>
        <p:spPr bwMode="gray">
          <a:xfrm>
            <a:off x="0" y="-8862"/>
            <a:ext cx="3383666" cy="318119"/>
          </a:xfrm>
          <a:prstGeom prst="rect">
            <a:avLst/>
          </a:prstGeom>
          <a:solidFill>
            <a:schemeClr val="accent5">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t>Challenge</a:t>
            </a:r>
            <a:endParaRPr kumimoji="0" lang="en-US" sz="1600" b="1" i="0" u="none" strike="noStrike" kern="1200" cap="none" spc="0" normalizeH="0" baseline="0" noProof="0">
              <a:ln>
                <a:noFill/>
              </a:ln>
              <a:effectLst/>
              <a:uLnTx/>
              <a:uFillTx/>
              <a:latin typeface="+mn-lt"/>
              <a:ea typeface="+mn-ea"/>
              <a:cs typeface="+mn-cs"/>
            </a:endParaRPr>
          </a:p>
        </p:txBody>
      </p:sp>
    </p:spTree>
    <p:custDataLst>
      <p:tags r:id="rId2"/>
    </p:custDataLst>
    <p:extLst>
      <p:ext uri="{BB962C8B-B14F-4D97-AF65-F5344CB8AC3E}">
        <p14:creationId xmlns:p14="http://schemas.microsoft.com/office/powerpoint/2010/main" val="156032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980745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5" name="think-cell Slide" r:id="rId21" imgW="592" imgH="591" progId="TCLayout.ActiveDocument.1">
                  <p:embed/>
                </p:oleObj>
              </mc:Choice>
              <mc:Fallback>
                <p:oleObj name="think-cell Slide" r:id="rId21" imgW="592" imgH="591"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Wind farms have a significant impact on local temperatures, although global warming has a much larger long-term impact</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Miller and Keith, </a:t>
            </a:r>
            <a:r>
              <a:rPr lang="en-US" sz="800" dirty="0">
                <a:solidFill>
                  <a:srgbClr val="000000"/>
                </a:solidFill>
                <a:hlinkClick r:id="rId23"/>
              </a:rPr>
              <a:t>Climatic Impacts of Wind Power</a:t>
            </a:r>
            <a:r>
              <a:rPr lang="en-US" sz="800" dirty="0">
                <a:solidFill>
                  <a:srgbClr val="000000"/>
                </a:solidFill>
              </a:rPr>
              <a:t> (2018); USGS, </a:t>
            </a:r>
            <a:r>
              <a:rPr lang="en-US" sz="800" dirty="0">
                <a:solidFill>
                  <a:srgbClr val="000000"/>
                </a:solidFill>
                <a:hlinkClick r:id="rId24"/>
              </a:rPr>
              <a:t>U.S. Wind Turbine Database</a:t>
            </a:r>
            <a:r>
              <a:rPr lang="en-US" sz="800" dirty="0">
                <a:solidFill>
                  <a:srgbClr val="000000"/>
                </a:solidFill>
              </a:rPr>
              <a:t> (2024); EIA, </a:t>
            </a:r>
            <a:r>
              <a:rPr lang="en-US" sz="800" dirty="0">
                <a:solidFill>
                  <a:srgbClr val="000000"/>
                </a:solidFill>
                <a:hlinkClick r:id="rId25"/>
              </a:rPr>
              <a:t>How much energy does a person use in a year?</a:t>
            </a:r>
            <a:r>
              <a:rPr lang="en-US" sz="800" dirty="0">
                <a:solidFill>
                  <a:srgbClr val="000000"/>
                </a:solidFill>
              </a:rPr>
              <a:t> (2023).</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26"/>
              </a:rPr>
              <a:t>Gernot Wagner</a:t>
            </a:r>
            <a:r>
              <a:rPr lang="en-US" sz="800" dirty="0">
                <a:solidFill>
                  <a:srgbClr val="000000"/>
                </a:solidFill>
              </a:rPr>
              <a:t>. </a:t>
            </a:r>
            <a:r>
              <a:rPr lang="en-US" sz="800" dirty="0">
                <a:solidFill>
                  <a:srgbClr val="000000"/>
                </a:solidFill>
                <a:hlinkClick r:id="rId2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8"/>
              </a:rPr>
              <a:t>Reconsidering Wind</a:t>
            </a:r>
            <a:r>
              <a:rPr lang="en-US" sz="800" dirty="0">
                <a:solidFill>
                  <a:srgbClr val="000000"/>
                </a:solidFill>
              </a:rPr>
              <a:t>” (5 March 2025).</a:t>
            </a:r>
          </a:p>
        </p:txBody>
      </p:sp>
      <p:sp>
        <p:nvSpPr>
          <p:cNvPr id="11" name="TextBox 10">
            <a:extLst>
              <a:ext uri="{FF2B5EF4-FFF2-40B4-BE49-F238E27FC236}">
                <a16:creationId xmlns:a16="http://schemas.microsoft.com/office/drawing/2014/main" id="{49D694E3-B175-549E-0BEE-15DE3A9EC961}"/>
              </a:ext>
            </a:extLst>
          </p:cNvPr>
          <p:cNvSpPr txBox="1"/>
          <p:nvPr/>
        </p:nvSpPr>
        <p:spPr bwMode="gray">
          <a:xfrm>
            <a:off x="4947811" y="1554480"/>
            <a:ext cx="4012405" cy="257369"/>
          </a:xfrm>
          <a:prstGeom prst="rect">
            <a:avLst/>
          </a:prstGeom>
          <a:noFill/>
        </p:spPr>
        <p:txBody>
          <a:bodyPr wrap="square" lIns="36000" tIns="36000" rIns="36000" bIns="36000" rtlCol="0">
            <a:spAutoFit/>
          </a:bodyPr>
          <a:lstStyle/>
          <a:p>
            <a:pPr marL="0" indent="0">
              <a:buNone/>
            </a:pPr>
            <a:r>
              <a:rPr lang="en-US" sz="1200" b="1"/>
              <a:t>… causing areas of the US to be up to 1°C warmer.</a:t>
            </a:r>
          </a:p>
        </p:txBody>
      </p:sp>
      <p:pic>
        <p:nvPicPr>
          <p:cNvPr id="1026" name="Picture 2">
            <a:extLst>
              <a:ext uri="{FF2B5EF4-FFF2-40B4-BE49-F238E27FC236}">
                <a16:creationId xmlns:a16="http://schemas.microsoft.com/office/drawing/2014/main" id="{B45C7BDF-BA73-DABE-58C2-DB378AB7A4B0}"/>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4954941" y="4292598"/>
            <a:ext cx="2735134" cy="1735611"/>
          </a:xfrm>
          <a:prstGeom prst="rect">
            <a:avLst/>
          </a:prstGeom>
          <a:noFill/>
          <a:extLst>
            <a:ext uri="{909E8E84-426E-40DD-AFC4-6F175D3DCCD1}">
              <a14:hiddenFill xmlns:a14="http://schemas.microsoft.com/office/drawing/2010/main">
                <a:solidFill>
                  <a:srgbClr val="FFFFFF"/>
                </a:solidFill>
              </a14:hiddenFill>
            </a:ext>
          </a:extLst>
        </p:spPr>
      </p:pic>
      <p:cxnSp>
        <p:nvCxnSpPr>
          <p:cNvPr id="1355" name="Straight Connector 1354">
            <a:extLst>
              <a:ext uri="{FF2B5EF4-FFF2-40B4-BE49-F238E27FC236}">
                <a16:creationId xmlns:a16="http://schemas.microsoft.com/office/drawing/2014/main" id="{8FF4DE28-6C5A-F5B2-8C5F-D73D69F9014B}"/>
              </a:ext>
            </a:extLst>
          </p:cNvPr>
          <p:cNvCxnSpPr/>
          <p:nvPr>
            <p:custDataLst>
              <p:tags r:id="rId5"/>
            </p:custDataLst>
          </p:nvPr>
        </p:nvCxnSpPr>
        <p:spPr bwMode="gray">
          <a:xfrm>
            <a:off x="1408113"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6" name="Straight Connector 1355">
            <a:extLst>
              <a:ext uri="{FF2B5EF4-FFF2-40B4-BE49-F238E27FC236}">
                <a16:creationId xmlns:a16="http://schemas.microsoft.com/office/drawing/2014/main" id="{19126351-A242-A22B-3032-2C154CD88E4F}"/>
              </a:ext>
            </a:extLst>
          </p:cNvPr>
          <p:cNvCxnSpPr/>
          <p:nvPr>
            <p:custDataLst>
              <p:tags r:id="rId6"/>
            </p:custDataLst>
          </p:nvPr>
        </p:nvCxnSpPr>
        <p:spPr bwMode="gray">
          <a:xfrm>
            <a:off x="1819275"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7" name="Straight Connector 1356">
            <a:extLst>
              <a:ext uri="{FF2B5EF4-FFF2-40B4-BE49-F238E27FC236}">
                <a16:creationId xmlns:a16="http://schemas.microsoft.com/office/drawing/2014/main" id="{EBD09BC2-518E-5C75-54F9-6292E4C6AABE}"/>
              </a:ext>
            </a:extLst>
          </p:cNvPr>
          <p:cNvCxnSpPr/>
          <p:nvPr>
            <p:custDataLst>
              <p:tags r:id="rId7"/>
            </p:custDataLst>
          </p:nvPr>
        </p:nvCxnSpPr>
        <p:spPr bwMode="gray">
          <a:xfrm>
            <a:off x="2230438"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8" name="Straight Connector 1357">
            <a:extLst>
              <a:ext uri="{FF2B5EF4-FFF2-40B4-BE49-F238E27FC236}">
                <a16:creationId xmlns:a16="http://schemas.microsoft.com/office/drawing/2014/main" id="{44EC352F-0272-D885-5C89-8F75312B4E0D}"/>
              </a:ext>
            </a:extLst>
          </p:cNvPr>
          <p:cNvCxnSpPr/>
          <p:nvPr>
            <p:custDataLst>
              <p:tags r:id="rId8"/>
            </p:custDataLst>
          </p:nvPr>
        </p:nvCxnSpPr>
        <p:spPr bwMode="gray">
          <a:xfrm>
            <a:off x="2640013"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9" name="Straight Connector 1358">
            <a:extLst>
              <a:ext uri="{FF2B5EF4-FFF2-40B4-BE49-F238E27FC236}">
                <a16:creationId xmlns:a16="http://schemas.microsoft.com/office/drawing/2014/main" id="{D5060356-2071-0C2C-1B5E-56A70B20865F}"/>
              </a:ext>
            </a:extLst>
          </p:cNvPr>
          <p:cNvCxnSpPr/>
          <p:nvPr>
            <p:custDataLst>
              <p:tags r:id="rId9"/>
            </p:custDataLst>
          </p:nvPr>
        </p:nvCxnSpPr>
        <p:spPr bwMode="gray">
          <a:xfrm>
            <a:off x="3051175"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60" name="Straight Connector 1359">
            <a:extLst>
              <a:ext uri="{FF2B5EF4-FFF2-40B4-BE49-F238E27FC236}">
                <a16:creationId xmlns:a16="http://schemas.microsoft.com/office/drawing/2014/main" id="{01FE57B1-6829-DD6E-8406-2BD95FFCEC9C}"/>
              </a:ext>
            </a:extLst>
          </p:cNvPr>
          <p:cNvCxnSpPr/>
          <p:nvPr>
            <p:custDataLst>
              <p:tags r:id="rId10"/>
            </p:custDataLst>
          </p:nvPr>
        </p:nvCxnSpPr>
        <p:spPr bwMode="gray">
          <a:xfrm>
            <a:off x="3462338" y="2559049"/>
            <a:ext cx="0" cy="266065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7" name="Straight Connector 1346">
            <a:extLst>
              <a:ext uri="{FF2B5EF4-FFF2-40B4-BE49-F238E27FC236}">
                <a16:creationId xmlns:a16="http://schemas.microsoft.com/office/drawing/2014/main" id="{4BDA9C1C-0B31-141F-9389-32E423A29D19}"/>
              </a:ext>
            </a:extLst>
          </p:cNvPr>
          <p:cNvCxnSpPr/>
          <p:nvPr>
            <p:custDataLst>
              <p:tags r:id="rId11"/>
            </p:custDataLst>
          </p:nvPr>
        </p:nvCxnSpPr>
        <p:spPr bwMode="gray">
          <a:xfrm>
            <a:off x="996950" y="4554538"/>
            <a:ext cx="246538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8" name="Straight Connector 1347">
            <a:extLst>
              <a:ext uri="{FF2B5EF4-FFF2-40B4-BE49-F238E27FC236}">
                <a16:creationId xmlns:a16="http://schemas.microsoft.com/office/drawing/2014/main" id="{C5049C4B-5C70-6FB1-4217-BD9B0B80BB26}"/>
              </a:ext>
            </a:extLst>
          </p:cNvPr>
          <p:cNvCxnSpPr/>
          <p:nvPr>
            <p:custDataLst>
              <p:tags r:id="rId12"/>
            </p:custDataLst>
          </p:nvPr>
        </p:nvCxnSpPr>
        <p:spPr bwMode="gray">
          <a:xfrm>
            <a:off x="996950" y="3889375"/>
            <a:ext cx="246538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9" name="Straight Connector 1348">
            <a:extLst>
              <a:ext uri="{FF2B5EF4-FFF2-40B4-BE49-F238E27FC236}">
                <a16:creationId xmlns:a16="http://schemas.microsoft.com/office/drawing/2014/main" id="{3BCAD10B-4F64-7335-6701-92509A348B1C}"/>
              </a:ext>
            </a:extLst>
          </p:cNvPr>
          <p:cNvCxnSpPr/>
          <p:nvPr>
            <p:custDataLst>
              <p:tags r:id="rId13"/>
            </p:custDataLst>
          </p:nvPr>
        </p:nvCxnSpPr>
        <p:spPr bwMode="gray">
          <a:xfrm>
            <a:off x="996950" y="3224213"/>
            <a:ext cx="246538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0" name="Straight Connector 1349">
            <a:extLst>
              <a:ext uri="{FF2B5EF4-FFF2-40B4-BE49-F238E27FC236}">
                <a16:creationId xmlns:a16="http://schemas.microsoft.com/office/drawing/2014/main" id="{1C8F15C3-6A5F-D7FF-6139-E7ABB9A3A3E5}"/>
              </a:ext>
            </a:extLst>
          </p:cNvPr>
          <p:cNvCxnSpPr/>
          <p:nvPr>
            <p:custDataLst>
              <p:tags r:id="rId14"/>
            </p:custDataLst>
          </p:nvPr>
        </p:nvCxnSpPr>
        <p:spPr bwMode="gray">
          <a:xfrm>
            <a:off x="996950" y="2559050"/>
            <a:ext cx="2465388" cy="0"/>
          </a:xfrm>
          <a:prstGeom prst="line">
            <a:avLst/>
          </a:prstGeom>
          <a:ln w="3175" cap="flat" cmpd="sng" algn="ctr">
            <a:solidFill>
              <a:srgbClr val="D6D7D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 name="Chart 8">
            <a:extLst>
              <a:ext uri="{FF2B5EF4-FFF2-40B4-BE49-F238E27FC236}">
                <a16:creationId xmlns:a16="http://schemas.microsoft.com/office/drawing/2014/main" id="{8903C4D6-31C9-FF72-89D6-3748433216C4}"/>
              </a:ext>
            </a:extLst>
          </p:cNvPr>
          <p:cNvGraphicFramePr/>
          <p:nvPr>
            <p:custDataLst>
              <p:tags r:id="rId15"/>
            </p:custDataLst>
            <p:extLst>
              <p:ext uri="{D42A27DB-BD31-4B8C-83A1-F6EECF244321}">
                <p14:modId xmlns:p14="http://schemas.microsoft.com/office/powerpoint/2010/main" val="4050761615"/>
              </p:ext>
            </p:extLst>
          </p:nvPr>
        </p:nvGraphicFramePr>
        <p:xfrm>
          <a:off x="590550" y="2403475"/>
          <a:ext cx="3119438" cy="3190875"/>
        </p:xfrm>
        <a:graphic>
          <a:graphicData uri="http://schemas.openxmlformats.org/drawingml/2006/chart">
            <c:chart xmlns:c="http://schemas.openxmlformats.org/drawingml/2006/chart" xmlns:r="http://schemas.openxmlformats.org/officeDocument/2006/relationships" r:id="rId30"/>
          </a:graphicData>
        </a:graphic>
      </p:graphicFrame>
      <p:sp>
        <p:nvSpPr>
          <p:cNvPr id="1321"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346200" y="5559425"/>
            <a:ext cx="17653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effectLst/>
              </a:rPr>
              <a:t>Installed cap. density (MW/km)</a:t>
            </a:r>
            <a:endParaRPr lang="en-US" sz="1000"/>
          </a:p>
        </p:txBody>
      </p:sp>
      <p:sp>
        <p:nvSpPr>
          <p:cNvPr id="1298"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39738" y="3294063"/>
            <a:ext cx="152400" cy="1190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l-GR" altLang="en-US" sz="1000">
                <a:effectLst/>
              </a:rPr>
              <a:t>Δ</a:t>
            </a:r>
            <a:r>
              <a:rPr lang="en-US" altLang="en-US" sz="1000">
                <a:effectLst/>
              </a:rPr>
              <a:t>T surface temp (°C)</a:t>
            </a:r>
            <a:endParaRPr lang="en-US" sz="1000"/>
          </a:p>
        </p:txBody>
      </p:sp>
      <p:grpSp>
        <p:nvGrpSpPr>
          <p:cNvPr id="1168" name="Group 1167">
            <a:extLst>
              <a:ext uri="{FF2B5EF4-FFF2-40B4-BE49-F238E27FC236}">
                <a16:creationId xmlns:a16="http://schemas.microsoft.com/office/drawing/2014/main" id="{4A4D3ADE-8E5E-7CA8-2F96-5BC317D95A8E}"/>
              </a:ext>
            </a:extLst>
          </p:cNvPr>
          <p:cNvGrpSpPr/>
          <p:nvPr/>
        </p:nvGrpSpPr>
        <p:grpSpPr>
          <a:xfrm>
            <a:off x="1374494" y="3859452"/>
            <a:ext cx="70186" cy="1285573"/>
            <a:chOff x="7622381" y="3060700"/>
            <a:chExt cx="77697" cy="241300"/>
          </a:xfrm>
        </p:grpSpPr>
        <p:cxnSp>
          <p:nvCxnSpPr>
            <p:cNvPr id="1181" name="Straight Connector 1180">
              <a:extLst>
                <a:ext uri="{FF2B5EF4-FFF2-40B4-BE49-F238E27FC236}">
                  <a16:creationId xmlns:a16="http://schemas.microsoft.com/office/drawing/2014/main" id="{58560E49-69CD-E07F-EA67-0CA6C2223F41}"/>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82" name="Straight Connector 1181">
              <a:extLst>
                <a:ext uri="{FF2B5EF4-FFF2-40B4-BE49-F238E27FC236}">
                  <a16:creationId xmlns:a16="http://schemas.microsoft.com/office/drawing/2014/main" id="{25E5B132-5BB9-9FA6-CF43-97E63D40EB96}"/>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54607994-C805-F270-C80D-7205016A0DCA}"/>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169" name="Group 1168">
            <a:extLst>
              <a:ext uri="{FF2B5EF4-FFF2-40B4-BE49-F238E27FC236}">
                <a16:creationId xmlns:a16="http://schemas.microsoft.com/office/drawing/2014/main" id="{4ACEBC24-6349-1090-EDFF-6A9E88C50DFF}"/>
              </a:ext>
            </a:extLst>
          </p:cNvPr>
          <p:cNvGrpSpPr/>
          <p:nvPr/>
        </p:nvGrpSpPr>
        <p:grpSpPr>
          <a:xfrm>
            <a:off x="1785700" y="3452685"/>
            <a:ext cx="70186" cy="1692340"/>
            <a:chOff x="7622381" y="3060700"/>
            <a:chExt cx="77697" cy="241300"/>
          </a:xfrm>
        </p:grpSpPr>
        <p:cxnSp>
          <p:nvCxnSpPr>
            <p:cNvPr id="1178" name="Straight Connector 1177">
              <a:extLst>
                <a:ext uri="{FF2B5EF4-FFF2-40B4-BE49-F238E27FC236}">
                  <a16:creationId xmlns:a16="http://schemas.microsoft.com/office/drawing/2014/main" id="{ACA713ED-A234-392B-EA5D-56B8A246C7C4}"/>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id="{938D021C-709D-F95E-2866-956D48AF0DF2}"/>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id="{994B04C6-9EE0-DC47-5D19-4AD7AC0F97B9}"/>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170" name="Group 1169">
            <a:extLst>
              <a:ext uri="{FF2B5EF4-FFF2-40B4-BE49-F238E27FC236}">
                <a16:creationId xmlns:a16="http://schemas.microsoft.com/office/drawing/2014/main" id="{EA3D7C04-DD43-C0DD-FDAB-AB033C758E9C}"/>
              </a:ext>
            </a:extLst>
          </p:cNvPr>
          <p:cNvGrpSpPr/>
          <p:nvPr/>
        </p:nvGrpSpPr>
        <p:grpSpPr>
          <a:xfrm>
            <a:off x="2182590" y="3048496"/>
            <a:ext cx="70186" cy="2096529"/>
            <a:chOff x="7622381" y="3060700"/>
            <a:chExt cx="77697" cy="241300"/>
          </a:xfrm>
        </p:grpSpPr>
        <p:cxnSp>
          <p:nvCxnSpPr>
            <p:cNvPr id="1175" name="Straight Connector 1174">
              <a:extLst>
                <a:ext uri="{FF2B5EF4-FFF2-40B4-BE49-F238E27FC236}">
                  <a16:creationId xmlns:a16="http://schemas.microsoft.com/office/drawing/2014/main" id="{D1328927-A177-2EE6-6E8E-5F053D5FB346}"/>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76" name="Straight Connector 1175">
              <a:extLst>
                <a:ext uri="{FF2B5EF4-FFF2-40B4-BE49-F238E27FC236}">
                  <a16:creationId xmlns:a16="http://schemas.microsoft.com/office/drawing/2014/main" id="{32715B2B-1020-F6F1-8EBE-50CF44A9A151}"/>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3240E6E6-B552-150B-5DA6-1F328F34CB61}"/>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171" name="Group 1170">
            <a:extLst>
              <a:ext uri="{FF2B5EF4-FFF2-40B4-BE49-F238E27FC236}">
                <a16:creationId xmlns:a16="http://schemas.microsoft.com/office/drawing/2014/main" id="{9B5D15DE-2B09-AC11-ACE9-A76BA437D441}"/>
              </a:ext>
            </a:extLst>
          </p:cNvPr>
          <p:cNvGrpSpPr/>
          <p:nvPr/>
        </p:nvGrpSpPr>
        <p:grpSpPr>
          <a:xfrm>
            <a:off x="3428757" y="2768563"/>
            <a:ext cx="70186" cy="2376462"/>
            <a:chOff x="7622381" y="3060700"/>
            <a:chExt cx="77697" cy="241300"/>
          </a:xfrm>
        </p:grpSpPr>
        <p:cxnSp>
          <p:nvCxnSpPr>
            <p:cNvPr id="1172" name="Straight Connector 1171">
              <a:extLst>
                <a:ext uri="{FF2B5EF4-FFF2-40B4-BE49-F238E27FC236}">
                  <a16:creationId xmlns:a16="http://schemas.microsoft.com/office/drawing/2014/main" id="{A483AAC6-1D40-E817-3190-C98707C80E9B}"/>
                </a:ext>
              </a:extLst>
            </p:cNvPr>
            <p:cNvCxnSpPr>
              <a:cxnSpLocks/>
            </p:cNvCxnSpPr>
            <p:nvPr/>
          </p:nvCxnSpPr>
          <p:spPr bwMode="gray">
            <a:xfrm>
              <a:off x="7661229" y="3060700"/>
              <a:ext cx="0" cy="2413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id="{0FC7BF7C-300D-73E1-FBBC-FE62A05A5FD1}"/>
                </a:ext>
              </a:extLst>
            </p:cNvPr>
            <p:cNvCxnSpPr>
              <a:cxnSpLocks/>
            </p:cNvCxnSpPr>
            <p:nvPr/>
          </p:nvCxnSpPr>
          <p:spPr bwMode="gray">
            <a:xfrm>
              <a:off x="7622381" y="30607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74" name="Straight Connector 1173">
              <a:extLst>
                <a:ext uri="{FF2B5EF4-FFF2-40B4-BE49-F238E27FC236}">
                  <a16:creationId xmlns:a16="http://schemas.microsoft.com/office/drawing/2014/main" id="{3E003D84-CC0F-5A6C-2C77-863D3D7EE469}"/>
                </a:ext>
              </a:extLst>
            </p:cNvPr>
            <p:cNvCxnSpPr>
              <a:cxnSpLocks/>
            </p:cNvCxnSpPr>
            <p:nvPr/>
          </p:nvCxnSpPr>
          <p:spPr bwMode="gray">
            <a:xfrm>
              <a:off x="7622381" y="3302000"/>
              <a:ext cx="7769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669" name="Group 1668">
            <a:extLst>
              <a:ext uri="{FF2B5EF4-FFF2-40B4-BE49-F238E27FC236}">
                <a16:creationId xmlns:a16="http://schemas.microsoft.com/office/drawing/2014/main" id="{FCC8790E-83C2-C370-6561-FD88928B7EFF}"/>
              </a:ext>
            </a:extLst>
          </p:cNvPr>
          <p:cNvGrpSpPr/>
          <p:nvPr/>
        </p:nvGrpSpPr>
        <p:grpSpPr>
          <a:xfrm>
            <a:off x="7840887" y="4793427"/>
            <a:ext cx="1158795" cy="1277404"/>
            <a:chOff x="7766051" y="4793427"/>
            <a:chExt cx="1158795" cy="1277404"/>
          </a:xfrm>
        </p:grpSpPr>
        <p:sp>
          <p:nvSpPr>
            <p:cNvPr id="1654" name="Rectangle 1653">
              <a:extLst>
                <a:ext uri="{FF2B5EF4-FFF2-40B4-BE49-F238E27FC236}">
                  <a16:creationId xmlns:a16="http://schemas.microsoft.com/office/drawing/2014/main" id="{45029483-1D24-384C-F69D-2466E5BE2959}"/>
                </a:ext>
              </a:extLst>
            </p:cNvPr>
            <p:cNvSpPr/>
            <p:nvPr/>
          </p:nvSpPr>
          <p:spPr bwMode="gray">
            <a:xfrm>
              <a:off x="7802341" y="5008581"/>
              <a:ext cx="91440" cy="91440"/>
            </a:xfrm>
            <a:prstGeom prst="rect">
              <a:avLst/>
            </a:prstGeom>
            <a:solidFill>
              <a:srgbClr val="0D30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5" name="TextBox 1654">
              <a:extLst>
                <a:ext uri="{FF2B5EF4-FFF2-40B4-BE49-F238E27FC236}">
                  <a16:creationId xmlns:a16="http://schemas.microsoft.com/office/drawing/2014/main" id="{CF78D163-BC05-4461-90C4-0A15885B1F74}"/>
                </a:ext>
              </a:extLst>
            </p:cNvPr>
            <p:cNvSpPr txBox="1"/>
            <p:nvPr/>
          </p:nvSpPr>
          <p:spPr bwMode="gray">
            <a:xfrm>
              <a:off x="7918228" y="4940403"/>
              <a:ext cx="741009" cy="226591"/>
            </a:xfrm>
            <a:prstGeom prst="rect">
              <a:avLst/>
            </a:prstGeom>
            <a:noFill/>
          </p:spPr>
          <p:txBody>
            <a:bodyPr wrap="square" lIns="36000" tIns="36000" rIns="36000" bIns="36000" rtlCol="0">
              <a:spAutoFit/>
            </a:bodyPr>
            <a:lstStyle/>
            <a:p>
              <a:pPr marL="0" indent="0">
                <a:buNone/>
              </a:pPr>
              <a:r>
                <a:rPr lang="en-US" sz="1000"/>
                <a:t>~0</a:t>
              </a:r>
            </a:p>
          </p:txBody>
        </p:sp>
        <p:sp>
          <p:nvSpPr>
            <p:cNvPr id="1656" name="TextBox 1655">
              <a:extLst>
                <a:ext uri="{FF2B5EF4-FFF2-40B4-BE49-F238E27FC236}">
                  <a16:creationId xmlns:a16="http://schemas.microsoft.com/office/drawing/2014/main" id="{6B740802-DD23-DB23-86B6-4475620F4201}"/>
                </a:ext>
              </a:extLst>
            </p:cNvPr>
            <p:cNvSpPr txBox="1"/>
            <p:nvPr/>
          </p:nvSpPr>
          <p:spPr bwMode="gray">
            <a:xfrm>
              <a:off x="7918228" y="5392322"/>
              <a:ext cx="799618" cy="226591"/>
            </a:xfrm>
            <a:prstGeom prst="rect">
              <a:avLst/>
            </a:prstGeom>
            <a:noFill/>
          </p:spPr>
          <p:txBody>
            <a:bodyPr wrap="square" lIns="36000" tIns="36000" rIns="36000" bIns="36000" rtlCol="0">
              <a:spAutoFit/>
            </a:bodyPr>
            <a:lstStyle/>
            <a:p>
              <a:pPr marL="0" indent="0">
                <a:buNone/>
              </a:pPr>
              <a:r>
                <a:rPr lang="en-US" sz="1000"/>
                <a:t>0.3-0.5</a:t>
              </a:r>
            </a:p>
          </p:txBody>
        </p:sp>
        <p:sp>
          <p:nvSpPr>
            <p:cNvPr id="1657" name="TextBox 1656">
              <a:extLst>
                <a:ext uri="{FF2B5EF4-FFF2-40B4-BE49-F238E27FC236}">
                  <a16:creationId xmlns:a16="http://schemas.microsoft.com/office/drawing/2014/main" id="{D14332F5-8E8E-2A50-A01C-9E9AA0007381}"/>
                </a:ext>
              </a:extLst>
            </p:cNvPr>
            <p:cNvSpPr txBox="1"/>
            <p:nvPr/>
          </p:nvSpPr>
          <p:spPr bwMode="gray">
            <a:xfrm>
              <a:off x="7766051" y="4793427"/>
              <a:ext cx="1158795" cy="226591"/>
            </a:xfrm>
            <a:prstGeom prst="rect">
              <a:avLst/>
            </a:prstGeom>
            <a:noFill/>
          </p:spPr>
          <p:txBody>
            <a:bodyPr wrap="square" lIns="36000" tIns="36000" rIns="36000" bIns="36000" rtlCol="0">
              <a:spAutoFit/>
            </a:bodyPr>
            <a:lstStyle/>
            <a:p>
              <a:pPr marL="0" indent="0">
                <a:buNone/>
              </a:pPr>
              <a:r>
                <a:rPr lang="el-GR" altLang="en-US" sz="1000">
                  <a:effectLst/>
                </a:rPr>
                <a:t>Δ</a:t>
              </a:r>
              <a:r>
                <a:rPr lang="en-US" altLang="en-US" sz="1000">
                  <a:effectLst/>
                </a:rPr>
                <a:t>T (°C)</a:t>
              </a:r>
              <a:endParaRPr lang="en-US" sz="1000"/>
            </a:p>
          </p:txBody>
        </p:sp>
        <p:sp>
          <p:nvSpPr>
            <p:cNvPr id="1658" name="Rectangle 1657">
              <a:extLst>
                <a:ext uri="{FF2B5EF4-FFF2-40B4-BE49-F238E27FC236}">
                  <a16:creationId xmlns:a16="http://schemas.microsoft.com/office/drawing/2014/main" id="{B3297EBD-906F-5A16-32ED-CD3A3E7148B7}"/>
                </a:ext>
              </a:extLst>
            </p:cNvPr>
            <p:cNvSpPr/>
            <p:nvPr/>
          </p:nvSpPr>
          <p:spPr bwMode="gray">
            <a:xfrm>
              <a:off x="7802341" y="5159120"/>
              <a:ext cx="91440" cy="91440"/>
            </a:xfrm>
            <a:prstGeom prst="rect">
              <a:avLst/>
            </a:prstGeom>
            <a:solidFill>
              <a:srgbClr val="12BBF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9" name="Rectangle 1658">
              <a:extLst>
                <a:ext uri="{FF2B5EF4-FFF2-40B4-BE49-F238E27FC236}">
                  <a16:creationId xmlns:a16="http://schemas.microsoft.com/office/drawing/2014/main" id="{79DF51C9-F625-48BA-638B-41132A1E5B61}"/>
                </a:ext>
              </a:extLst>
            </p:cNvPr>
            <p:cNvSpPr/>
            <p:nvPr/>
          </p:nvSpPr>
          <p:spPr bwMode="gray">
            <a:xfrm>
              <a:off x="7802341" y="5309659"/>
              <a:ext cx="91440" cy="91440"/>
            </a:xfrm>
            <a:prstGeom prst="rect">
              <a:avLst/>
            </a:prstGeom>
            <a:solidFill>
              <a:srgbClr val="4AA83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0" name="Rectangle 1659">
              <a:extLst>
                <a:ext uri="{FF2B5EF4-FFF2-40B4-BE49-F238E27FC236}">
                  <a16:creationId xmlns:a16="http://schemas.microsoft.com/office/drawing/2014/main" id="{8D807F09-E96A-418E-1112-DD69C5FC6912}"/>
                </a:ext>
              </a:extLst>
            </p:cNvPr>
            <p:cNvSpPr/>
            <p:nvPr/>
          </p:nvSpPr>
          <p:spPr bwMode="gray">
            <a:xfrm>
              <a:off x="7802341" y="5460198"/>
              <a:ext cx="91440" cy="91440"/>
            </a:xfrm>
            <a:prstGeom prst="rect">
              <a:avLst/>
            </a:prstGeom>
            <a:solidFill>
              <a:srgbClr val="59FD1D"/>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1" name="Rectangle 1660">
              <a:extLst>
                <a:ext uri="{FF2B5EF4-FFF2-40B4-BE49-F238E27FC236}">
                  <a16:creationId xmlns:a16="http://schemas.microsoft.com/office/drawing/2014/main" id="{B8F48EA3-FC04-F93A-5682-8DF8CD702CF8}"/>
                </a:ext>
              </a:extLst>
            </p:cNvPr>
            <p:cNvSpPr/>
            <p:nvPr/>
          </p:nvSpPr>
          <p:spPr bwMode="gray">
            <a:xfrm>
              <a:off x="7802341" y="5610737"/>
              <a:ext cx="91440" cy="91440"/>
            </a:xfrm>
            <a:prstGeom prst="rect">
              <a:avLst/>
            </a:prstGeom>
            <a:solidFill>
              <a:srgbClr val="FDFA1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2" name="Rectangle 1661">
              <a:extLst>
                <a:ext uri="{FF2B5EF4-FFF2-40B4-BE49-F238E27FC236}">
                  <a16:creationId xmlns:a16="http://schemas.microsoft.com/office/drawing/2014/main" id="{4F10BA35-05B2-4B38-8D24-D1E4FE3425BA}"/>
                </a:ext>
              </a:extLst>
            </p:cNvPr>
            <p:cNvSpPr/>
            <p:nvPr/>
          </p:nvSpPr>
          <p:spPr bwMode="gray">
            <a:xfrm>
              <a:off x="7802341" y="5761276"/>
              <a:ext cx="91440" cy="91440"/>
            </a:xfrm>
            <a:prstGeom prst="rect">
              <a:avLst/>
            </a:prstGeom>
            <a:solidFill>
              <a:srgbClr val="F862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3" name="Rectangle 1662">
              <a:extLst>
                <a:ext uri="{FF2B5EF4-FFF2-40B4-BE49-F238E27FC236}">
                  <a16:creationId xmlns:a16="http://schemas.microsoft.com/office/drawing/2014/main" id="{2C6AE3B2-820E-F241-A30E-0102BC92F641}"/>
                </a:ext>
              </a:extLst>
            </p:cNvPr>
            <p:cNvSpPr/>
            <p:nvPr/>
          </p:nvSpPr>
          <p:spPr bwMode="gray">
            <a:xfrm>
              <a:off x="7802341" y="5911816"/>
              <a:ext cx="91440" cy="91440"/>
            </a:xfrm>
            <a:prstGeom prst="rect">
              <a:avLst/>
            </a:prstGeom>
            <a:solidFill>
              <a:srgbClr val="FD007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4" name="TextBox 1663">
              <a:extLst>
                <a:ext uri="{FF2B5EF4-FFF2-40B4-BE49-F238E27FC236}">
                  <a16:creationId xmlns:a16="http://schemas.microsoft.com/office/drawing/2014/main" id="{9D2E7AA0-26AC-9925-F207-2C388E96232B}"/>
                </a:ext>
              </a:extLst>
            </p:cNvPr>
            <p:cNvSpPr txBox="1"/>
            <p:nvPr/>
          </p:nvSpPr>
          <p:spPr bwMode="gray">
            <a:xfrm>
              <a:off x="7918228" y="5091043"/>
              <a:ext cx="741009" cy="226591"/>
            </a:xfrm>
            <a:prstGeom prst="rect">
              <a:avLst/>
            </a:prstGeom>
            <a:noFill/>
          </p:spPr>
          <p:txBody>
            <a:bodyPr wrap="square" lIns="36000" tIns="36000" rIns="36000" bIns="36000" rtlCol="0">
              <a:spAutoFit/>
            </a:bodyPr>
            <a:lstStyle/>
            <a:p>
              <a:pPr marL="0" indent="0">
                <a:buNone/>
              </a:pPr>
              <a:r>
                <a:rPr lang="en-US" sz="1000"/>
                <a:t>0.1-0.2</a:t>
              </a:r>
            </a:p>
          </p:txBody>
        </p:sp>
        <p:sp>
          <p:nvSpPr>
            <p:cNvPr id="1665" name="TextBox 1664">
              <a:extLst>
                <a:ext uri="{FF2B5EF4-FFF2-40B4-BE49-F238E27FC236}">
                  <a16:creationId xmlns:a16="http://schemas.microsoft.com/office/drawing/2014/main" id="{E7265AC1-FD31-97CC-678B-CD8508855E5B}"/>
                </a:ext>
              </a:extLst>
            </p:cNvPr>
            <p:cNvSpPr txBox="1"/>
            <p:nvPr/>
          </p:nvSpPr>
          <p:spPr bwMode="gray">
            <a:xfrm>
              <a:off x="7918228" y="5241683"/>
              <a:ext cx="741009" cy="226591"/>
            </a:xfrm>
            <a:prstGeom prst="rect">
              <a:avLst/>
            </a:prstGeom>
            <a:noFill/>
          </p:spPr>
          <p:txBody>
            <a:bodyPr wrap="square" lIns="36000" tIns="36000" rIns="36000" bIns="36000" rtlCol="0">
              <a:spAutoFit/>
            </a:bodyPr>
            <a:lstStyle/>
            <a:p>
              <a:pPr marL="0" indent="0">
                <a:buNone/>
              </a:pPr>
              <a:r>
                <a:rPr lang="en-US" sz="1000"/>
                <a:t>0.2-0.3</a:t>
              </a:r>
            </a:p>
          </p:txBody>
        </p:sp>
        <p:sp>
          <p:nvSpPr>
            <p:cNvPr id="1666" name="TextBox 1665">
              <a:extLst>
                <a:ext uri="{FF2B5EF4-FFF2-40B4-BE49-F238E27FC236}">
                  <a16:creationId xmlns:a16="http://schemas.microsoft.com/office/drawing/2014/main" id="{B07B076D-D18B-DC26-148B-CB236CAD15CF}"/>
                </a:ext>
              </a:extLst>
            </p:cNvPr>
            <p:cNvSpPr txBox="1"/>
            <p:nvPr/>
          </p:nvSpPr>
          <p:spPr bwMode="gray">
            <a:xfrm>
              <a:off x="7918228" y="5542962"/>
              <a:ext cx="741009" cy="226591"/>
            </a:xfrm>
            <a:prstGeom prst="rect">
              <a:avLst/>
            </a:prstGeom>
            <a:noFill/>
          </p:spPr>
          <p:txBody>
            <a:bodyPr wrap="square" lIns="36000" tIns="36000" rIns="36000" bIns="36000" rtlCol="0">
              <a:spAutoFit/>
            </a:bodyPr>
            <a:lstStyle/>
            <a:p>
              <a:pPr marL="0" indent="0">
                <a:buNone/>
              </a:pPr>
              <a:r>
                <a:rPr lang="en-US" sz="1000"/>
                <a:t>0.5-0.6</a:t>
              </a:r>
            </a:p>
          </p:txBody>
        </p:sp>
        <p:sp>
          <p:nvSpPr>
            <p:cNvPr id="1667" name="TextBox 1666">
              <a:extLst>
                <a:ext uri="{FF2B5EF4-FFF2-40B4-BE49-F238E27FC236}">
                  <a16:creationId xmlns:a16="http://schemas.microsoft.com/office/drawing/2014/main" id="{2B67D116-77F6-290C-44C7-9662C6967D9F}"/>
                </a:ext>
              </a:extLst>
            </p:cNvPr>
            <p:cNvSpPr txBox="1"/>
            <p:nvPr/>
          </p:nvSpPr>
          <p:spPr bwMode="gray">
            <a:xfrm>
              <a:off x="7918228" y="5693602"/>
              <a:ext cx="741009" cy="226591"/>
            </a:xfrm>
            <a:prstGeom prst="rect">
              <a:avLst/>
            </a:prstGeom>
            <a:noFill/>
          </p:spPr>
          <p:txBody>
            <a:bodyPr wrap="square" lIns="36000" tIns="36000" rIns="36000" bIns="36000" rtlCol="0">
              <a:spAutoFit/>
            </a:bodyPr>
            <a:lstStyle/>
            <a:p>
              <a:pPr marL="0" indent="0">
                <a:buNone/>
              </a:pPr>
              <a:r>
                <a:rPr lang="en-US" sz="1000"/>
                <a:t>0.6-0.8</a:t>
              </a:r>
            </a:p>
          </p:txBody>
        </p:sp>
        <p:sp>
          <p:nvSpPr>
            <p:cNvPr id="1668" name="TextBox 1667">
              <a:extLst>
                <a:ext uri="{FF2B5EF4-FFF2-40B4-BE49-F238E27FC236}">
                  <a16:creationId xmlns:a16="http://schemas.microsoft.com/office/drawing/2014/main" id="{260ABF18-8D7F-4299-358A-4061DA13B1B3}"/>
                </a:ext>
              </a:extLst>
            </p:cNvPr>
            <p:cNvSpPr txBox="1"/>
            <p:nvPr/>
          </p:nvSpPr>
          <p:spPr bwMode="gray">
            <a:xfrm>
              <a:off x="7918228" y="5844240"/>
              <a:ext cx="741009" cy="226591"/>
            </a:xfrm>
            <a:prstGeom prst="rect">
              <a:avLst/>
            </a:prstGeom>
            <a:noFill/>
          </p:spPr>
          <p:txBody>
            <a:bodyPr wrap="square" lIns="36000" tIns="36000" rIns="36000" bIns="36000" rtlCol="0">
              <a:spAutoFit/>
            </a:bodyPr>
            <a:lstStyle/>
            <a:p>
              <a:pPr marL="0" indent="0">
                <a:buNone/>
              </a:pPr>
              <a:r>
                <a:rPr lang="en-US" sz="1000"/>
                <a:t>0.8-1.0</a:t>
              </a:r>
            </a:p>
          </p:txBody>
        </p:sp>
      </p:grpSp>
      <p:sp>
        <p:nvSpPr>
          <p:cNvPr id="1679" name="Speech Bubble: Rectangle 1678">
            <a:extLst>
              <a:ext uri="{FF2B5EF4-FFF2-40B4-BE49-F238E27FC236}">
                <a16:creationId xmlns:a16="http://schemas.microsoft.com/office/drawing/2014/main" id="{0FE35263-1C8E-4700-6DED-6D0ACFD9C50E}"/>
              </a:ext>
            </a:extLst>
          </p:cNvPr>
          <p:cNvSpPr/>
          <p:nvPr/>
        </p:nvSpPr>
        <p:spPr bwMode="gray">
          <a:xfrm>
            <a:off x="2928000" y="2828467"/>
            <a:ext cx="1424740" cy="901314"/>
          </a:xfrm>
          <a:prstGeom prst="wedgeRectCallout">
            <a:avLst>
              <a:gd name="adj1" fmla="val -16449"/>
              <a:gd name="adj2" fmla="val 65491"/>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200">
                <a:solidFill>
                  <a:schemeClr val="tx1"/>
                </a:solidFill>
              </a:rPr>
              <a:t>Avoided warming if global emissions reach zero by 2080 is 0.4-1°C.</a:t>
            </a:r>
          </a:p>
        </p:txBody>
      </p:sp>
      <p:sp>
        <p:nvSpPr>
          <p:cNvPr id="1680" name="Arrow: Right 1679">
            <a:extLst>
              <a:ext uri="{FF2B5EF4-FFF2-40B4-BE49-F238E27FC236}">
                <a16:creationId xmlns:a16="http://schemas.microsoft.com/office/drawing/2014/main" id="{EE1F5B78-E560-604D-4776-AA5E5FB84417}"/>
              </a:ext>
            </a:extLst>
          </p:cNvPr>
          <p:cNvSpPr/>
          <p:nvPr/>
        </p:nvSpPr>
        <p:spPr bwMode="gray">
          <a:xfrm>
            <a:off x="4609871" y="1554480"/>
            <a:ext cx="292095" cy="257369"/>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1" name="TextBox 8">
            <a:extLst>
              <a:ext uri="{FF2B5EF4-FFF2-40B4-BE49-F238E27FC236}">
                <a16:creationId xmlns:a16="http://schemas.microsoft.com/office/drawing/2014/main" id="{574B2D1F-68BF-6316-E600-459BDAE6E5DE}"/>
              </a:ext>
            </a:extLst>
          </p:cNvPr>
          <p:cNvSpPr txBox="1"/>
          <p:nvPr/>
        </p:nvSpPr>
        <p:spPr bwMode="gray">
          <a:xfrm>
            <a:off x="9321801" y="1751915"/>
            <a:ext cx="2481262" cy="2587888"/>
          </a:xfrm>
          <a:prstGeom prst="rect">
            <a:avLst/>
          </a:prstGeom>
          <a:solidFill>
            <a:srgbClr val="E3E8EE"/>
          </a:solidFill>
        </p:spPr>
        <p:txBody>
          <a:bodyPr wrap="square" lIns="137160" tIns="137160" rIns="274320" bIns="137160" rtlCol="0">
            <a:spAutoFit/>
          </a:bodyPr>
          <a:lstStyle/>
          <a:p>
            <a:pPr marL="0" indent="0" algn="l">
              <a:spcAft>
                <a:spcPts val="600"/>
              </a:spcAft>
              <a:buNone/>
            </a:pPr>
            <a:r>
              <a:rPr lang="en-US" sz="1250" b="1" dirty="0">
                <a:solidFill>
                  <a:srgbClr val="131516"/>
                </a:solidFill>
                <a:latin typeface="+mj-lt"/>
              </a:rPr>
              <a:t>Observations</a:t>
            </a:r>
            <a:endParaRPr lang="en-US" sz="1250" b="1" i="0" dirty="0">
              <a:solidFill>
                <a:srgbClr val="131516"/>
              </a:solidFill>
              <a:effectLst/>
              <a:latin typeface="+mj-lt"/>
            </a:endParaRPr>
          </a:p>
          <a:p>
            <a:pPr>
              <a:spcBef>
                <a:spcPts val="0"/>
              </a:spcBef>
              <a:spcAft>
                <a:spcPts val="400"/>
              </a:spcAft>
            </a:pPr>
            <a:r>
              <a:rPr lang="en-US" sz="1050" b="0" i="0" dirty="0">
                <a:solidFill>
                  <a:srgbClr val="131516"/>
                </a:solidFill>
                <a:effectLst/>
                <a:latin typeface="+mj-lt"/>
              </a:rPr>
              <a:t>Wind turbines create turbulence, vertically mixing air from higher altitudes with the surface-level air.</a:t>
            </a:r>
          </a:p>
          <a:p>
            <a:pPr>
              <a:spcBef>
                <a:spcPts val="0"/>
              </a:spcBef>
              <a:spcAft>
                <a:spcPts val="400"/>
              </a:spcAft>
            </a:pPr>
            <a:r>
              <a:rPr lang="en-US" sz="1050" dirty="0">
                <a:solidFill>
                  <a:srgbClr val="131516"/>
                </a:solidFill>
                <a:latin typeface="+mj-lt"/>
              </a:rPr>
              <a:t>The effect is largest during the night, when solar convection doesn’t naturally mix the air.</a:t>
            </a:r>
          </a:p>
          <a:p>
            <a:pPr>
              <a:spcBef>
                <a:spcPts val="0"/>
              </a:spcBef>
              <a:spcAft>
                <a:spcPts val="400"/>
              </a:spcAft>
            </a:pPr>
            <a:r>
              <a:rPr lang="en-US" sz="1050" dirty="0">
                <a:solidFill>
                  <a:srgbClr val="131516"/>
                </a:solidFill>
                <a:latin typeface="+mj-lt"/>
              </a:rPr>
              <a:t>It is important to note that turbines do not add heat to the atmosphere as a whole, like global warming does, but instead redistribute the heat.</a:t>
            </a:r>
          </a:p>
        </p:txBody>
      </p:sp>
      <p:grpSp>
        <p:nvGrpSpPr>
          <p:cNvPr id="1683" name="Group 1682">
            <a:extLst>
              <a:ext uri="{FF2B5EF4-FFF2-40B4-BE49-F238E27FC236}">
                <a16:creationId xmlns:a16="http://schemas.microsoft.com/office/drawing/2014/main" id="{CDDE26B5-1124-482A-E09F-51AC3773C2EE}"/>
              </a:ext>
            </a:extLst>
          </p:cNvPr>
          <p:cNvGrpSpPr/>
          <p:nvPr/>
        </p:nvGrpSpPr>
        <p:grpSpPr>
          <a:xfrm>
            <a:off x="5054600" y="2188902"/>
            <a:ext cx="2927350" cy="1876425"/>
            <a:chOff x="802859" y="4287886"/>
            <a:chExt cx="2927397" cy="1858601"/>
          </a:xfrm>
        </p:grpSpPr>
        <p:pic>
          <p:nvPicPr>
            <p:cNvPr id="1684" name="Picture 6" descr="Blank Map of US, Outline Map of US, United States Blank">
              <a:extLst>
                <a:ext uri="{FF2B5EF4-FFF2-40B4-BE49-F238E27FC236}">
                  <a16:creationId xmlns:a16="http://schemas.microsoft.com/office/drawing/2014/main" id="{2002D347-5963-A137-94DB-59390850A8BD}"/>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04986" y="4287886"/>
              <a:ext cx="2825270" cy="1840289"/>
            </a:xfrm>
            <a:prstGeom prst="rect">
              <a:avLst/>
            </a:prstGeom>
            <a:noFill/>
            <a:extLst>
              <a:ext uri="{909E8E84-426E-40DD-AFC4-6F175D3DCCD1}">
                <a14:hiddenFill xmlns:a14="http://schemas.microsoft.com/office/drawing/2010/main">
                  <a:solidFill>
                    <a:srgbClr val="FFFFFF"/>
                  </a:solidFill>
                </a14:hiddenFill>
              </a:ext>
            </a:extLst>
          </p:spPr>
        </p:pic>
        <p:sp>
          <p:nvSpPr>
            <p:cNvPr id="1685" name="Rectangle 1684">
              <a:extLst>
                <a:ext uri="{FF2B5EF4-FFF2-40B4-BE49-F238E27FC236}">
                  <a16:creationId xmlns:a16="http://schemas.microsoft.com/office/drawing/2014/main" id="{063200ED-77C3-74FC-3386-70C629735E03}"/>
                </a:ext>
              </a:extLst>
            </p:cNvPr>
            <p:cNvSpPr/>
            <p:nvPr/>
          </p:nvSpPr>
          <p:spPr bwMode="gray">
            <a:xfrm>
              <a:off x="802859" y="5616893"/>
              <a:ext cx="1011116" cy="52959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6" name="Rectangle 1685">
              <a:extLst>
                <a:ext uri="{FF2B5EF4-FFF2-40B4-BE49-F238E27FC236}">
                  <a16:creationId xmlns:a16="http://schemas.microsoft.com/office/drawing/2014/main" id="{E3E7140C-0716-CBD2-8D62-90328DFB524C}"/>
                </a:ext>
              </a:extLst>
            </p:cNvPr>
            <p:cNvSpPr/>
            <p:nvPr/>
          </p:nvSpPr>
          <p:spPr bwMode="gray">
            <a:xfrm>
              <a:off x="1498737" y="5904843"/>
              <a:ext cx="471693" cy="168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aphicFrame>
        <p:nvGraphicFramePr>
          <p:cNvPr id="10" name="Chart 9">
            <a:extLst>
              <a:ext uri="{FF2B5EF4-FFF2-40B4-BE49-F238E27FC236}">
                <a16:creationId xmlns:a16="http://schemas.microsoft.com/office/drawing/2014/main" id="{50D22A7D-FC7B-2D65-062B-B442D6DD80DF}"/>
              </a:ext>
            </a:extLst>
          </p:cNvPr>
          <p:cNvGraphicFramePr/>
          <p:nvPr>
            <p:custDataLst>
              <p:tags r:id="rId18"/>
            </p:custDataLst>
            <p:extLst>
              <p:ext uri="{D42A27DB-BD31-4B8C-83A1-F6EECF244321}">
                <p14:modId xmlns:p14="http://schemas.microsoft.com/office/powerpoint/2010/main" val="627739670"/>
              </p:ext>
            </p:extLst>
          </p:nvPr>
        </p:nvGraphicFramePr>
        <p:xfrm>
          <a:off x="4865688" y="2243138"/>
          <a:ext cx="3492500" cy="1638300"/>
        </p:xfrm>
        <a:graphic>
          <a:graphicData uri="http://schemas.openxmlformats.org/drawingml/2006/chart">
            <c:chart xmlns:c="http://schemas.openxmlformats.org/drawingml/2006/chart" xmlns:r="http://schemas.openxmlformats.org/officeDocument/2006/relationships" r:id="rId32"/>
          </a:graphicData>
        </a:graphic>
      </p:graphicFrame>
      <p:sp>
        <p:nvSpPr>
          <p:cNvPr id="1688" name="TextBox 1687">
            <a:extLst>
              <a:ext uri="{FF2B5EF4-FFF2-40B4-BE49-F238E27FC236}">
                <a16:creationId xmlns:a16="http://schemas.microsoft.com/office/drawing/2014/main" id="{16959F24-DEB3-92EE-DB26-B3B9F702B3BC}"/>
              </a:ext>
            </a:extLst>
          </p:cNvPr>
          <p:cNvSpPr txBox="1"/>
          <p:nvPr/>
        </p:nvSpPr>
        <p:spPr bwMode="gray">
          <a:xfrm>
            <a:off x="5001018" y="2082021"/>
            <a:ext cx="4011613" cy="225425"/>
          </a:xfrm>
          <a:prstGeom prst="rect">
            <a:avLst/>
          </a:prstGeom>
          <a:noFill/>
        </p:spPr>
        <p:txBody>
          <a:bodyPr wrap="square" lIns="36000" tIns="36000" rIns="36000" bIns="36000" rtlCol="0">
            <a:spAutoFit/>
          </a:bodyPr>
          <a:lstStyle/>
          <a:p>
            <a:pPr marL="0" indent="0">
              <a:buNone/>
            </a:pPr>
            <a:r>
              <a:rPr lang="en-US" sz="1000"/>
              <a:t>Installed power density of &gt;100 MW wind farms in the US</a:t>
            </a:r>
          </a:p>
        </p:txBody>
      </p:sp>
      <p:grpSp>
        <p:nvGrpSpPr>
          <p:cNvPr id="1693" name="Group 1692">
            <a:extLst>
              <a:ext uri="{FF2B5EF4-FFF2-40B4-BE49-F238E27FC236}">
                <a16:creationId xmlns:a16="http://schemas.microsoft.com/office/drawing/2014/main" id="{EFF41D18-5F92-592E-D4D1-9F2BFA9B22B3}"/>
              </a:ext>
            </a:extLst>
          </p:cNvPr>
          <p:cNvGrpSpPr/>
          <p:nvPr/>
        </p:nvGrpSpPr>
        <p:grpSpPr>
          <a:xfrm>
            <a:off x="8164513" y="2604210"/>
            <a:ext cx="1157288" cy="977900"/>
            <a:chOff x="79598" y="5028628"/>
            <a:chExt cx="1158795" cy="978592"/>
          </a:xfrm>
        </p:grpSpPr>
        <p:sp>
          <p:nvSpPr>
            <p:cNvPr id="1694" name="Rectangle 1693">
              <a:extLst>
                <a:ext uri="{FF2B5EF4-FFF2-40B4-BE49-F238E27FC236}">
                  <a16:creationId xmlns:a16="http://schemas.microsoft.com/office/drawing/2014/main" id="{FE2A528C-539D-DB8E-461A-F8D4C7105889}"/>
                </a:ext>
              </a:extLst>
            </p:cNvPr>
            <p:cNvSpPr/>
            <p:nvPr/>
          </p:nvSpPr>
          <p:spPr bwMode="gray">
            <a:xfrm>
              <a:off x="115888" y="5395913"/>
              <a:ext cx="93663" cy="576262"/>
            </a:xfrm>
            <a:prstGeom prst="rect">
              <a:avLst/>
            </a:prstGeom>
            <a:gradFill>
              <a:gsLst>
                <a:gs pos="0">
                  <a:srgbClr val="364D6E"/>
                </a:gs>
                <a:gs pos="100000">
                  <a:srgbClr val="DFE5EF"/>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95" name="TextBox 1694">
              <a:extLst>
                <a:ext uri="{FF2B5EF4-FFF2-40B4-BE49-F238E27FC236}">
                  <a16:creationId xmlns:a16="http://schemas.microsoft.com/office/drawing/2014/main" id="{815E20A5-1B9E-1481-F757-1F889FC1183A}"/>
                </a:ext>
              </a:extLst>
            </p:cNvPr>
            <p:cNvSpPr txBox="1"/>
            <p:nvPr/>
          </p:nvSpPr>
          <p:spPr bwMode="gray">
            <a:xfrm>
              <a:off x="231775" y="5356109"/>
              <a:ext cx="741009" cy="226591"/>
            </a:xfrm>
            <a:prstGeom prst="rect">
              <a:avLst/>
            </a:prstGeom>
            <a:noFill/>
          </p:spPr>
          <p:txBody>
            <a:bodyPr wrap="square" lIns="36000" tIns="36000" rIns="36000" bIns="36000" rtlCol="0">
              <a:spAutoFit/>
            </a:bodyPr>
            <a:lstStyle/>
            <a:p>
              <a:pPr marL="0" indent="0">
                <a:buNone/>
              </a:pPr>
              <a:r>
                <a:rPr lang="en-US" sz="1000"/>
                <a:t>3</a:t>
              </a:r>
            </a:p>
          </p:txBody>
        </p:sp>
        <p:sp>
          <p:nvSpPr>
            <p:cNvPr id="1696" name="TextBox 1695">
              <a:extLst>
                <a:ext uri="{FF2B5EF4-FFF2-40B4-BE49-F238E27FC236}">
                  <a16:creationId xmlns:a16="http://schemas.microsoft.com/office/drawing/2014/main" id="{906F13B3-BB0C-187C-EC34-1CC07F51B302}"/>
                </a:ext>
              </a:extLst>
            </p:cNvPr>
            <p:cNvSpPr txBox="1"/>
            <p:nvPr/>
          </p:nvSpPr>
          <p:spPr bwMode="gray">
            <a:xfrm>
              <a:off x="231775" y="5780629"/>
              <a:ext cx="799618" cy="226591"/>
            </a:xfrm>
            <a:prstGeom prst="rect">
              <a:avLst/>
            </a:prstGeom>
            <a:noFill/>
          </p:spPr>
          <p:txBody>
            <a:bodyPr wrap="square" lIns="36000" tIns="36000" rIns="36000" bIns="36000" rtlCol="0">
              <a:spAutoFit/>
            </a:bodyPr>
            <a:lstStyle/>
            <a:p>
              <a:pPr marL="0" indent="0">
                <a:buNone/>
              </a:pPr>
              <a:r>
                <a:rPr lang="en-US" sz="1000"/>
                <a:t>0.5</a:t>
              </a:r>
            </a:p>
          </p:txBody>
        </p:sp>
        <p:sp>
          <p:nvSpPr>
            <p:cNvPr id="1697" name="TextBox 1696">
              <a:extLst>
                <a:ext uri="{FF2B5EF4-FFF2-40B4-BE49-F238E27FC236}">
                  <a16:creationId xmlns:a16="http://schemas.microsoft.com/office/drawing/2014/main" id="{794EA930-DAE1-4C56-322A-7D27D5034148}"/>
                </a:ext>
              </a:extLst>
            </p:cNvPr>
            <p:cNvSpPr txBox="1"/>
            <p:nvPr/>
          </p:nvSpPr>
          <p:spPr bwMode="gray">
            <a:xfrm>
              <a:off x="79598" y="5028628"/>
              <a:ext cx="1158795" cy="380667"/>
            </a:xfrm>
            <a:prstGeom prst="rect">
              <a:avLst/>
            </a:prstGeom>
            <a:noFill/>
          </p:spPr>
          <p:txBody>
            <a:bodyPr wrap="square" lIns="36000" tIns="36000" rIns="36000" bIns="36000" rtlCol="0">
              <a:spAutoFit/>
            </a:bodyPr>
            <a:lstStyle/>
            <a:p>
              <a:pPr marL="0" indent="0">
                <a:buNone/>
              </a:pPr>
              <a:r>
                <a:rPr lang="en-US" sz="1000"/>
                <a:t>Density </a:t>
              </a:r>
              <a:br>
                <a:rPr lang="en-US" sz="1000"/>
              </a:br>
              <a:r>
                <a:rPr lang="en-US" sz="1000"/>
                <a:t>(MW/km2)</a:t>
              </a:r>
            </a:p>
          </p:txBody>
        </p:sp>
      </p:grpSp>
      <p:sp>
        <p:nvSpPr>
          <p:cNvPr id="223" name="TextBox 222">
            <a:extLst>
              <a:ext uri="{FF2B5EF4-FFF2-40B4-BE49-F238E27FC236}">
                <a16:creationId xmlns:a16="http://schemas.microsoft.com/office/drawing/2014/main" id="{4B5A6E87-EEAA-6C7F-C59B-9CEB390A7D6D}"/>
              </a:ext>
            </a:extLst>
          </p:cNvPr>
          <p:cNvSpPr txBox="1"/>
          <p:nvPr/>
        </p:nvSpPr>
        <p:spPr bwMode="gray">
          <a:xfrm>
            <a:off x="481808" y="2071083"/>
            <a:ext cx="4012405" cy="226591"/>
          </a:xfrm>
          <a:prstGeom prst="rect">
            <a:avLst/>
          </a:prstGeom>
          <a:noFill/>
        </p:spPr>
        <p:txBody>
          <a:bodyPr wrap="square" lIns="36000" tIns="36000" rIns="36000" bIns="36000" rtlCol="0">
            <a:spAutoFit/>
          </a:bodyPr>
          <a:lstStyle/>
          <a:p>
            <a:pPr marL="0" indent="0">
              <a:buNone/>
            </a:pPr>
            <a:r>
              <a:rPr lang="en-US" sz="1000"/>
              <a:t>Effect of installed wind power on local surface temperatures</a:t>
            </a:r>
          </a:p>
        </p:txBody>
      </p:sp>
      <p:sp>
        <p:nvSpPr>
          <p:cNvPr id="224" name="TextBox 223">
            <a:extLst>
              <a:ext uri="{FF2B5EF4-FFF2-40B4-BE49-F238E27FC236}">
                <a16:creationId xmlns:a16="http://schemas.microsoft.com/office/drawing/2014/main" id="{D9742F4D-2B64-95EC-2500-87E98E1C708A}"/>
              </a:ext>
            </a:extLst>
          </p:cNvPr>
          <p:cNvSpPr txBox="1"/>
          <p:nvPr/>
        </p:nvSpPr>
        <p:spPr bwMode="gray">
          <a:xfrm>
            <a:off x="329184" y="1554480"/>
            <a:ext cx="4109644" cy="257369"/>
          </a:xfrm>
          <a:prstGeom prst="rect">
            <a:avLst/>
          </a:prstGeom>
          <a:noFill/>
        </p:spPr>
        <p:txBody>
          <a:bodyPr wrap="square" lIns="36000" tIns="36000" rIns="36000" bIns="36000" rtlCol="0">
            <a:spAutoFit/>
          </a:bodyPr>
          <a:lstStyle/>
          <a:p>
            <a:pPr marL="0" indent="0">
              <a:buNone/>
            </a:pPr>
            <a:r>
              <a:rPr lang="en-US" sz="1200" b="1" dirty="0"/>
              <a:t>Wind farms lead to local effects on the environment …</a:t>
            </a:r>
          </a:p>
        </p:txBody>
      </p:sp>
      <p:sp>
        <p:nvSpPr>
          <p:cNvPr id="1643" name="TextBox 1642">
            <a:extLst>
              <a:ext uri="{FF2B5EF4-FFF2-40B4-BE49-F238E27FC236}">
                <a16:creationId xmlns:a16="http://schemas.microsoft.com/office/drawing/2014/main" id="{649A8E51-0057-4E90-2EE2-4BD94D9AD84A}"/>
              </a:ext>
            </a:extLst>
          </p:cNvPr>
          <p:cNvSpPr txBox="1"/>
          <p:nvPr/>
        </p:nvSpPr>
        <p:spPr bwMode="gray">
          <a:xfrm>
            <a:off x="4920685" y="4063914"/>
            <a:ext cx="4012405" cy="226591"/>
          </a:xfrm>
          <a:prstGeom prst="rect">
            <a:avLst/>
          </a:prstGeom>
          <a:noFill/>
        </p:spPr>
        <p:txBody>
          <a:bodyPr wrap="square" lIns="36000" tIns="36000" rIns="36000" bIns="36000" rtlCol="0">
            <a:spAutoFit/>
          </a:bodyPr>
          <a:lstStyle/>
          <a:p>
            <a:pPr marL="0" indent="0">
              <a:buNone/>
            </a:pPr>
            <a:r>
              <a:rPr lang="en-US" sz="1000"/>
              <a:t>Local warming due to wind farms</a:t>
            </a:r>
          </a:p>
        </p:txBody>
      </p:sp>
      <p:cxnSp>
        <p:nvCxnSpPr>
          <p:cNvPr id="1642" name="btfpColumnHeaderBoxLine912903">
            <a:extLst>
              <a:ext uri="{FF2B5EF4-FFF2-40B4-BE49-F238E27FC236}">
                <a16:creationId xmlns:a16="http://schemas.microsoft.com/office/drawing/2014/main" id="{F68475A7-8186-888D-1FD6-4E4E4A43BEF9}"/>
              </a:ext>
            </a:extLst>
          </p:cNvPr>
          <p:cNvCxnSpPr>
            <a:cxnSpLocks/>
          </p:cNvCxnSpPr>
          <p:nvPr/>
        </p:nvCxnSpPr>
        <p:spPr bwMode="gray">
          <a:xfrm>
            <a:off x="4935111" y="4082245"/>
            <a:ext cx="392075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C12A910-F432-4C8E-89D0-FEDAC5169CA7}"/>
              </a:ext>
            </a:extLst>
          </p:cNvPr>
          <p:cNvSpPr txBox="1"/>
          <p:nvPr/>
        </p:nvSpPr>
        <p:spPr bwMode="gray">
          <a:xfrm>
            <a:off x="0" y="-8862"/>
            <a:ext cx="3383666" cy="318119"/>
          </a:xfrm>
          <a:prstGeom prst="rect">
            <a:avLst/>
          </a:prstGeom>
          <a:solidFill>
            <a:schemeClr val="accent5">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t>Challenge</a:t>
            </a:r>
            <a:endParaRPr kumimoji="0" lang="en-US" sz="1600" b="1" i="0" u="none" strike="noStrike" kern="1200" cap="none" spc="0" normalizeH="0" baseline="0" noProof="0">
              <a:ln>
                <a:noFill/>
              </a:ln>
              <a:effectLst/>
              <a:uLnTx/>
              <a:uFillTx/>
              <a:latin typeface="+mn-lt"/>
              <a:ea typeface="+mn-ea"/>
              <a:cs typeface="+mn-cs"/>
            </a:endParaRPr>
          </a:p>
        </p:txBody>
      </p:sp>
      <p:cxnSp>
        <p:nvCxnSpPr>
          <p:cNvPr id="3" name="btfpColumnHeaderBoxLine912903">
            <a:extLst>
              <a:ext uri="{FF2B5EF4-FFF2-40B4-BE49-F238E27FC236}">
                <a16:creationId xmlns:a16="http://schemas.microsoft.com/office/drawing/2014/main" id="{5140172C-8626-2BDE-E6E0-00EF714E9DD8}"/>
              </a:ext>
            </a:extLst>
          </p:cNvPr>
          <p:cNvCxnSpPr>
            <a:cxnSpLocks/>
          </p:cNvCxnSpPr>
          <p:nvPr/>
        </p:nvCxnSpPr>
        <p:spPr bwMode="gray">
          <a:xfrm flipV="1">
            <a:off x="335910" y="1841582"/>
            <a:ext cx="86868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btfpColumnHeaderBoxLine912903">
            <a:extLst>
              <a:ext uri="{FF2B5EF4-FFF2-40B4-BE49-F238E27FC236}">
                <a16:creationId xmlns:a16="http://schemas.microsoft.com/office/drawing/2014/main" id="{161A3A19-AA89-6A55-6EC0-4D3204AD90D1}"/>
              </a:ext>
            </a:extLst>
          </p:cNvPr>
          <p:cNvCxnSpPr>
            <a:cxnSpLocks/>
          </p:cNvCxnSpPr>
          <p:nvPr/>
        </p:nvCxnSpPr>
        <p:spPr bwMode="gray">
          <a:xfrm>
            <a:off x="4726925" y="2206037"/>
            <a:ext cx="0" cy="386479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114235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312785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9" name="think-cell Slide" r:id="rId31" imgW="592" imgH="591" progId="TCLayout.ActiveDocument.1">
                  <p:embed/>
                </p:oleObj>
              </mc:Choice>
              <mc:Fallback>
                <p:oleObj name="think-cell Slide" r:id="rId31" imgW="592" imgH="591" progId="TCLayout.ActiveDocument.1">
                  <p:embed/>
                  <p:pic>
                    <p:nvPicPr>
                      <p:cNvPr id="7" name="think-cell data - do not delete"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Wind intermittency causes a mismatch in supply and demand; a lower LCOE smart grid integration offers a solution</a:t>
            </a:r>
          </a:p>
        </p:txBody>
      </p:sp>
      <p:sp>
        <p:nvSpPr>
          <p:cNvPr id="15"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EIA, </a:t>
            </a:r>
            <a:r>
              <a:rPr lang="en-US" sz="800" dirty="0">
                <a:solidFill>
                  <a:srgbClr val="000000"/>
                </a:solidFill>
                <a:hlinkClick r:id="rId33"/>
              </a:rPr>
              <a:t>Hourly Electric Grid Monitor</a:t>
            </a:r>
            <a:r>
              <a:rPr lang="en-US" sz="800" dirty="0">
                <a:solidFill>
                  <a:srgbClr val="000000"/>
                </a:solidFill>
              </a:rPr>
              <a:t> (2024); </a:t>
            </a:r>
            <a:r>
              <a:rPr lang="en-US" sz="800" dirty="0" err="1">
                <a:solidFill>
                  <a:srgbClr val="000000"/>
                </a:solidFill>
              </a:rPr>
              <a:t>Hukkinen</a:t>
            </a:r>
            <a:r>
              <a:rPr lang="en-US" sz="800" dirty="0">
                <a:solidFill>
                  <a:srgbClr val="000000"/>
                </a:solidFill>
              </a:rPr>
              <a:t>, </a:t>
            </a:r>
            <a:r>
              <a:rPr lang="en-US" sz="800" dirty="0">
                <a:solidFill>
                  <a:srgbClr val="000000"/>
                </a:solidFill>
                <a:hlinkClick r:id="rId34"/>
              </a:rPr>
              <a:t>Business Case Analysis of a Battery Energy Storage System Co-Located with a Wind Park</a:t>
            </a:r>
            <a:r>
              <a:rPr lang="en-US" sz="800" dirty="0">
                <a:solidFill>
                  <a:srgbClr val="000000"/>
                </a:solidFill>
              </a:rPr>
              <a:t> (2024) </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35"/>
              </a:rPr>
              <a:t>Gernot Wagner</a:t>
            </a:r>
            <a:r>
              <a:rPr lang="en-US" sz="800" dirty="0">
                <a:solidFill>
                  <a:srgbClr val="000000"/>
                </a:solidFill>
              </a:rPr>
              <a:t>. </a:t>
            </a:r>
            <a:r>
              <a:rPr lang="en-US" sz="800" dirty="0">
                <a:solidFill>
                  <a:srgbClr val="000000"/>
                </a:solidFill>
                <a:hlinkClick r:id="rId3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7"/>
              </a:rPr>
              <a:t>Reconsidering Wind</a:t>
            </a:r>
            <a:r>
              <a:rPr lang="en-US" sz="800" dirty="0">
                <a:solidFill>
                  <a:srgbClr val="000000"/>
                </a:solidFill>
              </a:rPr>
              <a:t>” (5 March 2025).</a:t>
            </a:r>
          </a:p>
        </p:txBody>
      </p:sp>
      <p:sp>
        <p:nvSpPr>
          <p:cNvPr id="11" name="TextBox 10">
            <a:extLst>
              <a:ext uri="{FF2B5EF4-FFF2-40B4-BE49-F238E27FC236}">
                <a16:creationId xmlns:a16="http://schemas.microsoft.com/office/drawing/2014/main" id="{49D694E3-B175-549E-0BEE-15DE3A9EC961}"/>
              </a:ext>
            </a:extLst>
          </p:cNvPr>
          <p:cNvSpPr txBox="1"/>
          <p:nvPr/>
        </p:nvSpPr>
        <p:spPr bwMode="gray">
          <a:xfrm>
            <a:off x="4715297" y="1588221"/>
            <a:ext cx="4012405" cy="257369"/>
          </a:xfrm>
          <a:prstGeom prst="rect">
            <a:avLst/>
          </a:prstGeom>
          <a:noFill/>
        </p:spPr>
        <p:txBody>
          <a:bodyPr wrap="square" lIns="36000" tIns="36000" rIns="36000" bIns="36000" rtlCol="0">
            <a:spAutoFit/>
          </a:bodyPr>
          <a:lstStyle/>
          <a:p>
            <a:pPr marL="0" indent="0">
              <a:buNone/>
            </a:pPr>
            <a:r>
              <a:rPr lang="en-US" sz="1200" b="1" dirty="0"/>
              <a:t>Promising solutions for intermittency</a:t>
            </a:r>
          </a:p>
        </p:txBody>
      </p:sp>
      <p:sp>
        <p:nvSpPr>
          <p:cNvPr id="1681" name="TextBox 8">
            <a:extLst>
              <a:ext uri="{FF2B5EF4-FFF2-40B4-BE49-F238E27FC236}">
                <a16:creationId xmlns:a16="http://schemas.microsoft.com/office/drawing/2014/main" id="{574B2D1F-68BF-6316-E600-459BDAE6E5DE}"/>
              </a:ext>
            </a:extLst>
          </p:cNvPr>
          <p:cNvSpPr txBox="1"/>
          <p:nvPr/>
        </p:nvSpPr>
        <p:spPr bwMode="gray">
          <a:xfrm>
            <a:off x="4721296" y="2014935"/>
            <a:ext cx="3232872" cy="1908215"/>
          </a:xfrm>
          <a:prstGeom prst="rect">
            <a:avLst/>
          </a:prstGeom>
          <a:solidFill>
            <a:srgbClr val="E3E8EE"/>
          </a:solidFill>
        </p:spPr>
        <p:txBody>
          <a:bodyPr wrap="square" lIns="137160" tIns="137160" rIns="274320" bIns="137160" rtlCol="0">
            <a:spAutoFit/>
          </a:bodyPr>
          <a:lstStyle/>
          <a:p>
            <a:pPr marL="0" indent="0" algn="l">
              <a:spcBef>
                <a:spcPts val="600"/>
              </a:spcBef>
              <a:buNone/>
            </a:pPr>
            <a:r>
              <a:rPr lang="en-US" sz="1100" b="1" dirty="0">
                <a:solidFill>
                  <a:srgbClr val="131516"/>
                </a:solidFill>
                <a:latin typeface="+mj-lt"/>
              </a:rPr>
              <a:t>Battery energy storage system (BESS)</a:t>
            </a:r>
          </a:p>
          <a:p>
            <a:pPr>
              <a:spcBef>
                <a:spcPts val="600"/>
              </a:spcBef>
            </a:pPr>
            <a:r>
              <a:rPr lang="en-US" sz="1000" dirty="0">
                <a:solidFill>
                  <a:srgbClr val="131516"/>
                </a:solidFill>
                <a:latin typeface="+mj-lt"/>
              </a:rPr>
              <a:t>A BESS can be charged during low grid prices and high wind speeds and discharged when prices are more favorable.</a:t>
            </a:r>
          </a:p>
          <a:p>
            <a:pPr>
              <a:spcBef>
                <a:spcPts val="600"/>
              </a:spcBef>
            </a:pPr>
            <a:r>
              <a:rPr lang="en-US" sz="1000" dirty="0">
                <a:solidFill>
                  <a:srgbClr val="131516"/>
                </a:solidFill>
                <a:latin typeface="+mj-lt"/>
              </a:rPr>
              <a:t>A BESS can be integrated with a wind farm or as a standalone system.</a:t>
            </a:r>
          </a:p>
          <a:p>
            <a:pPr>
              <a:spcBef>
                <a:spcPts val="600"/>
              </a:spcBef>
            </a:pPr>
            <a:r>
              <a:rPr lang="en-US" sz="1000" dirty="0">
                <a:solidFill>
                  <a:srgbClr val="131516"/>
                </a:solidFill>
                <a:latin typeface="+mj-lt"/>
              </a:rPr>
              <a:t>Theorized BESS’s have an optimal storage capacity of ~30%-40% of the farm’s capacity and have an IRR of 10%-20%.</a:t>
            </a:r>
            <a:endParaRPr lang="en-US" sz="900" dirty="0">
              <a:solidFill>
                <a:srgbClr val="131516"/>
              </a:solidFill>
              <a:latin typeface="+mj-lt"/>
            </a:endParaRPr>
          </a:p>
        </p:txBody>
      </p:sp>
      <p:cxnSp>
        <p:nvCxnSpPr>
          <p:cNvPr id="222" name="btfpColumnHeaderBoxLine912903">
            <a:extLst>
              <a:ext uri="{FF2B5EF4-FFF2-40B4-BE49-F238E27FC236}">
                <a16:creationId xmlns:a16="http://schemas.microsoft.com/office/drawing/2014/main" id="{67CB704C-D17C-01B1-0954-03CB2DD089E1}"/>
              </a:ext>
            </a:extLst>
          </p:cNvPr>
          <p:cNvCxnSpPr>
            <a:cxnSpLocks/>
          </p:cNvCxnSpPr>
          <p:nvPr/>
        </p:nvCxnSpPr>
        <p:spPr bwMode="gray">
          <a:xfrm>
            <a:off x="330199" y="1928299"/>
            <a:ext cx="408932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D9742F4D-2B64-95EC-2500-87E98E1C708A}"/>
              </a:ext>
            </a:extLst>
          </p:cNvPr>
          <p:cNvSpPr txBox="1"/>
          <p:nvPr/>
        </p:nvSpPr>
        <p:spPr bwMode="gray">
          <a:xfrm>
            <a:off x="330199" y="1588221"/>
            <a:ext cx="4144004" cy="257369"/>
          </a:xfrm>
          <a:prstGeom prst="rect">
            <a:avLst/>
          </a:prstGeom>
          <a:noFill/>
        </p:spPr>
        <p:txBody>
          <a:bodyPr wrap="square" lIns="36000" tIns="36000" rIns="36000" bIns="36000" rtlCol="0">
            <a:spAutoFit/>
          </a:bodyPr>
          <a:lstStyle/>
          <a:p>
            <a:pPr marL="0" indent="0">
              <a:buNone/>
            </a:pPr>
            <a:r>
              <a:rPr lang="en-US" sz="1200" b="1" dirty="0"/>
              <a:t>Hourly wind energy production in Texas</a:t>
            </a:r>
            <a:r>
              <a:rPr lang="en-US" sz="1200" i="1" dirty="0"/>
              <a:t>, October 2024</a:t>
            </a:r>
          </a:p>
        </p:txBody>
      </p:sp>
      <p:graphicFrame>
        <p:nvGraphicFramePr>
          <p:cNvPr id="5" name="Chart 4">
            <a:extLst>
              <a:ext uri="{FF2B5EF4-FFF2-40B4-BE49-F238E27FC236}">
                <a16:creationId xmlns:a16="http://schemas.microsoft.com/office/drawing/2014/main" id="{73456F34-16F3-D24F-D68D-C392651C1964}"/>
              </a:ext>
            </a:extLst>
          </p:cNvPr>
          <p:cNvGraphicFramePr/>
          <p:nvPr>
            <p:custDataLst>
              <p:tags r:id="rId5"/>
            </p:custDataLst>
            <p:extLst>
              <p:ext uri="{D42A27DB-BD31-4B8C-83A1-F6EECF244321}">
                <p14:modId xmlns:p14="http://schemas.microsoft.com/office/powerpoint/2010/main" val="1612050045"/>
              </p:ext>
            </p:extLst>
          </p:nvPr>
        </p:nvGraphicFramePr>
        <p:xfrm>
          <a:off x="830263" y="2460625"/>
          <a:ext cx="3151187" cy="3022600"/>
        </p:xfrm>
        <a:graphic>
          <a:graphicData uri="http://schemas.openxmlformats.org/drawingml/2006/chart">
            <c:chart xmlns:c="http://schemas.openxmlformats.org/drawingml/2006/chart" xmlns:r="http://schemas.openxmlformats.org/officeDocument/2006/relationships" r:id="rId38"/>
          </a:graphicData>
        </a:graphic>
      </p:graphicFrame>
      <p:sp>
        <p:nvSpPr>
          <p:cNvPr id="2181"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714375" y="53244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E52A917-D34C-4567-A2FA-146A3CE01DC8}" type="datetime'''''''0'''''''''''">
              <a:rPr lang="en-US" altLang="en-US" sz="1000" smtClean="0">
                <a:effectLst/>
              </a:rPr>
              <a:pPr marL="0" lvl="0" indent="0" algn="r">
                <a:spcBef>
                  <a:spcPct val="0"/>
                </a:spcBef>
                <a:spcAft>
                  <a:spcPct val="0"/>
                </a:spcAft>
                <a:buNone/>
              </a:pPr>
              <a:t>0</a:t>
            </a:fld>
            <a:endParaRPr lang="en-US" sz="1000"/>
          </a:p>
        </p:txBody>
      </p:sp>
      <p:sp>
        <p:nvSpPr>
          <p:cNvPr id="218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644525" y="43719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847F074-D996-4AFE-AC7C-CD67AD0F9A8D}" type="datetime'''''''''''''''''''''25'''''''''''''''">
              <a:rPr lang="en-US" altLang="en-US" sz="1000" smtClean="0">
                <a:effectLst/>
              </a:rPr>
              <a:pPr marL="0" lvl="0" indent="0" algn="r">
                <a:spcBef>
                  <a:spcPct val="0"/>
                </a:spcBef>
                <a:spcAft>
                  <a:spcPct val="0"/>
                </a:spcAft>
                <a:buNone/>
              </a:pPr>
              <a:t>25</a:t>
            </a:fld>
            <a:endParaRPr lang="en-US" sz="1000"/>
          </a:p>
        </p:txBody>
      </p:sp>
      <p:sp>
        <p:nvSpPr>
          <p:cNvPr id="2191"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644525" y="34194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4852B87-1257-4272-B7FD-736729EE5073}" type="datetime'''''''''''''''''''''''''''''''''5''''''''''''''0'''''''''">
              <a:rPr lang="en-US" altLang="en-US" sz="1000" smtClean="0">
                <a:effectLst/>
              </a:rPr>
              <a:pPr marL="0" lvl="0" indent="0" algn="r">
                <a:spcBef>
                  <a:spcPct val="0"/>
                </a:spcBef>
                <a:spcAft>
                  <a:spcPct val="0"/>
                </a:spcAft>
                <a:buNone/>
              </a:pPr>
              <a:t>50</a:t>
            </a:fld>
            <a:endParaRPr lang="en-US" sz="1000"/>
          </a:p>
        </p:txBody>
      </p:sp>
      <p:sp>
        <p:nvSpPr>
          <p:cNvPr id="219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644525" y="24669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04045F1-6156-45B1-BA6A-24269E375EF7}" type="datetime'''''''75'''''''''''''''''''''">
              <a:rPr lang="en-US" altLang="en-US" sz="1000" smtClean="0">
                <a:effectLst/>
              </a:rPr>
              <a:pPr marL="0" lvl="0" indent="0" algn="r">
                <a:spcBef>
                  <a:spcPct val="0"/>
                </a:spcBef>
                <a:spcAft>
                  <a:spcPct val="0"/>
                </a:spcAft>
                <a:buNone/>
              </a:pPr>
              <a:t>75</a:t>
            </a:fld>
            <a:endParaRPr lang="en-US" sz="1000"/>
          </a:p>
        </p:txBody>
      </p:sp>
      <p:sp>
        <p:nvSpPr>
          <p:cNvPr id="221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765175" y="2212975"/>
            <a:ext cx="296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MWh</a:t>
            </a:r>
            <a:endParaRPr lang="en-US" sz="1000"/>
          </a:p>
        </p:txBody>
      </p:sp>
      <p:sp>
        <p:nvSpPr>
          <p:cNvPr id="1734"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871538"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effectLst/>
              </a:rPr>
              <a:t>1</a:t>
            </a:r>
            <a:endParaRPr lang="en-US" sz="1000"/>
          </a:p>
        </p:txBody>
      </p:sp>
      <p:sp>
        <p:nvSpPr>
          <p:cNvPr id="2107" name="Text Placeholder 10">
            <a:extLst>
              <a:ext uri="{FF2B5EF4-FFF2-40B4-BE49-F238E27FC236}">
                <a16:creationId xmlns:a16="http://schemas.microsoft.com/office/drawing/2014/main" id="{94D26069-03C6-0AB5-4062-0CAF3F3A3F7C}"/>
              </a:ext>
            </a:extLst>
          </p:cNvPr>
          <p:cNvSpPr>
            <a:spLocks noGrp="1"/>
          </p:cNvSpPr>
          <p:nvPr>
            <p:custDataLst>
              <p:tags r:id="rId12"/>
            </p:custDataLst>
          </p:nvPr>
        </p:nvSpPr>
        <p:spPr bwMode="auto">
          <a:xfrm>
            <a:off x="1090613"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2</a:t>
            </a:r>
            <a:endParaRPr lang="en-US" sz="1000"/>
          </a:p>
        </p:txBody>
      </p:sp>
      <p:sp>
        <p:nvSpPr>
          <p:cNvPr id="2108" name="Text Placeholder 10">
            <a:extLst>
              <a:ext uri="{FF2B5EF4-FFF2-40B4-BE49-F238E27FC236}">
                <a16:creationId xmlns:a16="http://schemas.microsoft.com/office/drawing/2014/main" id="{B9AE8999-D583-917A-E436-E67C37B4E967}"/>
              </a:ext>
            </a:extLst>
          </p:cNvPr>
          <p:cNvSpPr>
            <a:spLocks noGrp="1"/>
          </p:cNvSpPr>
          <p:nvPr>
            <p:custDataLst>
              <p:tags r:id="rId13"/>
            </p:custDataLst>
          </p:nvPr>
        </p:nvSpPr>
        <p:spPr bwMode="auto">
          <a:xfrm>
            <a:off x="1309688"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t>3</a:t>
            </a:r>
          </a:p>
        </p:txBody>
      </p:sp>
      <p:sp>
        <p:nvSpPr>
          <p:cNvPr id="2109" name="Text Placeholder 10">
            <a:extLst>
              <a:ext uri="{FF2B5EF4-FFF2-40B4-BE49-F238E27FC236}">
                <a16:creationId xmlns:a16="http://schemas.microsoft.com/office/drawing/2014/main" id="{595B3E9F-F409-86CB-6EC2-1B878012D665}"/>
              </a:ext>
            </a:extLst>
          </p:cNvPr>
          <p:cNvSpPr>
            <a:spLocks noGrp="1"/>
          </p:cNvSpPr>
          <p:nvPr>
            <p:custDataLst>
              <p:tags r:id="rId14"/>
            </p:custDataLst>
          </p:nvPr>
        </p:nvSpPr>
        <p:spPr bwMode="auto">
          <a:xfrm>
            <a:off x="1528763"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4</a:t>
            </a:r>
            <a:endParaRPr lang="en-US" sz="1000"/>
          </a:p>
        </p:txBody>
      </p:sp>
      <p:sp>
        <p:nvSpPr>
          <p:cNvPr id="2110" name="Text Placeholder 10">
            <a:extLst>
              <a:ext uri="{FF2B5EF4-FFF2-40B4-BE49-F238E27FC236}">
                <a16:creationId xmlns:a16="http://schemas.microsoft.com/office/drawing/2014/main" id="{F061BEBD-8B18-1643-8F48-2A4ED260A9D8}"/>
              </a:ext>
            </a:extLst>
          </p:cNvPr>
          <p:cNvSpPr>
            <a:spLocks noGrp="1"/>
          </p:cNvSpPr>
          <p:nvPr>
            <p:custDataLst>
              <p:tags r:id="rId15"/>
            </p:custDataLst>
          </p:nvPr>
        </p:nvSpPr>
        <p:spPr bwMode="auto">
          <a:xfrm>
            <a:off x="1747838"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5</a:t>
            </a:r>
            <a:endParaRPr lang="en-US" sz="1000"/>
          </a:p>
        </p:txBody>
      </p:sp>
      <p:sp>
        <p:nvSpPr>
          <p:cNvPr id="2111" name="Text Placeholder 10">
            <a:extLst>
              <a:ext uri="{FF2B5EF4-FFF2-40B4-BE49-F238E27FC236}">
                <a16:creationId xmlns:a16="http://schemas.microsoft.com/office/drawing/2014/main" id="{41146F7B-944F-2A4C-BDA1-B2D43ADCD1CB}"/>
              </a:ext>
            </a:extLst>
          </p:cNvPr>
          <p:cNvSpPr>
            <a:spLocks noGrp="1"/>
          </p:cNvSpPr>
          <p:nvPr>
            <p:custDataLst>
              <p:tags r:id="rId16"/>
            </p:custDataLst>
          </p:nvPr>
        </p:nvSpPr>
        <p:spPr bwMode="auto">
          <a:xfrm>
            <a:off x="1966913"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6</a:t>
            </a:r>
            <a:endParaRPr lang="en-US" sz="1000"/>
          </a:p>
        </p:txBody>
      </p:sp>
      <p:sp>
        <p:nvSpPr>
          <p:cNvPr id="1878"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185988"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effectLst/>
              </a:rPr>
              <a:t>7</a:t>
            </a:r>
            <a:endParaRPr lang="en-US" sz="1000"/>
          </a:p>
        </p:txBody>
      </p:sp>
      <p:sp>
        <p:nvSpPr>
          <p:cNvPr id="2104" name="Text Placeholder 10">
            <a:extLst>
              <a:ext uri="{FF2B5EF4-FFF2-40B4-BE49-F238E27FC236}">
                <a16:creationId xmlns:a16="http://schemas.microsoft.com/office/drawing/2014/main" id="{DBC74D1C-675A-F998-D533-822FFD1B7311}"/>
              </a:ext>
            </a:extLst>
          </p:cNvPr>
          <p:cNvSpPr>
            <a:spLocks noGrp="1"/>
          </p:cNvSpPr>
          <p:nvPr>
            <p:custDataLst>
              <p:tags r:id="rId18"/>
            </p:custDataLst>
          </p:nvPr>
        </p:nvSpPr>
        <p:spPr bwMode="auto">
          <a:xfrm>
            <a:off x="2405063"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8</a:t>
            </a:r>
            <a:endParaRPr lang="en-US" sz="1000"/>
          </a:p>
        </p:txBody>
      </p:sp>
      <p:sp>
        <p:nvSpPr>
          <p:cNvPr id="2101" name="Text Placeholder 10">
            <a:extLst>
              <a:ext uri="{FF2B5EF4-FFF2-40B4-BE49-F238E27FC236}">
                <a16:creationId xmlns:a16="http://schemas.microsoft.com/office/drawing/2014/main" id="{1C749A50-7053-49C6-2212-4346D07F31C2}"/>
              </a:ext>
            </a:extLst>
          </p:cNvPr>
          <p:cNvSpPr>
            <a:spLocks noGrp="1"/>
          </p:cNvSpPr>
          <p:nvPr>
            <p:custDataLst>
              <p:tags r:id="rId19"/>
            </p:custDataLst>
          </p:nvPr>
        </p:nvSpPr>
        <p:spPr bwMode="auto">
          <a:xfrm>
            <a:off x="2624138" y="5443538"/>
            <a:ext cx="82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9</a:t>
            </a:r>
            <a:endParaRPr lang="en-US" sz="1000"/>
          </a:p>
        </p:txBody>
      </p:sp>
      <p:sp>
        <p:nvSpPr>
          <p:cNvPr id="2098" name="Text Placeholder 10">
            <a:extLst>
              <a:ext uri="{FF2B5EF4-FFF2-40B4-BE49-F238E27FC236}">
                <a16:creationId xmlns:a16="http://schemas.microsoft.com/office/drawing/2014/main" id="{BDDD66DF-62F3-4E18-3BD8-A01ADBC2196B}"/>
              </a:ext>
            </a:extLst>
          </p:cNvPr>
          <p:cNvSpPr>
            <a:spLocks noGrp="1"/>
          </p:cNvSpPr>
          <p:nvPr>
            <p:custDataLst>
              <p:tags r:id="rId20"/>
            </p:custDataLst>
          </p:nvPr>
        </p:nvSpPr>
        <p:spPr bwMode="auto">
          <a:xfrm>
            <a:off x="2808288" y="5443538"/>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sz="1000"/>
              <a:t>10</a:t>
            </a:r>
          </a:p>
        </p:txBody>
      </p:sp>
      <p:sp>
        <p:nvSpPr>
          <p:cNvPr id="2095" name="Text Placeholder 10">
            <a:extLst>
              <a:ext uri="{FF2B5EF4-FFF2-40B4-BE49-F238E27FC236}">
                <a16:creationId xmlns:a16="http://schemas.microsoft.com/office/drawing/2014/main" id="{EE407A7D-2565-EDA8-071A-557918886373}"/>
              </a:ext>
            </a:extLst>
          </p:cNvPr>
          <p:cNvSpPr>
            <a:spLocks noGrp="1"/>
          </p:cNvSpPr>
          <p:nvPr>
            <p:custDataLst>
              <p:tags r:id="rId21"/>
            </p:custDataLst>
          </p:nvPr>
        </p:nvSpPr>
        <p:spPr bwMode="auto">
          <a:xfrm>
            <a:off x="3028950" y="5443538"/>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11</a:t>
            </a:r>
            <a:endParaRPr lang="en-US" sz="1000"/>
          </a:p>
        </p:txBody>
      </p:sp>
      <p:sp>
        <p:nvSpPr>
          <p:cNvPr id="2092" name="Text Placeholder 10">
            <a:extLst>
              <a:ext uri="{FF2B5EF4-FFF2-40B4-BE49-F238E27FC236}">
                <a16:creationId xmlns:a16="http://schemas.microsoft.com/office/drawing/2014/main" id="{651DBFFD-057F-F370-FA31-8679E97AC609}"/>
              </a:ext>
            </a:extLst>
          </p:cNvPr>
          <p:cNvSpPr>
            <a:spLocks noGrp="1"/>
          </p:cNvSpPr>
          <p:nvPr>
            <p:custDataLst>
              <p:tags r:id="rId22"/>
            </p:custDataLst>
          </p:nvPr>
        </p:nvSpPr>
        <p:spPr bwMode="auto">
          <a:xfrm>
            <a:off x="3248025" y="5443538"/>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12</a:t>
            </a:r>
            <a:endParaRPr lang="en-US" sz="1000"/>
          </a:p>
        </p:txBody>
      </p:sp>
      <p:sp>
        <p:nvSpPr>
          <p:cNvPr id="2089" name="Text Placeholder 10">
            <a:extLst>
              <a:ext uri="{FF2B5EF4-FFF2-40B4-BE49-F238E27FC236}">
                <a16:creationId xmlns:a16="http://schemas.microsoft.com/office/drawing/2014/main" id="{751389EC-6611-FD33-E3F8-4998086ABA28}"/>
              </a:ext>
            </a:extLst>
          </p:cNvPr>
          <p:cNvSpPr>
            <a:spLocks noGrp="1"/>
          </p:cNvSpPr>
          <p:nvPr>
            <p:custDataLst>
              <p:tags r:id="rId23"/>
            </p:custDataLst>
          </p:nvPr>
        </p:nvSpPr>
        <p:spPr bwMode="auto">
          <a:xfrm>
            <a:off x="3467100" y="5443538"/>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13</a:t>
            </a:r>
            <a:endParaRPr lang="en-US" sz="1000"/>
          </a:p>
        </p:txBody>
      </p:sp>
      <p:sp>
        <p:nvSpPr>
          <p:cNvPr id="2046"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3686175" y="5443538"/>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effectLst/>
              </a:rPr>
              <a:t>14</a:t>
            </a:r>
            <a:endParaRPr lang="en-US" sz="1000"/>
          </a:p>
        </p:txBody>
      </p:sp>
      <p:cxnSp>
        <p:nvCxnSpPr>
          <p:cNvPr id="2206" name="Straight Connector 2205">
            <a:extLst>
              <a:ext uri="{FF2B5EF4-FFF2-40B4-BE49-F238E27FC236}">
                <a16:creationId xmlns:a16="http://schemas.microsoft.com/office/drawing/2014/main" id="{373BB1B5-1CDB-FF3E-79E4-1877A2B98BA3}"/>
              </a:ext>
            </a:extLst>
          </p:cNvPr>
          <p:cNvCxnSpPr/>
          <p:nvPr>
            <p:custDataLst>
              <p:tags r:id="rId25"/>
            </p:custDataLst>
          </p:nvPr>
        </p:nvCxnSpPr>
        <p:spPr bwMode="gray">
          <a:xfrm>
            <a:off x="1325563" y="2301875"/>
            <a:ext cx="16033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07" name="Straight Connector 2206">
            <a:extLst>
              <a:ext uri="{FF2B5EF4-FFF2-40B4-BE49-F238E27FC236}">
                <a16:creationId xmlns:a16="http://schemas.microsoft.com/office/drawing/2014/main" id="{150ACFA4-6AD4-4E79-C17A-E0430C3697EF}"/>
              </a:ext>
            </a:extLst>
          </p:cNvPr>
          <p:cNvCxnSpPr/>
          <p:nvPr>
            <p:custDataLst>
              <p:tags r:id="rId26"/>
            </p:custDataLst>
          </p:nvPr>
        </p:nvCxnSpPr>
        <p:spPr bwMode="gray">
          <a:xfrm>
            <a:off x="1938338" y="2301875"/>
            <a:ext cx="16033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3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1546225" y="2230438"/>
            <a:ext cx="280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28CC5EB-8946-4453-95EE-D9AEE23B59D4}" type="datetime'''''''''T''''''''''''o''''''''''''''t''''''a''''l'">
              <a:rPr lang="en-US" altLang="en-US" sz="1000" smtClean="0"/>
              <a:pPr marL="0" lvl="0" indent="0">
                <a:spcBef>
                  <a:spcPct val="0"/>
                </a:spcBef>
                <a:spcAft>
                  <a:spcPct val="0"/>
                </a:spcAft>
                <a:buNone/>
              </a:pPr>
              <a:t>Total</a:t>
            </a:fld>
            <a:endParaRPr lang="en-US" sz="1000"/>
          </a:p>
        </p:txBody>
      </p:sp>
      <p:sp>
        <p:nvSpPr>
          <p:cNvPr id="133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2159000" y="2230438"/>
            <a:ext cx="288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D789FA-D02B-47B0-8C48-774B02241888}" type="datetime'Win''''''''''d'''''''''''''''''''''''''''''''''''''''''''">
              <a:rPr lang="en-US" altLang="en-US" sz="1000" smtClean="0"/>
              <a:pPr marL="0" lvl="0" indent="0">
                <a:spcBef>
                  <a:spcPct val="0"/>
                </a:spcBef>
                <a:spcAft>
                  <a:spcPct val="0"/>
                </a:spcAft>
                <a:buNone/>
              </a:pPr>
              <a:t>Wind</a:t>
            </a:fld>
            <a:endParaRPr lang="en-US" sz="1000"/>
          </a:p>
        </p:txBody>
      </p:sp>
      <p:sp>
        <p:nvSpPr>
          <p:cNvPr id="2210" name="TextBox 2209">
            <a:extLst>
              <a:ext uri="{FF2B5EF4-FFF2-40B4-BE49-F238E27FC236}">
                <a16:creationId xmlns:a16="http://schemas.microsoft.com/office/drawing/2014/main" id="{369FA1B2-8551-5F62-B6CA-F63C385C473C}"/>
              </a:ext>
            </a:extLst>
          </p:cNvPr>
          <p:cNvSpPr txBox="1"/>
          <p:nvPr/>
        </p:nvSpPr>
        <p:spPr bwMode="gray">
          <a:xfrm>
            <a:off x="2116075" y="5702662"/>
            <a:ext cx="544086" cy="380480"/>
          </a:xfrm>
          <a:prstGeom prst="rect">
            <a:avLst/>
          </a:prstGeom>
          <a:noFill/>
        </p:spPr>
        <p:txBody>
          <a:bodyPr wrap="square" lIns="36000" tIns="36000" rIns="36000" bIns="36000" rtlCol="0">
            <a:spAutoFit/>
          </a:bodyPr>
          <a:lstStyle/>
          <a:p>
            <a:pPr marL="0" indent="0">
              <a:buNone/>
            </a:pPr>
            <a:r>
              <a:rPr lang="en-US" sz="1000" dirty="0"/>
              <a:t>October</a:t>
            </a:r>
          </a:p>
        </p:txBody>
      </p:sp>
      <p:grpSp>
        <p:nvGrpSpPr>
          <p:cNvPr id="2342" name="Group 2341">
            <a:extLst>
              <a:ext uri="{FF2B5EF4-FFF2-40B4-BE49-F238E27FC236}">
                <a16:creationId xmlns:a16="http://schemas.microsoft.com/office/drawing/2014/main" id="{B921F2EB-D99C-1994-2FCA-73FFD9FBA9DA}"/>
              </a:ext>
            </a:extLst>
          </p:cNvPr>
          <p:cNvGrpSpPr/>
          <p:nvPr/>
        </p:nvGrpSpPr>
        <p:grpSpPr>
          <a:xfrm>
            <a:off x="4715296" y="1928299"/>
            <a:ext cx="7087768" cy="2068830"/>
            <a:chOff x="4944489" y="1928299"/>
            <a:chExt cx="3924073" cy="2068830"/>
          </a:xfrm>
        </p:grpSpPr>
        <p:cxnSp>
          <p:nvCxnSpPr>
            <p:cNvPr id="1639" name="btfpColumnHeaderBoxLine912903">
              <a:extLst>
                <a:ext uri="{FF2B5EF4-FFF2-40B4-BE49-F238E27FC236}">
                  <a16:creationId xmlns:a16="http://schemas.microsoft.com/office/drawing/2014/main" id="{5581AEFC-608C-BF1D-2AA8-7588BCC0C27B}"/>
                </a:ext>
              </a:extLst>
            </p:cNvPr>
            <p:cNvCxnSpPr>
              <a:cxnSpLocks/>
            </p:cNvCxnSpPr>
            <p:nvPr/>
          </p:nvCxnSpPr>
          <p:spPr bwMode="gray">
            <a:xfrm>
              <a:off x="4944489" y="1928299"/>
              <a:ext cx="392075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40" name="btfpColumnHeaderBoxLine912903">
              <a:extLst>
                <a:ext uri="{FF2B5EF4-FFF2-40B4-BE49-F238E27FC236}">
                  <a16:creationId xmlns:a16="http://schemas.microsoft.com/office/drawing/2014/main" id="{F1B904AE-5303-C991-9846-B27F7629F4C7}"/>
                </a:ext>
              </a:extLst>
            </p:cNvPr>
            <p:cNvCxnSpPr>
              <a:cxnSpLocks/>
            </p:cNvCxnSpPr>
            <p:nvPr/>
          </p:nvCxnSpPr>
          <p:spPr bwMode="gray">
            <a:xfrm>
              <a:off x="4947811" y="3997129"/>
              <a:ext cx="3920751" cy="0"/>
            </a:xfrm>
            <a:prstGeom prst="line">
              <a:avLst/>
            </a:prstGeom>
            <a:ln w="19050" cap="flat">
              <a:solidFill>
                <a:schemeClr val="tx1">
                  <a:lumMod val="75000"/>
                  <a:lumOff val="25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341" name="TextBox 8">
            <a:extLst>
              <a:ext uri="{FF2B5EF4-FFF2-40B4-BE49-F238E27FC236}">
                <a16:creationId xmlns:a16="http://schemas.microsoft.com/office/drawing/2014/main" id="{E125F2CF-1F89-9398-BFF2-E7F007BB2AC7}"/>
              </a:ext>
            </a:extLst>
          </p:cNvPr>
          <p:cNvSpPr txBox="1"/>
          <p:nvPr/>
        </p:nvSpPr>
        <p:spPr bwMode="gray">
          <a:xfrm>
            <a:off x="4721295" y="4089625"/>
            <a:ext cx="3236527" cy="2062103"/>
          </a:xfrm>
          <a:prstGeom prst="rect">
            <a:avLst/>
          </a:prstGeom>
          <a:solidFill>
            <a:srgbClr val="E3E8EE"/>
          </a:solidFill>
        </p:spPr>
        <p:txBody>
          <a:bodyPr wrap="square" lIns="137160" tIns="137160" rIns="274320" bIns="137160" rtlCol="0">
            <a:spAutoFit/>
          </a:bodyPr>
          <a:lstStyle/>
          <a:p>
            <a:pPr marL="0" indent="0" algn="l">
              <a:spcBef>
                <a:spcPts val="600"/>
              </a:spcBef>
              <a:buNone/>
            </a:pPr>
            <a:r>
              <a:rPr lang="en-US" sz="1100" b="1" dirty="0">
                <a:solidFill>
                  <a:srgbClr val="131516"/>
                </a:solidFill>
                <a:latin typeface="+mj-lt"/>
              </a:rPr>
              <a:t>Wind-hydrogen integration</a:t>
            </a:r>
          </a:p>
          <a:p>
            <a:pPr>
              <a:spcBef>
                <a:spcPts val="600"/>
              </a:spcBef>
            </a:pPr>
            <a:r>
              <a:rPr lang="en-US" sz="1000" dirty="0">
                <a:solidFill>
                  <a:srgbClr val="131516"/>
                </a:solidFill>
                <a:latin typeface="+mj-lt"/>
              </a:rPr>
              <a:t>A wind-hydrogen integration allows for intermittency storage as well as cheaper transportation of energy from a wind farm to an energy demand center.</a:t>
            </a:r>
          </a:p>
          <a:p>
            <a:pPr>
              <a:spcBef>
                <a:spcPts val="600"/>
              </a:spcBef>
            </a:pPr>
            <a:r>
              <a:rPr lang="en-US" sz="1000" dirty="0">
                <a:solidFill>
                  <a:srgbClr val="131516"/>
                </a:solidFill>
                <a:latin typeface="+mj-lt"/>
              </a:rPr>
              <a:t>Offshore wind farms in particular can benefit from more efficient energy transport.</a:t>
            </a:r>
          </a:p>
          <a:p>
            <a:pPr>
              <a:spcBef>
                <a:spcPts val="600"/>
              </a:spcBef>
            </a:pPr>
            <a:r>
              <a:rPr lang="en-US" sz="1000" dirty="0">
                <a:solidFill>
                  <a:srgbClr val="131516"/>
                </a:solidFill>
                <a:latin typeface="+mj-lt"/>
              </a:rPr>
              <a:t>Although some European tenders require integrated </a:t>
            </a:r>
            <a:r>
              <a:rPr lang="en-US" sz="1000" dirty="0" err="1">
                <a:solidFill>
                  <a:srgbClr val="131516"/>
                </a:solidFill>
                <a:latin typeface="+mj-lt"/>
              </a:rPr>
              <a:t>electrolyzers</a:t>
            </a:r>
            <a:r>
              <a:rPr lang="en-US" sz="1000" dirty="0">
                <a:solidFill>
                  <a:srgbClr val="131516"/>
                </a:solidFill>
                <a:latin typeface="+mj-lt"/>
              </a:rPr>
              <a:t>, green hydrogen prices are insufficient to warrant a full system.</a:t>
            </a:r>
          </a:p>
        </p:txBody>
      </p:sp>
      <p:grpSp>
        <p:nvGrpSpPr>
          <p:cNvPr id="2354" name="Group 2353">
            <a:extLst>
              <a:ext uri="{FF2B5EF4-FFF2-40B4-BE49-F238E27FC236}">
                <a16:creationId xmlns:a16="http://schemas.microsoft.com/office/drawing/2014/main" id="{D5D49A25-0A55-827C-0D2C-46EB6B2F71E9}"/>
              </a:ext>
            </a:extLst>
          </p:cNvPr>
          <p:cNvGrpSpPr/>
          <p:nvPr/>
        </p:nvGrpSpPr>
        <p:grpSpPr>
          <a:xfrm>
            <a:off x="8072844" y="2179750"/>
            <a:ext cx="3704333" cy="1708011"/>
            <a:chOff x="4896925" y="2266308"/>
            <a:chExt cx="3704333" cy="1708011"/>
          </a:xfrm>
        </p:grpSpPr>
        <p:grpSp>
          <p:nvGrpSpPr>
            <p:cNvPr id="2241" name="Group 2240">
              <a:extLst>
                <a:ext uri="{FF2B5EF4-FFF2-40B4-BE49-F238E27FC236}">
                  <a16:creationId xmlns:a16="http://schemas.microsoft.com/office/drawing/2014/main" id="{A2D5489A-F53E-5FDE-D9D5-898CE5711CD1}"/>
                </a:ext>
              </a:extLst>
            </p:cNvPr>
            <p:cNvGrpSpPr/>
            <p:nvPr/>
          </p:nvGrpSpPr>
          <p:grpSpPr>
            <a:xfrm>
              <a:off x="7686858" y="2312988"/>
              <a:ext cx="914400" cy="914400"/>
              <a:chOff x="7570885" y="2609850"/>
              <a:chExt cx="914400" cy="914400"/>
            </a:xfrm>
          </p:grpSpPr>
          <p:sp>
            <p:nvSpPr>
              <p:cNvPr id="2218" name="Oval 2217">
                <a:extLst>
                  <a:ext uri="{FF2B5EF4-FFF2-40B4-BE49-F238E27FC236}">
                    <a16:creationId xmlns:a16="http://schemas.microsoft.com/office/drawing/2014/main" id="{3CEC97C5-E59C-943D-E561-2300A5F6D85A}"/>
                  </a:ext>
                </a:extLst>
              </p:cNvPr>
              <p:cNvSpPr/>
              <p:nvPr/>
            </p:nvSpPr>
            <p:spPr bwMode="gray">
              <a:xfrm>
                <a:off x="7570885" y="2609850"/>
                <a:ext cx="914400" cy="914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19" name="Group 2218">
                <a:extLst>
                  <a:ext uri="{FF2B5EF4-FFF2-40B4-BE49-F238E27FC236}">
                    <a16:creationId xmlns:a16="http://schemas.microsoft.com/office/drawing/2014/main" id="{8C066F48-A810-03B8-1753-770010B63CB2}"/>
                  </a:ext>
                </a:extLst>
              </p:cNvPr>
              <p:cNvGrpSpPr/>
              <p:nvPr/>
            </p:nvGrpSpPr>
            <p:grpSpPr>
              <a:xfrm>
                <a:off x="7885691" y="2649221"/>
                <a:ext cx="284788" cy="438168"/>
                <a:chOff x="7018141" y="2001950"/>
                <a:chExt cx="1250794" cy="1922937"/>
              </a:xfrm>
            </p:grpSpPr>
            <p:sp>
              <p:nvSpPr>
                <p:cNvPr id="2220" name="Trapezoid 2219">
                  <a:extLst>
                    <a:ext uri="{FF2B5EF4-FFF2-40B4-BE49-F238E27FC236}">
                      <a16:creationId xmlns:a16="http://schemas.microsoft.com/office/drawing/2014/main" id="{08D29286-993B-7812-055C-0ACF2849C3F2}"/>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21" name="Group 2220">
                  <a:extLst>
                    <a:ext uri="{FF2B5EF4-FFF2-40B4-BE49-F238E27FC236}">
                      <a16:creationId xmlns:a16="http://schemas.microsoft.com/office/drawing/2014/main" id="{1007A29B-118D-BC7E-82C3-1BED5864210E}"/>
                    </a:ext>
                  </a:extLst>
                </p:cNvPr>
                <p:cNvGrpSpPr/>
                <p:nvPr/>
              </p:nvGrpSpPr>
              <p:grpSpPr>
                <a:xfrm rot="1251301">
                  <a:off x="7018141" y="2001950"/>
                  <a:ext cx="1250794" cy="838093"/>
                  <a:chOff x="2181427" y="2213555"/>
                  <a:chExt cx="1384801" cy="943659"/>
                </a:xfrm>
                <a:solidFill>
                  <a:schemeClr val="tx1"/>
                </a:solidFill>
              </p:grpSpPr>
              <p:sp>
                <p:nvSpPr>
                  <p:cNvPr id="2222" name="Trapezoid 2221">
                    <a:extLst>
                      <a:ext uri="{FF2B5EF4-FFF2-40B4-BE49-F238E27FC236}">
                        <a16:creationId xmlns:a16="http://schemas.microsoft.com/office/drawing/2014/main" id="{616E8DCD-D363-CD46-13BB-858F5796EAD8}"/>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23" name="Trapezoid 2222">
                    <a:extLst>
                      <a:ext uri="{FF2B5EF4-FFF2-40B4-BE49-F238E27FC236}">
                        <a16:creationId xmlns:a16="http://schemas.microsoft.com/office/drawing/2014/main" id="{5DB45CE6-6D23-F8C6-6108-FB0420F27D6E}"/>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24" name="Trapezoid 2223">
                    <a:extLst>
                      <a:ext uri="{FF2B5EF4-FFF2-40B4-BE49-F238E27FC236}">
                        <a16:creationId xmlns:a16="http://schemas.microsoft.com/office/drawing/2014/main" id="{0AA1C245-A5D7-98D9-11AA-2245281CDD2D}"/>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25" name="Oval 2224">
                    <a:extLst>
                      <a:ext uri="{FF2B5EF4-FFF2-40B4-BE49-F238E27FC236}">
                        <a16:creationId xmlns:a16="http://schemas.microsoft.com/office/drawing/2014/main" id="{9B709315-1DF5-328A-D7BD-80E2C1A8AFF9}"/>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nvGrpSpPr>
              <p:cNvPr id="2226" name="Group 2225">
                <a:extLst>
                  <a:ext uri="{FF2B5EF4-FFF2-40B4-BE49-F238E27FC236}">
                    <a16:creationId xmlns:a16="http://schemas.microsoft.com/office/drawing/2014/main" id="{6104251F-AB1B-EF6D-1C37-DA66D28053BE}"/>
                  </a:ext>
                </a:extLst>
              </p:cNvPr>
              <p:cNvGrpSpPr/>
              <p:nvPr/>
            </p:nvGrpSpPr>
            <p:grpSpPr>
              <a:xfrm>
                <a:off x="8141376" y="2894671"/>
                <a:ext cx="284788" cy="438168"/>
                <a:chOff x="7018141" y="2001950"/>
                <a:chExt cx="1250794" cy="1922937"/>
              </a:xfrm>
            </p:grpSpPr>
            <p:sp>
              <p:nvSpPr>
                <p:cNvPr id="2227" name="Trapezoid 2226">
                  <a:extLst>
                    <a:ext uri="{FF2B5EF4-FFF2-40B4-BE49-F238E27FC236}">
                      <a16:creationId xmlns:a16="http://schemas.microsoft.com/office/drawing/2014/main" id="{B8E1E9B3-582B-8E5D-CC87-7FA7F575C430}"/>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28" name="Group 2227">
                  <a:extLst>
                    <a:ext uri="{FF2B5EF4-FFF2-40B4-BE49-F238E27FC236}">
                      <a16:creationId xmlns:a16="http://schemas.microsoft.com/office/drawing/2014/main" id="{59C549A6-B7AC-A84D-5B44-A69014C23B48}"/>
                    </a:ext>
                  </a:extLst>
                </p:cNvPr>
                <p:cNvGrpSpPr/>
                <p:nvPr/>
              </p:nvGrpSpPr>
              <p:grpSpPr>
                <a:xfrm rot="1251301">
                  <a:off x="7018141" y="2001950"/>
                  <a:ext cx="1250794" cy="838093"/>
                  <a:chOff x="2181427" y="2213555"/>
                  <a:chExt cx="1384801" cy="943659"/>
                </a:xfrm>
                <a:solidFill>
                  <a:schemeClr val="tx1"/>
                </a:solidFill>
              </p:grpSpPr>
              <p:sp>
                <p:nvSpPr>
                  <p:cNvPr id="2229" name="Trapezoid 2228">
                    <a:extLst>
                      <a:ext uri="{FF2B5EF4-FFF2-40B4-BE49-F238E27FC236}">
                        <a16:creationId xmlns:a16="http://schemas.microsoft.com/office/drawing/2014/main" id="{52FA4F0D-40E5-8377-E600-09FFA4435E61}"/>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0" name="Trapezoid 2229">
                    <a:extLst>
                      <a:ext uri="{FF2B5EF4-FFF2-40B4-BE49-F238E27FC236}">
                        <a16:creationId xmlns:a16="http://schemas.microsoft.com/office/drawing/2014/main" id="{D8565E8F-2F31-F5D7-3577-DB3721411E43}"/>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1" name="Trapezoid 2230">
                    <a:extLst>
                      <a:ext uri="{FF2B5EF4-FFF2-40B4-BE49-F238E27FC236}">
                        <a16:creationId xmlns:a16="http://schemas.microsoft.com/office/drawing/2014/main" id="{5B807B9C-A40D-5802-9B32-C620E2C73C49}"/>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2" name="Oval 2231">
                    <a:extLst>
                      <a:ext uri="{FF2B5EF4-FFF2-40B4-BE49-F238E27FC236}">
                        <a16:creationId xmlns:a16="http://schemas.microsoft.com/office/drawing/2014/main" id="{A87032AC-1932-07EE-4A2F-41E33E41B849}"/>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nvGrpSpPr>
              <p:cNvPr id="2233" name="Group 2232">
                <a:extLst>
                  <a:ext uri="{FF2B5EF4-FFF2-40B4-BE49-F238E27FC236}">
                    <a16:creationId xmlns:a16="http://schemas.microsoft.com/office/drawing/2014/main" id="{F94983E1-06A9-F8D2-0FEC-00040C9290E4}"/>
                  </a:ext>
                </a:extLst>
              </p:cNvPr>
              <p:cNvGrpSpPr/>
              <p:nvPr/>
            </p:nvGrpSpPr>
            <p:grpSpPr>
              <a:xfrm>
                <a:off x="7723748" y="2972501"/>
                <a:ext cx="284788" cy="438168"/>
                <a:chOff x="7018141" y="2001950"/>
                <a:chExt cx="1250794" cy="1922937"/>
              </a:xfrm>
            </p:grpSpPr>
            <p:sp>
              <p:nvSpPr>
                <p:cNvPr id="2234" name="Trapezoid 2233">
                  <a:extLst>
                    <a:ext uri="{FF2B5EF4-FFF2-40B4-BE49-F238E27FC236}">
                      <a16:creationId xmlns:a16="http://schemas.microsoft.com/office/drawing/2014/main" id="{C11A7047-9DCC-B9D8-1321-601948B116E5}"/>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35" name="Group 2234">
                  <a:extLst>
                    <a:ext uri="{FF2B5EF4-FFF2-40B4-BE49-F238E27FC236}">
                      <a16:creationId xmlns:a16="http://schemas.microsoft.com/office/drawing/2014/main" id="{6E5C3A34-5711-48CC-2B37-C330B76A2D48}"/>
                    </a:ext>
                  </a:extLst>
                </p:cNvPr>
                <p:cNvGrpSpPr/>
                <p:nvPr/>
              </p:nvGrpSpPr>
              <p:grpSpPr>
                <a:xfrm rot="1251301">
                  <a:off x="7018141" y="2001950"/>
                  <a:ext cx="1250794" cy="838093"/>
                  <a:chOff x="2181427" y="2213555"/>
                  <a:chExt cx="1384801" cy="943659"/>
                </a:xfrm>
                <a:solidFill>
                  <a:schemeClr val="tx1"/>
                </a:solidFill>
              </p:grpSpPr>
              <p:sp>
                <p:nvSpPr>
                  <p:cNvPr id="2236" name="Trapezoid 2235">
                    <a:extLst>
                      <a:ext uri="{FF2B5EF4-FFF2-40B4-BE49-F238E27FC236}">
                        <a16:creationId xmlns:a16="http://schemas.microsoft.com/office/drawing/2014/main" id="{026F69F1-4B98-F569-EFA6-9DF837B8B765}"/>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7" name="Trapezoid 2236">
                    <a:extLst>
                      <a:ext uri="{FF2B5EF4-FFF2-40B4-BE49-F238E27FC236}">
                        <a16:creationId xmlns:a16="http://schemas.microsoft.com/office/drawing/2014/main" id="{CD8E0E14-E153-6E48-C9BC-1A060612FF27}"/>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8" name="Trapezoid 2237">
                    <a:extLst>
                      <a:ext uri="{FF2B5EF4-FFF2-40B4-BE49-F238E27FC236}">
                        <a16:creationId xmlns:a16="http://schemas.microsoft.com/office/drawing/2014/main" id="{0C4B2793-4655-0168-E8CD-F4F929E67AFA}"/>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39" name="Oval 2238">
                    <a:extLst>
                      <a:ext uri="{FF2B5EF4-FFF2-40B4-BE49-F238E27FC236}">
                        <a16:creationId xmlns:a16="http://schemas.microsoft.com/office/drawing/2014/main" id="{122B6982-843D-FF7A-2504-7AC7ECD9C6DD}"/>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pic>
          <p:nvPicPr>
            <p:cNvPr id="2240" name="Graphic 2239" descr="Electric Tower outline">
              <a:extLst>
                <a:ext uri="{FF2B5EF4-FFF2-40B4-BE49-F238E27FC236}">
                  <a16:creationId xmlns:a16="http://schemas.microsoft.com/office/drawing/2014/main" id="{C5E9399F-75AD-AFB9-4800-1BA25C683A0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938797" y="2289915"/>
              <a:ext cx="914400" cy="914400"/>
            </a:xfrm>
            <a:prstGeom prst="rect">
              <a:avLst/>
            </a:prstGeom>
          </p:spPr>
        </p:pic>
        <p:sp>
          <p:nvSpPr>
            <p:cNvPr id="2242" name="Rectangle 2241">
              <a:extLst>
                <a:ext uri="{FF2B5EF4-FFF2-40B4-BE49-F238E27FC236}">
                  <a16:creationId xmlns:a16="http://schemas.microsoft.com/office/drawing/2014/main" id="{1B66111D-DA39-10DD-5993-8A174FA65A0B}"/>
                </a:ext>
              </a:extLst>
            </p:cNvPr>
            <p:cNvSpPr/>
            <p:nvPr/>
          </p:nvSpPr>
          <p:spPr bwMode="gray">
            <a:xfrm>
              <a:off x="6214453" y="3346303"/>
              <a:ext cx="879731" cy="39668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lang="en-US" sz="1600">
                <a:solidFill>
                  <a:schemeClr val="tx1"/>
                </a:solidFill>
              </a:endParaRPr>
            </a:p>
          </p:txBody>
        </p:sp>
        <p:cxnSp>
          <p:nvCxnSpPr>
            <p:cNvPr id="2244" name="Straight Arrow Connector 2243">
              <a:extLst>
                <a:ext uri="{FF2B5EF4-FFF2-40B4-BE49-F238E27FC236}">
                  <a16:creationId xmlns:a16="http://schemas.microsoft.com/office/drawing/2014/main" id="{5AB49B52-2711-9705-90A4-1FB1ED1D30D6}"/>
                </a:ext>
              </a:extLst>
            </p:cNvPr>
            <p:cNvCxnSpPr>
              <a:cxnSpLocks/>
              <a:stCxn id="2218" idx="2"/>
              <a:endCxn id="2338" idx="6"/>
            </p:cNvCxnSpPr>
            <p:nvPr/>
          </p:nvCxnSpPr>
          <p:spPr bwMode="gray">
            <a:xfrm flipH="1" flipV="1">
              <a:off x="5902765" y="2769228"/>
              <a:ext cx="1784093" cy="96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46" name="Connector: Elbow 2245">
              <a:extLst>
                <a:ext uri="{FF2B5EF4-FFF2-40B4-BE49-F238E27FC236}">
                  <a16:creationId xmlns:a16="http://schemas.microsoft.com/office/drawing/2014/main" id="{5814C15B-4F51-8CA1-4BFC-2037B6DED177}"/>
                </a:ext>
              </a:extLst>
            </p:cNvPr>
            <p:cNvCxnSpPr>
              <a:stCxn id="2218" idx="2"/>
              <a:endCxn id="2242" idx="3"/>
            </p:cNvCxnSpPr>
            <p:nvPr/>
          </p:nvCxnSpPr>
          <p:spPr bwMode="gray">
            <a:xfrm rot="10800000" flipV="1">
              <a:off x="7094184" y="2770188"/>
              <a:ext cx="592674" cy="774458"/>
            </a:xfrm>
            <a:prstGeom prst="bentConnector3">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47" name="Connector: Elbow 2246">
              <a:extLst>
                <a:ext uri="{FF2B5EF4-FFF2-40B4-BE49-F238E27FC236}">
                  <a16:creationId xmlns:a16="http://schemas.microsoft.com/office/drawing/2014/main" id="{BB033E83-8E2C-264F-CBD9-43F32E8175E9}"/>
                </a:ext>
              </a:extLst>
            </p:cNvPr>
            <p:cNvCxnSpPr>
              <a:cxnSpLocks/>
            </p:cNvCxnSpPr>
            <p:nvPr/>
          </p:nvCxnSpPr>
          <p:spPr bwMode="gray">
            <a:xfrm flipV="1">
              <a:off x="7094184" y="2789999"/>
              <a:ext cx="220137" cy="665054"/>
            </a:xfrm>
            <a:prstGeom prst="bentConnector2">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281" name="Graphic 2280" descr="Battery charging outline">
              <a:extLst>
                <a:ext uri="{FF2B5EF4-FFF2-40B4-BE49-F238E27FC236}">
                  <a16:creationId xmlns:a16="http://schemas.microsoft.com/office/drawing/2014/main" id="{1D351101-7FBA-70EE-57C9-0D00FAB33B8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405948" y="3284007"/>
              <a:ext cx="516155" cy="516155"/>
            </a:xfrm>
            <a:prstGeom prst="rect">
              <a:avLst/>
            </a:prstGeom>
          </p:spPr>
        </p:pic>
        <p:sp>
          <p:nvSpPr>
            <p:cNvPr id="2338" name="Oval 2337">
              <a:extLst>
                <a:ext uri="{FF2B5EF4-FFF2-40B4-BE49-F238E27FC236}">
                  <a16:creationId xmlns:a16="http://schemas.microsoft.com/office/drawing/2014/main" id="{13182E4B-D888-1C49-2B7B-B5D9681EF149}"/>
                </a:ext>
              </a:extLst>
            </p:cNvPr>
            <p:cNvSpPr/>
            <p:nvPr/>
          </p:nvSpPr>
          <p:spPr bwMode="gray">
            <a:xfrm>
              <a:off x="4896925" y="2266308"/>
              <a:ext cx="1005840" cy="100584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44" name="TextBox 2343">
              <a:extLst>
                <a:ext uri="{FF2B5EF4-FFF2-40B4-BE49-F238E27FC236}">
                  <a16:creationId xmlns:a16="http://schemas.microsoft.com/office/drawing/2014/main" id="{97E369F9-F67B-737E-831E-A9AA7F11B3F4}"/>
                </a:ext>
              </a:extLst>
            </p:cNvPr>
            <p:cNvSpPr txBox="1"/>
            <p:nvPr/>
          </p:nvSpPr>
          <p:spPr bwMode="gray">
            <a:xfrm>
              <a:off x="5086280" y="3298117"/>
              <a:ext cx="656059" cy="226591"/>
            </a:xfrm>
            <a:prstGeom prst="rect">
              <a:avLst/>
            </a:prstGeom>
            <a:noFill/>
          </p:spPr>
          <p:txBody>
            <a:bodyPr wrap="square" lIns="36000" tIns="36000" rIns="36000" bIns="36000" rtlCol="0">
              <a:spAutoFit/>
            </a:bodyPr>
            <a:lstStyle/>
            <a:p>
              <a:pPr marL="0" indent="0" algn="ctr">
                <a:buNone/>
              </a:pPr>
              <a:r>
                <a:rPr lang="en-US" sz="1000"/>
                <a:t>Grid</a:t>
              </a:r>
            </a:p>
          </p:txBody>
        </p:sp>
        <p:sp>
          <p:nvSpPr>
            <p:cNvPr id="2345" name="TextBox 2344">
              <a:extLst>
                <a:ext uri="{FF2B5EF4-FFF2-40B4-BE49-F238E27FC236}">
                  <a16:creationId xmlns:a16="http://schemas.microsoft.com/office/drawing/2014/main" id="{9D85453C-48CA-8846-7FA5-F1B7B058DD12}"/>
                </a:ext>
              </a:extLst>
            </p:cNvPr>
            <p:cNvSpPr txBox="1"/>
            <p:nvPr/>
          </p:nvSpPr>
          <p:spPr bwMode="gray">
            <a:xfrm>
              <a:off x="6335995" y="3747728"/>
              <a:ext cx="656059" cy="226591"/>
            </a:xfrm>
            <a:prstGeom prst="rect">
              <a:avLst/>
            </a:prstGeom>
            <a:noFill/>
          </p:spPr>
          <p:txBody>
            <a:bodyPr wrap="square" lIns="36000" tIns="36000" rIns="36000" bIns="36000" rtlCol="0">
              <a:spAutoFit/>
            </a:bodyPr>
            <a:lstStyle/>
            <a:p>
              <a:pPr marL="0" indent="0" algn="ctr">
                <a:buNone/>
              </a:pPr>
              <a:r>
                <a:rPr lang="en-US" sz="1000"/>
                <a:t>BESS</a:t>
              </a:r>
            </a:p>
          </p:txBody>
        </p:sp>
        <p:sp>
          <p:nvSpPr>
            <p:cNvPr id="2346" name="TextBox 2345">
              <a:extLst>
                <a:ext uri="{FF2B5EF4-FFF2-40B4-BE49-F238E27FC236}">
                  <a16:creationId xmlns:a16="http://schemas.microsoft.com/office/drawing/2014/main" id="{47C54807-CB1C-3F29-BBB3-2B03F7EA46A2}"/>
                </a:ext>
              </a:extLst>
            </p:cNvPr>
            <p:cNvSpPr txBox="1"/>
            <p:nvPr/>
          </p:nvSpPr>
          <p:spPr bwMode="gray">
            <a:xfrm>
              <a:off x="7838831" y="3261848"/>
              <a:ext cx="656059" cy="226591"/>
            </a:xfrm>
            <a:prstGeom prst="rect">
              <a:avLst/>
            </a:prstGeom>
            <a:noFill/>
          </p:spPr>
          <p:txBody>
            <a:bodyPr wrap="square" lIns="36000" tIns="36000" rIns="36000" bIns="36000" rtlCol="0">
              <a:spAutoFit/>
            </a:bodyPr>
            <a:lstStyle/>
            <a:p>
              <a:pPr marL="0" indent="0" algn="ctr">
                <a:buNone/>
              </a:pPr>
              <a:r>
                <a:rPr lang="en-US" sz="1000"/>
                <a:t>Wind farm</a:t>
              </a:r>
            </a:p>
          </p:txBody>
        </p:sp>
      </p:grpSp>
      <p:grpSp>
        <p:nvGrpSpPr>
          <p:cNvPr id="2353" name="Group 2352">
            <a:extLst>
              <a:ext uri="{FF2B5EF4-FFF2-40B4-BE49-F238E27FC236}">
                <a16:creationId xmlns:a16="http://schemas.microsoft.com/office/drawing/2014/main" id="{220AA5E5-7897-B5A4-0A7E-020FA32AF894}"/>
              </a:ext>
            </a:extLst>
          </p:cNvPr>
          <p:cNvGrpSpPr/>
          <p:nvPr/>
        </p:nvGrpSpPr>
        <p:grpSpPr>
          <a:xfrm>
            <a:off x="7998661" y="4185539"/>
            <a:ext cx="3778516" cy="2407777"/>
            <a:chOff x="4822742" y="4185539"/>
            <a:chExt cx="3778516" cy="2407777"/>
          </a:xfrm>
        </p:grpSpPr>
        <p:grpSp>
          <p:nvGrpSpPr>
            <p:cNvPr id="2250" name="Group 2249">
              <a:extLst>
                <a:ext uri="{FF2B5EF4-FFF2-40B4-BE49-F238E27FC236}">
                  <a16:creationId xmlns:a16="http://schemas.microsoft.com/office/drawing/2014/main" id="{E9A72D2F-D1D9-EDFC-20C5-ED0837BCBE30}"/>
                </a:ext>
              </a:extLst>
            </p:cNvPr>
            <p:cNvGrpSpPr/>
            <p:nvPr/>
          </p:nvGrpSpPr>
          <p:grpSpPr>
            <a:xfrm>
              <a:off x="7686858" y="4525601"/>
              <a:ext cx="914400" cy="914400"/>
              <a:chOff x="7570885" y="2609850"/>
              <a:chExt cx="914400" cy="914400"/>
            </a:xfrm>
          </p:grpSpPr>
          <p:sp>
            <p:nvSpPr>
              <p:cNvPr id="2251" name="Oval 2250">
                <a:extLst>
                  <a:ext uri="{FF2B5EF4-FFF2-40B4-BE49-F238E27FC236}">
                    <a16:creationId xmlns:a16="http://schemas.microsoft.com/office/drawing/2014/main" id="{FBACDD9B-4B48-869C-1382-FD76E02D21C6}"/>
                  </a:ext>
                </a:extLst>
              </p:cNvPr>
              <p:cNvSpPr/>
              <p:nvPr/>
            </p:nvSpPr>
            <p:spPr bwMode="gray">
              <a:xfrm>
                <a:off x="7570885" y="2609850"/>
                <a:ext cx="914400" cy="9144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52" name="Group 2251">
                <a:extLst>
                  <a:ext uri="{FF2B5EF4-FFF2-40B4-BE49-F238E27FC236}">
                    <a16:creationId xmlns:a16="http://schemas.microsoft.com/office/drawing/2014/main" id="{7E52EFE6-1DEB-14BF-B4F3-A5B857D6CA8F}"/>
                  </a:ext>
                </a:extLst>
              </p:cNvPr>
              <p:cNvGrpSpPr/>
              <p:nvPr/>
            </p:nvGrpSpPr>
            <p:grpSpPr>
              <a:xfrm>
                <a:off x="7885691" y="2649221"/>
                <a:ext cx="284788" cy="438168"/>
                <a:chOff x="7018141" y="2001950"/>
                <a:chExt cx="1250794" cy="1922937"/>
              </a:xfrm>
            </p:grpSpPr>
            <p:sp>
              <p:nvSpPr>
                <p:cNvPr id="2267" name="Trapezoid 2266">
                  <a:extLst>
                    <a:ext uri="{FF2B5EF4-FFF2-40B4-BE49-F238E27FC236}">
                      <a16:creationId xmlns:a16="http://schemas.microsoft.com/office/drawing/2014/main" id="{54B96688-3F36-9591-797C-8E72C107BCE7}"/>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68" name="Group 2267">
                  <a:extLst>
                    <a:ext uri="{FF2B5EF4-FFF2-40B4-BE49-F238E27FC236}">
                      <a16:creationId xmlns:a16="http://schemas.microsoft.com/office/drawing/2014/main" id="{6B38B399-7471-830B-29B6-0A60A3A78DD7}"/>
                    </a:ext>
                  </a:extLst>
                </p:cNvPr>
                <p:cNvGrpSpPr/>
                <p:nvPr/>
              </p:nvGrpSpPr>
              <p:grpSpPr>
                <a:xfrm rot="1251301">
                  <a:off x="7018141" y="2001950"/>
                  <a:ext cx="1250794" cy="838093"/>
                  <a:chOff x="2181427" y="2213555"/>
                  <a:chExt cx="1384801" cy="943659"/>
                </a:xfrm>
                <a:solidFill>
                  <a:schemeClr val="tx1"/>
                </a:solidFill>
              </p:grpSpPr>
              <p:sp>
                <p:nvSpPr>
                  <p:cNvPr id="2269" name="Trapezoid 2268">
                    <a:extLst>
                      <a:ext uri="{FF2B5EF4-FFF2-40B4-BE49-F238E27FC236}">
                        <a16:creationId xmlns:a16="http://schemas.microsoft.com/office/drawing/2014/main" id="{68D674A0-8677-F6AC-FD13-2166E7CE22F5}"/>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70" name="Trapezoid 2269">
                    <a:extLst>
                      <a:ext uri="{FF2B5EF4-FFF2-40B4-BE49-F238E27FC236}">
                        <a16:creationId xmlns:a16="http://schemas.microsoft.com/office/drawing/2014/main" id="{6927D036-DAB1-7AF0-EC82-5FAD4D84CCC7}"/>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71" name="Trapezoid 2270">
                    <a:extLst>
                      <a:ext uri="{FF2B5EF4-FFF2-40B4-BE49-F238E27FC236}">
                        <a16:creationId xmlns:a16="http://schemas.microsoft.com/office/drawing/2014/main" id="{1DAE73D4-0CEF-2CA6-FA73-73BDAEDCCF7A}"/>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72" name="Oval 2271">
                    <a:extLst>
                      <a:ext uri="{FF2B5EF4-FFF2-40B4-BE49-F238E27FC236}">
                        <a16:creationId xmlns:a16="http://schemas.microsoft.com/office/drawing/2014/main" id="{2F28A568-A820-A87F-D6BC-A602EC6DF68E}"/>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nvGrpSpPr>
              <p:cNvPr id="2253" name="Group 2252">
                <a:extLst>
                  <a:ext uri="{FF2B5EF4-FFF2-40B4-BE49-F238E27FC236}">
                    <a16:creationId xmlns:a16="http://schemas.microsoft.com/office/drawing/2014/main" id="{2C735C2E-15ED-FB1A-8DD0-0D7FF51D1AA3}"/>
                  </a:ext>
                </a:extLst>
              </p:cNvPr>
              <p:cNvGrpSpPr/>
              <p:nvPr/>
            </p:nvGrpSpPr>
            <p:grpSpPr>
              <a:xfrm>
                <a:off x="8141376" y="2894671"/>
                <a:ext cx="284788" cy="438168"/>
                <a:chOff x="7018141" y="2001950"/>
                <a:chExt cx="1250794" cy="1922937"/>
              </a:xfrm>
            </p:grpSpPr>
            <p:sp>
              <p:nvSpPr>
                <p:cNvPr id="2261" name="Trapezoid 2260">
                  <a:extLst>
                    <a:ext uri="{FF2B5EF4-FFF2-40B4-BE49-F238E27FC236}">
                      <a16:creationId xmlns:a16="http://schemas.microsoft.com/office/drawing/2014/main" id="{ABF3DF5D-D53D-A297-713A-FA04D4D6D8B8}"/>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62" name="Group 2261">
                  <a:extLst>
                    <a:ext uri="{FF2B5EF4-FFF2-40B4-BE49-F238E27FC236}">
                      <a16:creationId xmlns:a16="http://schemas.microsoft.com/office/drawing/2014/main" id="{E2E631FC-F09E-7CAD-1314-4AB5640A85F9}"/>
                    </a:ext>
                  </a:extLst>
                </p:cNvPr>
                <p:cNvGrpSpPr/>
                <p:nvPr/>
              </p:nvGrpSpPr>
              <p:grpSpPr>
                <a:xfrm rot="1251301">
                  <a:off x="7018141" y="2001950"/>
                  <a:ext cx="1250794" cy="838093"/>
                  <a:chOff x="2181427" y="2213555"/>
                  <a:chExt cx="1384801" cy="943659"/>
                </a:xfrm>
                <a:solidFill>
                  <a:schemeClr val="tx1"/>
                </a:solidFill>
              </p:grpSpPr>
              <p:sp>
                <p:nvSpPr>
                  <p:cNvPr id="2263" name="Trapezoid 2262">
                    <a:extLst>
                      <a:ext uri="{FF2B5EF4-FFF2-40B4-BE49-F238E27FC236}">
                        <a16:creationId xmlns:a16="http://schemas.microsoft.com/office/drawing/2014/main" id="{7ACB3CC1-8E67-4CD3-2CCD-A4B5C0CC9307}"/>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64" name="Trapezoid 2263">
                    <a:extLst>
                      <a:ext uri="{FF2B5EF4-FFF2-40B4-BE49-F238E27FC236}">
                        <a16:creationId xmlns:a16="http://schemas.microsoft.com/office/drawing/2014/main" id="{D4521ABD-734E-1705-310E-832F7C99591D}"/>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65" name="Trapezoid 2264">
                    <a:extLst>
                      <a:ext uri="{FF2B5EF4-FFF2-40B4-BE49-F238E27FC236}">
                        <a16:creationId xmlns:a16="http://schemas.microsoft.com/office/drawing/2014/main" id="{34C5AF69-06DC-9C66-3995-28062D2B59CB}"/>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66" name="Oval 2265">
                    <a:extLst>
                      <a:ext uri="{FF2B5EF4-FFF2-40B4-BE49-F238E27FC236}">
                        <a16:creationId xmlns:a16="http://schemas.microsoft.com/office/drawing/2014/main" id="{4FCE3587-CB43-7C19-15AD-6421D50CB994}"/>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nvGrpSpPr>
              <p:cNvPr id="2254" name="Group 2253">
                <a:extLst>
                  <a:ext uri="{FF2B5EF4-FFF2-40B4-BE49-F238E27FC236}">
                    <a16:creationId xmlns:a16="http://schemas.microsoft.com/office/drawing/2014/main" id="{5914F2E9-FBF2-B048-D5D2-7046C8DC2DF0}"/>
                  </a:ext>
                </a:extLst>
              </p:cNvPr>
              <p:cNvGrpSpPr/>
              <p:nvPr/>
            </p:nvGrpSpPr>
            <p:grpSpPr>
              <a:xfrm>
                <a:off x="7723748" y="2972501"/>
                <a:ext cx="284788" cy="438168"/>
                <a:chOff x="7018141" y="2001950"/>
                <a:chExt cx="1250794" cy="1922937"/>
              </a:xfrm>
            </p:grpSpPr>
            <p:sp>
              <p:nvSpPr>
                <p:cNvPr id="2255" name="Trapezoid 2254">
                  <a:extLst>
                    <a:ext uri="{FF2B5EF4-FFF2-40B4-BE49-F238E27FC236}">
                      <a16:creationId xmlns:a16="http://schemas.microsoft.com/office/drawing/2014/main" id="{AA991461-3D42-C1B2-9B01-9687DFE138F2}"/>
                    </a:ext>
                  </a:extLst>
                </p:cNvPr>
                <p:cNvSpPr/>
                <p:nvPr/>
              </p:nvSpPr>
              <p:spPr bwMode="gray">
                <a:xfrm>
                  <a:off x="7518351" y="2644426"/>
                  <a:ext cx="78658" cy="1280461"/>
                </a:xfrm>
                <a:prstGeom prst="trapezoid">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nvGrpSpPr>
                <p:cNvPr id="2256" name="Group 2255">
                  <a:extLst>
                    <a:ext uri="{FF2B5EF4-FFF2-40B4-BE49-F238E27FC236}">
                      <a16:creationId xmlns:a16="http://schemas.microsoft.com/office/drawing/2014/main" id="{8B0989CB-E749-AF6D-7BF5-8D88AB701B3E}"/>
                    </a:ext>
                  </a:extLst>
                </p:cNvPr>
                <p:cNvGrpSpPr/>
                <p:nvPr/>
              </p:nvGrpSpPr>
              <p:grpSpPr>
                <a:xfrm rot="1251301">
                  <a:off x="7018141" y="2001950"/>
                  <a:ext cx="1250794" cy="838093"/>
                  <a:chOff x="2181427" y="2213555"/>
                  <a:chExt cx="1384801" cy="943659"/>
                </a:xfrm>
                <a:solidFill>
                  <a:schemeClr val="tx1"/>
                </a:solidFill>
              </p:grpSpPr>
              <p:sp>
                <p:nvSpPr>
                  <p:cNvPr id="2257" name="Trapezoid 2256">
                    <a:extLst>
                      <a:ext uri="{FF2B5EF4-FFF2-40B4-BE49-F238E27FC236}">
                        <a16:creationId xmlns:a16="http://schemas.microsoft.com/office/drawing/2014/main" id="{92FF239F-260F-E4D7-201E-3DFA72900AB2}"/>
                      </a:ext>
                    </a:extLst>
                  </p:cNvPr>
                  <p:cNvSpPr/>
                  <p:nvPr/>
                </p:nvSpPr>
                <p:spPr bwMode="gray">
                  <a:xfrm rot="14400000">
                    <a:off x="2521609" y="2757552"/>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58" name="Trapezoid 2257">
                    <a:extLst>
                      <a:ext uri="{FF2B5EF4-FFF2-40B4-BE49-F238E27FC236}">
                        <a16:creationId xmlns:a16="http://schemas.microsoft.com/office/drawing/2014/main" id="{4D9478BB-109C-83AA-3EC5-8140FFA499C6}"/>
                      </a:ext>
                    </a:extLst>
                  </p:cNvPr>
                  <p:cNvSpPr/>
                  <p:nvPr/>
                </p:nvSpPr>
                <p:spPr bwMode="gray">
                  <a:xfrm rot="7200000">
                    <a:off x="3166567" y="2757551"/>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59" name="Trapezoid 2258">
                    <a:extLst>
                      <a:ext uri="{FF2B5EF4-FFF2-40B4-BE49-F238E27FC236}">
                        <a16:creationId xmlns:a16="http://schemas.microsoft.com/office/drawing/2014/main" id="{1D0FB641-C7FC-B100-FC52-51A7B2B45A29}"/>
                      </a:ext>
                    </a:extLst>
                  </p:cNvPr>
                  <p:cNvSpPr/>
                  <p:nvPr/>
                </p:nvSpPr>
                <p:spPr bwMode="gray">
                  <a:xfrm>
                    <a:off x="2844480" y="2213555"/>
                    <a:ext cx="59480" cy="739843"/>
                  </a:xfrm>
                  <a:prstGeom prst="trapezoi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60" name="Oval 2259">
                    <a:extLst>
                      <a:ext uri="{FF2B5EF4-FFF2-40B4-BE49-F238E27FC236}">
                        <a16:creationId xmlns:a16="http://schemas.microsoft.com/office/drawing/2014/main" id="{4A4B50FE-62BB-8F08-443F-58CB88C460E9}"/>
                      </a:ext>
                    </a:extLst>
                  </p:cNvPr>
                  <p:cNvSpPr/>
                  <p:nvPr/>
                </p:nvSpPr>
                <p:spPr bwMode="gray">
                  <a:xfrm>
                    <a:off x="2797628" y="2873752"/>
                    <a:ext cx="152400" cy="1524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grpSp>
        <p:pic>
          <p:nvPicPr>
            <p:cNvPr id="2273" name="Graphic 2272" descr="Electric Tower outline">
              <a:extLst>
                <a:ext uri="{FF2B5EF4-FFF2-40B4-BE49-F238E27FC236}">
                  <a16:creationId xmlns:a16="http://schemas.microsoft.com/office/drawing/2014/main" id="{AE0AC900-6218-11CD-D547-744DC4B9B6F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091646" y="4216401"/>
              <a:ext cx="624548" cy="624548"/>
            </a:xfrm>
            <a:prstGeom prst="rect">
              <a:avLst/>
            </a:prstGeom>
          </p:spPr>
        </p:pic>
        <p:sp>
          <p:nvSpPr>
            <p:cNvPr id="2274" name="Rectangle 2273">
              <a:extLst>
                <a:ext uri="{FF2B5EF4-FFF2-40B4-BE49-F238E27FC236}">
                  <a16:creationId xmlns:a16="http://schemas.microsoft.com/office/drawing/2014/main" id="{3D0B33D6-DDC9-2FC7-9DB5-781D0226C940}"/>
                </a:ext>
              </a:extLst>
            </p:cNvPr>
            <p:cNvSpPr/>
            <p:nvPr/>
          </p:nvSpPr>
          <p:spPr bwMode="gray">
            <a:xfrm>
              <a:off x="7051882" y="4785169"/>
              <a:ext cx="410401" cy="39668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lang="en-US" sz="1200">
                <a:solidFill>
                  <a:schemeClr val="tx1"/>
                </a:solidFill>
              </a:endParaRPr>
            </a:p>
          </p:txBody>
        </p:sp>
        <p:cxnSp>
          <p:nvCxnSpPr>
            <p:cNvPr id="2276" name="Connector: Elbow 2275">
              <a:extLst>
                <a:ext uri="{FF2B5EF4-FFF2-40B4-BE49-F238E27FC236}">
                  <a16:creationId xmlns:a16="http://schemas.microsoft.com/office/drawing/2014/main" id="{AB19FF24-6EBD-46E4-D9F5-9C28843A71AD}"/>
                </a:ext>
              </a:extLst>
            </p:cNvPr>
            <p:cNvCxnSpPr>
              <a:stCxn id="2251" idx="2"/>
              <a:endCxn id="2274" idx="3"/>
            </p:cNvCxnSpPr>
            <p:nvPr/>
          </p:nvCxnSpPr>
          <p:spPr bwMode="gray">
            <a:xfrm rot="10800000" flipV="1">
              <a:off x="7462284" y="4982800"/>
              <a:ext cx="224575" cy="711"/>
            </a:xfrm>
            <a:prstGeom prst="bentConnector3">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283" name="Picture 4" descr="Electrolysis - Free education icons">
              <a:extLst>
                <a:ext uri="{FF2B5EF4-FFF2-40B4-BE49-F238E27FC236}">
                  <a16:creationId xmlns:a16="http://schemas.microsoft.com/office/drawing/2014/main" id="{95223300-BA5F-EED9-43A5-18786C2CD914}"/>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083271" y="4805392"/>
              <a:ext cx="338174" cy="338174"/>
            </a:xfrm>
            <a:prstGeom prst="rect">
              <a:avLst/>
            </a:prstGeom>
            <a:noFill/>
            <a:extLst>
              <a:ext uri="{909E8E84-426E-40DD-AFC4-6F175D3DCCD1}">
                <a14:hiddenFill xmlns:a14="http://schemas.microsoft.com/office/drawing/2010/main">
                  <a:solidFill>
                    <a:srgbClr val="FFFFFF"/>
                  </a:solidFill>
                </a14:hiddenFill>
              </a:ext>
            </a:extLst>
          </p:spPr>
        </p:pic>
        <p:sp>
          <p:nvSpPr>
            <p:cNvPr id="2285" name="Rectangle 2284">
              <a:extLst>
                <a:ext uri="{FF2B5EF4-FFF2-40B4-BE49-F238E27FC236}">
                  <a16:creationId xmlns:a16="http://schemas.microsoft.com/office/drawing/2014/main" id="{DD52AF6E-7AE4-2176-24BA-AB0D2AD32F5B}"/>
                </a:ext>
              </a:extLst>
            </p:cNvPr>
            <p:cNvSpPr/>
            <p:nvPr/>
          </p:nvSpPr>
          <p:spPr bwMode="gray">
            <a:xfrm>
              <a:off x="6115412" y="4785169"/>
              <a:ext cx="410401" cy="39668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lang="en-US" sz="1200">
                <a:solidFill>
                  <a:schemeClr val="tx1"/>
                </a:solidFill>
              </a:endParaRPr>
            </a:p>
          </p:txBody>
        </p:sp>
        <p:pic>
          <p:nvPicPr>
            <p:cNvPr id="2287" name="Picture 6" descr="Fuel cell - Free industry icons">
              <a:extLst>
                <a:ext uri="{FF2B5EF4-FFF2-40B4-BE49-F238E27FC236}">
                  <a16:creationId xmlns:a16="http://schemas.microsoft.com/office/drawing/2014/main" id="{1D3C04D9-14D1-AE0B-A5B7-3B5301D092E5}"/>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6130055" y="4796804"/>
              <a:ext cx="371991" cy="371991"/>
            </a:xfrm>
            <a:prstGeom prst="rect">
              <a:avLst/>
            </a:prstGeom>
            <a:noFill/>
            <a:extLst>
              <a:ext uri="{909E8E84-426E-40DD-AFC4-6F175D3DCCD1}">
                <a14:hiddenFill xmlns:a14="http://schemas.microsoft.com/office/drawing/2010/main">
                  <a:solidFill>
                    <a:srgbClr val="FFFFFF"/>
                  </a:solidFill>
                </a14:hiddenFill>
              </a:ext>
            </a:extLst>
          </p:spPr>
        </p:pic>
        <p:cxnSp>
          <p:nvCxnSpPr>
            <p:cNvPr id="2288" name="Straight Arrow Connector 2287">
              <a:extLst>
                <a:ext uri="{FF2B5EF4-FFF2-40B4-BE49-F238E27FC236}">
                  <a16:creationId xmlns:a16="http://schemas.microsoft.com/office/drawing/2014/main" id="{533728CE-47D4-4DF5-5132-9B65C43B0D81}"/>
                </a:ext>
              </a:extLst>
            </p:cNvPr>
            <p:cNvCxnSpPr>
              <a:cxnSpLocks/>
              <a:stCxn id="2274" idx="1"/>
              <a:endCxn id="2285" idx="3"/>
            </p:cNvCxnSpPr>
            <p:nvPr/>
          </p:nvCxnSpPr>
          <p:spPr bwMode="gray">
            <a:xfrm flipH="1">
              <a:off x="6525813" y="4983512"/>
              <a:ext cx="526069" cy="0"/>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294" name="Graphic 2293" descr="Truck with solid fill">
              <a:extLst>
                <a:ext uri="{FF2B5EF4-FFF2-40B4-BE49-F238E27FC236}">
                  <a16:creationId xmlns:a16="http://schemas.microsoft.com/office/drawing/2014/main" id="{0622E12D-0432-3942-7760-5DCE84DD5BF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286375" y="5582750"/>
              <a:ext cx="387795" cy="387795"/>
            </a:xfrm>
            <a:prstGeom prst="rect">
              <a:avLst/>
            </a:prstGeom>
          </p:spPr>
        </p:pic>
        <p:pic>
          <p:nvPicPr>
            <p:cNvPr id="2296" name="Graphic 2295" descr="Freight with solid fill">
              <a:extLst>
                <a:ext uri="{FF2B5EF4-FFF2-40B4-BE49-F238E27FC236}">
                  <a16:creationId xmlns:a16="http://schemas.microsoft.com/office/drawing/2014/main" id="{9F370644-166F-EC96-200F-2077ABE45C8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133950" y="5335308"/>
              <a:ext cx="387795" cy="387795"/>
            </a:xfrm>
            <a:prstGeom prst="rect">
              <a:avLst/>
            </a:prstGeom>
          </p:spPr>
        </p:pic>
        <p:sp>
          <p:nvSpPr>
            <p:cNvPr id="2298" name="Oval 2297">
              <a:extLst>
                <a:ext uri="{FF2B5EF4-FFF2-40B4-BE49-F238E27FC236}">
                  <a16:creationId xmlns:a16="http://schemas.microsoft.com/office/drawing/2014/main" id="{746D2514-4835-6802-B06D-90FAE85857EF}"/>
                </a:ext>
              </a:extLst>
            </p:cNvPr>
            <p:cNvSpPr/>
            <p:nvPr/>
          </p:nvSpPr>
          <p:spPr bwMode="gray">
            <a:xfrm>
              <a:off x="5021994" y="5248590"/>
              <a:ext cx="755703" cy="75570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2323" name="Straight Arrow Connector 2290">
              <a:extLst>
                <a:ext uri="{FF2B5EF4-FFF2-40B4-BE49-F238E27FC236}">
                  <a16:creationId xmlns:a16="http://schemas.microsoft.com/office/drawing/2014/main" id="{0F74718F-BE4D-EF10-E2A1-3CE3F6F19D20}"/>
                </a:ext>
              </a:extLst>
            </p:cNvPr>
            <p:cNvCxnSpPr>
              <a:cxnSpLocks/>
              <a:stCxn id="2285" idx="1"/>
              <a:endCxn id="2298" idx="6"/>
            </p:cNvCxnSpPr>
            <p:nvPr/>
          </p:nvCxnSpPr>
          <p:spPr bwMode="gray">
            <a:xfrm rot="10800000" flipV="1">
              <a:off x="5777698" y="4983512"/>
              <a:ext cx="337715" cy="642930"/>
            </a:xfrm>
            <a:prstGeom prst="bentConnector3">
              <a:avLst>
                <a:gd name="adj1" fmla="val 50000"/>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30" name="Oval 2329">
              <a:extLst>
                <a:ext uri="{FF2B5EF4-FFF2-40B4-BE49-F238E27FC236}">
                  <a16:creationId xmlns:a16="http://schemas.microsoft.com/office/drawing/2014/main" id="{0D1D3970-581E-5170-DDFD-C9A2164B2E83}"/>
                </a:ext>
              </a:extLst>
            </p:cNvPr>
            <p:cNvSpPr/>
            <p:nvPr/>
          </p:nvSpPr>
          <p:spPr bwMode="gray">
            <a:xfrm>
              <a:off x="5021994" y="4185539"/>
              <a:ext cx="755703" cy="75570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2331" name="Straight Arrow Connector 2290">
              <a:extLst>
                <a:ext uri="{FF2B5EF4-FFF2-40B4-BE49-F238E27FC236}">
                  <a16:creationId xmlns:a16="http://schemas.microsoft.com/office/drawing/2014/main" id="{B529F21D-26D1-E688-D237-DDC0A0FFEC21}"/>
                </a:ext>
              </a:extLst>
            </p:cNvPr>
            <p:cNvCxnSpPr>
              <a:cxnSpLocks/>
              <a:stCxn id="2285" idx="1"/>
              <a:endCxn id="2330" idx="6"/>
            </p:cNvCxnSpPr>
            <p:nvPr/>
          </p:nvCxnSpPr>
          <p:spPr bwMode="gray">
            <a:xfrm rot="10800000">
              <a:off x="5777698" y="4563392"/>
              <a:ext cx="337715" cy="420121"/>
            </a:xfrm>
            <a:prstGeom prst="bentConnector3">
              <a:avLst>
                <a:gd name="adj1" fmla="val 50000"/>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47" name="TextBox 2346">
              <a:extLst>
                <a:ext uri="{FF2B5EF4-FFF2-40B4-BE49-F238E27FC236}">
                  <a16:creationId xmlns:a16="http://schemas.microsoft.com/office/drawing/2014/main" id="{3E39F56F-3C4D-A8B6-E116-169B23F9D095}"/>
                </a:ext>
              </a:extLst>
            </p:cNvPr>
            <p:cNvSpPr txBox="1"/>
            <p:nvPr/>
          </p:nvSpPr>
          <p:spPr bwMode="gray">
            <a:xfrm>
              <a:off x="7838831" y="5478426"/>
              <a:ext cx="656059" cy="226591"/>
            </a:xfrm>
            <a:prstGeom prst="rect">
              <a:avLst/>
            </a:prstGeom>
            <a:noFill/>
          </p:spPr>
          <p:txBody>
            <a:bodyPr wrap="square" lIns="36000" tIns="36000" rIns="36000" bIns="36000" rtlCol="0">
              <a:spAutoFit/>
            </a:bodyPr>
            <a:lstStyle/>
            <a:p>
              <a:pPr marL="0" indent="0" algn="ctr">
                <a:buNone/>
              </a:pPr>
              <a:r>
                <a:rPr lang="en-US" sz="1000"/>
                <a:t>Wind farm</a:t>
              </a:r>
            </a:p>
          </p:txBody>
        </p:sp>
        <p:sp>
          <p:nvSpPr>
            <p:cNvPr id="2348" name="TextBox 2347">
              <a:extLst>
                <a:ext uri="{FF2B5EF4-FFF2-40B4-BE49-F238E27FC236}">
                  <a16:creationId xmlns:a16="http://schemas.microsoft.com/office/drawing/2014/main" id="{BE89A3CB-0E38-013D-492C-56153806C040}"/>
                </a:ext>
              </a:extLst>
            </p:cNvPr>
            <p:cNvSpPr txBox="1"/>
            <p:nvPr/>
          </p:nvSpPr>
          <p:spPr bwMode="gray">
            <a:xfrm>
              <a:off x="4822742" y="6058948"/>
              <a:ext cx="1278475" cy="534368"/>
            </a:xfrm>
            <a:prstGeom prst="rect">
              <a:avLst/>
            </a:prstGeom>
            <a:noFill/>
          </p:spPr>
          <p:txBody>
            <a:bodyPr wrap="square" lIns="36000" tIns="36000" rIns="36000" bIns="36000" rtlCol="0">
              <a:spAutoFit/>
            </a:bodyPr>
            <a:lstStyle/>
            <a:p>
              <a:pPr marL="0" indent="0" algn="ctr">
                <a:buNone/>
              </a:pPr>
              <a:r>
                <a:rPr lang="en-US" sz="1000"/>
                <a:t>Other H</a:t>
              </a:r>
              <a:r>
                <a:rPr lang="en-US" sz="1000" baseline="-25000"/>
                <a:t>2 </a:t>
              </a:r>
              <a:r>
                <a:rPr lang="en-US" sz="1000"/>
                <a:t>applications</a:t>
              </a:r>
            </a:p>
          </p:txBody>
        </p:sp>
        <p:sp>
          <p:nvSpPr>
            <p:cNvPr id="2349" name="TextBox 2348">
              <a:extLst>
                <a:ext uri="{FF2B5EF4-FFF2-40B4-BE49-F238E27FC236}">
                  <a16:creationId xmlns:a16="http://schemas.microsoft.com/office/drawing/2014/main" id="{48D73617-5F8D-9798-58B1-36971BE8C490}"/>
                </a:ext>
              </a:extLst>
            </p:cNvPr>
            <p:cNvSpPr txBox="1"/>
            <p:nvPr/>
          </p:nvSpPr>
          <p:spPr bwMode="gray">
            <a:xfrm>
              <a:off x="5086280" y="4928060"/>
              <a:ext cx="656059" cy="226591"/>
            </a:xfrm>
            <a:prstGeom prst="rect">
              <a:avLst/>
            </a:prstGeom>
            <a:noFill/>
          </p:spPr>
          <p:txBody>
            <a:bodyPr wrap="square" lIns="36000" tIns="36000" rIns="36000" bIns="36000" rtlCol="0">
              <a:spAutoFit/>
            </a:bodyPr>
            <a:lstStyle/>
            <a:p>
              <a:pPr marL="0" indent="0" algn="ctr">
                <a:buNone/>
              </a:pPr>
              <a:r>
                <a:rPr lang="en-US" sz="1000"/>
                <a:t>Grid</a:t>
              </a:r>
            </a:p>
          </p:txBody>
        </p:sp>
        <p:sp>
          <p:nvSpPr>
            <p:cNvPr id="2351" name="TextBox 2350">
              <a:extLst>
                <a:ext uri="{FF2B5EF4-FFF2-40B4-BE49-F238E27FC236}">
                  <a16:creationId xmlns:a16="http://schemas.microsoft.com/office/drawing/2014/main" id="{BA6BABA5-2857-C4E8-8FF5-F46677C4093A}"/>
                </a:ext>
              </a:extLst>
            </p:cNvPr>
            <p:cNvSpPr txBox="1"/>
            <p:nvPr/>
          </p:nvSpPr>
          <p:spPr bwMode="gray">
            <a:xfrm>
              <a:off x="6014831" y="5188585"/>
              <a:ext cx="656059" cy="226591"/>
            </a:xfrm>
            <a:prstGeom prst="rect">
              <a:avLst/>
            </a:prstGeom>
            <a:noFill/>
          </p:spPr>
          <p:txBody>
            <a:bodyPr wrap="square" lIns="36000" tIns="36000" rIns="36000" bIns="36000" rtlCol="0">
              <a:spAutoFit/>
            </a:bodyPr>
            <a:lstStyle/>
            <a:p>
              <a:pPr marL="0" indent="0" algn="ctr">
                <a:buNone/>
              </a:pPr>
              <a:r>
                <a:rPr lang="en-US" sz="1000"/>
                <a:t>Fuel cell</a:t>
              </a:r>
            </a:p>
          </p:txBody>
        </p:sp>
        <p:sp>
          <p:nvSpPr>
            <p:cNvPr id="2352" name="TextBox 2351">
              <a:extLst>
                <a:ext uri="{FF2B5EF4-FFF2-40B4-BE49-F238E27FC236}">
                  <a16:creationId xmlns:a16="http://schemas.microsoft.com/office/drawing/2014/main" id="{1E37D64E-156C-0A01-1B7A-6E09FFE39A05}"/>
                </a:ext>
              </a:extLst>
            </p:cNvPr>
            <p:cNvSpPr txBox="1"/>
            <p:nvPr/>
          </p:nvSpPr>
          <p:spPr bwMode="gray">
            <a:xfrm>
              <a:off x="6868501" y="5188585"/>
              <a:ext cx="793832" cy="380480"/>
            </a:xfrm>
            <a:prstGeom prst="rect">
              <a:avLst/>
            </a:prstGeom>
            <a:noFill/>
          </p:spPr>
          <p:txBody>
            <a:bodyPr wrap="square" lIns="36000" tIns="36000" rIns="36000" bIns="36000" rtlCol="0">
              <a:spAutoFit/>
            </a:bodyPr>
            <a:lstStyle/>
            <a:p>
              <a:pPr marL="0" indent="0" algn="ctr">
                <a:buNone/>
              </a:pPr>
              <a:r>
                <a:rPr lang="en-US" sz="1000"/>
                <a:t>Electrolyzer</a:t>
              </a:r>
            </a:p>
          </p:txBody>
        </p:sp>
      </p:grpSp>
      <p:cxnSp>
        <p:nvCxnSpPr>
          <p:cNvPr id="2355" name="btfpColumnHeaderBoxLine912903">
            <a:extLst>
              <a:ext uri="{FF2B5EF4-FFF2-40B4-BE49-F238E27FC236}">
                <a16:creationId xmlns:a16="http://schemas.microsoft.com/office/drawing/2014/main" id="{1641130A-655E-01A4-8CB3-829919CD20E5}"/>
              </a:ext>
            </a:extLst>
          </p:cNvPr>
          <p:cNvCxnSpPr>
            <a:cxnSpLocks/>
          </p:cNvCxnSpPr>
          <p:nvPr/>
        </p:nvCxnSpPr>
        <p:spPr bwMode="gray">
          <a:xfrm flipH="1">
            <a:off x="4541043" y="1597903"/>
            <a:ext cx="32335" cy="456744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527601-9662-D744-A307-5962B84CEE72}"/>
              </a:ext>
            </a:extLst>
          </p:cNvPr>
          <p:cNvSpPr txBox="1"/>
          <p:nvPr/>
        </p:nvSpPr>
        <p:spPr bwMode="gray">
          <a:xfrm>
            <a:off x="0" y="-8862"/>
            <a:ext cx="3383666" cy="318119"/>
          </a:xfrm>
          <a:prstGeom prst="rect">
            <a:avLst/>
          </a:prstGeom>
          <a:solidFill>
            <a:schemeClr val="accent5">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t>Challenge</a:t>
            </a:r>
            <a:endParaRPr kumimoji="0" lang="en-US" sz="1600" b="1" i="0" u="none" strike="noStrike" kern="1200" cap="none" spc="0" normalizeH="0" baseline="0" noProof="0">
              <a:ln>
                <a:noFill/>
              </a:ln>
              <a:effectLst/>
              <a:uLnTx/>
              <a:uFillTx/>
              <a:latin typeface="+mn-lt"/>
              <a:ea typeface="+mn-ea"/>
              <a:cs typeface="+mn-cs"/>
            </a:endParaRPr>
          </a:p>
        </p:txBody>
      </p:sp>
    </p:spTree>
    <p:custDataLst>
      <p:tags r:id="rId2"/>
    </p:custDataLst>
    <p:extLst>
      <p:ext uri="{BB962C8B-B14F-4D97-AF65-F5344CB8AC3E}">
        <p14:creationId xmlns:p14="http://schemas.microsoft.com/office/powerpoint/2010/main" val="2263813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3"/>
            </p:custDataLst>
            <p:extLst>
              <p:ext uri="{D42A27DB-BD31-4B8C-83A1-F6EECF244321}">
                <p14:modId xmlns:p14="http://schemas.microsoft.com/office/powerpoint/2010/main" val="36924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3"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a:xfrm>
            <a:off x="831850" y="3857376"/>
            <a:ext cx="10515600" cy="2436792"/>
          </a:xfrm>
        </p:spPr>
        <p:txBody>
          <a:bodyPr vert="horz"/>
          <a:lstStyle/>
          <a:p>
            <a:r>
              <a:rPr lang="en-US">
                <a:effectLst>
                  <a:outerShdw blurRad="50800" dist="38100" dir="8100000" algn="tr" rotWithShape="0">
                    <a:prstClr val="black">
                      <a:alpha val="40000"/>
                    </a:prstClr>
                  </a:outerShdw>
                </a:effectLst>
              </a:rPr>
              <a:t>Wind Fundamentals: </a:t>
            </a:r>
            <a:br>
              <a:rPr lang="en-US">
                <a:effectLst>
                  <a:outerShdw blurRad="50800" dist="38100" dir="8100000" algn="tr" rotWithShape="0">
                    <a:prstClr val="black">
                      <a:alpha val="40000"/>
                    </a:prstClr>
                  </a:outerShdw>
                </a:effectLst>
              </a:rPr>
            </a:br>
            <a:r>
              <a:rPr lang="en-US">
                <a:effectLst>
                  <a:outerShdw blurRad="50800" dist="38100" dir="8100000" algn="tr" rotWithShape="0">
                    <a:prstClr val="black">
                      <a:alpha val="40000"/>
                    </a:prstClr>
                  </a:outerShdw>
                </a:effectLst>
              </a:rPr>
              <a:t>Supply Chain</a:t>
            </a:r>
          </a:p>
        </p:txBody>
      </p:sp>
    </p:spTree>
    <p:custDataLst>
      <p:tags r:id="rId2"/>
    </p:custDataLst>
    <p:extLst>
      <p:ext uri="{BB962C8B-B14F-4D97-AF65-F5344CB8AC3E}">
        <p14:creationId xmlns:p14="http://schemas.microsoft.com/office/powerpoint/2010/main" val="3320486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7"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30200" y="6419088"/>
            <a:ext cx="9566275"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Image: </a:t>
            </a:r>
            <a:r>
              <a:rPr lang="en-US" sz="800" dirty="0" err="1">
                <a:solidFill>
                  <a:srgbClr val="000000"/>
                </a:solidFill>
              </a:rPr>
              <a:t>Santeri</a:t>
            </a:r>
            <a:r>
              <a:rPr lang="en-US" sz="800" dirty="0">
                <a:solidFill>
                  <a:srgbClr val="000000"/>
                </a:solidFill>
              </a:rPr>
              <a:t> </a:t>
            </a:r>
            <a:r>
              <a:rPr lang="en-US" sz="800" dirty="0" err="1">
                <a:solidFill>
                  <a:srgbClr val="000000"/>
                </a:solidFill>
              </a:rPr>
              <a:t>Viinamäki</a:t>
            </a:r>
            <a:endParaRPr lang="en-US" sz="800" dirty="0">
              <a:solidFill>
                <a:srgbClr val="000000"/>
              </a:solidFill>
            </a:endParaRPr>
          </a:p>
          <a:p>
            <a:pPr marL="0" indent="0">
              <a:spcBef>
                <a:spcPts val="0"/>
              </a:spcBef>
              <a:buNone/>
            </a:pPr>
            <a:r>
              <a:rPr lang="en-US" sz="800" dirty="0">
                <a:solidFill>
                  <a:srgbClr val="000000"/>
                </a:solidFill>
              </a:rPr>
              <a:t>Credit: Taicheng Jin, Hyae Ryung Kim, and</a:t>
            </a:r>
            <a:r>
              <a:rPr lang="en-US" sz="800" dirty="0"/>
              <a:t> </a:t>
            </a:r>
            <a:r>
              <a:rPr lang="en-US" sz="800" dirty="0">
                <a:solidFill>
                  <a:srgbClr val="000000"/>
                </a:solidFill>
                <a:hlinkClick r:id="rId12"/>
              </a:rPr>
              <a:t>Gernot Wagner</a:t>
            </a:r>
            <a:r>
              <a:rPr lang="en-US" sz="800" dirty="0">
                <a:solidFill>
                  <a:srgbClr val="000000"/>
                </a:solidFill>
              </a:rPr>
              <a:t>. </a:t>
            </a:r>
            <a:r>
              <a:rPr lang="en-US" sz="800" dirty="0">
                <a:solidFill>
                  <a:srgbClr val="000000"/>
                </a:solidFill>
                <a:hlinkClick r:id="rId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4"/>
              </a:rPr>
              <a:t>Reconsidering Wind</a:t>
            </a:r>
            <a:r>
              <a:rPr lang="en-US" sz="800" dirty="0">
                <a:solidFill>
                  <a:srgbClr val="000000"/>
                </a:solidFill>
              </a:rPr>
              <a:t>” (5 March 2025).</a:t>
            </a:r>
          </a:p>
        </p:txBody>
      </p:sp>
      <p:pic>
        <p:nvPicPr>
          <p:cNvPr id="4" name="Picture 3">
            <a:extLst>
              <a:ext uri="{FF2B5EF4-FFF2-40B4-BE49-F238E27FC236}">
                <a16:creationId xmlns:a16="http://schemas.microsoft.com/office/drawing/2014/main" id="{90840107-D326-E157-1400-4A57DB0C2560}"/>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330200" y="787812"/>
            <a:ext cx="3467100" cy="5210478"/>
          </a:xfrm>
          <a:prstGeom prst="rect">
            <a:avLst/>
          </a:prstGeom>
        </p:spPr>
      </p:pic>
      <p:sp>
        <p:nvSpPr>
          <p:cNvPr id="6" name="btfpBulletedList771181">
            <a:extLst>
              <a:ext uri="{FF2B5EF4-FFF2-40B4-BE49-F238E27FC236}">
                <a16:creationId xmlns:a16="http://schemas.microsoft.com/office/drawing/2014/main" id="{8F52E713-9FE5-F356-6007-EF32418D6F7E}"/>
              </a:ext>
            </a:extLst>
          </p:cNvPr>
          <p:cNvSpPr txBox="1"/>
          <p:nvPr>
            <p:custDataLst>
              <p:tags r:id="rId5"/>
            </p:custDataLst>
          </p:nvPr>
        </p:nvSpPr>
        <p:spPr bwMode="gray">
          <a:xfrm>
            <a:off x="4155556" y="847394"/>
            <a:ext cx="7507288" cy="411257"/>
          </a:xfrm>
          <a:prstGeom prst="rect">
            <a:avLst/>
          </a:prstGeom>
          <a:noFill/>
        </p:spPr>
        <p:txBody>
          <a:bodyPr vert="horz" wrap="square" lIns="36000" tIns="36000" rIns="36000" bIns="36000" rtlCol="0" anchor="t">
            <a:spAutoFit/>
          </a:bodyPr>
          <a:lstStyle/>
          <a:p>
            <a:pPr marL="0" indent="0">
              <a:spcBef>
                <a:spcPts val="600"/>
              </a:spcBef>
              <a:buNone/>
            </a:pPr>
            <a:r>
              <a:rPr lang="en-US" sz="1100" b="1"/>
              <a:t>The wind turbine supply chain is divided into five tiers:</a:t>
            </a:r>
            <a:r>
              <a:rPr lang="en-US" sz="1100"/>
              <a:t> raw materials, finished materials, subcomponents, subassemblies, and finished assemblies.</a:t>
            </a:r>
          </a:p>
        </p:txBody>
      </p:sp>
      <p:cxnSp>
        <p:nvCxnSpPr>
          <p:cNvPr id="8" name="Straight Connector 7">
            <a:extLst>
              <a:ext uri="{FF2B5EF4-FFF2-40B4-BE49-F238E27FC236}">
                <a16:creationId xmlns:a16="http://schemas.microsoft.com/office/drawing/2014/main" id="{69B44F86-0DD5-19EB-75D0-F258A2ADCD37}"/>
              </a:ext>
            </a:extLst>
          </p:cNvPr>
          <p:cNvCxnSpPr>
            <a:cxnSpLocks/>
          </p:cNvCxnSpPr>
          <p:nvPr/>
        </p:nvCxnSpPr>
        <p:spPr bwMode="gray">
          <a:xfrm>
            <a:off x="4155556" y="277028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4A6BC0-39EA-277B-1379-9524C585640D}"/>
              </a:ext>
            </a:extLst>
          </p:cNvPr>
          <p:cNvCxnSpPr>
            <a:cxnSpLocks/>
          </p:cNvCxnSpPr>
          <p:nvPr/>
        </p:nvCxnSpPr>
        <p:spPr bwMode="gray">
          <a:xfrm>
            <a:off x="4155556" y="129834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 name="btfpBulletedList771181">
            <a:extLst>
              <a:ext uri="{FF2B5EF4-FFF2-40B4-BE49-F238E27FC236}">
                <a16:creationId xmlns:a16="http://schemas.microsoft.com/office/drawing/2014/main" id="{B446982F-D9E0-4A55-13F8-55BD544410E0}"/>
              </a:ext>
            </a:extLst>
          </p:cNvPr>
          <p:cNvSpPr txBox="1"/>
          <p:nvPr>
            <p:custDataLst>
              <p:tags r:id="rId6"/>
            </p:custDataLst>
          </p:nvPr>
        </p:nvSpPr>
        <p:spPr bwMode="gray">
          <a:xfrm>
            <a:off x="4155556" y="1828688"/>
            <a:ext cx="7507288" cy="411257"/>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Despite making up 75% of the turbine weight, </a:t>
            </a:r>
            <a:r>
              <a:rPr lang="en-US" b="1"/>
              <a:t>steel represents only 25% of the cost</a:t>
            </a:r>
            <a:r>
              <a:rPr lang="en-US"/>
              <a:t>, whereas rare earth elements make up ~1% of weight but 25% of the cost.</a:t>
            </a:r>
          </a:p>
        </p:txBody>
      </p:sp>
      <p:cxnSp>
        <p:nvCxnSpPr>
          <p:cNvPr id="12" name="Straight Connector 11">
            <a:extLst>
              <a:ext uri="{FF2B5EF4-FFF2-40B4-BE49-F238E27FC236}">
                <a16:creationId xmlns:a16="http://schemas.microsoft.com/office/drawing/2014/main" id="{4FB655AD-C2AD-7593-70EE-4E0F6AC85ACD}"/>
              </a:ext>
            </a:extLst>
          </p:cNvPr>
          <p:cNvCxnSpPr>
            <a:cxnSpLocks/>
          </p:cNvCxnSpPr>
          <p:nvPr/>
        </p:nvCxnSpPr>
        <p:spPr bwMode="gray">
          <a:xfrm>
            <a:off x="4155556" y="178899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3" name="btfpBulletedList771181">
            <a:extLst>
              <a:ext uri="{FF2B5EF4-FFF2-40B4-BE49-F238E27FC236}">
                <a16:creationId xmlns:a16="http://schemas.microsoft.com/office/drawing/2014/main" id="{55B1A087-CA58-EC4E-A2C0-D4BFEA53BA15}"/>
              </a:ext>
            </a:extLst>
          </p:cNvPr>
          <p:cNvSpPr txBox="1"/>
          <p:nvPr>
            <p:custDataLst>
              <p:tags r:id="rId7"/>
            </p:custDataLst>
          </p:nvPr>
        </p:nvSpPr>
        <p:spPr bwMode="gray">
          <a:xfrm>
            <a:off x="4155556" y="1338041"/>
            <a:ext cx="7507288" cy="411257"/>
          </a:xfrm>
          <a:prstGeom prst="rect">
            <a:avLst/>
          </a:prstGeom>
          <a:noFill/>
        </p:spPr>
        <p:txBody>
          <a:bodyPr vert="horz" wrap="square" lIns="36000" tIns="36000" rIns="36000" bIns="36000" rtlCol="0" anchor="t">
            <a:spAutoFit/>
          </a:bodyPr>
          <a:lstStyle/>
          <a:p>
            <a:pPr marL="0" indent="0">
              <a:buNone/>
            </a:pPr>
            <a:r>
              <a:rPr lang="en-US" sz="1100" b="1"/>
              <a:t>Uneven market concentration</a:t>
            </a:r>
            <a:r>
              <a:rPr lang="en-US" sz="1100"/>
              <a:t>, particular in tier 3, creates pinch points and incentives for manufacturers to vertically integrate. The market for bearings, rotors, and blades represents the highest concentration with just a few players.</a:t>
            </a:r>
          </a:p>
        </p:txBody>
      </p:sp>
      <p:sp>
        <p:nvSpPr>
          <p:cNvPr id="18" name="TextBox 17">
            <a:extLst>
              <a:ext uri="{FF2B5EF4-FFF2-40B4-BE49-F238E27FC236}">
                <a16:creationId xmlns:a16="http://schemas.microsoft.com/office/drawing/2014/main" id="{B54ECEEC-6705-12BD-B272-9BA636DF2310}"/>
              </a:ext>
            </a:extLst>
          </p:cNvPr>
          <p:cNvSpPr txBox="1"/>
          <p:nvPr/>
        </p:nvSpPr>
        <p:spPr bwMode="gray">
          <a:xfrm>
            <a:off x="4155556" y="2319335"/>
            <a:ext cx="7502525" cy="411257"/>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The supply of rare earth materials is typically not in the manufacturing countries, leading to </a:t>
            </a:r>
            <a:r>
              <a:rPr lang="en-US" b="1"/>
              <a:t>dependencies</a:t>
            </a:r>
            <a:r>
              <a:rPr lang="en-US"/>
              <a:t> and a reliance on open borders.</a:t>
            </a:r>
          </a:p>
        </p:txBody>
      </p:sp>
      <p:sp>
        <p:nvSpPr>
          <p:cNvPr id="20" name="TextBox 19">
            <a:extLst>
              <a:ext uri="{FF2B5EF4-FFF2-40B4-BE49-F238E27FC236}">
                <a16:creationId xmlns:a16="http://schemas.microsoft.com/office/drawing/2014/main" id="{4FC8BC69-44DF-2FB3-5E02-D9FAA40074CB}"/>
              </a:ext>
            </a:extLst>
          </p:cNvPr>
          <p:cNvSpPr txBox="1"/>
          <p:nvPr/>
        </p:nvSpPr>
        <p:spPr bwMode="gray">
          <a:xfrm>
            <a:off x="4155556" y="2809982"/>
            <a:ext cx="7502525" cy="241980"/>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Wind LCOE is therefore </a:t>
            </a:r>
            <a:r>
              <a:rPr lang="en-US" b="1"/>
              <a:t>sensitive to commodity prices </a:t>
            </a:r>
            <a:r>
              <a:rPr lang="en-US"/>
              <a:t>of rare earth materials (e.g., copper, nickel).</a:t>
            </a:r>
          </a:p>
        </p:txBody>
      </p:sp>
      <p:sp>
        <p:nvSpPr>
          <p:cNvPr id="23" name="TextBox 22">
            <a:extLst>
              <a:ext uri="{FF2B5EF4-FFF2-40B4-BE49-F238E27FC236}">
                <a16:creationId xmlns:a16="http://schemas.microsoft.com/office/drawing/2014/main" id="{FB1D3B81-1650-1FFA-9BF6-038D19DDD953}"/>
              </a:ext>
            </a:extLst>
          </p:cNvPr>
          <p:cNvSpPr txBox="1"/>
          <p:nvPr/>
        </p:nvSpPr>
        <p:spPr bwMode="gray">
          <a:xfrm>
            <a:off x="4155556" y="3452722"/>
            <a:ext cx="7479580" cy="241980"/>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Working solutions include </a:t>
            </a:r>
            <a:r>
              <a:rPr lang="en-US" b="1"/>
              <a:t>vertical integration, localization of supply chain</a:t>
            </a:r>
            <a:r>
              <a:rPr lang="en-US"/>
              <a:t>, and improved risk management regimes.</a:t>
            </a:r>
          </a:p>
        </p:txBody>
      </p:sp>
      <p:sp>
        <p:nvSpPr>
          <p:cNvPr id="25" name="TextBox 24">
            <a:extLst>
              <a:ext uri="{FF2B5EF4-FFF2-40B4-BE49-F238E27FC236}">
                <a16:creationId xmlns:a16="http://schemas.microsoft.com/office/drawing/2014/main" id="{7E675C90-ED30-1A0D-DC2C-069DE81CFD9F}"/>
              </a:ext>
            </a:extLst>
          </p:cNvPr>
          <p:cNvSpPr txBox="1"/>
          <p:nvPr/>
        </p:nvSpPr>
        <p:spPr bwMode="gray">
          <a:xfrm>
            <a:off x="4155556" y="3131352"/>
            <a:ext cx="7502525" cy="241980"/>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Most demand-supply dyads are healthy with pain points in </a:t>
            </a:r>
            <a:r>
              <a:rPr lang="en-US" b="1"/>
              <a:t>fiber, neodymium, and balsa wood </a:t>
            </a:r>
            <a:r>
              <a:rPr lang="en-US"/>
              <a:t>if deployment is high.</a:t>
            </a:r>
          </a:p>
        </p:txBody>
      </p:sp>
      <p:sp>
        <p:nvSpPr>
          <p:cNvPr id="27" name="TextBox 26">
            <a:extLst>
              <a:ext uri="{FF2B5EF4-FFF2-40B4-BE49-F238E27FC236}">
                <a16:creationId xmlns:a16="http://schemas.microsoft.com/office/drawing/2014/main" id="{F6E29698-9C7F-22C1-76EB-A7DD51E59DF6}"/>
              </a:ext>
            </a:extLst>
          </p:cNvPr>
          <p:cNvSpPr txBox="1"/>
          <p:nvPr/>
        </p:nvSpPr>
        <p:spPr bwMode="gray">
          <a:xfrm>
            <a:off x="4155556" y="3774092"/>
            <a:ext cx="7479580" cy="600164"/>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China is leading wind tech manufacturing capacity with ~60% market share, and there is still a significant demand gap to be captured. </a:t>
            </a:r>
            <a:r>
              <a:rPr lang="en-US" b="1"/>
              <a:t>China is the only market with production expected to surpass domestic demand </a:t>
            </a:r>
            <a:r>
              <a:rPr lang="en-US"/>
              <a:t>in 2028; there are significant deficits in Europe and NAM.</a:t>
            </a:r>
          </a:p>
        </p:txBody>
      </p:sp>
      <p:sp>
        <p:nvSpPr>
          <p:cNvPr id="32" name="TextBox 31">
            <a:extLst>
              <a:ext uri="{FF2B5EF4-FFF2-40B4-BE49-F238E27FC236}">
                <a16:creationId xmlns:a16="http://schemas.microsoft.com/office/drawing/2014/main" id="{DC317961-2083-C2B5-8B2F-13F1978B8230}"/>
              </a:ext>
            </a:extLst>
          </p:cNvPr>
          <p:cNvSpPr txBox="1"/>
          <p:nvPr/>
        </p:nvSpPr>
        <p:spPr bwMode="gray">
          <a:xfrm>
            <a:off x="4155556" y="4453646"/>
            <a:ext cx="7502525" cy="241980"/>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Energy policy is largely in lockstep with </a:t>
            </a:r>
            <a:r>
              <a:rPr lang="en-US" b="1"/>
              <a:t>five-year plans</a:t>
            </a:r>
            <a:r>
              <a:rPr lang="en-US"/>
              <a:t>, with </a:t>
            </a:r>
            <a:r>
              <a:rPr lang="en-US" b="1"/>
              <a:t>institution, market</a:t>
            </a:r>
            <a:r>
              <a:rPr lang="en-US"/>
              <a:t>, and </a:t>
            </a:r>
            <a:r>
              <a:rPr lang="en-US" b="1"/>
              <a:t>tech</a:t>
            </a:r>
            <a:r>
              <a:rPr lang="en-US"/>
              <a:t> the three largest levers.</a:t>
            </a:r>
          </a:p>
        </p:txBody>
      </p:sp>
      <p:sp>
        <p:nvSpPr>
          <p:cNvPr id="34" name="TextBox 33">
            <a:extLst>
              <a:ext uri="{FF2B5EF4-FFF2-40B4-BE49-F238E27FC236}">
                <a16:creationId xmlns:a16="http://schemas.microsoft.com/office/drawing/2014/main" id="{8E3815F6-24E3-27C0-AFF4-7DCDE5D0487B}"/>
              </a:ext>
            </a:extLst>
          </p:cNvPr>
          <p:cNvSpPr txBox="1"/>
          <p:nvPr/>
        </p:nvSpPr>
        <p:spPr bwMode="gray">
          <a:xfrm>
            <a:off x="4155556" y="4775016"/>
            <a:ext cx="7479580" cy="411257"/>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b="1"/>
              <a:t>Energy bases in Inner Mongolia</a:t>
            </a:r>
            <a:r>
              <a:rPr lang="en-US"/>
              <a:t> represent the largest strategic focus; most jobs are expected to come from supporting component manufacturing.</a:t>
            </a:r>
          </a:p>
        </p:txBody>
      </p:sp>
      <p:sp>
        <p:nvSpPr>
          <p:cNvPr id="36" name="TextBox 35">
            <a:extLst>
              <a:ext uri="{FF2B5EF4-FFF2-40B4-BE49-F238E27FC236}">
                <a16:creationId xmlns:a16="http://schemas.microsoft.com/office/drawing/2014/main" id="{1DDC6929-967B-78F9-C163-830B742ECA25}"/>
              </a:ext>
            </a:extLst>
          </p:cNvPr>
          <p:cNvSpPr txBox="1"/>
          <p:nvPr/>
        </p:nvSpPr>
        <p:spPr bwMode="gray">
          <a:xfrm>
            <a:off x="4155556" y="5587033"/>
            <a:ext cx="7555689" cy="411257"/>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t>An open-door trade policy is instrumental to a resilient global wind supply chain, with healthy margins and decreasing LCOE.</a:t>
            </a:r>
          </a:p>
        </p:txBody>
      </p:sp>
      <p:sp>
        <p:nvSpPr>
          <p:cNvPr id="38" name="TextBox 37">
            <a:extLst>
              <a:ext uri="{FF2B5EF4-FFF2-40B4-BE49-F238E27FC236}">
                <a16:creationId xmlns:a16="http://schemas.microsoft.com/office/drawing/2014/main" id="{E0822A59-7449-4DD3-B5B7-50166C0BA183}"/>
              </a:ext>
            </a:extLst>
          </p:cNvPr>
          <p:cNvSpPr txBox="1"/>
          <p:nvPr/>
        </p:nvSpPr>
        <p:spPr bwMode="gray">
          <a:xfrm>
            <a:off x="4155556" y="5265663"/>
            <a:ext cx="7479581" cy="241980"/>
          </a:xfrm>
          <a:prstGeom prst="rect">
            <a:avLst/>
          </a:prstGeom>
          <a:noFill/>
        </p:spPr>
        <p:txBody>
          <a:bodyPr vert="horz" wrap="square" lIns="36000" tIns="36000" rIns="36000" bIns="36000" rtlCol="0" anchor="t">
            <a:spAutoFit/>
          </a:bodyPr>
          <a:lstStyle>
            <a:defPPr>
              <a:defRPr lang="en-US"/>
            </a:defPPr>
            <a:lvl1pPr marL="0" indent="0">
              <a:spcBef>
                <a:spcPts val="600"/>
              </a:spcBef>
              <a:buNone/>
              <a:defRPr sz="1100"/>
            </a:lvl1pPr>
          </a:lstStyle>
          <a:p>
            <a:r>
              <a:rPr lang="en-US" altLang="zh-CN"/>
              <a:t>Trade in </a:t>
            </a:r>
            <a:r>
              <a:rPr lang="en-US" altLang="zh-CN" b="1"/>
              <a:t>raw materials also relies on open borders</a:t>
            </a:r>
            <a:r>
              <a:rPr lang="en-US" altLang="zh-CN"/>
              <a:t> due to a mismatch in mines and manufacturers.</a:t>
            </a:r>
          </a:p>
        </p:txBody>
      </p:sp>
      <p:cxnSp>
        <p:nvCxnSpPr>
          <p:cNvPr id="39" name="Straight Connector 38">
            <a:extLst>
              <a:ext uri="{FF2B5EF4-FFF2-40B4-BE49-F238E27FC236}">
                <a16:creationId xmlns:a16="http://schemas.microsoft.com/office/drawing/2014/main" id="{3549314F-E546-016C-AA49-53BCCAB74551}"/>
              </a:ext>
            </a:extLst>
          </p:cNvPr>
          <p:cNvCxnSpPr>
            <a:cxnSpLocks/>
          </p:cNvCxnSpPr>
          <p:nvPr/>
        </p:nvCxnSpPr>
        <p:spPr bwMode="gray">
          <a:xfrm>
            <a:off x="4155556" y="309165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8B0DFC-1F7D-253D-917A-0AB19ED51540}"/>
              </a:ext>
            </a:extLst>
          </p:cNvPr>
          <p:cNvCxnSpPr>
            <a:cxnSpLocks/>
          </p:cNvCxnSpPr>
          <p:nvPr/>
        </p:nvCxnSpPr>
        <p:spPr bwMode="gray">
          <a:xfrm>
            <a:off x="4155556" y="341302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66FBFD6-8CE6-44B9-C340-3EC789197FAE}"/>
              </a:ext>
            </a:extLst>
          </p:cNvPr>
          <p:cNvCxnSpPr>
            <a:cxnSpLocks/>
          </p:cNvCxnSpPr>
          <p:nvPr/>
        </p:nvCxnSpPr>
        <p:spPr bwMode="gray">
          <a:xfrm>
            <a:off x="4155556" y="373439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15009C-A7E9-0BDE-6553-243AE90E8297}"/>
              </a:ext>
            </a:extLst>
          </p:cNvPr>
          <p:cNvCxnSpPr>
            <a:cxnSpLocks/>
          </p:cNvCxnSpPr>
          <p:nvPr/>
        </p:nvCxnSpPr>
        <p:spPr bwMode="gray">
          <a:xfrm>
            <a:off x="4155556" y="441395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FB3356-B973-725C-9CB9-8C06B5A4F8F1}"/>
              </a:ext>
            </a:extLst>
          </p:cNvPr>
          <p:cNvCxnSpPr>
            <a:cxnSpLocks/>
          </p:cNvCxnSpPr>
          <p:nvPr/>
        </p:nvCxnSpPr>
        <p:spPr bwMode="gray">
          <a:xfrm>
            <a:off x="4155556" y="47353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A77A8B-7CCE-4573-3232-76420E16D6D1}"/>
              </a:ext>
            </a:extLst>
          </p:cNvPr>
          <p:cNvCxnSpPr>
            <a:cxnSpLocks/>
          </p:cNvCxnSpPr>
          <p:nvPr/>
        </p:nvCxnSpPr>
        <p:spPr bwMode="gray">
          <a:xfrm>
            <a:off x="4155556" y="522596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614239-48C4-842A-780F-66D90B037385}"/>
              </a:ext>
            </a:extLst>
          </p:cNvPr>
          <p:cNvCxnSpPr>
            <a:cxnSpLocks/>
          </p:cNvCxnSpPr>
          <p:nvPr/>
        </p:nvCxnSpPr>
        <p:spPr bwMode="gray">
          <a:xfrm>
            <a:off x="4155556" y="554733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42A1AB8-4938-2CC3-B557-E7E5A3D80E1D}"/>
              </a:ext>
            </a:extLst>
          </p:cNvPr>
          <p:cNvCxnSpPr>
            <a:cxnSpLocks/>
          </p:cNvCxnSpPr>
          <p:nvPr/>
        </p:nvCxnSpPr>
        <p:spPr bwMode="gray">
          <a:xfrm>
            <a:off x="4155556" y="227964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5" name="Title 2">
            <a:extLst>
              <a:ext uri="{FF2B5EF4-FFF2-40B4-BE49-F238E27FC236}">
                <a16:creationId xmlns:a16="http://schemas.microsoft.com/office/drawing/2014/main" id="{360AB3BC-5A13-1AF0-BA4D-D333B3A78B56}"/>
              </a:ext>
            </a:extLst>
          </p:cNvPr>
          <p:cNvSpPr txBox="1">
            <a:spLocks/>
          </p:cNvSpPr>
          <p:nvPr/>
        </p:nvSpPr>
        <p:spPr>
          <a:xfrm>
            <a:off x="480755" y="5040833"/>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sz="2400" dirty="0">
                <a:solidFill>
                  <a:schemeClr val="bg1"/>
                </a:solidFill>
              </a:rPr>
              <a:t>Key messages</a:t>
            </a:r>
            <a:br>
              <a:rPr lang="en-US" sz="2400" dirty="0">
                <a:solidFill>
                  <a:schemeClr val="bg1"/>
                </a:solidFill>
              </a:rPr>
            </a:br>
            <a:r>
              <a:rPr lang="en-US" sz="2400" b="0" dirty="0">
                <a:solidFill>
                  <a:schemeClr val="bg1"/>
                </a:solidFill>
              </a:rPr>
              <a:t>Supply Chain</a:t>
            </a:r>
            <a:endParaRPr lang="en-US" sz="2400" dirty="0">
              <a:solidFill>
                <a:schemeClr val="bg1"/>
              </a:solidFill>
            </a:endParaRPr>
          </a:p>
        </p:txBody>
      </p:sp>
    </p:spTree>
    <p:custDataLst>
      <p:tags r:id="rId2"/>
    </p:custDataLst>
    <p:extLst>
      <p:ext uri="{BB962C8B-B14F-4D97-AF65-F5344CB8AC3E}">
        <p14:creationId xmlns:p14="http://schemas.microsoft.com/office/powerpoint/2010/main" val="1081573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1"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Wind supply chain is composed of five tiers, from raw materials to finished components</a:t>
            </a:r>
          </a:p>
        </p:txBody>
      </p:sp>
      <p:sp>
        <p:nvSpPr>
          <p:cNvPr id="20" name="btfpNotesBox361175"/>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NREL, </a:t>
            </a:r>
            <a:r>
              <a:rPr lang="en-US" sz="800" dirty="0">
                <a:solidFill>
                  <a:srgbClr val="000000"/>
                </a:solidFill>
                <a:hlinkClick r:id="rId9"/>
              </a:rPr>
              <a:t>A Supply Chain Road Map for Offshore Wind Energy in the United States</a:t>
            </a:r>
            <a:r>
              <a:rPr lang="en-US" sz="800" dirty="0">
                <a:solidFill>
                  <a:srgbClr val="000000"/>
                </a:solidFill>
              </a:rPr>
              <a:t> (2023); </a:t>
            </a:r>
            <a:r>
              <a:rPr lang="en-US" sz="800" dirty="0"/>
              <a:t>Carrara S. et al., </a:t>
            </a:r>
            <a:r>
              <a:rPr lang="en-US" sz="800" dirty="0">
                <a:hlinkClick r:id="rId10"/>
              </a:rPr>
              <a:t>Raw materials demand for wind and solar PV technologies in the transition towards a </a:t>
            </a:r>
            <a:r>
              <a:rPr lang="en-US" sz="800" dirty="0" err="1">
                <a:hlinkClick r:id="rId10"/>
              </a:rPr>
              <a:t>decarbonised</a:t>
            </a:r>
            <a:r>
              <a:rPr lang="en-US" sz="800" dirty="0">
                <a:hlinkClick r:id="rId10"/>
              </a:rPr>
              <a:t> energy system</a:t>
            </a:r>
            <a:r>
              <a:rPr lang="en-US" sz="800" dirty="0"/>
              <a:t> (2020).</a:t>
            </a:r>
            <a:br>
              <a:rPr lang="en-US" sz="900" dirty="0"/>
            </a:b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1"/>
              </a:rPr>
              <a:t>Gernot Wagner</a:t>
            </a:r>
            <a:r>
              <a:rPr lang="en-US" sz="800" dirty="0">
                <a:solidFill>
                  <a:srgbClr val="000000"/>
                </a:solidFill>
              </a:rPr>
              <a:t>. </a:t>
            </a:r>
            <a:r>
              <a:rPr lang="en-US" sz="800" dirty="0">
                <a:solidFill>
                  <a:srgbClr val="000000"/>
                </a:solidFill>
                <a:hlinkClick r:id="rId1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3"/>
              </a:rPr>
              <a:t>Reconsidering Wind</a:t>
            </a:r>
            <a:r>
              <a:rPr lang="en-US" sz="800" dirty="0">
                <a:solidFill>
                  <a:srgbClr val="000000"/>
                </a:solidFill>
              </a:rPr>
              <a:t>” (5 March 2025).</a:t>
            </a:r>
          </a:p>
        </p:txBody>
      </p:sp>
      <p:sp>
        <p:nvSpPr>
          <p:cNvPr id="9" name="TextBox 8">
            <a:extLst>
              <a:ext uri="{FF2B5EF4-FFF2-40B4-BE49-F238E27FC236}">
                <a16:creationId xmlns:a16="http://schemas.microsoft.com/office/drawing/2014/main" id="{28C4E6B2-7167-4457-EDAA-E03E02172B2B}"/>
              </a:ext>
            </a:extLst>
          </p:cNvPr>
          <p:cNvSpPr txBox="1"/>
          <p:nvPr/>
        </p:nvSpPr>
        <p:spPr bwMode="gray">
          <a:xfrm>
            <a:off x="6307472" y="1554480"/>
            <a:ext cx="5560418" cy="4132986"/>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0" indent="0">
              <a:spcBef>
                <a:spcPts val="0"/>
              </a:spcBef>
              <a:spcAft>
                <a:spcPts val="400"/>
              </a:spcAft>
              <a:buNone/>
            </a:pPr>
            <a:r>
              <a:rPr lang="en-US" sz="1050" b="1" dirty="0"/>
              <a:t>A complete wind farm is generally composed of five elements:</a:t>
            </a:r>
          </a:p>
          <a:p>
            <a:pPr marL="396875" lvl="1" indent="-219075">
              <a:spcBef>
                <a:spcPts val="0"/>
              </a:spcBef>
              <a:spcAft>
                <a:spcPts val="400"/>
              </a:spcAft>
              <a:buAutoNum type="arabicPeriod"/>
            </a:pPr>
            <a:r>
              <a:rPr lang="en-US" sz="1000" dirty="0"/>
              <a:t>The generation unit (turbine and tower)</a:t>
            </a:r>
          </a:p>
          <a:p>
            <a:pPr marL="396875" lvl="1" indent="-219075">
              <a:spcBef>
                <a:spcPts val="0"/>
              </a:spcBef>
              <a:spcAft>
                <a:spcPts val="400"/>
              </a:spcAft>
              <a:buAutoNum type="arabicPeriod"/>
            </a:pPr>
            <a:r>
              <a:rPr lang="en-US" sz="1000" dirty="0"/>
              <a:t>Roads for maintenance, transmission station</a:t>
            </a:r>
          </a:p>
          <a:p>
            <a:pPr marL="396875" lvl="1" indent="-219075">
              <a:spcBef>
                <a:spcPts val="0"/>
              </a:spcBef>
              <a:spcAft>
                <a:spcPts val="400"/>
              </a:spcAft>
              <a:buAutoNum type="arabicPeriod"/>
            </a:pPr>
            <a:r>
              <a:rPr lang="en-US" sz="1000" dirty="0"/>
              <a:t>Collector line: collects electricity from dispersed turbines</a:t>
            </a:r>
          </a:p>
          <a:p>
            <a:pPr marL="396875" lvl="1" indent="-219075">
              <a:spcBef>
                <a:spcPts val="0"/>
              </a:spcBef>
              <a:spcAft>
                <a:spcPts val="400"/>
              </a:spcAft>
              <a:buAutoNum type="arabicPeriod"/>
            </a:pPr>
            <a:r>
              <a:rPr lang="en-US" sz="1000" dirty="0"/>
              <a:t>A substation: transforms and transmits the power externally</a:t>
            </a:r>
          </a:p>
          <a:p>
            <a:pPr marL="396875" lvl="1" indent="-219075">
              <a:spcBef>
                <a:spcPts val="0"/>
              </a:spcBef>
              <a:spcAft>
                <a:spcPts val="400"/>
              </a:spcAft>
              <a:buAutoNum type="arabicPeriod"/>
            </a:pPr>
            <a:r>
              <a:rPr lang="en-US" sz="1000" dirty="0"/>
              <a:t>A monitoring station</a:t>
            </a:r>
          </a:p>
          <a:p>
            <a:pPr>
              <a:spcBef>
                <a:spcPts val="0"/>
              </a:spcBef>
              <a:spcAft>
                <a:spcPts val="400"/>
              </a:spcAft>
            </a:pPr>
            <a:r>
              <a:rPr lang="en-US" sz="1050" b="1" dirty="0"/>
              <a:t>Tier 1 </a:t>
            </a:r>
            <a:r>
              <a:rPr lang="en-US" sz="1050" dirty="0"/>
              <a:t>– </a:t>
            </a:r>
            <a:r>
              <a:rPr lang="en-US" sz="1050" b="1" dirty="0"/>
              <a:t>Finished components </a:t>
            </a:r>
            <a:r>
              <a:rPr lang="en-US" sz="1050" dirty="0"/>
              <a:t>are major products, such as the turbine, foundation, or cables, that are purchased by a developer. Tier 1 suppliers </a:t>
            </a:r>
            <a:r>
              <a:rPr lang="en-US" sz="1050" b="1" dirty="0"/>
              <a:t>contract directly with </a:t>
            </a:r>
            <a:r>
              <a:rPr lang="en-US" sz="1050" dirty="0"/>
              <a:t>the project developer.</a:t>
            </a:r>
          </a:p>
          <a:p>
            <a:pPr>
              <a:spcBef>
                <a:spcPts val="0"/>
              </a:spcBef>
              <a:spcAft>
                <a:spcPts val="400"/>
              </a:spcAft>
            </a:pPr>
            <a:r>
              <a:rPr lang="en-US" sz="1050" b="1" dirty="0"/>
              <a:t>Tier 2 </a:t>
            </a:r>
            <a:r>
              <a:rPr lang="en-US" sz="1050" dirty="0"/>
              <a:t>– </a:t>
            </a:r>
            <a:r>
              <a:rPr lang="en-US" sz="1050" b="1" dirty="0"/>
              <a:t>Subassemblies</a:t>
            </a:r>
            <a:r>
              <a:rPr lang="en-US" sz="1050" dirty="0"/>
              <a:t> have a specific function for a tier 1 component and may include smaller parts, such as a pitch system for blades. Tier 2 manufacturers contract with tier 1 suppliers as a </a:t>
            </a:r>
            <a:r>
              <a:rPr lang="en-US" sz="1050" b="1" dirty="0"/>
              <a:t>subcontractor</a:t>
            </a:r>
            <a:r>
              <a:rPr lang="en-US" sz="1050" dirty="0"/>
              <a:t> or </a:t>
            </a:r>
            <a:r>
              <a:rPr lang="en-US" sz="1050" b="1" dirty="0"/>
              <a:t>vendor.</a:t>
            </a:r>
          </a:p>
          <a:p>
            <a:pPr>
              <a:spcBef>
                <a:spcPts val="0"/>
              </a:spcBef>
              <a:spcAft>
                <a:spcPts val="400"/>
              </a:spcAft>
            </a:pPr>
            <a:r>
              <a:rPr lang="en-US" sz="1050" b="1" dirty="0"/>
              <a:t>Tier 3 </a:t>
            </a:r>
            <a:r>
              <a:rPr lang="en-US" sz="1050" dirty="0"/>
              <a:t>–</a:t>
            </a:r>
            <a:r>
              <a:rPr lang="en-US" sz="1050" b="1" dirty="0"/>
              <a:t> Subcomponents </a:t>
            </a:r>
            <a:r>
              <a:rPr lang="en-US" sz="1050" dirty="0"/>
              <a:t>are commonly available items that are combined into tier 2 subassemblies, such as motors, bolts, and gears. Tier 3 manufacturers are typically vendors that provide components to tier 2 suppliers.</a:t>
            </a:r>
          </a:p>
          <a:p>
            <a:pPr>
              <a:spcBef>
                <a:spcPts val="0"/>
              </a:spcBef>
              <a:spcAft>
                <a:spcPts val="400"/>
              </a:spcAft>
            </a:pPr>
            <a:r>
              <a:rPr lang="en-US" sz="1050" b="1" dirty="0"/>
              <a:t>Tier 4 </a:t>
            </a:r>
            <a:r>
              <a:rPr lang="en-US" sz="1050" dirty="0"/>
              <a:t>–  </a:t>
            </a:r>
            <a:r>
              <a:rPr lang="en-US" sz="1050" b="1" dirty="0"/>
              <a:t>Primary processed materials,</a:t>
            </a:r>
            <a:r>
              <a:rPr lang="en-US" sz="1050" dirty="0"/>
              <a:t> including steel, fiberglass, and glass, is directly processed into tier 2 or 3 components.</a:t>
            </a:r>
          </a:p>
          <a:p>
            <a:pPr>
              <a:spcBef>
                <a:spcPts val="0"/>
              </a:spcBef>
              <a:spcAft>
                <a:spcPts val="400"/>
              </a:spcAft>
            </a:pPr>
            <a:r>
              <a:rPr lang="en-US" sz="1050" b="1" dirty="0"/>
              <a:t>Tier 5 </a:t>
            </a:r>
            <a:r>
              <a:rPr lang="en-US" sz="1050" dirty="0"/>
              <a:t>– </a:t>
            </a:r>
            <a:r>
              <a:rPr lang="en-US" sz="1050" b="1" dirty="0"/>
              <a:t>Raw materials</a:t>
            </a:r>
            <a:r>
              <a:rPr lang="en-US" sz="1050" dirty="0"/>
              <a:t> include iron, chromium, copper, oil, acrylonitrile, etc.</a:t>
            </a:r>
          </a:p>
          <a:p>
            <a:pPr>
              <a:spcBef>
                <a:spcPts val="0"/>
              </a:spcBef>
              <a:spcAft>
                <a:spcPts val="400"/>
              </a:spcAft>
            </a:pPr>
            <a:r>
              <a:rPr lang="en-US" sz="1050" b="1" dirty="0"/>
              <a:t>Wind lead time: </a:t>
            </a:r>
            <a:r>
              <a:rPr lang="en-US" sz="1050" dirty="0"/>
              <a:t>1-2 yrs. for blade, 1.5-2.5 yrs. for tower, 1.5-2 yrs. for nacelle.</a:t>
            </a:r>
          </a:p>
        </p:txBody>
      </p:sp>
      <p:sp>
        <p:nvSpPr>
          <p:cNvPr id="10" name="btfpColumnHeaderBoxText223027">
            <a:extLst>
              <a:ext uri="{FF2B5EF4-FFF2-40B4-BE49-F238E27FC236}">
                <a16:creationId xmlns:a16="http://schemas.microsoft.com/office/drawing/2014/main" id="{8F3A30D1-C25D-DD90-D9EE-87062AF7BEA2}"/>
              </a:ext>
            </a:extLst>
          </p:cNvPr>
          <p:cNvSpPr txBox="1"/>
          <p:nvPr/>
        </p:nvSpPr>
        <p:spPr bwMode="gray">
          <a:xfrm>
            <a:off x="329184" y="1554480"/>
            <a:ext cx="55018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A simplified materials breakdown of the wind value chain</a:t>
            </a:r>
          </a:p>
        </p:txBody>
      </p:sp>
      <p:grpSp>
        <p:nvGrpSpPr>
          <p:cNvPr id="101" name="Group 100">
            <a:extLst>
              <a:ext uri="{FF2B5EF4-FFF2-40B4-BE49-F238E27FC236}">
                <a16:creationId xmlns:a16="http://schemas.microsoft.com/office/drawing/2014/main" id="{AC4922E4-9227-4A8E-5F69-4CFF06968D15}"/>
              </a:ext>
            </a:extLst>
          </p:cNvPr>
          <p:cNvGrpSpPr/>
          <p:nvPr/>
        </p:nvGrpSpPr>
        <p:grpSpPr>
          <a:xfrm>
            <a:off x="324107" y="5687465"/>
            <a:ext cx="5581951" cy="257369"/>
            <a:chOff x="328676" y="5681861"/>
            <a:chExt cx="5581951" cy="292925"/>
          </a:xfrm>
        </p:grpSpPr>
        <p:sp>
          <p:nvSpPr>
            <p:cNvPr id="32" name="TextBox 31">
              <a:extLst>
                <a:ext uri="{FF2B5EF4-FFF2-40B4-BE49-F238E27FC236}">
                  <a16:creationId xmlns:a16="http://schemas.microsoft.com/office/drawing/2014/main" id="{4C18671C-F127-8C90-789D-C848C7633ED1}"/>
                </a:ext>
              </a:extLst>
            </p:cNvPr>
            <p:cNvSpPr txBox="1"/>
            <p:nvPr/>
          </p:nvSpPr>
          <p:spPr bwMode="gray">
            <a:xfrm>
              <a:off x="328676" y="5681861"/>
              <a:ext cx="1752650" cy="292925"/>
            </a:xfrm>
            <a:prstGeom prst="rect">
              <a:avLst/>
            </a:prstGeom>
            <a:noFill/>
          </p:spPr>
          <p:txBody>
            <a:bodyPr wrap="none" lIns="36000" tIns="36000" rIns="36000" bIns="36000" rtlCol="0">
              <a:spAutoFit/>
            </a:bodyPr>
            <a:lstStyle/>
            <a:p>
              <a:pPr marL="0" indent="0">
                <a:buNone/>
              </a:pPr>
              <a:r>
                <a:rPr lang="en-US" sz="1200" b="1"/>
                <a:t>Mining and processing</a:t>
              </a:r>
            </a:p>
          </p:txBody>
        </p:sp>
        <p:sp>
          <p:nvSpPr>
            <p:cNvPr id="33" name="TextBox 32">
              <a:extLst>
                <a:ext uri="{FF2B5EF4-FFF2-40B4-BE49-F238E27FC236}">
                  <a16:creationId xmlns:a16="http://schemas.microsoft.com/office/drawing/2014/main" id="{5332ADB6-53F7-70FB-8604-C05477B2BDF6}"/>
                </a:ext>
              </a:extLst>
            </p:cNvPr>
            <p:cNvSpPr txBox="1"/>
            <p:nvPr/>
          </p:nvSpPr>
          <p:spPr bwMode="gray">
            <a:xfrm>
              <a:off x="2727921" y="5681861"/>
              <a:ext cx="1133891" cy="292925"/>
            </a:xfrm>
            <a:prstGeom prst="rect">
              <a:avLst/>
            </a:prstGeom>
            <a:noFill/>
          </p:spPr>
          <p:txBody>
            <a:bodyPr wrap="none" lIns="36000" tIns="36000" rIns="36000" bIns="36000" rtlCol="0">
              <a:spAutoFit/>
            </a:bodyPr>
            <a:lstStyle/>
            <a:p>
              <a:pPr marL="0" indent="0">
                <a:buNone/>
              </a:pPr>
              <a:r>
                <a:rPr lang="en-US" sz="1200" b="1"/>
                <a:t>Manufacturing</a:t>
              </a:r>
            </a:p>
          </p:txBody>
        </p:sp>
        <p:sp>
          <p:nvSpPr>
            <p:cNvPr id="34" name="TextBox 33">
              <a:extLst>
                <a:ext uri="{FF2B5EF4-FFF2-40B4-BE49-F238E27FC236}">
                  <a16:creationId xmlns:a16="http://schemas.microsoft.com/office/drawing/2014/main" id="{0A99CB59-1FC6-D16F-A27F-5BEB4EC86139}"/>
                </a:ext>
              </a:extLst>
            </p:cNvPr>
            <p:cNvSpPr txBox="1"/>
            <p:nvPr/>
          </p:nvSpPr>
          <p:spPr bwMode="gray">
            <a:xfrm>
              <a:off x="5238401" y="5681861"/>
              <a:ext cx="672226" cy="292925"/>
            </a:xfrm>
            <a:prstGeom prst="rect">
              <a:avLst/>
            </a:prstGeom>
            <a:noFill/>
          </p:spPr>
          <p:txBody>
            <a:bodyPr wrap="none" lIns="36000" tIns="36000" rIns="36000" bIns="36000" rtlCol="0">
              <a:spAutoFit/>
            </a:bodyPr>
            <a:lstStyle/>
            <a:p>
              <a:pPr marL="0" indent="0">
                <a:buNone/>
              </a:pPr>
              <a:r>
                <a:rPr lang="en-US" sz="1200" b="1"/>
                <a:t>End use</a:t>
              </a:r>
            </a:p>
          </p:txBody>
        </p:sp>
        <p:cxnSp>
          <p:nvCxnSpPr>
            <p:cNvPr id="36" name="Straight Arrow Connector 35">
              <a:extLst>
                <a:ext uri="{FF2B5EF4-FFF2-40B4-BE49-F238E27FC236}">
                  <a16:creationId xmlns:a16="http://schemas.microsoft.com/office/drawing/2014/main" id="{B1ADE272-BE58-7D73-8CB6-F0B6F6087AC2}"/>
                </a:ext>
              </a:extLst>
            </p:cNvPr>
            <p:cNvCxnSpPr>
              <a:stCxn id="32" idx="3"/>
              <a:endCxn id="33" idx="1"/>
            </p:cNvCxnSpPr>
            <p:nvPr/>
          </p:nvCxnSpPr>
          <p:spPr bwMode="gray">
            <a:xfrm>
              <a:off x="2081326" y="5828324"/>
              <a:ext cx="646595"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9246234-5B53-8D20-E128-AD6A00F00031}"/>
                </a:ext>
              </a:extLst>
            </p:cNvPr>
            <p:cNvCxnSpPr>
              <a:cxnSpLocks/>
              <a:stCxn id="33" idx="3"/>
              <a:endCxn id="34" idx="1"/>
            </p:cNvCxnSpPr>
            <p:nvPr/>
          </p:nvCxnSpPr>
          <p:spPr bwMode="gray">
            <a:xfrm>
              <a:off x="3861812" y="5828324"/>
              <a:ext cx="137658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99" name="Diagram 98">
            <a:extLst>
              <a:ext uri="{FF2B5EF4-FFF2-40B4-BE49-F238E27FC236}">
                <a16:creationId xmlns:a16="http://schemas.microsoft.com/office/drawing/2014/main" id="{426B9B18-2569-FEBE-8F6A-B32269A641E9}"/>
              </a:ext>
            </a:extLst>
          </p:cNvPr>
          <p:cNvGraphicFramePr/>
          <p:nvPr/>
        </p:nvGraphicFramePr>
        <p:xfrm>
          <a:off x="324107" y="2426088"/>
          <a:ext cx="5642353" cy="312708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TextBox 1">
            <a:extLst>
              <a:ext uri="{FF2B5EF4-FFF2-40B4-BE49-F238E27FC236}">
                <a16:creationId xmlns:a16="http://schemas.microsoft.com/office/drawing/2014/main" id="{8F5B2466-CEFE-DE98-0181-3DE53B7509A2}"/>
              </a:ext>
            </a:extLst>
          </p:cNvPr>
          <p:cNvSpPr txBox="1"/>
          <p:nvPr/>
        </p:nvSpPr>
        <p:spPr bwMode="gray">
          <a:xfrm>
            <a:off x="373513" y="1958212"/>
            <a:ext cx="459732" cy="257369"/>
          </a:xfrm>
          <a:prstGeom prst="rect">
            <a:avLst/>
          </a:prstGeom>
          <a:solidFill>
            <a:schemeClr val="accent1"/>
          </a:solidFill>
        </p:spPr>
        <p:txBody>
          <a:bodyPr wrap="square" lIns="36000" tIns="36000" rIns="36000" bIns="36000" rtlCol="0">
            <a:spAutoFit/>
          </a:bodyPr>
          <a:lstStyle/>
          <a:p>
            <a:pPr marL="0" indent="0">
              <a:buNone/>
            </a:pPr>
            <a:r>
              <a:rPr lang="en-US" sz="1200">
                <a:solidFill>
                  <a:schemeClr val="bg1"/>
                </a:solidFill>
              </a:rPr>
              <a:t>Tier 5</a:t>
            </a:r>
          </a:p>
        </p:txBody>
      </p:sp>
      <p:cxnSp>
        <p:nvCxnSpPr>
          <p:cNvPr id="3" name="Straight Arrow Connector 2">
            <a:extLst>
              <a:ext uri="{FF2B5EF4-FFF2-40B4-BE49-F238E27FC236}">
                <a16:creationId xmlns:a16="http://schemas.microsoft.com/office/drawing/2014/main" id="{2B379CD6-5E7F-50B3-ECEA-D85A9099820E}"/>
              </a:ext>
            </a:extLst>
          </p:cNvPr>
          <p:cNvCxnSpPr>
            <a:cxnSpLocks/>
            <a:stCxn id="2" idx="3"/>
            <a:endCxn id="11" idx="1"/>
          </p:cNvCxnSpPr>
          <p:nvPr/>
        </p:nvCxnSpPr>
        <p:spPr bwMode="gray">
          <a:xfrm>
            <a:off x="833245" y="2086897"/>
            <a:ext cx="573017" cy="0"/>
          </a:xfrm>
          <a:prstGeom prst="straightConnector1">
            <a:avLst/>
          </a:prstGeom>
          <a:ln w="9525" cap="flat">
            <a:solidFill>
              <a:schemeClr val="tx1"/>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D0B8D01-8FA8-E049-CA33-BEE30507F04A}"/>
              </a:ext>
            </a:extLst>
          </p:cNvPr>
          <p:cNvSpPr txBox="1"/>
          <p:nvPr/>
        </p:nvSpPr>
        <p:spPr bwMode="gray">
          <a:xfrm>
            <a:off x="1406262" y="1958212"/>
            <a:ext cx="459732" cy="257369"/>
          </a:xfrm>
          <a:prstGeom prst="rect">
            <a:avLst/>
          </a:prstGeom>
          <a:solidFill>
            <a:schemeClr val="accent3"/>
          </a:solidFill>
        </p:spPr>
        <p:txBody>
          <a:bodyPr wrap="none" lIns="36000" tIns="36000" rIns="36000" bIns="36000" rtlCol="0">
            <a:spAutoFit/>
          </a:bodyPr>
          <a:lstStyle/>
          <a:p>
            <a:pPr marL="0" indent="0">
              <a:buNone/>
            </a:pPr>
            <a:r>
              <a:rPr lang="en-US" sz="1200">
                <a:solidFill>
                  <a:schemeClr val="bg1"/>
                </a:solidFill>
              </a:rPr>
              <a:t>Tier 4</a:t>
            </a:r>
          </a:p>
        </p:txBody>
      </p:sp>
      <p:cxnSp>
        <p:nvCxnSpPr>
          <p:cNvPr id="12" name="Straight Arrow Connector 11">
            <a:extLst>
              <a:ext uri="{FF2B5EF4-FFF2-40B4-BE49-F238E27FC236}">
                <a16:creationId xmlns:a16="http://schemas.microsoft.com/office/drawing/2014/main" id="{E9DF0B93-0810-E225-9E17-3EBEB6EB2B8D}"/>
              </a:ext>
            </a:extLst>
          </p:cNvPr>
          <p:cNvCxnSpPr>
            <a:cxnSpLocks/>
            <a:stCxn id="11" idx="3"/>
            <a:endCxn id="13" idx="1"/>
          </p:cNvCxnSpPr>
          <p:nvPr/>
        </p:nvCxnSpPr>
        <p:spPr bwMode="gray">
          <a:xfrm>
            <a:off x="1865994" y="2086897"/>
            <a:ext cx="573017" cy="0"/>
          </a:xfrm>
          <a:prstGeom prst="straightConnector1">
            <a:avLst/>
          </a:prstGeom>
          <a:ln w="9525" cap="flat">
            <a:solidFill>
              <a:schemeClr val="tx1"/>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57283F-AD58-3664-E765-A07F2CD55474}"/>
              </a:ext>
            </a:extLst>
          </p:cNvPr>
          <p:cNvSpPr txBox="1"/>
          <p:nvPr/>
        </p:nvSpPr>
        <p:spPr bwMode="gray">
          <a:xfrm>
            <a:off x="2439011" y="1958212"/>
            <a:ext cx="459732" cy="257369"/>
          </a:xfrm>
          <a:prstGeom prst="rect">
            <a:avLst/>
          </a:prstGeom>
          <a:solidFill>
            <a:schemeClr val="accent4"/>
          </a:solidFill>
        </p:spPr>
        <p:txBody>
          <a:bodyPr wrap="none" lIns="36000" tIns="36000" rIns="36000" bIns="36000" rtlCol="0">
            <a:spAutoFit/>
          </a:bodyPr>
          <a:lstStyle/>
          <a:p>
            <a:pPr marL="0" indent="0">
              <a:buNone/>
            </a:pPr>
            <a:r>
              <a:rPr lang="en-US" sz="1200">
                <a:solidFill>
                  <a:schemeClr val="bg1"/>
                </a:solidFill>
              </a:rPr>
              <a:t>Tier 3</a:t>
            </a:r>
          </a:p>
        </p:txBody>
      </p:sp>
      <p:cxnSp>
        <p:nvCxnSpPr>
          <p:cNvPr id="14" name="Straight Arrow Connector 13">
            <a:extLst>
              <a:ext uri="{FF2B5EF4-FFF2-40B4-BE49-F238E27FC236}">
                <a16:creationId xmlns:a16="http://schemas.microsoft.com/office/drawing/2014/main" id="{21485466-AD67-7117-090F-D3F074FA0D58}"/>
              </a:ext>
            </a:extLst>
          </p:cNvPr>
          <p:cNvCxnSpPr>
            <a:cxnSpLocks/>
            <a:stCxn id="13" idx="3"/>
            <a:endCxn id="15" idx="1"/>
          </p:cNvCxnSpPr>
          <p:nvPr/>
        </p:nvCxnSpPr>
        <p:spPr bwMode="gray">
          <a:xfrm>
            <a:off x="2898743" y="2086897"/>
            <a:ext cx="573017" cy="0"/>
          </a:xfrm>
          <a:prstGeom prst="straightConnector1">
            <a:avLst/>
          </a:prstGeom>
          <a:ln w="9525" cap="flat">
            <a:solidFill>
              <a:schemeClr val="tx1"/>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378B06-73FB-97CB-42FA-01E7E29BFC3F}"/>
              </a:ext>
            </a:extLst>
          </p:cNvPr>
          <p:cNvSpPr txBox="1"/>
          <p:nvPr/>
        </p:nvSpPr>
        <p:spPr bwMode="gray">
          <a:xfrm>
            <a:off x="3471760" y="1958212"/>
            <a:ext cx="459732" cy="257369"/>
          </a:xfrm>
          <a:prstGeom prst="rect">
            <a:avLst/>
          </a:prstGeom>
          <a:solidFill>
            <a:schemeClr val="accent5"/>
          </a:solidFill>
        </p:spPr>
        <p:txBody>
          <a:bodyPr wrap="none" lIns="36000" tIns="36000" rIns="36000" bIns="36000" rtlCol="0">
            <a:spAutoFit/>
          </a:bodyPr>
          <a:lstStyle/>
          <a:p>
            <a:pPr marL="0" indent="0">
              <a:buNone/>
            </a:pPr>
            <a:r>
              <a:rPr lang="en-US" sz="1200">
                <a:solidFill>
                  <a:schemeClr val="bg1"/>
                </a:solidFill>
              </a:rPr>
              <a:t>Tier 2</a:t>
            </a:r>
          </a:p>
        </p:txBody>
      </p:sp>
      <p:cxnSp>
        <p:nvCxnSpPr>
          <p:cNvPr id="16" name="Straight Arrow Connector 15">
            <a:extLst>
              <a:ext uri="{FF2B5EF4-FFF2-40B4-BE49-F238E27FC236}">
                <a16:creationId xmlns:a16="http://schemas.microsoft.com/office/drawing/2014/main" id="{344C7450-C5E0-E74C-C203-863A3C18431F}"/>
              </a:ext>
            </a:extLst>
          </p:cNvPr>
          <p:cNvCxnSpPr>
            <a:cxnSpLocks/>
            <a:stCxn id="15" idx="3"/>
            <a:endCxn id="17" idx="1"/>
          </p:cNvCxnSpPr>
          <p:nvPr/>
        </p:nvCxnSpPr>
        <p:spPr bwMode="gray">
          <a:xfrm>
            <a:off x="3931492" y="2086897"/>
            <a:ext cx="573017" cy="0"/>
          </a:xfrm>
          <a:prstGeom prst="straightConnector1">
            <a:avLst/>
          </a:prstGeom>
          <a:ln w="9525" cap="flat">
            <a:solidFill>
              <a:schemeClr val="tx1"/>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5345CD-5EAF-2349-3E5F-A8C3DA6A4CE8}"/>
              </a:ext>
            </a:extLst>
          </p:cNvPr>
          <p:cNvSpPr txBox="1"/>
          <p:nvPr/>
        </p:nvSpPr>
        <p:spPr bwMode="gray">
          <a:xfrm>
            <a:off x="4504509" y="1958212"/>
            <a:ext cx="459732" cy="257369"/>
          </a:xfrm>
          <a:prstGeom prst="rect">
            <a:avLst/>
          </a:prstGeom>
          <a:solidFill>
            <a:schemeClr val="accent6"/>
          </a:solidFill>
        </p:spPr>
        <p:txBody>
          <a:bodyPr wrap="none" lIns="36000" tIns="36000" rIns="36000" bIns="36000" rtlCol="0">
            <a:spAutoFit/>
          </a:bodyPr>
          <a:lstStyle/>
          <a:p>
            <a:pPr marL="0" indent="0">
              <a:buNone/>
            </a:pPr>
            <a:r>
              <a:rPr lang="en-US" sz="1200">
                <a:solidFill>
                  <a:schemeClr val="bg1"/>
                </a:solidFill>
              </a:rPr>
              <a:t>Tier 1</a:t>
            </a:r>
          </a:p>
        </p:txBody>
      </p:sp>
      <p:cxnSp>
        <p:nvCxnSpPr>
          <p:cNvPr id="4" name="Straight Connector 3">
            <a:extLst>
              <a:ext uri="{FF2B5EF4-FFF2-40B4-BE49-F238E27FC236}">
                <a16:creationId xmlns:a16="http://schemas.microsoft.com/office/drawing/2014/main" id="{68ADAEB7-CCA1-9FA3-FDB0-6A9E43627E39}"/>
              </a:ext>
            </a:extLst>
          </p:cNvPr>
          <p:cNvCxnSpPr>
            <a:cxnSpLocks/>
          </p:cNvCxnSpPr>
          <p:nvPr/>
        </p:nvCxnSpPr>
        <p:spPr bwMode="gray">
          <a:xfrm>
            <a:off x="281868" y="1812925"/>
            <a:ext cx="5684592"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791378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2013-E066-297E-92B3-86B2596C77F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1BCDB02-F762-7DD5-E293-514309C621C5}"/>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5" name="think-cell Slide" r:id="rId42" imgW="592" imgH="591" progId="TCLayout.ActiveDocument.1">
                  <p:embed/>
                </p:oleObj>
              </mc:Choice>
              <mc:Fallback>
                <p:oleObj name="think-cell Slide" r:id="rId42" imgW="592" imgH="591" progId="TCLayout.ActiveDocument.1">
                  <p:embed/>
                  <p:pic>
                    <p:nvPicPr>
                      <p:cNvPr id="7" name="think-cell data - do not delete" hidden="1">
                        <a:extLst>
                          <a:ext uri="{FF2B5EF4-FFF2-40B4-BE49-F238E27FC236}">
                            <a16:creationId xmlns:a16="http://schemas.microsoft.com/office/drawing/2014/main" id="{B1BCDB02-F762-7DD5-E293-514309C621C5}"/>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E8E6768-CA6D-A7B7-F370-F69232C6F097}"/>
              </a:ext>
            </a:extLst>
          </p:cNvPr>
          <p:cNvSpPr>
            <a:spLocks noGrp="1"/>
          </p:cNvSpPr>
          <p:nvPr>
            <p:ph type="title"/>
          </p:nvPr>
        </p:nvSpPr>
        <p:spPr/>
        <p:txBody>
          <a:bodyPr vert="horz">
            <a:noAutofit/>
          </a:bodyPr>
          <a:lstStyle/>
          <a:p>
            <a:r>
              <a:rPr lang="en-US"/>
              <a:t>Efficient turbines need rare earth elements; adaptation may cut neodymium use by ~12%, but supply constraints persist</a:t>
            </a:r>
          </a:p>
        </p:txBody>
      </p:sp>
      <p:sp>
        <p:nvSpPr>
          <p:cNvPr id="20" name="btfpNotesBox361175">
            <a:extLst>
              <a:ext uri="{FF2B5EF4-FFF2-40B4-BE49-F238E27FC236}">
                <a16:creationId xmlns:a16="http://schemas.microsoft.com/office/drawing/2014/main" id="{82FC629F-3968-6C46-2A51-D00C9A4312FB}"/>
              </a:ext>
            </a:extLst>
          </p:cNvPr>
          <p:cNvSpPr txBox="1"/>
          <p:nvPr>
            <p:custDataLst>
              <p:tags r:id="rId4"/>
            </p:custDataLst>
          </p:nvPr>
        </p:nvSpPr>
        <p:spPr bwMode="gray">
          <a:xfrm>
            <a:off x="330199" y="6419088"/>
            <a:ext cx="9199283"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NREL, </a:t>
            </a:r>
            <a:r>
              <a:rPr lang="en-US" sz="800" dirty="0">
                <a:solidFill>
                  <a:srgbClr val="000000"/>
                </a:solidFill>
                <a:hlinkClick r:id="rId44"/>
              </a:rPr>
              <a:t>A Supply Chain Road Map for Offshore Wind Energy in the United States </a:t>
            </a:r>
            <a:r>
              <a:rPr lang="en-US" sz="800" dirty="0">
                <a:solidFill>
                  <a:srgbClr val="000000"/>
                </a:solidFill>
              </a:rPr>
              <a:t>(2023); IEA, </a:t>
            </a:r>
            <a:r>
              <a:rPr lang="en-US" sz="800" dirty="0">
                <a:solidFill>
                  <a:srgbClr val="000000"/>
                </a:solidFill>
                <a:hlinkClick r:id="rId45"/>
              </a:rPr>
              <a:t>Critical Minerals Data Explorer</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46"/>
              </a:rPr>
              <a:t>Gernot Wagner</a:t>
            </a:r>
            <a:r>
              <a:rPr lang="en-US" sz="800" dirty="0">
                <a:solidFill>
                  <a:srgbClr val="000000"/>
                </a:solidFill>
              </a:rPr>
              <a:t>. </a:t>
            </a:r>
            <a:r>
              <a:rPr lang="en-US" sz="800" dirty="0">
                <a:solidFill>
                  <a:srgbClr val="000000"/>
                </a:solidFill>
                <a:hlinkClick r:id="rId4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8"/>
              </a:rPr>
              <a:t>Reconsidering Wind</a:t>
            </a:r>
            <a:r>
              <a:rPr lang="en-US" sz="800" dirty="0">
                <a:solidFill>
                  <a:srgbClr val="000000"/>
                </a:solidFill>
              </a:rPr>
              <a:t>” (5 March 2025).</a:t>
            </a:r>
          </a:p>
        </p:txBody>
      </p:sp>
      <p:sp>
        <p:nvSpPr>
          <p:cNvPr id="9" name="TextBox 8">
            <a:extLst>
              <a:ext uri="{FF2B5EF4-FFF2-40B4-BE49-F238E27FC236}">
                <a16:creationId xmlns:a16="http://schemas.microsoft.com/office/drawing/2014/main" id="{A4B1B7DF-56CB-6DA4-41A0-58172859B09D}"/>
              </a:ext>
            </a:extLst>
          </p:cNvPr>
          <p:cNvSpPr txBox="1"/>
          <p:nvPr/>
        </p:nvSpPr>
        <p:spPr bwMode="gray">
          <a:xfrm>
            <a:off x="7353294" y="1554480"/>
            <a:ext cx="4449767" cy="3575081"/>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buFont typeface="Arial" panose="020B0604020202020204" pitchFamily="34" charset="0"/>
              <a:buChar char="•"/>
            </a:pPr>
            <a:r>
              <a:rPr lang="en-US" sz="1050" dirty="0"/>
              <a:t>Wind turbines require </a:t>
            </a:r>
            <a:r>
              <a:rPr lang="en-US" sz="1050" b="1" dirty="0"/>
              <a:t>concrete</a:t>
            </a:r>
            <a:r>
              <a:rPr lang="en-US" sz="1050" dirty="0"/>
              <a:t>, </a:t>
            </a:r>
            <a:r>
              <a:rPr lang="en-US" sz="1050" b="1" dirty="0"/>
              <a:t>steel</a:t>
            </a:r>
            <a:r>
              <a:rPr lang="en-US" sz="1050" dirty="0"/>
              <a:t>, </a:t>
            </a:r>
            <a:r>
              <a:rPr lang="en-US" sz="1050" b="1" dirty="0"/>
              <a:t>iron</a:t>
            </a:r>
            <a:r>
              <a:rPr lang="en-US" sz="1050" dirty="0"/>
              <a:t>, </a:t>
            </a:r>
            <a:r>
              <a:rPr lang="en-US" sz="1050" b="1" dirty="0"/>
              <a:t>fiberglass</a:t>
            </a:r>
            <a:r>
              <a:rPr lang="en-US" sz="1050" dirty="0"/>
              <a:t>, </a:t>
            </a:r>
            <a:r>
              <a:rPr lang="en-US" sz="1050" b="1" dirty="0"/>
              <a:t>polymers</a:t>
            </a:r>
            <a:r>
              <a:rPr lang="en-US" sz="1050" dirty="0"/>
              <a:t>, </a:t>
            </a:r>
            <a:r>
              <a:rPr lang="en-US" sz="1050" b="1" dirty="0"/>
              <a:t>aluminum</a:t>
            </a:r>
            <a:r>
              <a:rPr lang="en-US" sz="1050" dirty="0"/>
              <a:t>, </a:t>
            </a:r>
            <a:r>
              <a:rPr lang="en-US" sz="1050" b="1" dirty="0"/>
              <a:t>copper</a:t>
            </a:r>
            <a:r>
              <a:rPr lang="en-US" sz="1050" dirty="0"/>
              <a:t>, </a:t>
            </a:r>
            <a:r>
              <a:rPr lang="en-US" sz="1050" b="1" dirty="0"/>
              <a:t>zinc</a:t>
            </a:r>
            <a:r>
              <a:rPr lang="en-US" sz="1050" dirty="0"/>
              <a:t>, and </a:t>
            </a:r>
            <a:r>
              <a:rPr lang="en-US" sz="1050" b="1" dirty="0"/>
              <a:t>rare earth elements.</a:t>
            </a:r>
            <a:endParaRPr lang="en-US" sz="1050" dirty="0"/>
          </a:p>
          <a:p>
            <a:pPr>
              <a:spcBef>
                <a:spcPts val="0"/>
              </a:spcBef>
              <a:spcAft>
                <a:spcPts val="400"/>
              </a:spcAft>
              <a:buFont typeface="Arial" panose="020B0604020202020204" pitchFamily="34" charset="0"/>
              <a:buChar char="•"/>
            </a:pPr>
            <a:r>
              <a:rPr lang="en-US" sz="1050" dirty="0"/>
              <a:t>Mineral intensities depend on both </a:t>
            </a:r>
            <a:r>
              <a:rPr lang="en-US" sz="1050" b="1" dirty="0"/>
              <a:t>turbine size</a:t>
            </a:r>
            <a:r>
              <a:rPr lang="en-US" sz="1050" dirty="0"/>
              <a:t> and </a:t>
            </a:r>
            <a:r>
              <a:rPr lang="en-US" sz="1050" b="1" dirty="0"/>
              <a:t>turbine type.</a:t>
            </a:r>
            <a:r>
              <a:rPr lang="en-US" sz="1050" dirty="0"/>
              <a:t> </a:t>
            </a:r>
          </a:p>
          <a:p>
            <a:pPr lvl="1">
              <a:spcBef>
                <a:spcPts val="0"/>
              </a:spcBef>
              <a:spcAft>
                <a:spcPts val="400"/>
              </a:spcAft>
              <a:buFont typeface="Arial" panose="020B0604020202020204" pitchFamily="34" charset="0"/>
              <a:buChar char="–"/>
            </a:pPr>
            <a:r>
              <a:rPr lang="en-US" sz="850" dirty="0"/>
              <a:t>Turbines based on </a:t>
            </a:r>
            <a:r>
              <a:rPr lang="en-US" sz="850" b="1" dirty="0"/>
              <a:t>permanent magnet synchronous generators </a:t>
            </a:r>
            <a:r>
              <a:rPr lang="en-US" sz="850" dirty="0"/>
              <a:t>dominate the offshore market due to their </a:t>
            </a:r>
            <a:r>
              <a:rPr lang="en-US" sz="850" b="1" dirty="0"/>
              <a:t>lighter weight, efficiency, and lower maintenance costs</a:t>
            </a:r>
            <a:r>
              <a:rPr lang="en-US" sz="850" dirty="0"/>
              <a:t>, but they require </a:t>
            </a:r>
            <a:r>
              <a:rPr lang="en-US" sz="850" b="1" dirty="0"/>
              <a:t>rare earth elements </a:t>
            </a:r>
            <a:r>
              <a:rPr lang="en-US" sz="850" dirty="0"/>
              <a:t>(REEs).</a:t>
            </a:r>
          </a:p>
          <a:p>
            <a:pPr>
              <a:spcBef>
                <a:spcPts val="0"/>
              </a:spcBef>
              <a:spcAft>
                <a:spcPts val="400"/>
              </a:spcAft>
              <a:buFont typeface="Arial" panose="020B0604020202020204" pitchFamily="34" charset="0"/>
              <a:buChar char="•"/>
            </a:pPr>
            <a:r>
              <a:rPr lang="en-US" sz="1050" dirty="0"/>
              <a:t>Constrains capture tensions on these supply chains, possibly caused by </a:t>
            </a:r>
            <a:r>
              <a:rPr lang="en-US" sz="1050" b="1" dirty="0"/>
              <a:t>rising demand</a:t>
            </a:r>
            <a:r>
              <a:rPr lang="en-US" sz="1050" dirty="0"/>
              <a:t> or </a:t>
            </a:r>
            <a:r>
              <a:rPr lang="en-US" sz="1050" b="1" dirty="0"/>
              <a:t>geopolitical events.</a:t>
            </a:r>
            <a:r>
              <a:rPr lang="en-US" sz="1050" dirty="0"/>
              <a:t> </a:t>
            </a:r>
          </a:p>
          <a:p>
            <a:pPr>
              <a:spcBef>
                <a:spcPts val="0"/>
              </a:spcBef>
              <a:spcAft>
                <a:spcPts val="400"/>
              </a:spcAft>
              <a:buFont typeface="Arial" panose="020B0604020202020204" pitchFamily="34" charset="0"/>
              <a:buChar char="•"/>
            </a:pPr>
            <a:r>
              <a:rPr lang="en-US" sz="1050" dirty="0"/>
              <a:t>In constrained REE supply, manufacturers may: </a:t>
            </a:r>
          </a:p>
          <a:p>
            <a:pPr lvl="1">
              <a:spcBef>
                <a:spcPts val="0"/>
              </a:spcBef>
              <a:spcAft>
                <a:spcPts val="400"/>
              </a:spcAft>
              <a:buFont typeface="Arial" panose="020B0604020202020204" pitchFamily="34" charset="0"/>
              <a:buChar char="–"/>
            </a:pPr>
            <a:r>
              <a:rPr lang="en-US" sz="850" dirty="0"/>
              <a:t>Switch to </a:t>
            </a:r>
            <a:r>
              <a:rPr lang="en-US" sz="850" b="1" dirty="0"/>
              <a:t>non-magnet technologies</a:t>
            </a:r>
          </a:p>
          <a:p>
            <a:pPr lvl="1">
              <a:spcBef>
                <a:spcPts val="0"/>
              </a:spcBef>
              <a:spcAft>
                <a:spcPts val="400"/>
              </a:spcAft>
              <a:buFont typeface="Arial" panose="020B0604020202020204" pitchFamily="34" charset="0"/>
              <a:buChar char="–"/>
            </a:pPr>
            <a:r>
              <a:rPr lang="en-US" sz="850" dirty="0"/>
              <a:t>Adopt </a:t>
            </a:r>
            <a:r>
              <a:rPr lang="en-US" sz="850" b="1" dirty="0"/>
              <a:t>hybrid configurations</a:t>
            </a:r>
            <a:r>
              <a:rPr lang="en-US" sz="850" dirty="0"/>
              <a:t> with a gearbox and smaller magnets</a:t>
            </a:r>
          </a:p>
          <a:p>
            <a:pPr>
              <a:spcBef>
                <a:spcPts val="0"/>
              </a:spcBef>
              <a:spcAft>
                <a:spcPts val="400"/>
              </a:spcAft>
              <a:buFont typeface="Arial" panose="020B0604020202020204" pitchFamily="34" charset="0"/>
              <a:buChar char="•"/>
            </a:pPr>
            <a:r>
              <a:rPr lang="en-US" sz="1050" dirty="0"/>
              <a:t>Despite constraints, </a:t>
            </a:r>
            <a:r>
              <a:rPr lang="en-US" sz="1050" b="1" dirty="0"/>
              <a:t>rare earth magnet technologies</a:t>
            </a:r>
            <a:r>
              <a:rPr lang="en-US" sz="1050" dirty="0"/>
              <a:t> are expected to remain preferred for </a:t>
            </a:r>
            <a:r>
              <a:rPr lang="en-US" sz="1050" b="1" dirty="0"/>
              <a:t>offshore wind</a:t>
            </a:r>
            <a:r>
              <a:rPr lang="en-US" sz="1050" dirty="0"/>
              <a:t> due to higher performance.</a:t>
            </a:r>
          </a:p>
          <a:p>
            <a:pPr>
              <a:spcBef>
                <a:spcPts val="0"/>
              </a:spcBef>
              <a:spcAft>
                <a:spcPts val="400"/>
              </a:spcAft>
              <a:buFont typeface="Arial" panose="020B0604020202020204" pitchFamily="34" charset="0"/>
              <a:buChar char="•"/>
            </a:pPr>
            <a:r>
              <a:rPr lang="en-US" sz="1050" dirty="0"/>
              <a:t>In a constrained supply scenario, </a:t>
            </a:r>
            <a:r>
              <a:rPr lang="en-US" sz="1050" b="1" dirty="0"/>
              <a:t>neodymium demand</a:t>
            </a:r>
            <a:r>
              <a:rPr lang="en-US" sz="1050" dirty="0"/>
              <a:t> in 2030 could be reduced by about </a:t>
            </a:r>
            <a:r>
              <a:rPr lang="en-US" sz="1050" b="1" dirty="0"/>
              <a:t>12%</a:t>
            </a:r>
            <a:r>
              <a:rPr lang="en-US" sz="1050" dirty="0"/>
              <a:t> under the </a:t>
            </a:r>
            <a:r>
              <a:rPr lang="en-US" sz="1050" b="1" dirty="0"/>
              <a:t>Net Zero Scenario.</a:t>
            </a:r>
            <a:endParaRPr lang="en-US" sz="1050" b="0" i="0" dirty="0">
              <a:solidFill>
                <a:srgbClr val="000000"/>
              </a:solidFill>
              <a:effectLst/>
              <a:latin typeface="Graphik"/>
            </a:endParaRPr>
          </a:p>
        </p:txBody>
      </p:sp>
      <p:sp>
        <p:nvSpPr>
          <p:cNvPr id="10" name="btfpColumnHeaderBoxText223027">
            <a:extLst>
              <a:ext uri="{FF2B5EF4-FFF2-40B4-BE49-F238E27FC236}">
                <a16:creationId xmlns:a16="http://schemas.microsoft.com/office/drawing/2014/main" id="{65638C9E-ECF7-C1F0-BA93-32BA69E68FDF}"/>
              </a:ext>
            </a:extLst>
          </p:cNvPr>
          <p:cNvSpPr txBox="1"/>
          <p:nvPr/>
        </p:nvSpPr>
        <p:spPr bwMode="gray">
          <a:xfrm>
            <a:off x="330199" y="1554480"/>
            <a:ext cx="6999919"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Mineral demand for wind in the Stated Policies Scenario, </a:t>
            </a:r>
            <a:r>
              <a:rPr lang="en-US" sz="1400" i="1" dirty="0">
                <a:solidFill>
                  <a:srgbClr val="000000"/>
                </a:solidFill>
              </a:rPr>
              <a:t>kt</a:t>
            </a:r>
          </a:p>
        </p:txBody>
      </p:sp>
      <p:graphicFrame>
        <p:nvGraphicFramePr>
          <p:cNvPr id="13" name="Chart 12">
            <a:extLst>
              <a:ext uri="{FF2B5EF4-FFF2-40B4-BE49-F238E27FC236}">
                <a16:creationId xmlns:a16="http://schemas.microsoft.com/office/drawing/2014/main" id="{56D82EAD-0173-8DF3-01B5-C7FD3EAFF73A}"/>
              </a:ext>
            </a:extLst>
          </p:cNvPr>
          <p:cNvGraphicFramePr/>
          <p:nvPr>
            <p:custDataLst>
              <p:tags r:id="rId5"/>
            </p:custDataLst>
          </p:nvPr>
        </p:nvGraphicFramePr>
        <p:xfrm>
          <a:off x="3627438" y="2295525"/>
          <a:ext cx="2897187" cy="3875088"/>
        </p:xfrm>
        <a:graphic>
          <a:graphicData uri="http://schemas.openxmlformats.org/drawingml/2006/chart">
            <c:chart xmlns:c="http://schemas.openxmlformats.org/drawingml/2006/chart" xmlns:r="http://schemas.openxmlformats.org/officeDocument/2006/relationships" r:id="rId49"/>
          </a:graphicData>
        </a:graphic>
      </p:graphicFrame>
      <p:cxnSp>
        <p:nvCxnSpPr>
          <p:cNvPr id="473" name="Straight Connector 472">
            <a:extLst>
              <a:ext uri="{FF2B5EF4-FFF2-40B4-BE49-F238E27FC236}">
                <a16:creationId xmlns:a16="http://schemas.microsoft.com/office/drawing/2014/main" id="{8B34903D-6E33-7B24-1103-B14D8E4B1A67}"/>
              </a:ext>
            </a:extLst>
          </p:cNvPr>
          <p:cNvCxnSpPr/>
          <p:nvPr>
            <p:custDataLst>
              <p:tags r:id="rId6"/>
            </p:custDataLst>
          </p:nvPr>
        </p:nvCxnSpPr>
        <p:spPr bwMode="auto">
          <a:xfrm>
            <a:off x="3709987" y="4416425"/>
            <a:ext cx="28511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4" name="Straight Connector 473">
            <a:extLst>
              <a:ext uri="{FF2B5EF4-FFF2-40B4-BE49-F238E27FC236}">
                <a16:creationId xmlns:a16="http://schemas.microsoft.com/office/drawing/2014/main" id="{01CC275F-45A8-67A3-760C-EBEE054ED3EF}"/>
              </a:ext>
            </a:extLst>
          </p:cNvPr>
          <p:cNvCxnSpPr/>
          <p:nvPr>
            <p:custDataLst>
              <p:tags r:id="rId7"/>
            </p:custDataLst>
          </p:nvPr>
        </p:nvCxnSpPr>
        <p:spPr bwMode="auto">
          <a:xfrm>
            <a:off x="6442076" y="4260850"/>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5" name="Straight Connector 474">
            <a:extLst>
              <a:ext uri="{FF2B5EF4-FFF2-40B4-BE49-F238E27FC236}">
                <a16:creationId xmlns:a16="http://schemas.microsoft.com/office/drawing/2014/main" id="{6563E8B1-E619-5261-DE85-2E4EA79A6929}"/>
              </a:ext>
            </a:extLst>
          </p:cNvPr>
          <p:cNvCxnSpPr/>
          <p:nvPr>
            <p:custDataLst>
              <p:tags r:id="rId8"/>
            </p:custDataLst>
          </p:nvPr>
        </p:nvCxnSpPr>
        <p:spPr bwMode="auto">
          <a:xfrm flipV="1">
            <a:off x="6518275" y="4257676"/>
            <a:ext cx="0" cy="1619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82" name="Text Placeholder 10">
            <a:extLst>
              <a:ext uri="{FF2B5EF4-FFF2-40B4-BE49-F238E27FC236}">
                <a16:creationId xmlns:a16="http://schemas.microsoft.com/office/drawing/2014/main" id="{D957A08C-8D28-386B-DE5B-B603E03EC18D}"/>
              </a:ext>
            </a:extLst>
          </p:cNvPr>
          <p:cNvSpPr txBox="1">
            <a:spLocks/>
          </p:cNvSpPr>
          <p:nvPr>
            <p:custDataLst>
              <p:tags r:id="rId9"/>
            </p:custDataLst>
          </p:nvPr>
        </p:nvSpPr>
        <p:spPr bwMode="auto">
          <a:xfrm>
            <a:off x="3563938"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2A9932-B2CD-4C40-ADE0-020083073E66}" type="datetime'''''''2''''0''2''''3'''''''''''''">
              <a:rPr lang="en-US" altLang="en-US" sz="1000" smtClean="0">
                <a:effectLst/>
              </a:rPr>
              <a:pPr marL="0" indent="0" algn="ctr">
                <a:spcBef>
                  <a:spcPct val="0"/>
                </a:spcBef>
                <a:spcAft>
                  <a:spcPct val="0"/>
                </a:spcAft>
                <a:buNone/>
              </a:pPr>
              <a:t>2023</a:t>
            </a:fld>
            <a:endParaRPr lang="en-US" sz="1000"/>
          </a:p>
        </p:txBody>
      </p:sp>
      <p:sp>
        <p:nvSpPr>
          <p:cNvPr id="284" name="Text Placeholder 10">
            <a:extLst>
              <a:ext uri="{FF2B5EF4-FFF2-40B4-BE49-F238E27FC236}">
                <a16:creationId xmlns:a16="http://schemas.microsoft.com/office/drawing/2014/main" id="{82FC35BB-C606-92D7-5512-593FE7B3B538}"/>
              </a:ext>
            </a:extLst>
          </p:cNvPr>
          <p:cNvSpPr txBox="1">
            <a:spLocks/>
          </p:cNvSpPr>
          <p:nvPr>
            <p:custDataLst>
              <p:tags r:id="rId10"/>
            </p:custDataLst>
          </p:nvPr>
        </p:nvSpPr>
        <p:spPr bwMode="auto">
          <a:xfrm>
            <a:off x="4019550"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EE8269-8B24-4292-A27B-0574463B1B62}" type="datetime'''''''2''''''''''''''''''''''''0''''''2''''''''''''5'''">
              <a:rPr lang="en-US" altLang="en-US" sz="1000" smtClean="0">
                <a:effectLst/>
              </a:rPr>
              <a:pPr marL="0" indent="0" algn="ctr">
                <a:spcBef>
                  <a:spcPct val="0"/>
                </a:spcBef>
                <a:spcAft>
                  <a:spcPct val="0"/>
                </a:spcAft>
                <a:buNone/>
              </a:pPr>
              <a:t>2025</a:t>
            </a:fld>
            <a:endParaRPr lang="en-US" sz="1000"/>
          </a:p>
        </p:txBody>
      </p:sp>
      <p:sp>
        <p:nvSpPr>
          <p:cNvPr id="285" name="Text Placeholder 10">
            <a:extLst>
              <a:ext uri="{FF2B5EF4-FFF2-40B4-BE49-F238E27FC236}">
                <a16:creationId xmlns:a16="http://schemas.microsoft.com/office/drawing/2014/main" id="{346D7DC4-370A-A1A3-4BDE-A4BB229EC29E}"/>
              </a:ext>
            </a:extLst>
          </p:cNvPr>
          <p:cNvSpPr txBox="1">
            <a:spLocks/>
          </p:cNvSpPr>
          <p:nvPr>
            <p:custDataLst>
              <p:tags r:id="rId11"/>
            </p:custDataLst>
          </p:nvPr>
        </p:nvSpPr>
        <p:spPr bwMode="auto">
          <a:xfrm>
            <a:off x="4475163"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0E6F9D-FC15-4EE2-9116-649276EA85D4}" type="datetime'''2''''''''''''''''''''''''''03''''''''''''''''''''''''''0'">
              <a:rPr lang="en-US" altLang="en-US" sz="1000" smtClean="0">
                <a:effectLst/>
              </a:rPr>
              <a:pPr marL="0" indent="0" algn="ctr">
                <a:spcBef>
                  <a:spcPct val="0"/>
                </a:spcBef>
                <a:spcAft>
                  <a:spcPct val="0"/>
                </a:spcAft>
                <a:buNone/>
              </a:pPr>
              <a:t>2030</a:t>
            </a:fld>
            <a:endParaRPr lang="en-US" sz="1000"/>
          </a:p>
        </p:txBody>
      </p:sp>
      <p:sp>
        <p:nvSpPr>
          <p:cNvPr id="286" name="Text Placeholder 10">
            <a:extLst>
              <a:ext uri="{FF2B5EF4-FFF2-40B4-BE49-F238E27FC236}">
                <a16:creationId xmlns:a16="http://schemas.microsoft.com/office/drawing/2014/main" id="{D69E77BF-2FF4-0404-2FD9-86421D077302}"/>
              </a:ext>
            </a:extLst>
          </p:cNvPr>
          <p:cNvSpPr txBox="1">
            <a:spLocks/>
          </p:cNvSpPr>
          <p:nvPr>
            <p:custDataLst>
              <p:tags r:id="rId12"/>
            </p:custDataLst>
          </p:nvPr>
        </p:nvSpPr>
        <p:spPr bwMode="auto">
          <a:xfrm>
            <a:off x="493077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7AA5D1B-B7A5-4040-B8E2-1B3B1423019B}" type="datetime'''''20''''''''''''''''''''''''''''''''''''35'''''''''''''''''">
              <a:rPr lang="en-US" altLang="en-US" sz="1000" smtClean="0">
                <a:effectLst/>
              </a:rPr>
              <a:pPr marL="0" indent="0" algn="ctr">
                <a:spcBef>
                  <a:spcPct val="0"/>
                </a:spcBef>
                <a:spcAft>
                  <a:spcPct val="0"/>
                </a:spcAft>
                <a:buNone/>
              </a:pPr>
              <a:t>2035</a:t>
            </a:fld>
            <a:endParaRPr lang="en-US" sz="1000"/>
          </a:p>
        </p:txBody>
      </p:sp>
      <p:sp>
        <p:nvSpPr>
          <p:cNvPr id="287" name="Text Placeholder 10">
            <a:extLst>
              <a:ext uri="{FF2B5EF4-FFF2-40B4-BE49-F238E27FC236}">
                <a16:creationId xmlns:a16="http://schemas.microsoft.com/office/drawing/2014/main" id="{2CD35CCD-3D30-A291-738B-B9383C00C55B}"/>
              </a:ext>
            </a:extLst>
          </p:cNvPr>
          <p:cNvSpPr txBox="1">
            <a:spLocks/>
          </p:cNvSpPr>
          <p:nvPr>
            <p:custDataLst>
              <p:tags r:id="rId13"/>
            </p:custDataLst>
          </p:nvPr>
        </p:nvSpPr>
        <p:spPr bwMode="auto">
          <a:xfrm>
            <a:off x="5384800"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8757A03-DF85-4F6D-89E4-971FB3FCB8F8}" type="datetime'''''''''''''''''''''2''04''''''0'''''''''''''''''">
              <a:rPr lang="en-US" altLang="en-US" sz="1000" smtClean="0">
                <a:effectLst/>
              </a:rPr>
              <a:pPr marL="0" indent="0" algn="ctr">
                <a:spcBef>
                  <a:spcPct val="0"/>
                </a:spcBef>
                <a:spcAft>
                  <a:spcPct val="0"/>
                </a:spcAft>
                <a:buNone/>
              </a:pPr>
              <a:t>2040</a:t>
            </a:fld>
            <a:endParaRPr lang="en-US" sz="1000"/>
          </a:p>
        </p:txBody>
      </p:sp>
      <p:sp>
        <p:nvSpPr>
          <p:cNvPr id="288" name="Text Placeholder 10">
            <a:extLst>
              <a:ext uri="{FF2B5EF4-FFF2-40B4-BE49-F238E27FC236}">
                <a16:creationId xmlns:a16="http://schemas.microsoft.com/office/drawing/2014/main" id="{1DA96946-35F9-1591-0F21-D51475A8EA09}"/>
              </a:ext>
            </a:extLst>
          </p:cNvPr>
          <p:cNvSpPr txBox="1">
            <a:spLocks/>
          </p:cNvSpPr>
          <p:nvPr>
            <p:custDataLst>
              <p:tags r:id="rId14"/>
            </p:custDataLst>
          </p:nvPr>
        </p:nvSpPr>
        <p:spPr bwMode="auto">
          <a:xfrm>
            <a:off x="5840413"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844A5E-909D-4E75-8794-327348ADECC7}" type="datetime'''''''''''''''''''''''2''0''''''''''''''4''''''''5'''''">
              <a:rPr lang="en-US" altLang="en-US" sz="1000" smtClean="0">
                <a:effectLst/>
              </a:rPr>
              <a:pPr marL="0" indent="0" algn="ctr">
                <a:spcBef>
                  <a:spcPct val="0"/>
                </a:spcBef>
                <a:spcAft>
                  <a:spcPct val="0"/>
                </a:spcAft>
                <a:buNone/>
              </a:pPr>
              <a:t>2045</a:t>
            </a:fld>
            <a:endParaRPr lang="en-US" sz="1000"/>
          </a:p>
        </p:txBody>
      </p:sp>
      <p:sp>
        <p:nvSpPr>
          <p:cNvPr id="289" name="Text Placeholder 10">
            <a:extLst>
              <a:ext uri="{FF2B5EF4-FFF2-40B4-BE49-F238E27FC236}">
                <a16:creationId xmlns:a16="http://schemas.microsoft.com/office/drawing/2014/main" id="{F0443974-542F-9475-34A5-E79AE20C48C4}"/>
              </a:ext>
            </a:extLst>
          </p:cNvPr>
          <p:cNvSpPr txBox="1">
            <a:spLocks/>
          </p:cNvSpPr>
          <p:nvPr>
            <p:custDataLst>
              <p:tags r:id="rId15"/>
            </p:custDataLst>
          </p:nvPr>
        </p:nvSpPr>
        <p:spPr bwMode="auto">
          <a:xfrm>
            <a:off x="629602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3E48DBA-C9B2-48CB-BBF4-D0CA0640E46A}" type="datetime'2''''''''''''''''''''''''''''0''''''''5''''''''''''''0'''">
              <a:rPr lang="en-US" altLang="en-US" sz="1000" smtClean="0">
                <a:effectLst/>
              </a:rPr>
              <a:pPr marL="0" indent="0" algn="ctr">
                <a:spcBef>
                  <a:spcPct val="0"/>
                </a:spcBef>
                <a:spcAft>
                  <a:spcPct val="0"/>
                </a:spcAft>
                <a:buNone/>
              </a:pPr>
              <a:t>2050</a:t>
            </a:fld>
            <a:endParaRPr lang="en-US" sz="1000"/>
          </a:p>
        </p:txBody>
      </p:sp>
      <p:sp>
        <p:nvSpPr>
          <p:cNvPr id="472" name="Text Placeholder 10">
            <a:extLst>
              <a:ext uri="{FF2B5EF4-FFF2-40B4-BE49-F238E27FC236}">
                <a16:creationId xmlns:a16="http://schemas.microsoft.com/office/drawing/2014/main" id="{3FE59C5E-A684-A6DB-10D9-23E94508A8B3}"/>
              </a:ext>
            </a:extLst>
          </p:cNvPr>
          <p:cNvSpPr txBox="1">
            <a:spLocks/>
          </p:cNvSpPr>
          <p:nvPr>
            <p:custDataLst>
              <p:tags r:id="rId16"/>
            </p:custDataLst>
          </p:nvPr>
        </p:nvSpPr>
        <p:spPr bwMode="auto">
          <a:xfrm>
            <a:off x="5964238" y="4230688"/>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FDC304-91B0-46AE-82F0-8672027A2265}" type="datetime'''''+''''''1''''0''%'''''">
              <a:rPr lang="en-US" altLang="en-US" sz="1000" b="1" smtClean="0">
                <a:effectLst/>
              </a:rPr>
              <a:pPr marL="0" indent="0" algn="ctr">
                <a:spcBef>
                  <a:spcPct val="0"/>
                </a:spcBef>
                <a:spcAft>
                  <a:spcPct val="0"/>
                </a:spcAft>
                <a:buNone/>
              </a:pPr>
              <a:t>+10%</a:t>
            </a:fld>
            <a:endParaRPr lang="en-US" sz="1000" b="1"/>
          </a:p>
        </p:txBody>
      </p:sp>
      <p:sp>
        <p:nvSpPr>
          <p:cNvPr id="16" name="Rectangle 15">
            <a:extLst>
              <a:ext uri="{FF2B5EF4-FFF2-40B4-BE49-F238E27FC236}">
                <a16:creationId xmlns:a16="http://schemas.microsoft.com/office/drawing/2014/main" id="{BF6086E9-5072-FA37-24B0-B12A742A5B41}"/>
              </a:ext>
            </a:extLst>
          </p:cNvPr>
          <p:cNvSpPr/>
          <p:nvPr>
            <p:custDataLst>
              <p:tags r:id="rId17"/>
            </p:custDataLst>
          </p:nvPr>
        </p:nvSpPr>
        <p:spPr bwMode="auto">
          <a:xfrm>
            <a:off x="338138" y="2041525"/>
            <a:ext cx="3983037" cy="2540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2" name="Rectangle 161">
            <a:extLst>
              <a:ext uri="{FF2B5EF4-FFF2-40B4-BE49-F238E27FC236}">
                <a16:creationId xmlns:a16="http://schemas.microsoft.com/office/drawing/2014/main" id="{6C0AFE4C-6FB9-4F03-291E-E95239B96980}"/>
              </a:ext>
            </a:extLst>
          </p:cNvPr>
          <p:cNvSpPr/>
          <p:nvPr>
            <p:custDataLst>
              <p:tags r:id="rId18"/>
            </p:custDataLst>
          </p:nvPr>
        </p:nvSpPr>
        <p:spPr bwMode="auto">
          <a:xfrm>
            <a:off x="388938" y="209708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3" name="Rectangle 162">
            <a:extLst>
              <a:ext uri="{FF2B5EF4-FFF2-40B4-BE49-F238E27FC236}">
                <a16:creationId xmlns:a16="http://schemas.microsoft.com/office/drawing/2014/main" id="{4AB62446-C1EF-8D02-2108-C6D8D9B29B4B}"/>
              </a:ext>
            </a:extLst>
          </p:cNvPr>
          <p:cNvSpPr/>
          <p:nvPr>
            <p:custDataLst>
              <p:tags r:id="rId19"/>
            </p:custDataLst>
          </p:nvPr>
        </p:nvSpPr>
        <p:spPr bwMode="auto">
          <a:xfrm>
            <a:off x="1185863" y="2097088"/>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 name="Rectangle 163">
            <a:extLst>
              <a:ext uri="{FF2B5EF4-FFF2-40B4-BE49-F238E27FC236}">
                <a16:creationId xmlns:a16="http://schemas.microsoft.com/office/drawing/2014/main" id="{6BA0F766-5A6C-836E-CDFE-E8AAB6E35CCE}"/>
              </a:ext>
            </a:extLst>
          </p:cNvPr>
          <p:cNvSpPr/>
          <p:nvPr>
            <p:custDataLst>
              <p:tags r:id="rId20"/>
            </p:custDataLst>
          </p:nvPr>
        </p:nvSpPr>
        <p:spPr bwMode="auto">
          <a:xfrm>
            <a:off x="2187575" y="2097088"/>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 name="Rectangle 164">
            <a:extLst>
              <a:ext uri="{FF2B5EF4-FFF2-40B4-BE49-F238E27FC236}">
                <a16:creationId xmlns:a16="http://schemas.microsoft.com/office/drawing/2014/main" id="{9763C7E2-B058-144D-0BB7-717D2C274539}"/>
              </a:ext>
            </a:extLst>
          </p:cNvPr>
          <p:cNvSpPr/>
          <p:nvPr>
            <p:custDataLst>
              <p:tags r:id="rId21"/>
            </p:custDataLst>
          </p:nvPr>
        </p:nvSpPr>
        <p:spPr bwMode="auto">
          <a:xfrm>
            <a:off x="3363913" y="2097088"/>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3" name="Text Placeholder 10">
            <a:extLst>
              <a:ext uri="{FF2B5EF4-FFF2-40B4-BE49-F238E27FC236}">
                <a16:creationId xmlns:a16="http://schemas.microsoft.com/office/drawing/2014/main" id="{7ED694C4-08DA-A464-C20C-4F446F6644F3}"/>
              </a:ext>
            </a:extLst>
          </p:cNvPr>
          <p:cNvSpPr txBox="1">
            <a:spLocks/>
          </p:cNvSpPr>
          <p:nvPr>
            <p:custDataLst>
              <p:tags r:id="rId22"/>
            </p:custDataLst>
          </p:nvPr>
        </p:nvSpPr>
        <p:spPr bwMode="auto">
          <a:xfrm>
            <a:off x="619125" y="2092325"/>
            <a:ext cx="465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1D3DB8E-0FB8-4844-B0A9-E067C8F3ADA6}" type="datetime'''''''Te''''''''''''r''b''''i''''''''''''''um'''''''">
              <a:rPr lang="en-US" altLang="en-US" sz="1000" smtClean="0">
                <a:effectLst/>
              </a:rPr>
              <a:pPr marL="0" indent="0">
                <a:spcBef>
                  <a:spcPct val="0"/>
                </a:spcBef>
                <a:spcAft>
                  <a:spcPct val="0"/>
                </a:spcAft>
                <a:buNone/>
              </a:pPr>
              <a:t>Terbium</a:t>
            </a:fld>
            <a:endParaRPr lang="en-US" sz="1000"/>
          </a:p>
        </p:txBody>
      </p:sp>
      <p:sp>
        <p:nvSpPr>
          <p:cNvPr id="54" name="Text Placeholder 10">
            <a:extLst>
              <a:ext uri="{FF2B5EF4-FFF2-40B4-BE49-F238E27FC236}">
                <a16:creationId xmlns:a16="http://schemas.microsoft.com/office/drawing/2014/main" id="{006D372D-231C-2F46-645C-B4FA581D4907}"/>
              </a:ext>
            </a:extLst>
          </p:cNvPr>
          <p:cNvSpPr txBox="1">
            <a:spLocks/>
          </p:cNvSpPr>
          <p:nvPr>
            <p:custDataLst>
              <p:tags r:id="rId23"/>
            </p:custDataLst>
          </p:nvPr>
        </p:nvSpPr>
        <p:spPr bwMode="auto">
          <a:xfrm>
            <a:off x="1416050" y="2092325"/>
            <a:ext cx="669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E239FE1-8DAD-446A-B0AF-272C15EBB845}" type="datetime'''''''''D''''''''''''''''''y''sp''r''''o''''si''''u''m'''''''">
              <a:rPr lang="en-US" altLang="en-US" sz="1000" smtClean="0">
                <a:effectLst/>
              </a:rPr>
              <a:pPr marL="0" indent="0">
                <a:spcBef>
                  <a:spcPct val="0"/>
                </a:spcBef>
                <a:spcAft>
                  <a:spcPct val="0"/>
                </a:spcAft>
                <a:buNone/>
              </a:pPr>
              <a:t>Dysprosium</a:t>
            </a:fld>
            <a:endParaRPr lang="en-US" sz="1000"/>
          </a:p>
        </p:txBody>
      </p:sp>
      <p:sp>
        <p:nvSpPr>
          <p:cNvPr id="55" name="Text Placeholder 10">
            <a:extLst>
              <a:ext uri="{FF2B5EF4-FFF2-40B4-BE49-F238E27FC236}">
                <a16:creationId xmlns:a16="http://schemas.microsoft.com/office/drawing/2014/main" id="{22A9BDE6-234B-F111-36BC-3DC9123C0609}"/>
              </a:ext>
            </a:extLst>
          </p:cNvPr>
          <p:cNvSpPr txBox="1">
            <a:spLocks/>
          </p:cNvSpPr>
          <p:nvPr>
            <p:custDataLst>
              <p:tags r:id="rId24"/>
            </p:custDataLst>
          </p:nvPr>
        </p:nvSpPr>
        <p:spPr bwMode="auto">
          <a:xfrm>
            <a:off x="2417763" y="2092325"/>
            <a:ext cx="844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5737495-D0D8-400A-835D-DC4A888FF130}" type="datetime'P''ra''s''eo''''dy''''''''''mi''''''''''''''''''''u''m'''">
              <a:rPr lang="en-US" altLang="en-US" sz="1000" smtClean="0">
                <a:effectLst/>
              </a:rPr>
              <a:pPr marL="0" indent="0">
                <a:spcBef>
                  <a:spcPct val="0"/>
                </a:spcBef>
                <a:spcAft>
                  <a:spcPct val="0"/>
                </a:spcAft>
                <a:buNone/>
              </a:pPr>
              <a:t>Praseodymium</a:t>
            </a:fld>
            <a:endParaRPr lang="en-US" sz="1000"/>
          </a:p>
        </p:txBody>
      </p:sp>
      <p:sp>
        <p:nvSpPr>
          <p:cNvPr id="56" name="Text Placeholder 10">
            <a:extLst>
              <a:ext uri="{FF2B5EF4-FFF2-40B4-BE49-F238E27FC236}">
                <a16:creationId xmlns:a16="http://schemas.microsoft.com/office/drawing/2014/main" id="{BBBACB93-2B79-E4A2-DDA9-D82CBF821548}"/>
              </a:ext>
            </a:extLst>
          </p:cNvPr>
          <p:cNvSpPr txBox="1">
            <a:spLocks/>
          </p:cNvSpPr>
          <p:nvPr>
            <p:custDataLst>
              <p:tags r:id="rId25"/>
            </p:custDataLst>
          </p:nvPr>
        </p:nvSpPr>
        <p:spPr bwMode="auto">
          <a:xfrm>
            <a:off x="3594101" y="2092325"/>
            <a:ext cx="676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3216FBF-F8E4-4ACA-BB65-C3EC433D10DE}" type="datetime'N''''e''''''o''''''''''''d''''y''m''''i''''''''''u''''''m'''">
              <a:rPr lang="en-US" altLang="en-US" sz="1000" smtClean="0">
                <a:effectLst/>
              </a:rPr>
              <a:pPr marL="0" indent="0">
                <a:spcBef>
                  <a:spcPct val="0"/>
                </a:spcBef>
                <a:spcAft>
                  <a:spcPct val="0"/>
                </a:spcAft>
                <a:buNone/>
              </a:pPr>
              <a:t>Neodymium</a:t>
            </a:fld>
            <a:endParaRPr lang="en-US" sz="1000"/>
          </a:p>
        </p:txBody>
      </p:sp>
      <p:graphicFrame>
        <p:nvGraphicFramePr>
          <p:cNvPr id="14" name="Chart 13">
            <a:extLst>
              <a:ext uri="{FF2B5EF4-FFF2-40B4-BE49-F238E27FC236}">
                <a16:creationId xmlns:a16="http://schemas.microsoft.com/office/drawing/2014/main" id="{BB86A0BC-0724-5406-D874-1128F3AB2817}"/>
              </a:ext>
            </a:extLst>
          </p:cNvPr>
          <p:cNvGraphicFramePr/>
          <p:nvPr>
            <p:custDataLst>
              <p:tags r:id="rId26"/>
            </p:custDataLst>
          </p:nvPr>
        </p:nvGraphicFramePr>
        <p:xfrm>
          <a:off x="252413" y="2295525"/>
          <a:ext cx="3198812" cy="3875088"/>
        </p:xfrm>
        <a:graphic>
          <a:graphicData uri="http://schemas.openxmlformats.org/drawingml/2006/chart">
            <c:chart xmlns:c="http://schemas.openxmlformats.org/drawingml/2006/chart" xmlns:r="http://schemas.openxmlformats.org/officeDocument/2006/relationships" r:id="rId50"/>
          </a:graphicData>
        </a:graphic>
      </p:graphicFrame>
      <p:cxnSp>
        <p:nvCxnSpPr>
          <p:cNvPr id="483" name="Straight Connector 482">
            <a:extLst>
              <a:ext uri="{FF2B5EF4-FFF2-40B4-BE49-F238E27FC236}">
                <a16:creationId xmlns:a16="http://schemas.microsoft.com/office/drawing/2014/main" id="{C92D4D19-4C92-9C0A-AF08-0AAF563E45EE}"/>
              </a:ext>
            </a:extLst>
          </p:cNvPr>
          <p:cNvCxnSpPr/>
          <p:nvPr>
            <p:custDataLst>
              <p:tags r:id="rId27"/>
            </p:custDataLst>
          </p:nvPr>
        </p:nvCxnSpPr>
        <p:spPr bwMode="auto">
          <a:xfrm>
            <a:off x="623888" y="4278313"/>
            <a:ext cx="28638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4" name="Straight Connector 483">
            <a:extLst>
              <a:ext uri="{FF2B5EF4-FFF2-40B4-BE49-F238E27FC236}">
                <a16:creationId xmlns:a16="http://schemas.microsoft.com/office/drawing/2014/main" id="{C070F41B-C250-CD3D-EAAD-D72F3E957739}"/>
              </a:ext>
            </a:extLst>
          </p:cNvPr>
          <p:cNvCxnSpPr/>
          <p:nvPr>
            <p:custDataLst>
              <p:tags r:id="rId28"/>
            </p:custDataLst>
          </p:nvPr>
        </p:nvCxnSpPr>
        <p:spPr bwMode="auto">
          <a:xfrm>
            <a:off x="3368675" y="3000375"/>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5" name="Straight Connector 484">
            <a:extLst>
              <a:ext uri="{FF2B5EF4-FFF2-40B4-BE49-F238E27FC236}">
                <a16:creationId xmlns:a16="http://schemas.microsoft.com/office/drawing/2014/main" id="{A0328164-632E-6063-0FF2-CA08A1EC61FD}"/>
              </a:ext>
            </a:extLst>
          </p:cNvPr>
          <p:cNvCxnSpPr/>
          <p:nvPr>
            <p:custDataLst>
              <p:tags r:id="rId29"/>
            </p:custDataLst>
          </p:nvPr>
        </p:nvCxnSpPr>
        <p:spPr bwMode="auto">
          <a:xfrm flipV="1">
            <a:off x="3444875" y="2997200"/>
            <a:ext cx="0" cy="12842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0" name="Text Placeholder 10">
            <a:extLst>
              <a:ext uri="{FF2B5EF4-FFF2-40B4-BE49-F238E27FC236}">
                <a16:creationId xmlns:a16="http://schemas.microsoft.com/office/drawing/2014/main" id="{97146A89-7CBC-91E5-0BC8-962B6173E3C9}"/>
              </a:ext>
            </a:extLst>
          </p:cNvPr>
          <p:cNvSpPr txBox="1">
            <a:spLocks/>
          </p:cNvSpPr>
          <p:nvPr>
            <p:custDataLst>
              <p:tags r:id="rId30"/>
            </p:custDataLst>
          </p:nvPr>
        </p:nvSpPr>
        <p:spPr bwMode="auto">
          <a:xfrm>
            <a:off x="477838"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942D2C-B428-453B-94CD-FCD30F76B5A2}" type="datetime'''2''0''''''''''''''''''''''''''''''''''''2''''3'''''''">
              <a:rPr lang="en-US" altLang="en-US" sz="1000" smtClean="0">
                <a:effectLst/>
              </a:rPr>
              <a:pPr marL="0" indent="0" algn="ctr">
                <a:spcBef>
                  <a:spcPct val="0"/>
                </a:spcBef>
                <a:spcAft>
                  <a:spcPct val="0"/>
                </a:spcAft>
                <a:buNone/>
              </a:pPr>
              <a:t>2023</a:t>
            </a:fld>
            <a:endParaRPr lang="en-US" sz="1000"/>
          </a:p>
        </p:txBody>
      </p:sp>
      <p:sp>
        <p:nvSpPr>
          <p:cNvPr id="202" name="Text Placeholder 10">
            <a:extLst>
              <a:ext uri="{FF2B5EF4-FFF2-40B4-BE49-F238E27FC236}">
                <a16:creationId xmlns:a16="http://schemas.microsoft.com/office/drawing/2014/main" id="{37ED104E-1A17-26A2-8E02-FE007C3701D7}"/>
              </a:ext>
            </a:extLst>
          </p:cNvPr>
          <p:cNvSpPr txBox="1">
            <a:spLocks/>
          </p:cNvSpPr>
          <p:nvPr>
            <p:custDataLst>
              <p:tags r:id="rId31"/>
            </p:custDataLst>
          </p:nvPr>
        </p:nvSpPr>
        <p:spPr bwMode="auto">
          <a:xfrm>
            <a:off x="935038"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81C0D12-ED2B-4336-A463-695619FFC58C}" type="datetime'''''''2''02''''''''''''''''''''5'''''''''''''''''">
              <a:rPr lang="en-US" altLang="en-US" sz="1000" smtClean="0">
                <a:effectLst/>
              </a:rPr>
              <a:pPr marL="0" indent="0" algn="ctr">
                <a:spcBef>
                  <a:spcPct val="0"/>
                </a:spcBef>
                <a:spcAft>
                  <a:spcPct val="0"/>
                </a:spcAft>
                <a:buNone/>
              </a:pPr>
              <a:t>2025</a:t>
            </a:fld>
            <a:endParaRPr lang="en-US" sz="1000"/>
          </a:p>
        </p:txBody>
      </p:sp>
      <p:sp>
        <p:nvSpPr>
          <p:cNvPr id="203" name="Text Placeholder 10">
            <a:extLst>
              <a:ext uri="{FF2B5EF4-FFF2-40B4-BE49-F238E27FC236}">
                <a16:creationId xmlns:a16="http://schemas.microsoft.com/office/drawing/2014/main" id="{0269B7A9-3BB2-F20C-3190-6DF2F80F0934}"/>
              </a:ext>
            </a:extLst>
          </p:cNvPr>
          <p:cNvSpPr txBox="1">
            <a:spLocks/>
          </p:cNvSpPr>
          <p:nvPr>
            <p:custDataLst>
              <p:tags r:id="rId32"/>
            </p:custDataLst>
          </p:nvPr>
        </p:nvSpPr>
        <p:spPr bwMode="auto">
          <a:xfrm>
            <a:off x="1392238"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C24AE2-36F4-45E4-849D-8678BF59CE7F}" type="datetime'2''0''''''''''''3''0'''''''''''''''''''''''''''''''''''''">
              <a:rPr lang="en-US" altLang="en-US" sz="1000" smtClean="0">
                <a:effectLst/>
              </a:rPr>
              <a:pPr marL="0" indent="0" algn="ctr">
                <a:spcBef>
                  <a:spcPct val="0"/>
                </a:spcBef>
                <a:spcAft>
                  <a:spcPct val="0"/>
                </a:spcAft>
                <a:buNone/>
              </a:pPr>
              <a:t>2030</a:t>
            </a:fld>
            <a:endParaRPr lang="en-US" sz="1000"/>
          </a:p>
        </p:txBody>
      </p:sp>
      <p:sp>
        <p:nvSpPr>
          <p:cNvPr id="204" name="Text Placeholder 10">
            <a:extLst>
              <a:ext uri="{FF2B5EF4-FFF2-40B4-BE49-F238E27FC236}">
                <a16:creationId xmlns:a16="http://schemas.microsoft.com/office/drawing/2014/main" id="{6A281DDE-D5F3-6DA9-FC91-E67B56500B67}"/>
              </a:ext>
            </a:extLst>
          </p:cNvPr>
          <p:cNvSpPr txBox="1">
            <a:spLocks/>
          </p:cNvSpPr>
          <p:nvPr>
            <p:custDataLst>
              <p:tags r:id="rId33"/>
            </p:custDataLst>
          </p:nvPr>
        </p:nvSpPr>
        <p:spPr bwMode="auto">
          <a:xfrm>
            <a:off x="185102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3544FB-6B5B-4BC2-AB34-395B84337E8B}" type="datetime'''''''''''''''''2''''''''''''0''''''''''35'''''''''''''">
              <a:rPr lang="en-US" altLang="en-US" sz="1000" smtClean="0">
                <a:effectLst/>
              </a:rPr>
              <a:pPr marL="0" indent="0" algn="ctr">
                <a:spcBef>
                  <a:spcPct val="0"/>
                </a:spcBef>
                <a:spcAft>
                  <a:spcPct val="0"/>
                </a:spcAft>
                <a:buNone/>
              </a:pPr>
              <a:t>2035</a:t>
            </a:fld>
            <a:endParaRPr lang="en-US" sz="1000"/>
          </a:p>
        </p:txBody>
      </p:sp>
      <p:sp>
        <p:nvSpPr>
          <p:cNvPr id="205" name="Text Placeholder 10">
            <a:extLst>
              <a:ext uri="{FF2B5EF4-FFF2-40B4-BE49-F238E27FC236}">
                <a16:creationId xmlns:a16="http://schemas.microsoft.com/office/drawing/2014/main" id="{D2AC6C5A-0984-3A0B-C540-81E755EBA5E6}"/>
              </a:ext>
            </a:extLst>
          </p:cNvPr>
          <p:cNvSpPr txBox="1">
            <a:spLocks/>
          </p:cNvSpPr>
          <p:nvPr>
            <p:custDataLst>
              <p:tags r:id="rId34"/>
            </p:custDataLst>
          </p:nvPr>
        </p:nvSpPr>
        <p:spPr bwMode="auto">
          <a:xfrm>
            <a:off x="230822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78BBCB-B43F-4E96-889C-A89453A0F535}" type="datetime'''''''''''''''''''''''2''''''0''''''''''4''''''''''''''0'">
              <a:rPr lang="en-US" altLang="en-US" sz="1000" smtClean="0">
                <a:effectLst/>
              </a:rPr>
              <a:pPr marL="0" indent="0" algn="ctr">
                <a:spcBef>
                  <a:spcPct val="0"/>
                </a:spcBef>
                <a:spcAft>
                  <a:spcPct val="0"/>
                </a:spcAft>
                <a:buNone/>
              </a:pPr>
              <a:t>2040</a:t>
            </a:fld>
            <a:endParaRPr lang="en-US" sz="1000"/>
          </a:p>
        </p:txBody>
      </p:sp>
      <p:sp>
        <p:nvSpPr>
          <p:cNvPr id="206" name="Text Placeholder 10">
            <a:extLst>
              <a:ext uri="{FF2B5EF4-FFF2-40B4-BE49-F238E27FC236}">
                <a16:creationId xmlns:a16="http://schemas.microsoft.com/office/drawing/2014/main" id="{36080AEB-0FDD-3C36-CA86-BE6CF1A42EAB}"/>
              </a:ext>
            </a:extLst>
          </p:cNvPr>
          <p:cNvSpPr txBox="1">
            <a:spLocks/>
          </p:cNvSpPr>
          <p:nvPr>
            <p:custDataLst>
              <p:tags r:id="rId35"/>
            </p:custDataLst>
          </p:nvPr>
        </p:nvSpPr>
        <p:spPr bwMode="auto">
          <a:xfrm>
            <a:off x="276542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F39CD0B-689C-4E02-96D0-EED96601D027}" type="datetime'''''''''''''''''''''''''2''''''''0''''4''''''5'">
              <a:rPr lang="en-US" altLang="en-US" sz="1000" smtClean="0">
                <a:effectLst/>
              </a:rPr>
              <a:pPr marL="0" indent="0" algn="ctr">
                <a:spcBef>
                  <a:spcPct val="0"/>
                </a:spcBef>
                <a:spcAft>
                  <a:spcPct val="0"/>
                </a:spcAft>
                <a:buNone/>
              </a:pPr>
              <a:t>2045</a:t>
            </a:fld>
            <a:endParaRPr lang="en-US" sz="1000"/>
          </a:p>
        </p:txBody>
      </p:sp>
      <p:sp>
        <p:nvSpPr>
          <p:cNvPr id="207" name="Text Placeholder 10">
            <a:extLst>
              <a:ext uri="{FF2B5EF4-FFF2-40B4-BE49-F238E27FC236}">
                <a16:creationId xmlns:a16="http://schemas.microsoft.com/office/drawing/2014/main" id="{40B2457C-1A9A-E254-16D3-939A3C64947D}"/>
              </a:ext>
            </a:extLst>
          </p:cNvPr>
          <p:cNvSpPr txBox="1">
            <a:spLocks/>
          </p:cNvSpPr>
          <p:nvPr>
            <p:custDataLst>
              <p:tags r:id="rId36"/>
            </p:custDataLst>
          </p:nvPr>
        </p:nvSpPr>
        <p:spPr bwMode="auto">
          <a:xfrm>
            <a:off x="3222625" y="598805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0C9A0A-96B8-4461-BA99-66D1DEDBD0DA}" type="datetime'''2''''''0''''''''''''''''''5''''''''0'''''''''''''''">
              <a:rPr lang="en-US" altLang="en-US" sz="1000" smtClean="0">
                <a:effectLst/>
              </a:rPr>
              <a:pPr marL="0" indent="0" algn="ctr">
                <a:spcBef>
                  <a:spcPct val="0"/>
                </a:spcBef>
                <a:spcAft>
                  <a:spcPct val="0"/>
                </a:spcAft>
                <a:buNone/>
              </a:pPr>
              <a:t>2050</a:t>
            </a:fld>
            <a:endParaRPr lang="en-US" sz="1000"/>
          </a:p>
        </p:txBody>
      </p:sp>
      <p:sp>
        <p:nvSpPr>
          <p:cNvPr id="482" name="Text Placeholder 10">
            <a:extLst>
              <a:ext uri="{FF2B5EF4-FFF2-40B4-BE49-F238E27FC236}">
                <a16:creationId xmlns:a16="http://schemas.microsoft.com/office/drawing/2014/main" id="{4E9EDCC8-141E-AB27-A140-0775ADF9BFF9}"/>
              </a:ext>
            </a:extLst>
          </p:cNvPr>
          <p:cNvSpPr txBox="1">
            <a:spLocks/>
          </p:cNvSpPr>
          <p:nvPr>
            <p:custDataLst>
              <p:tags r:id="rId37"/>
            </p:custDataLst>
          </p:nvPr>
        </p:nvSpPr>
        <p:spPr bwMode="auto">
          <a:xfrm>
            <a:off x="2890838" y="3530600"/>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0AEA7E-419C-49DF-ABF7-F5D6BA28C72C}" type="datetime'''''''''''''+7''''''''''''7''%'''''''''''''''''''''">
              <a:rPr lang="en-US" altLang="en-US" sz="1000" b="1" smtClean="0">
                <a:effectLst/>
              </a:rPr>
              <a:pPr marL="0" indent="0" algn="ctr">
                <a:spcBef>
                  <a:spcPct val="0"/>
                </a:spcBef>
                <a:spcAft>
                  <a:spcPct val="0"/>
                </a:spcAft>
                <a:buNone/>
              </a:pPr>
              <a:t>+77%</a:t>
            </a:fld>
            <a:endParaRPr lang="en-US" sz="1000" b="1"/>
          </a:p>
        </p:txBody>
      </p:sp>
      <p:sp>
        <p:nvSpPr>
          <p:cNvPr id="435" name="Text Placeholder 10">
            <a:extLst>
              <a:ext uri="{FF2B5EF4-FFF2-40B4-BE49-F238E27FC236}">
                <a16:creationId xmlns:a16="http://schemas.microsoft.com/office/drawing/2014/main" id="{A9C37783-4182-5CD3-64AC-35DA2231842E}"/>
              </a:ext>
            </a:extLst>
          </p:cNvPr>
          <p:cNvSpPr txBox="1">
            <a:spLocks/>
          </p:cNvSpPr>
          <p:nvPr>
            <p:custDataLst>
              <p:tags r:id="rId38"/>
            </p:custDataLst>
          </p:nvPr>
        </p:nvSpPr>
        <p:spPr bwMode="auto">
          <a:xfrm>
            <a:off x="623888" y="2520951"/>
            <a:ext cx="2624138" cy="284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71438"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400">
                <a:effectLst/>
              </a:rPr>
              <a:t>Base case</a:t>
            </a:r>
            <a:endParaRPr lang="en-US" sz="1400"/>
          </a:p>
        </p:txBody>
      </p:sp>
      <p:sp>
        <p:nvSpPr>
          <p:cNvPr id="438" name="Text Placeholder 10">
            <a:extLst>
              <a:ext uri="{FF2B5EF4-FFF2-40B4-BE49-F238E27FC236}">
                <a16:creationId xmlns:a16="http://schemas.microsoft.com/office/drawing/2014/main" id="{8586FB5E-41C0-42A6-64DA-03947C8FB581}"/>
              </a:ext>
            </a:extLst>
          </p:cNvPr>
          <p:cNvSpPr txBox="1">
            <a:spLocks/>
          </p:cNvSpPr>
          <p:nvPr>
            <p:custDataLst>
              <p:tags r:id="rId39"/>
            </p:custDataLst>
          </p:nvPr>
        </p:nvSpPr>
        <p:spPr bwMode="auto">
          <a:xfrm>
            <a:off x="3509963" y="2520950"/>
            <a:ext cx="2862263" cy="2841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71438" rIns="1588"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sz="1400"/>
              <a:t>Constrained case</a:t>
            </a:r>
          </a:p>
        </p:txBody>
      </p:sp>
      <p:cxnSp>
        <p:nvCxnSpPr>
          <p:cNvPr id="17" name="btfpColumnHeaderBoxLine223027">
            <a:extLst>
              <a:ext uri="{FF2B5EF4-FFF2-40B4-BE49-F238E27FC236}">
                <a16:creationId xmlns:a16="http://schemas.microsoft.com/office/drawing/2014/main" id="{18C9D12F-FF72-0BBF-F596-1681CD727838}"/>
              </a:ext>
            </a:extLst>
          </p:cNvPr>
          <p:cNvCxnSpPr>
            <a:cxnSpLocks/>
          </p:cNvCxnSpPr>
          <p:nvPr/>
        </p:nvCxnSpPr>
        <p:spPr bwMode="gray">
          <a:xfrm flipV="1">
            <a:off x="3543301" y="2432649"/>
            <a:ext cx="0" cy="366746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95E0B24-8FF0-D7C7-1AD5-72BD7D7A64A2}"/>
              </a:ext>
            </a:extLst>
          </p:cNvPr>
          <p:cNvCxnSpPr>
            <a:cxnSpLocks/>
          </p:cNvCxnSpPr>
          <p:nvPr/>
        </p:nvCxnSpPr>
        <p:spPr bwMode="gray">
          <a:xfrm>
            <a:off x="281868" y="1812925"/>
            <a:ext cx="709798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782228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5AD4-615A-F748-A1F2-5B30D9E823A3}"/>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27DCD8CF-CA84-9D45-C796-103EE06734D4}"/>
              </a:ext>
            </a:extLst>
          </p:cNvPr>
          <p:cNvGraphicFramePr>
            <a:graphicFrameLocks noChangeAspect="1"/>
          </p:cNvGraphicFramePr>
          <p:nvPr>
            <p:custDataLst>
              <p:tags r:id="rId3"/>
            </p:custDataLst>
            <p:extLst>
              <p:ext uri="{D42A27DB-BD31-4B8C-83A1-F6EECF244321}">
                <p14:modId xmlns:p14="http://schemas.microsoft.com/office/powerpoint/2010/main" val="2749120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5" name="think-cell Slide" r:id="rId85" imgW="592" imgH="591" progId="TCLayout.ActiveDocument.1">
                  <p:embed/>
                </p:oleObj>
              </mc:Choice>
              <mc:Fallback>
                <p:oleObj name="think-cell Slide" r:id="rId85" imgW="592" imgH="591" progId="TCLayout.ActiveDocument.1">
                  <p:embed/>
                  <p:pic>
                    <p:nvPicPr>
                      <p:cNvPr id="32" name="think-cell data - do not delete" hidden="1">
                        <a:extLst>
                          <a:ext uri="{FF2B5EF4-FFF2-40B4-BE49-F238E27FC236}">
                            <a16:creationId xmlns:a16="http://schemas.microsoft.com/office/drawing/2014/main" id="{27DCD8CF-CA84-9D45-C796-103EE06734D4}"/>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662" name="Title 1661">
            <a:extLst>
              <a:ext uri="{FF2B5EF4-FFF2-40B4-BE49-F238E27FC236}">
                <a16:creationId xmlns:a16="http://schemas.microsoft.com/office/drawing/2014/main" id="{383ABE1D-4B11-526D-440F-8A1E82A6FA41}"/>
              </a:ext>
            </a:extLst>
          </p:cNvPr>
          <p:cNvSpPr>
            <a:spLocks noGrp="1"/>
          </p:cNvSpPr>
          <p:nvPr>
            <p:ph type="title"/>
          </p:nvPr>
        </p:nvSpPr>
        <p:spPr>
          <a:xfrm>
            <a:off x="330200" y="523318"/>
            <a:ext cx="11762205" cy="574147"/>
          </a:xfrm>
          <a:noFill/>
        </p:spPr>
        <p:txBody>
          <a:bodyPr vert="horz">
            <a:noAutofit/>
          </a:bodyPr>
          <a:lstStyle/>
          <a:p>
            <a:r>
              <a:rPr lang="en-US" dirty="0"/>
              <a:t>Wind can abate 6 to 9 Gt CO</a:t>
            </a:r>
            <a:r>
              <a:rPr lang="en-US" baseline="-25000" dirty="0"/>
              <a:t>2</a:t>
            </a:r>
            <a:r>
              <a:rPr lang="en-US" dirty="0"/>
              <a:t>e by 2050 in select subsectors depending on the transition scenario</a:t>
            </a:r>
          </a:p>
        </p:txBody>
      </p:sp>
      <p:sp>
        <p:nvSpPr>
          <p:cNvPr id="1684" name="Rectangle 1683">
            <a:extLst>
              <a:ext uri="{FF2B5EF4-FFF2-40B4-BE49-F238E27FC236}">
                <a16:creationId xmlns:a16="http://schemas.microsoft.com/office/drawing/2014/main" id="{85B99BE4-79D3-3155-8B6C-42D10D48E821}"/>
              </a:ext>
            </a:extLst>
          </p:cNvPr>
          <p:cNvSpPr/>
          <p:nvPr>
            <p:custDataLst>
              <p:tags r:id="rId4"/>
            </p:custDataLst>
          </p:nvPr>
        </p:nvSpPr>
        <p:spPr bwMode="auto">
          <a:xfrm>
            <a:off x="10593388" y="4119563"/>
            <a:ext cx="784225" cy="18573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5" name="Rectangle 1684">
            <a:extLst>
              <a:ext uri="{FF2B5EF4-FFF2-40B4-BE49-F238E27FC236}">
                <a16:creationId xmlns:a16="http://schemas.microsoft.com/office/drawing/2014/main" id="{F58D5712-E6E5-C387-F697-0A9FFDD9C8E5}"/>
              </a:ext>
            </a:extLst>
          </p:cNvPr>
          <p:cNvSpPr/>
          <p:nvPr>
            <p:custDataLst>
              <p:tags r:id="rId5"/>
            </p:custDataLst>
          </p:nvPr>
        </p:nvSpPr>
        <p:spPr bwMode="auto">
          <a:xfrm>
            <a:off x="10593388" y="3263900"/>
            <a:ext cx="784225" cy="8556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6" name="Rectangle 1685">
            <a:extLst>
              <a:ext uri="{FF2B5EF4-FFF2-40B4-BE49-F238E27FC236}">
                <a16:creationId xmlns:a16="http://schemas.microsoft.com/office/drawing/2014/main" id="{1E960F42-95DC-B7FC-3128-4C6A8DBD5B60}"/>
              </a:ext>
            </a:extLst>
          </p:cNvPr>
          <p:cNvSpPr/>
          <p:nvPr>
            <p:custDataLst>
              <p:tags r:id="rId6"/>
            </p:custDataLst>
          </p:nvPr>
        </p:nvSpPr>
        <p:spPr bwMode="auto">
          <a:xfrm>
            <a:off x="10593388" y="2674938"/>
            <a:ext cx="784225" cy="588962"/>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7" name="Rectangle 1686">
            <a:extLst>
              <a:ext uri="{FF2B5EF4-FFF2-40B4-BE49-F238E27FC236}">
                <a16:creationId xmlns:a16="http://schemas.microsoft.com/office/drawing/2014/main" id="{ABAD6365-208D-A23C-567F-D73A47735994}"/>
              </a:ext>
            </a:extLst>
          </p:cNvPr>
          <p:cNvSpPr/>
          <p:nvPr>
            <p:custDataLst>
              <p:tags r:id="rId7"/>
            </p:custDataLst>
          </p:nvPr>
        </p:nvSpPr>
        <p:spPr bwMode="auto">
          <a:xfrm>
            <a:off x="10593388" y="2252663"/>
            <a:ext cx="784225" cy="422275"/>
          </a:xfrm>
          <a:prstGeom prst="rect">
            <a:avLst/>
          </a:prstGeom>
          <a:solidFill>
            <a:srgbClr val="6A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8" name="Rectangle 1687">
            <a:extLst>
              <a:ext uri="{FF2B5EF4-FFF2-40B4-BE49-F238E27FC236}">
                <a16:creationId xmlns:a16="http://schemas.microsoft.com/office/drawing/2014/main" id="{8D271804-3D31-707B-2D0B-B36B43E0A010}"/>
              </a:ext>
            </a:extLst>
          </p:cNvPr>
          <p:cNvSpPr/>
          <p:nvPr>
            <p:custDataLst>
              <p:tags r:id="rId8"/>
            </p:custDataLst>
          </p:nvPr>
        </p:nvSpPr>
        <p:spPr bwMode="auto">
          <a:xfrm>
            <a:off x="10593388" y="2057400"/>
            <a:ext cx="784225" cy="195263"/>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8" name="Rectangle 1667">
            <a:extLst>
              <a:ext uri="{FF2B5EF4-FFF2-40B4-BE49-F238E27FC236}">
                <a16:creationId xmlns:a16="http://schemas.microsoft.com/office/drawing/2014/main" id="{616BAD1E-4AD4-55C9-4C40-B0560463C4CB}"/>
              </a:ext>
            </a:extLst>
          </p:cNvPr>
          <p:cNvSpPr/>
          <p:nvPr>
            <p:custDataLst>
              <p:tags r:id="rId9"/>
            </p:custDataLst>
          </p:nvPr>
        </p:nvSpPr>
        <p:spPr bwMode="auto">
          <a:xfrm>
            <a:off x="8931275" y="3976688"/>
            <a:ext cx="1662113" cy="20002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9" name="Rectangle 1668">
            <a:extLst>
              <a:ext uri="{FF2B5EF4-FFF2-40B4-BE49-F238E27FC236}">
                <a16:creationId xmlns:a16="http://schemas.microsoft.com/office/drawing/2014/main" id="{0F26A75F-BD82-F45A-9729-454B0BB51CF8}"/>
              </a:ext>
            </a:extLst>
          </p:cNvPr>
          <p:cNvSpPr/>
          <p:nvPr>
            <p:custDataLst>
              <p:tags r:id="rId10"/>
            </p:custDataLst>
          </p:nvPr>
        </p:nvSpPr>
        <p:spPr bwMode="auto">
          <a:xfrm>
            <a:off x="8931275" y="3297238"/>
            <a:ext cx="1662113" cy="679450"/>
          </a:xfrm>
          <a:prstGeom prst="rect">
            <a:avLst/>
          </a:prstGeom>
          <a:solidFill>
            <a:srgbClr val="6A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70" name="Rectangle 1669">
            <a:extLst>
              <a:ext uri="{FF2B5EF4-FFF2-40B4-BE49-F238E27FC236}">
                <a16:creationId xmlns:a16="http://schemas.microsoft.com/office/drawing/2014/main" id="{B95A9E21-3EB8-909F-99D8-DAD5FAC59B33}"/>
              </a:ext>
            </a:extLst>
          </p:cNvPr>
          <p:cNvSpPr/>
          <p:nvPr>
            <p:custDataLst>
              <p:tags r:id="rId11"/>
            </p:custDataLst>
          </p:nvPr>
        </p:nvSpPr>
        <p:spPr bwMode="auto">
          <a:xfrm>
            <a:off x="8931275" y="3011488"/>
            <a:ext cx="1662113" cy="28575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71" name="Rectangle 1670">
            <a:extLst>
              <a:ext uri="{FF2B5EF4-FFF2-40B4-BE49-F238E27FC236}">
                <a16:creationId xmlns:a16="http://schemas.microsoft.com/office/drawing/2014/main" id="{9B273978-CF72-7418-18DC-4F0C10E19A73}"/>
              </a:ext>
            </a:extLst>
          </p:cNvPr>
          <p:cNvSpPr/>
          <p:nvPr>
            <p:custDataLst>
              <p:tags r:id="rId12"/>
            </p:custDataLst>
          </p:nvPr>
        </p:nvSpPr>
        <p:spPr bwMode="auto">
          <a:xfrm>
            <a:off x="8931275" y="2614613"/>
            <a:ext cx="1662113" cy="396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72" name="Rectangle 1671">
            <a:extLst>
              <a:ext uri="{FF2B5EF4-FFF2-40B4-BE49-F238E27FC236}">
                <a16:creationId xmlns:a16="http://schemas.microsoft.com/office/drawing/2014/main" id="{8E664976-D329-23B5-B385-514E129BBE49}"/>
              </a:ext>
            </a:extLst>
          </p:cNvPr>
          <p:cNvSpPr/>
          <p:nvPr>
            <p:custDataLst>
              <p:tags r:id="rId13"/>
            </p:custDataLst>
          </p:nvPr>
        </p:nvSpPr>
        <p:spPr bwMode="auto">
          <a:xfrm>
            <a:off x="8931275" y="2193925"/>
            <a:ext cx="1662113" cy="4206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74" name="Rectangle 1673">
            <a:extLst>
              <a:ext uri="{FF2B5EF4-FFF2-40B4-BE49-F238E27FC236}">
                <a16:creationId xmlns:a16="http://schemas.microsoft.com/office/drawing/2014/main" id="{7CFC95A5-9039-031A-7FA4-E92C52AE8AB6}"/>
              </a:ext>
            </a:extLst>
          </p:cNvPr>
          <p:cNvSpPr/>
          <p:nvPr>
            <p:custDataLst>
              <p:tags r:id="rId14"/>
            </p:custDataLst>
          </p:nvPr>
        </p:nvSpPr>
        <p:spPr bwMode="auto">
          <a:xfrm>
            <a:off x="8931275" y="2165350"/>
            <a:ext cx="1662113" cy="285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77" name="Rectangle 1676">
            <a:extLst>
              <a:ext uri="{FF2B5EF4-FFF2-40B4-BE49-F238E27FC236}">
                <a16:creationId xmlns:a16="http://schemas.microsoft.com/office/drawing/2014/main" id="{C8F21882-692A-7B43-ACE9-4D868264936A}"/>
              </a:ext>
            </a:extLst>
          </p:cNvPr>
          <p:cNvSpPr/>
          <p:nvPr>
            <p:custDataLst>
              <p:tags r:id="rId15"/>
            </p:custDataLst>
          </p:nvPr>
        </p:nvSpPr>
        <p:spPr bwMode="auto">
          <a:xfrm>
            <a:off x="8931275" y="2152650"/>
            <a:ext cx="1662113" cy="12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0" name="Rectangle 1679">
            <a:extLst>
              <a:ext uri="{FF2B5EF4-FFF2-40B4-BE49-F238E27FC236}">
                <a16:creationId xmlns:a16="http://schemas.microsoft.com/office/drawing/2014/main" id="{F1D7DDC4-24E0-1868-6486-978BB0B0CAB9}"/>
              </a:ext>
            </a:extLst>
          </p:cNvPr>
          <p:cNvSpPr/>
          <p:nvPr>
            <p:custDataLst>
              <p:tags r:id="rId16"/>
            </p:custDataLst>
          </p:nvPr>
        </p:nvSpPr>
        <p:spPr bwMode="auto">
          <a:xfrm>
            <a:off x="8931275" y="2146300"/>
            <a:ext cx="1662113" cy="63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83" name="Rectangle 1682">
            <a:extLst>
              <a:ext uri="{FF2B5EF4-FFF2-40B4-BE49-F238E27FC236}">
                <a16:creationId xmlns:a16="http://schemas.microsoft.com/office/drawing/2014/main" id="{B70A279B-35DE-565C-091A-FD4A21546030}"/>
              </a:ext>
            </a:extLst>
          </p:cNvPr>
          <p:cNvSpPr/>
          <p:nvPr>
            <p:custDataLst>
              <p:tags r:id="rId17"/>
            </p:custDataLst>
          </p:nvPr>
        </p:nvSpPr>
        <p:spPr bwMode="auto">
          <a:xfrm>
            <a:off x="8931275" y="2057400"/>
            <a:ext cx="1662113" cy="889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3" name="Rectangle 1662">
            <a:extLst>
              <a:ext uri="{FF2B5EF4-FFF2-40B4-BE49-F238E27FC236}">
                <a16:creationId xmlns:a16="http://schemas.microsoft.com/office/drawing/2014/main" id="{07EAAD6D-3FC6-580D-BB3E-F3EA205F210C}"/>
              </a:ext>
            </a:extLst>
          </p:cNvPr>
          <p:cNvSpPr/>
          <p:nvPr>
            <p:custDataLst>
              <p:tags r:id="rId18"/>
            </p:custDataLst>
          </p:nvPr>
        </p:nvSpPr>
        <p:spPr bwMode="auto">
          <a:xfrm>
            <a:off x="6745287" y="4924425"/>
            <a:ext cx="2185988" cy="10525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4" name="Rectangle 1663">
            <a:extLst>
              <a:ext uri="{FF2B5EF4-FFF2-40B4-BE49-F238E27FC236}">
                <a16:creationId xmlns:a16="http://schemas.microsoft.com/office/drawing/2014/main" id="{808F5260-BFF8-F407-F1ED-6BBA6717E13B}"/>
              </a:ext>
            </a:extLst>
          </p:cNvPr>
          <p:cNvSpPr/>
          <p:nvPr>
            <p:custDataLst>
              <p:tags r:id="rId19"/>
            </p:custDataLst>
          </p:nvPr>
        </p:nvSpPr>
        <p:spPr bwMode="auto">
          <a:xfrm>
            <a:off x="6745287" y="3683000"/>
            <a:ext cx="2185988" cy="1241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5" name="Rectangle 1664">
            <a:extLst>
              <a:ext uri="{FF2B5EF4-FFF2-40B4-BE49-F238E27FC236}">
                <a16:creationId xmlns:a16="http://schemas.microsoft.com/office/drawing/2014/main" id="{FB3265FF-F24F-C6B1-BE77-A26470F90DDB}"/>
              </a:ext>
            </a:extLst>
          </p:cNvPr>
          <p:cNvSpPr/>
          <p:nvPr>
            <p:custDataLst>
              <p:tags r:id="rId20"/>
            </p:custDataLst>
          </p:nvPr>
        </p:nvSpPr>
        <p:spPr bwMode="auto">
          <a:xfrm>
            <a:off x="6745287" y="2871788"/>
            <a:ext cx="2185988" cy="811212"/>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6" name="Rectangle 1665">
            <a:extLst>
              <a:ext uri="{FF2B5EF4-FFF2-40B4-BE49-F238E27FC236}">
                <a16:creationId xmlns:a16="http://schemas.microsoft.com/office/drawing/2014/main" id="{6876E196-17E8-1C11-312A-CED712770FD0}"/>
              </a:ext>
            </a:extLst>
          </p:cNvPr>
          <p:cNvSpPr/>
          <p:nvPr>
            <p:custDataLst>
              <p:tags r:id="rId21"/>
            </p:custDataLst>
          </p:nvPr>
        </p:nvSpPr>
        <p:spPr bwMode="auto">
          <a:xfrm>
            <a:off x="6745287" y="2714625"/>
            <a:ext cx="2185988" cy="1571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7" name="Rectangle 1666">
            <a:extLst>
              <a:ext uri="{FF2B5EF4-FFF2-40B4-BE49-F238E27FC236}">
                <a16:creationId xmlns:a16="http://schemas.microsoft.com/office/drawing/2014/main" id="{FA42C3D3-7826-922B-B381-AFA888593655}"/>
              </a:ext>
            </a:extLst>
          </p:cNvPr>
          <p:cNvSpPr/>
          <p:nvPr>
            <p:custDataLst>
              <p:tags r:id="rId22"/>
            </p:custDataLst>
          </p:nvPr>
        </p:nvSpPr>
        <p:spPr bwMode="auto">
          <a:xfrm>
            <a:off x="6745287" y="2057400"/>
            <a:ext cx="2185988" cy="6572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7" name="Rectangle 1656">
            <a:extLst>
              <a:ext uri="{FF2B5EF4-FFF2-40B4-BE49-F238E27FC236}">
                <a16:creationId xmlns:a16="http://schemas.microsoft.com/office/drawing/2014/main" id="{38843E8B-D646-8BD0-2FFC-02EEF62DD1E9}"/>
              </a:ext>
            </a:extLst>
          </p:cNvPr>
          <p:cNvSpPr/>
          <p:nvPr>
            <p:custDataLst>
              <p:tags r:id="rId23"/>
            </p:custDataLst>
          </p:nvPr>
        </p:nvSpPr>
        <p:spPr bwMode="auto">
          <a:xfrm>
            <a:off x="3792538" y="4065588"/>
            <a:ext cx="2952750" cy="19113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8" name="Rectangle 1657">
            <a:extLst>
              <a:ext uri="{FF2B5EF4-FFF2-40B4-BE49-F238E27FC236}">
                <a16:creationId xmlns:a16="http://schemas.microsoft.com/office/drawing/2014/main" id="{EBE5DD9C-AE76-8453-EF1D-606AB4B5F710}"/>
              </a:ext>
            </a:extLst>
          </p:cNvPr>
          <p:cNvSpPr/>
          <p:nvPr>
            <p:custDataLst>
              <p:tags r:id="rId24"/>
            </p:custDataLst>
          </p:nvPr>
        </p:nvSpPr>
        <p:spPr bwMode="auto">
          <a:xfrm>
            <a:off x="3792538" y="3643313"/>
            <a:ext cx="2952750" cy="4222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9" name="Rectangle 1658">
            <a:extLst>
              <a:ext uri="{FF2B5EF4-FFF2-40B4-BE49-F238E27FC236}">
                <a16:creationId xmlns:a16="http://schemas.microsoft.com/office/drawing/2014/main" id="{91FEC1EA-1C4F-0156-B417-82A27B62DA3B}"/>
              </a:ext>
            </a:extLst>
          </p:cNvPr>
          <p:cNvSpPr/>
          <p:nvPr>
            <p:custDataLst>
              <p:tags r:id="rId25"/>
            </p:custDataLst>
          </p:nvPr>
        </p:nvSpPr>
        <p:spPr bwMode="auto">
          <a:xfrm>
            <a:off x="3792538" y="3519488"/>
            <a:ext cx="2952750" cy="1238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0" name="Rectangle 1659">
            <a:extLst>
              <a:ext uri="{FF2B5EF4-FFF2-40B4-BE49-F238E27FC236}">
                <a16:creationId xmlns:a16="http://schemas.microsoft.com/office/drawing/2014/main" id="{D20A11D5-45F0-13AF-5DDD-2710FDE8ACD4}"/>
              </a:ext>
            </a:extLst>
          </p:cNvPr>
          <p:cNvSpPr/>
          <p:nvPr>
            <p:custDataLst>
              <p:tags r:id="rId26"/>
            </p:custDataLst>
          </p:nvPr>
        </p:nvSpPr>
        <p:spPr bwMode="auto">
          <a:xfrm>
            <a:off x="3792538" y="2566988"/>
            <a:ext cx="2952750" cy="952500"/>
          </a:xfrm>
          <a:prstGeom prst="rect">
            <a:avLst/>
          </a:prstGeom>
          <a:solidFill>
            <a:srgbClr val="6A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61" name="Rectangle 1660">
            <a:extLst>
              <a:ext uri="{FF2B5EF4-FFF2-40B4-BE49-F238E27FC236}">
                <a16:creationId xmlns:a16="http://schemas.microsoft.com/office/drawing/2014/main" id="{AFFF7308-B2D5-A832-C160-448B88A8B398}"/>
              </a:ext>
            </a:extLst>
          </p:cNvPr>
          <p:cNvSpPr/>
          <p:nvPr>
            <p:custDataLst>
              <p:tags r:id="rId27"/>
            </p:custDataLst>
          </p:nvPr>
        </p:nvSpPr>
        <p:spPr bwMode="auto">
          <a:xfrm>
            <a:off x="3792538" y="2057400"/>
            <a:ext cx="2952750" cy="5095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3" name="Rectangle 1642">
            <a:extLst>
              <a:ext uri="{FF2B5EF4-FFF2-40B4-BE49-F238E27FC236}">
                <a16:creationId xmlns:a16="http://schemas.microsoft.com/office/drawing/2014/main" id="{E26F4945-9E5F-D523-E9CE-14B7AD6B31A5}"/>
              </a:ext>
            </a:extLst>
          </p:cNvPr>
          <p:cNvSpPr/>
          <p:nvPr>
            <p:custDataLst>
              <p:tags r:id="rId28"/>
            </p:custDataLst>
          </p:nvPr>
        </p:nvSpPr>
        <p:spPr bwMode="auto">
          <a:xfrm>
            <a:off x="814388" y="5308600"/>
            <a:ext cx="2978150" cy="6683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4" name="Rectangle 1643">
            <a:extLst>
              <a:ext uri="{FF2B5EF4-FFF2-40B4-BE49-F238E27FC236}">
                <a16:creationId xmlns:a16="http://schemas.microsoft.com/office/drawing/2014/main" id="{249A917E-1EE1-6EA0-1687-E0794CC9D62A}"/>
              </a:ext>
            </a:extLst>
          </p:cNvPr>
          <p:cNvSpPr/>
          <p:nvPr>
            <p:custDataLst>
              <p:tags r:id="rId29"/>
            </p:custDataLst>
          </p:nvPr>
        </p:nvSpPr>
        <p:spPr bwMode="auto">
          <a:xfrm>
            <a:off x="814388" y="4795838"/>
            <a:ext cx="2978150" cy="512762"/>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5" name="Rectangle 1644">
            <a:extLst>
              <a:ext uri="{FF2B5EF4-FFF2-40B4-BE49-F238E27FC236}">
                <a16:creationId xmlns:a16="http://schemas.microsoft.com/office/drawing/2014/main" id="{B8B1B206-93AE-FD47-6098-717F43E77DF7}"/>
              </a:ext>
            </a:extLst>
          </p:cNvPr>
          <p:cNvSpPr/>
          <p:nvPr>
            <p:custDataLst>
              <p:tags r:id="rId30"/>
            </p:custDataLst>
          </p:nvPr>
        </p:nvSpPr>
        <p:spPr bwMode="auto">
          <a:xfrm>
            <a:off x="814388" y="4687888"/>
            <a:ext cx="2978150" cy="107950"/>
          </a:xfrm>
          <a:prstGeom prst="rect">
            <a:avLst/>
          </a:prstGeom>
          <a:solidFill>
            <a:srgbClr val="6A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6" name="Rectangle 1645">
            <a:extLst>
              <a:ext uri="{FF2B5EF4-FFF2-40B4-BE49-F238E27FC236}">
                <a16:creationId xmlns:a16="http://schemas.microsoft.com/office/drawing/2014/main" id="{B7FD7FB8-C38C-49B0-47CA-1ECE1053C2D9}"/>
              </a:ext>
            </a:extLst>
          </p:cNvPr>
          <p:cNvSpPr/>
          <p:nvPr>
            <p:custDataLst>
              <p:tags r:id="rId31"/>
            </p:custDataLst>
          </p:nvPr>
        </p:nvSpPr>
        <p:spPr bwMode="auto">
          <a:xfrm>
            <a:off x="814388" y="4635500"/>
            <a:ext cx="2978150" cy="523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7" name="Rectangle 1646">
            <a:extLst>
              <a:ext uri="{FF2B5EF4-FFF2-40B4-BE49-F238E27FC236}">
                <a16:creationId xmlns:a16="http://schemas.microsoft.com/office/drawing/2014/main" id="{6AC2425C-D443-7135-AA00-68ED60CBB910}"/>
              </a:ext>
            </a:extLst>
          </p:cNvPr>
          <p:cNvSpPr/>
          <p:nvPr>
            <p:custDataLst>
              <p:tags r:id="rId32"/>
            </p:custDataLst>
          </p:nvPr>
        </p:nvSpPr>
        <p:spPr bwMode="auto">
          <a:xfrm>
            <a:off x="814388" y="3830638"/>
            <a:ext cx="2978150" cy="804862"/>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8" name="Rectangle 1647">
            <a:extLst>
              <a:ext uri="{FF2B5EF4-FFF2-40B4-BE49-F238E27FC236}">
                <a16:creationId xmlns:a16="http://schemas.microsoft.com/office/drawing/2014/main" id="{FBF61442-FA23-8597-DC74-10B924493101}"/>
              </a:ext>
            </a:extLst>
          </p:cNvPr>
          <p:cNvSpPr/>
          <p:nvPr>
            <p:custDataLst>
              <p:tags r:id="rId33"/>
            </p:custDataLst>
          </p:nvPr>
        </p:nvSpPr>
        <p:spPr bwMode="auto">
          <a:xfrm>
            <a:off x="814388" y="3181350"/>
            <a:ext cx="2978150" cy="6492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49" name="Rectangle 1648">
            <a:extLst>
              <a:ext uri="{FF2B5EF4-FFF2-40B4-BE49-F238E27FC236}">
                <a16:creationId xmlns:a16="http://schemas.microsoft.com/office/drawing/2014/main" id="{EC1715BB-30AB-5DF7-AB44-FD0DD14A28E5}"/>
              </a:ext>
            </a:extLst>
          </p:cNvPr>
          <p:cNvSpPr/>
          <p:nvPr>
            <p:custDataLst>
              <p:tags r:id="rId34"/>
            </p:custDataLst>
          </p:nvPr>
        </p:nvSpPr>
        <p:spPr bwMode="auto">
          <a:xfrm>
            <a:off x="814388" y="3163888"/>
            <a:ext cx="2978150" cy="17462"/>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0" name="Rectangle 1649">
            <a:extLst>
              <a:ext uri="{FF2B5EF4-FFF2-40B4-BE49-F238E27FC236}">
                <a16:creationId xmlns:a16="http://schemas.microsoft.com/office/drawing/2014/main" id="{3D35570F-BCEE-4BF2-A052-EA310B98FA39}"/>
              </a:ext>
            </a:extLst>
          </p:cNvPr>
          <p:cNvSpPr/>
          <p:nvPr>
            <p:custDataLst>
              <p:tags r:id="rId35"/>
            </p:custDataLst>
          </p:nvPr>
        </p:nvSpPr>
        <p:spPr bwMode="auto">
          <a:xfrm>
            <a:off x="814388" y="3157538"/>
            <a:ext cx="2978150" cy="63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1" name="Rectangle 1650">
            <a:extLst>
              <a:ext uri="{FF2B5EF4-FFF2-40B4-BE49-F238E27FC236}">
                <a16:creationId xmlns:a16="http://schemas.microsoft.com/office/drawing/2014/main" id="{D452C1E5-526E-6404-6176-D8AE687D8F93}"/>
              </a:ext>
            </a:extLst>
          </p:cNvPr>
          <p:cNvSpPr/>
          <p:nvPr>
            <p:custDataLst>
              <p:tags r:id="rId36"/>
            </p:custDataLst>
          </p:nvPr>
        </p:nvSpPr>
        <p:spPr bwMode="auto">
          <a:xfrm>
            <a:off x="814388" y="2630488"/>
            <a:ext cx="2978150" cy="5270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2" name="Rectangle 1651">
            <a:extLst>
              <a:ext uri="{FF2B5EF4-FFF2-40B4-BE49-F238E27FC236}">
                <a16:creationId xmlns:a16="http://schemas.microsoft.com/office/drawing/2014/main" id="{903F51D6-7651-9AC9-494C-2CA682A5C9DA}"/>
              </a:ext>
            </a:extLst>
          </p:cNvPr>
          <p:cNvSpPr/>
          <p:nvPr>
            <p:custDataLst>
              <p:tags r:id="rId37"/>
            </p:custDataLst>
          </p:nvPr>
        </p:nvSpPr>
        <p:spPr bwMode="auto">
          <a:xfrm>
            <a:off x="814388" y="2355850"/>
            <a:ext cx="2978150" cy="2746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4" name="Rectangle 1653">
            <a:extLst>
              <a:ext uri="{FF2B5EF4-FFF2-40B4-BE49-F238E27FC236}">
                <a16:creationId xmlns:a16="http://schemas.microsoft.com/office/drawing/2014/main" id="{D4148246-F405-CF97-65AE-071333C43A04}"/>
              </a:ext>
            </a:extLst>
          </p:cNvPr>
          <p:cNvSpPr/>
          <p:nvPr>
            <p:custDataLst>
              <p:tags r:id="rId38"/>
            </p:custDataLst>
          </p:nvPr>
        </p:nvSpPr>
        <p:spPr bwMode="auto">
          <a:xfrm>
            <a:off x="814388" y="2290763"/>
            <a:ext cx="2978150" cy="65087"/>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5" name="Rectangle 1654">
            <a:extLst>
              <a:ext uri="{FF2B5EF4-FFF2-40B4-BE49-F238E27FC236}">
                <a16:creationId xmlns:a16="http://schemas.microsoft.com/office/drawing/2014/main" id="{288857A3-636B-E16A-AD73-1881DA3ECF4C}"/>
              </a:ext>
            </a:extLst>
          </p:cNvPr>
          <p:cNvSpPr/>
          <p:nvPr>
            <p:custDataLst>
              <p:tags r:id="rId39"/>
            </p:custDataLst>
          </p:nvPr>
        </p:nvSpPr>
        <p:spPr bwMode="auto">
          <a:xfrm>
            <a:off x="814388" y="2117725"/>
            <a:ext cx="2978150" cy="1730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56" name="Rectangle 1655">
            <a:extLst>
              <a:ext uri="{FF2B5EF4-FFF2-40B4-BE49-F238E27FC236}">
                <a16:creationId xmlns:a16="http://schemas.microsoft.com/office/drawing/2014/main" id="{CB3EE6A7-3F5D-DA69-E09B-E749CC095574}"/>
              </a:ext>
            </a:extLst>
          </p:cNvPr>
          <p:cNvSpPr/>
          <p:nvPr>
            <p:custDataLst>
              <p:tags r:id="rId40"/>
            </p:custDataLst>
          </p:nvPr>
        </p:nvSpPr>
        <p:spPr bwMode="auto">
          <a:xfrm>
            <a:off x="814388" y="2057400"/>
            <a:ext cx="2978150" cy="60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12" name="Straight Connector 111">
            <a:extLst>
              <a:ext uri="{FF2B5EF4-FFF2-40B4-BE49-F238E27FC236}">
                <a16:creationId xmlns:a16="http://schemas.microsoft.com/office/drawing/2014/main" id="{DB540E3B-5799-B789-802B-25145D54A4AD}"/>
              </a:ext>
            </a:extLst>
          </p:cNvPr>
          <p:cNvCxnSpPr/>
          <p:nvPr>
            <p:custDataLst>
              <p:tags r:id="rId41"/>
            </p:custDataLst>
          </p:nvPr>
        </p:nvCxnSpPr>
        <p:spPr bwMode="auto">
          <a:xfrm>
            <a:off x="809625" y="5976938"/>
            <a:ext cx="1057275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3" name="Text Placeholder 10">
            <a:extLst>
              <a:ext uri="{FF2B5EF4-FFF2-40B4-BE49-F238E27FC236}">
                <a16:creationId xmlns:a16="http://schemas.microsoft.com/office/drawing/2014/main" id="{126F3D70-AF1B-28AC-91EE-5376F5EED97C}"/>
              </a:ext>
            </a:extLst>
          </p:cNvPr>
          <p:cNvSpPr txBox="1">
            <a:spLocks/>
          </p:cNvSpPr>
          <p:nvPr>
            <p:custDataLst>
              <p:tags r:id="rId42"/>
            </p:custDataLst>
          </p:nvPr>
        </p:nvSpPr>
        <p:spPr bwMode="gray">
          <a:xfrm>
            <a:off x="7499350" y="4121151"/>
            <a:ext cx="6778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67115E-13FC-4BE8-A97F-947093D3B1F4}" type="datetime'L''i''''''''v''e''s''t''o''''''''''''c''''''''''''''''''k'''">
              <a:rPr lang="en-US" altLang="en-US" sz="1200" smtClean="0"/>
              <a:pPr marL="0" indent="0" algn="ctr">
                <a:spcBef>
                  <a:spcPct val="0"/>
                </a:spcBef>
                <a:spcAft>
                  <a:spcPct val="0"/>
                </a:spcAft>
                <a:buNone/>
              </a:pPr>
              <a:t>Livestock</a:t>
            </a:fld>
            <a:br>
              <a:rPr lang="en-US" altLang="en-US" sz="1200">
                <a:effectLst/>
              </a:rPr>
            </a:br>
            <a:fld id="{2DAC3356-6E8A-4597-84C8-5F162349C302}" type="datetime'''''''''''''''''''''''''''''3''''''''''''2''''''%'''''''''">
              <a:rPr lang="en-US" altLang="en-US" sz="1200" smtClean="0"/>
              <a:pPr marL="0" indent="0" algn="ctr">
                <a:spcBef>
                  <a:spcPct val="0"/>
                </a:spcBef>
                <a:spcAft>
                  <a:spcPct val="0"/>
                </a:spcAft>
                <a:buNone/>
              </a:pPr>
              <a:t>32%</a:t>
            </a:fld>
            <a:endParaRPr lang="en-US" sz="1200"/>
          </a:p>
        </p:txBody>
      </p:sp>
      <p:sp>
        <p:nvSpPr>
          <p:cNvPr id="35" name="Text Placeholder 10">
            <a:extLst>
              <a:ext uri="{FF2B5EF4-FFF2-40B4-BE49-F238E27FC236}">
                <a16:creationId xmlns:a16="http://schemas.microsoft.com/office/drawing/2014/main" id="{B552CA0F-4FED-5824-B875-E9825DFB7F26}"/>
              </a:ext>
            </a:extLst>
          </p:cNvPr>
          <p:cNvSpPr txBox="1">
            <a:spLocks/>
          </p:cNvSpPr>
          <p:nvPr>
            <p:custDataLst>
              <p:tags r:id="rId43"/>
            </p:custDataLst>
          </p:nvPr>
        </p:nvSpPr>
        <p:spPr bwMode="gray">
          <a:xfrm>
            <a:off x="7483475" y="2670176"/>
            <a:ext cx="70961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0FC0CA-2362-41E7-9FD0-5650989F7625}" type="datetime'''''A''''g''r''i''c''u''l''''''tu''re'''''''''' ''fu''el'''">
              <a:rPr lang="en-US" altLang="en-US" sz="800" smtClean="0">
                <a:effectLst/>
              </a:rPr>
              <a:pPr marL="0" indent="0" algn="ctr">
                <a:spcBef>
                  <a:spcPct val="0"/>
                </a:spcBef>
                <a:spcAft>
                  <a:spcPct val="0"/>
                </a:spcAft>
                <a:buNone/>
              </a:pPr>
              <a:t>Agriculture fuel</a:t>
            </a:fld>
            <a:br>
              <a:rPr lang="en-US" altLang="en-US" sz="800">
                <a:effectLst/>
              </a:rPr>
            </a:br>
            <a:fld id="{21D17D2F-E674-40BA-A231-DED7CCCCF9EC}" type="datetime'''''''''''''''''''4''%'''''''''''''''">
              <a:rPr lang="en-US" altLang="en-US" sz="800" smtClean="0">
                <a:effectLst/>
              </a:rPr>
              <a:pPr marL="0" indent="0" algn="ctr">
                <a:spcBef>
                  <a:spcPct val="0"/>
                </a:spcBef>
                <a:spcAft>
                  <a:spcPct val="0"/>
                </a:spcAft>
                <a:buNone/>
              </a:pPr>
              <a:t>4%</a:t>
            </a:fld>
            <a:endParaRPr lang="en-US" sz="800"/>
          </a:p>
        </p:txBody>
      </p:sp>
      <p:sp>
        <p:nvSpPr>
          <p:cNvPr id="31" name="Text Placeholder 10">
            <a:extLst>
              <a:ext uri="{FF2B5EF4-FFF2-40B4-BE49-F238E27FC236}">
                <a16:creationId xmlns:a16="http://schemas.microsoft.com/office/drawing/2014/main" id="{2F8922CF-754D-0DAB-EF62-47AB0F30204B}"/>
              </a:ext>
            </a:extLst>
          </p:cNvPr>
          <p:cNvSpPr txBox="1">
            <a:spLocks/>
          </p:cNvSpPr>
          <p:nvPr>
            <p:custDataLst>
              <p:tags r:id="rId44"/>
            </p:custDataLst>
          </p:nvPr>
        </p:nvSpPr>
        <p:spPr bwMode="gray">
          <a:xfrm>
            <a:off x="7613650" y="5267326"/>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95E9AA-7E7B-4849-9834-B800B382CA8E}" type="datetime'''''''''''''''''''''''''''''''''''Cr''''op''''''''''''s'''''''">
              <a:rPr lang="en-US" altLang="en-US" sz="1200" smtClean="0"/>
              <a:pPr marL="0" indent="0" algn="ctr">
                <a:spcBef>
                  <a:spcPct val="0"/>
                </a:spcBef>
                <a:spcAft>
                  <a:spcPct val="0"/>
                </a:spcAft>
                <a:buNone/>
              </a:pPr>
              <a:t>Crops</a:t>
            </a:fld>
            <a:br>
              <a:rPr lang="en-US" altLang="en-US" sz="1200">
                <a:effectLst/>
              </a:rPr>
            </a:br>
            <a:fld id="{9A8E706D-2B70-47D1-AB3A-3A94E53A331D}" type="datetime'''''''2''7''%'''''''''''''''''''''''">
              <a:rPr lang="en-US" altLang="en-US" sz="1200" smtClean="0"/>
              <a:pPr marL="0" indent="0" algn="ctr">
                <a:spcBef>
                  <a:spcPct val="0"/>
                </a:spcBef>
                <a:spcAft>
                  <a:spcPct val="0"/>
                </a:spcAft>
                <a:buNone/>
              </a:pPr>
              <a:t>27%</a:t>
            </a:fld>
            <a:endParaRPr lang="en-US" sz="1200"/>
          </a:p>
        </p:txBody>
      </p:sp>
      <p:sp>
        <p:nvSpPr>
          <p:cNvPr id="36" name="Text Placeholder 10">
            <a:extLst>
              <a:ext uri="{FF2B5EF4-FFF2-40B4-BE49-F238E27FC236}">
                <a16:creationId xmlns:a16="http://schemas.microsoft.com/office/drawing/2014/main" id="{A4D20751-A8F9-9484-0AB0-FC6CF1B72705}"/>
              </a:ext>
            </a:extLst>
          </p:cNvPr>
          <p:cNvSpPr txBox="1">
            <a:spLocks/>
          </p:cNvSpPr>
          <p:nvPr>
            <p:custDataLst>
              <p:tags r:id="rId45"/>
            </p:custDataLst>
          </p:nvPr>
        </p:nvSpPr>
        <p:spPr bwMode="gray">
          <a:xfrm>
            <a:off x="7575550" y="2203450"/>
            <a:ext cx="5254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4FD873-AA12-422B-87D0-AA6845D3292B}" type="datetime'''''''''''''''''L''''''''''U''''''''''''L''''''''''CF'">
              <a:rPr lang="en-US" altLang="en-US" sz="1200" smtClean="0"/>
              <a:pPr marL="0" indent="0" algn="ctr">
                <a:spcBef>
                  <a:spcPct val="0"/>
                </a:spcBef>
                <a:spcAft>
                  <a:spcPct val="0"/>
                </a:spcAft>
                <a:buNone/>
              </a:pPr>
              <a:t>LULCF</a:t>
            </a:fld>
            <a:br>
              <a:rPr lang="en-US" altLang="en-US" sz="1200">
                <a:effectLst/>
              </a:rPr>
            </a:br>
            <a:fld id="{8B3BDE42-DB2F-4764-87F5-420182FCF90D}" type="datetime'''''''''1''''''''7''''''''''%'''''''''''">
              <a:rPr lang="en-US" altLang="en-US" sz="1200" smtClean="0"/>
              <a:pPr marL="0" indent="0" algn="ctr">
                <a:spcBef>
                  <a:spcPct val="0"/>
                </a:spcBef>
                <a:spcAft>
                  <a:spcPct val="0"/>
                </a:spcAft>
                <a:buNone/>
              </a:pPr>
              <a:t>17%</a:t>
            </a:fld>
            <a:endParaRPr lang="en-US" sz="1200"/>
          </a:p>
        </p:txBody>
      </p:sp>
      <p:sp>
        <p:nvSpPr>
          <p:cNvPr id="30" name="Text Placeholder 10">
            <a:extLst>
              <a:ext uri="{FF2B5EF4-FFF2-40B4-BE49-F238E27FC236}">
                <a16:creationId xmlns:a16="http://schemas.microsoft.com/office/drawing/2014/main" id="{6B5E3511-15C6-16C3-44CE-DCBCB77F34D2}"/>
              </a:ext>
            </a:extLst>
          </p:cNvPr>
          <p:cNvSpPr txBox="1">
            <a:spLocks/>
          </p:cNvSpPr>
          <p:nvPr>
            <p:custDataLst>
              <p:tags r:id="rId46"/>
            </p:custDataLst>
          </p:nvPr>
        </p:nvSpPr>
        <p:spPr bwMode="auto">
          <a:xfrm>
            <a:off x="6515100" y="6035676"/>
            <a:ext cx="26447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Agriculture, Land </a:t>
            </a:r>
            <a:r>
              <a:rPr lang="en-US" altLang="en-US" sz="1400"/>
              <a:t>U</a:t>
            </a:r>
            <a:r>
              <a:rPr lang="en-US" altLang="en-US" sz="1400">
                <a:effectLst/>
              </a:rPr>
              <a:t>se, and Waste</a:t>
            </a:r>
            <a:endParaRPr lang="en-US" sz="1400"/>
          </a:p>
        </p:txBody>
      </p:sp>
      <p:sp>
        <p:nvSpPr>
          <p:cNvPr id="23" name="Text Placeholder 10">
            <a:extLst>
              <a:ext uri="{FF2B5EF4-FFF2-40B4-BE49-F238E27FC236}">
                <a16:creationId xmlns:a16="http://schemas.microsoft.com/office/drawing/2014/main" id="{23B65B6D-DC7E-DC1A-61F0-A8FCDD3A6DE9}"/>
              </a:ext>
            </a:extLst>
          </p:cNvPr>
          <p:cNvSpPr txBox="1">
            <a:spLocks/>
          </p:cNvSpPr>
          <p:nvPr>
            <p:custDataLst>
              <p:tags r:id="rId47"/>
            </p:custDataLst>
          </p:nvPr>
        </p:nvSpPr>
        <p:spPr bwMode="auto">
          <a:xfrm>
            <a:off x="4633913" y="6035676"/>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488EC5-770B-4A88-B26D-4593A9BE3A09}" type="datetime'''P''''''o''w''''''e''''r ''and'' ''H''e''''a''''t'''''''''''">
              <a:rPr lang="en-US" altLang="en-US" sz="1400" smtClean="0">
                <a:effectLst/>
              </a:rPr>
              <a:pPr marL="0" indent="0" algn="ctr">
                <a:spcBef>
                  <a:spcPct val="0"/>
                </a:spcBef>
                <a:spcAft>
                  <a:spcPct val="0"/>
                </a:spcAft>
                <a:buNone/>
              </a:pPr>
              <a:t>Power and Heat</a:t>
            </a:fld>
            <a:endParaRPr lang="en-US" sz="1400"/>
          </a:p>
        </p:txBody>
      </p:sp>
      <p:sp>
        <p:nvSpPr>
          <p:cNvPr id="40" name="Text Placeholder 10">
            <a:extLst>
              <a:ext uri="{FF2B5EF4-FFF2-40B4-BE49-F238E27FC236}">
                <a16:creationId xmlns:a16="http://schemas.microsoft.com/office/drawing/2014/main" id="{76CB39C0-3AD6-0BFC-63EA-99A0C20BF22B}"/>
              </a:ext>
            </a:extLst>
          </p:cNvPr>
          <p:cNvSpPr txBox="1">
            <a:spLocks/>
          </p:cNvSpPr>
          <p:nvPr>
            <p:custDataLst>
              <p:tags r:id="rId48"/>
            </p:custDataLst>
          </p:nvPr>
        </p:nvSpPr>
        <p:spPr bwMode="gray">
          <a:xfrm>
            <a:off x="9558338" y="4794251"/>
            <a:ext cx="4064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461B4F-3A0A-4322-9499-CCC14D0F14C3}" type="datetime'''R''''''''''o''''''ad'''''''''''''''''''''''''''''">
              <a:rPr lang="en-US" altLang="en-US" sz="1200" smtClean="0"/>
              <a:pPr marL="0" indent="0" algn="ctr">
                <a:spcBef>
                  <a:spcPct val="0"/>
                </a:spcBef>
                <a:spcAft>
                  <a:spcPct val="0"/>
                </a:spcAft>
                <a:buNone/>
              </a:pPr>
              <a:t>Road</a:t>
            </a:fld>
            <a:br>
              <a:rPr lang="en-US" altLang="en-US" sz="1200">
                <a:effectLst/>
              </a:rPr>
            </a:br>
            <a:fld id="{978B7C02-E607-4BD1-8EFD-3E399679DE81}" type="datetime'''''51''''''''''''%'''''''''''''''''''''">
              <a:rPr lang="en-US" altLang="en-US" sz="1200" smtClean="0"/>
              <a:pPr marL="0" indent="0" algn="ctr">
                <a:spcBef>
                  <a:spcPct val="0"/>
                </a:spcBef>
                <a:spcAft>
                  <a:spcPct val="0"/>
                </a:spcAft>
                <a:buNone/>
              </a:pPr>
              <a:t>51%</a:t>
            </a:fld>
            <a:endParaRPr lang="en-US" sz="1200"/>
          </a:p>
        </p:txBody>
      </p:sp>
      <p:sp>
        <p:nvSpPr>
          <p:cNvPr id="26" name="Text Placeholder 10">
            <a:extLst>
              <a:ext uri="{FF2B5EF4-FFF2-40B4-BE49-F238E27FC236}">
                <a16:creationId xmlns:a16="http://schemas.microsoft.com/office/drawing/2014/main" id="{0C00B674-D098-D28D-9D14-6A669A756B8F}"/>
              </a:ext>
            </a:extLst>
          </p:cNvPr>
          <p:cNvSpPr txBox="1">
            <a:spLocks/>
          </p:cNvSpPr>
          <p:nvPr>
            <p:custDataLst>
              <p:tags r:id="rId49"/>
            </p:custDataLst>
          </p:nvPr>
        </p:nvSpPr>
        <p:spPr bwMode="gray">
          <a:xfrm>
            <a:off x="5022850" y="3490913"/>
            <a:ext cx="492125" cy="182563"/>
          </a:xfrm>
          <a:prstGeom prst="rect">
            <a:avLst/>
          </a:prstGeom>
          <a:solidFill>
            <a:srgbClr val="D2D9E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0AF99A-D584-4C9C-9C5D-55B3F23F57D2}" type="datetime'''Oi''l'''''''''''''''''''''''''''''''''''''''''''''''''">
              <a:rPr lang="en-US" altLang="en-US" sz="1200" smtClean="0">
                <a:effectLst/>
              </a:rPr>
              <a:pPr marL="0" indent="0" algn="ctr">
                <a:spcBef>
                  <a:spcPct val="0"/>
                </a:spcBef>
                <a:spcAft>
                  <a:spcPct val="0"/>
                </a:spcAft>
                <a:buNone/>
              </a:pPr>
              <a:t>Oil</a:t>
            </a:fld>
            <a:r>
              <a:rPr lang="en-US" altLang="en-US" sz="1200"/>
              <a:t> </a:t>
            </a:r>
            <a:fld id="{8C3FB414-EC12-42A2-A9ED-F30127DD5029}" type="datetime'''''''''3''''''%'''''''''''''''''''''''">
              <a:rPr lang="en-US" altLang="en-US" sz="1200" smtClean="0">
                <a:effectLst/>
              </a:rPr>
              <a:pPr marL="0" indent="0" algn="ctr">
                <a:spcBef>
                  <a:spcPct val="0"/>
                </a:spcBef>
                <a:spcAft>
                  <a:spcPct val="0"/>
                </a:spcAft>
                <a:buNone/>
              </a:pPr>
              <a:t>3%</a:t>
            </a:fld>
            <a:endParaRPr lang="en-US" sz="1200"/>
          </a:p>
        </p:txBody>
      </p:sp>
      <p:sp>
        <p:nvSpPr>
          <p:cNvPr id="25" name="Text Placeholder 10">
            <a:extLst>
              <a:ext uri="{FF2B5EF4-FFF2-40B4-BE49-F238E27FC236}">
                <a16:creationId xmlns:a16="http://schemas.microsoft.com/office/drawing/2014/main" id="{CA93C17C-5EA7-F505-DE55-3E3FDF4F0A58}"/>
              </a:ext>
            </a:extLst>
          </p:cNvPr>
          <p:cNvSpPr txBox="1">
            <a:spLocks/>
          </p:cNvSpPr>
          <p:nvPr>
            <p:custDataLst>
              <p:tags r:id="rId50"/>
            </p:custDataLst>
          </p:nvPr>
        </p:nvSpPr>
        <p:spPr bwMode="gray">
          <a:xfrm>
            <a:off x="4859338" y="3671889"/>
            <a:ext cx="82073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A4D7924-479A-42BF-8686-758F6886B711}" type="datetime'Nat''ural'''''''''' ''''''g''a''s'''''''''''''''''''''">
              <a:rPr lang="en-US" altLang="en-US" sz="1200" smtClean="0"/>
              <a:pPr marL="0" indent="0" algn="ctr">
                <a:spcBef>
                  <a:spcPct val="0"/>
                </a:spcBef>
                <a:spcAft>
                  <a:spcPct val="0"/>
                </a:spcAft>
                <a:buNone/>
              </a:pPr>
              <a:t>Natural gas</a:t>
            </a:fld>
            <a:br>
              <a:rPr lang="en-US" altLang="en-US" sz="1200">
                <a:effectLst/>
              </a:rPr>
            </a:br>
            <a:fld id="{1502DFA5-5A97-49E9-8E98-9C0D94DAB344}" type="datetime'''''''''''''''''''''1''''''''''''''''''''1%'''''''''''''">
              <a:rPr lang="en-US" altLang="en-US" sz="1200" smtClean="0"/>
              <a:pPr marL="0" indent="0" algn="ctr">
                <a:spcBef>
                  <a:spcPct val="0"/>
                </a:spcBef>
                <a:spcAft>
                  <a:spcPct val="0"/>
                </a:spcAft>
                <a:buNone/>
              </a:pPr>
              <a:t>11%</a:t>
            </a:fld>
            <a:endParaRPr lang="en-US" sz="1200"/>
          </a:p>
        </p:txBody>
      </p:sp>
      <p:sp>
        <p:nvSpPr>
          <p:cNvPr id="24" name="Text Placeholder 10">
            <a:extLst>
              <a:ext uri="{FF2B5EF4-FFF2-40B4-BE49-F238E27FC236}">
                <a16:creationId xmlns:a16="http://schemas.microsoft.com/office/drawing/2014/main" id="{FF223630-6FBF-240F-7E96-96FDB7526B2A}"/>
              </a:ext>
            </a:extLst>
          </p:cNvPr>
          <p:cNvSpPr txBox="1">
            <a:spLocks/>
          </p:cNvSpPr>
          <p:nvPr>
            <p:custDataLst>
              <p:tags r:id="rId51"/>
            </p:custDataLst>
          </p:nvPr>
        </p:nvSpPr>
        <p:spPr bwMode="gray">
          <a:xfrm>
            <a:off x="5091113" y="4838701"/>
            <a:ext cx="3556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730496-FADB-4157-A186-899BD40B6014}" type="datetime'''''''C''''''o''''''''''''''''''''''a''''''''''''''l'''''">
              <a:rPr lang="en-US" altLang="en-US" sz="1200" smtClean="0"/>
              <a:pPr marL="0" indent="0" algn="ctr">
                <a:spcBef>
                  <a:spcPct val="0"/>
                </a:spcBef>
                <a:spcAft>
                  <a:spcPct val="0"/>
                </a:spcAft>
                <a:buNone/>
              </a:pPr>
              <a:t>Coal</a:t>
            </a:fld>
            <a:br>
              <a:rPr lang="en-US" altLang="en-US" sz="1200">
                <a:effectLst/>
              </a:rPr>
            </a:br>
            <a:fld id="{CD39AC67-092A-46FA-81FB-DEA0F5089FD3}" type="datetime'4''''''''''''''''''''9''''''%'''''''''''''''''''''''''''''">
              <a:rPr lang="en-US" altLang="en-US" sz="1200" smtClean="0"/>
              <a:pPr marL="0" indent="0" algn="ctr">
                <a:spcBef>
                  <a:spcPct val="0"/>
                </a:spcBef>
                <a:spcAft>
                  <a:spcPct val="0"/>
                </a:spcAft>
                <a:buNone/>
              </a:pPr>
              <a:t>49%</a:t>
            </a:fld>
            <a:endParaRPr lang="en-US" sz="1200"/>
          </a:p>
        </p:txBody>
      </p:sp>
      <p:sp>
        <p:nvSpPr>
          <p:cNvPr id="44" name="Text Placeholder 10">
            <a:extLst>
              <a:ext uri="{FF2B5EF4-FFF2-40B4-BE49-F238E27FC236}">
                <a16:creationId xmlns:a16="http://schemas.microsoft.com/office/drawing/2014/main" id="{15D52EA6-15B8-AD39-61C8-314C88A08DD5}"/>
              </a:ext>
            </a:extLst>
          </p:cNvPr>
          <p:cNvSpPr txBox="1">
            <a:spLocks/>
          </p:cNvSpPr>
          <p:nvPr>
            <p:custDataLst>
              <p:tags r:id="rId52"/>
            </p:custDataLst>
          </p:nvPr>
        </p:nvSpPr>
        <p:spPr bwMode="gray">
          <a:xfrm>
            <a:off x="9520238" y="2660650"/>
            <a:ext cx="48418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28F880-648A-4372-8963-242F6B36934E}" type="datetime'''''A''v''i''a''t''''''''''''''''i''''''''''''on'''''''''''">
              <a:rPr lang="en-US" altLang="en-US" sz="1000" smtClean="0"/>
              <a:pPr marL="0" indent="0" algn="ctr">
                <a:spcBef>
                  <a:spcPct val="0"/>
                </a:spcBef>
                <a:spcAft>
                  <a:spcPct val="0"/>
                </a:spcAft>
                <a:buNone/>
              </a:pPr>
              <a:t>Aviation</a:t>
            </a:fld>
            <a:br>
              <a:rPr lang="en-US" altLang="en-US" sz="1000">
                <a:effectLst/>
              </a:rPr>
            </a:br>
            <a:fld id="{A4E65504-B297-48A0-8DC8-046C849C2F7C}" type="datetime'''''''''''''''''''1''''''''''''0''''''''''%'''''''''''''''''">
              <a:rPr lang="en-US" altLang="en-US" sz="1000" smtClean="0"/>
              <a:pPr marL="0" indent="0" algn="ctr">
                <a:spcBef>
                  <a:spcPct val="0"/>
                </a:spcBef>
                <a:spcAft>
                  <a:spcPct val="0"/>
                </a:spcAft>
                <a:buNone/>
              </a:pPr>
              <a:t>10%</a:t>
            </a:fld>
            <a:endParaRPr lang="en-US" sz="1000"/>
          </a:p>
        </p:txBody>
      </p:sp>
      <p:sp>
        <p:nvSpPr>
          <p:cNvPr id="3" name="Text Placeholder 10">
            <a:extLst>
              <a:ext uri="{FF2B5EF4-FFF2-40B4-BE49-F238E27FC236}">
                <a16:creationId xmlns:a16="http://schemas.microsoft.com/office/drawing/2014/main" id="{FBBF2D7F-EF2D-261A-76C8-80ACE826F8E1}"/>
              </a:ext>
            </a:extLst>
          </p:cNvPr>
          <p:cNvSpPr txBox="1">
            <a:spLocks/>
          </p:cNvSpPr>
          <p:nvPr>
            <p:custDataLst>
              <p:tags r:id="rId53"/>
            </p:custDataLst>
          </p:nvPr>
        </p:nvSpPr>
        <p:spPr bwMode="auto">
          <a:xfrm>
            <a:off x="1989138" y="6035676"/>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68E69A2-1486-4A98-AC67-BD2607557D7D}" type="datetime'''''''''''''''''I''''''n''''''''du''str''''y'">
              <a:rPr lang="en-US" altLang="en-US" sz="1400" smtClean="0">
                <a:effectLst/>
              </a:rPr>
              <a:pPr marL="0" indent="0" algn="ctr">
                <a:spcBef>
                  <a:spcPct val="0"/>
                </a:spcBef>
                <a:spcAft>
                  <a:spcPct val="0"/>
                </a:spcAft>
                <a:buNone/>
              </a:pPr>
              <a:t>Industry</a:t>
            </a:fld>
            <a:endParaRPr lang="en-US" sz="1400"/>
          </a:p>
        </p:txBody>
      </p:sp>
      <p:sp>
        <p:nvSpPr>
          <p:cNvPr id="45" name="Text Placeholder 10">
            <a:extLst>
              <a:ext uri="{FF2B5EF4-FFF2-40B4-BE49-F238E27FC236}">
                <a16:creationId xmlns:a16="http://schemas.microsoft.com/office/drawing/2014/main" id="{E31A1C39-3870-1925-23F6-BC0408335A00}"/>
              </a:ext>
            </a:extLst>
          </p:cNvPr>
          <p:cNvSpPr txBox="1">
            <a:spLocks/>
          </p:cNvSpPr>
          <p:nvPr>
            <p:custDataLst>
              <p:tags r:id="rId54"/>
            </p:custDataLst>
          </p:nvPr>
        </p:nvSpPr>
        <p:spPr bwMode="gray">
          <a:xfrm>
            <a:off x="9177338" y="2281239"/>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716542-2657-4D22-BAD2-43BE66D0A74E}" type="datetime'''''''M''''''a''''''r''''''''''''''i''n''e'">
              <a:rPr lang="en-US" altLang="en-US" sz="800" smtClean="0"/>
              <a:pPr marL="0" indent="0" algn="ctr">
                <a:spcBef>
                  <a:spcPct val="0"/>
                </a:spcBef>
                <a:spcAft>
                  <a:spcPct val="0"/>
                </a:spcAft>
                <a:buNone/>
              </a:pPr>
              <a:t>Marine</a:t>
            </a:fld>
            <a:br>
              <a:rPr lang="en-US" altLang="en-US" sz="800">
                <a:effectLst/>
              </a:rPr>
            </a:br>
            <a:fld id="{E3439495-3918-42EF-829F-77467226C369}" type="datetime'''''''1''''''''''''1''''''''''''''''''''''%'">
              <a:rPr lang="en-US" altLang="en-US" sz="800" smtClean="0"/>
              <a:pPr marL="0" indent="0" algn="ctr">
                <a:spcBef>
                  <a:spcPct val="0"/>
                </a:spcBef>
                <a:spcAft>
                  <a:spcPct val="0"/>
                </a:spcAft>
                <a:buNone/>
              </a:pPr>
              <a:t>11%</a:t>
            </a:fld>
            <a:endParaRPr lang="en-US" sz="800"/>
          </a:p>
        </p:txBody>
      </p:sp>
      <p:sp>
        <p:nvSpPr>
          <p:cNvPr id="21" name="Text Placeholder 10">
            <a:extLst>
              <a:ext uri="{FF2B5EF4-FFF2-40B4-BE49-F238E27FC236}">
                <a16:creationId xmlns:a16="http://schemas.microsoft.com/office/drawing/2014/main" id="{945EE3A3-F06F-9799-63E9-4A47AA6EA407}"/>
              </a:ext>
            </a:extLst>
          </p:cNvPr>
          <p:cNvSpPr txBox="1">
            <a:spLocks/>
          </p:cNvSpPr>
          <p:nvPr>
            <p:custDataLst>
              <p:tags r:id="rId55"/>
            </p:custDataLst>
          </p:nvPr>
        </p:nvSpPr>
        <p:spPr bwMode="gray">
          <a:xfrm>
            <a:off x="2600325" y="1965326"/>
            <a:ext cx="89535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C84B07-8128-4B1E-A3D2-6501173D1313}" type="datetime'N''o''''n-fe''rr''''''''ou''''''s'''''''''' me''''''t''als'">
              <a:rPr lang="en-US" altLang="en-US" sz="800" smtClean="0">
                <a:effectLst/>
              </a:rPr>
              <a:pPr marL="0" indent="0" algn="ctr">
                <a:spcBef>
                  <a:spcPct val="0"/>
                </a:spcBef>
                <a:spcAft>
                  <a:spcPct val="0"/>
                </a:spcAft>
                <a:buNone/>
              </a:pPr>
              <a:t>Non-ferrous metals</a:t>
            </a:fld>
            <a:br>
              <a:rPr lang="en-US" altLang="en-US" sz="800">
                <a:effectLst/>
              </a:rPr>
            </a:br>
            <a:fld id="{177B269C-7B25-4550-8EF9-D629A6BB1CA5}" type="datetime'2''''''''''''''''''''''''%'''''''''''''''''''''''">
              <a:rPr lang="en-US" altLang="en-US" sz="800" smtClean="0">
                <a:effectLst/>
              </a:rPr>
              <a:pPr marL="0" indent="0" algn="ctr">
                <a:spcBef>
                  <a:spcPct val="0"/>
                </a:spcBef>
                <a:spcAft>
                  <a:spcPct val="0"/>
                </a:spcAft>
                <a:buNone/>
              </a:pPr>
              <a:t>2%</a:t>
            </a:fld>
            <a:endParaRPr lang="en-US" sz="800"/>
          </a:p>
        </p:txBody>
      </p:sp>
      <p:sp>
        <p:nvSpPr>
          <p:cNvPr id="46" name="Text Placeholder 10">
            <a:extLst>
              <a:ext uri="{FF2B5EF4-FFF2-40B4-BE49-F238E27FC236}">
                <a16:creationId xmlns:a16="http://schemas.microsoft.com/office/drawing/2014/main" id="{14F7CE74-4F66-9ECD-1D4D-876A4BC8987F}"/>
              </a:ext>
            </a:extLst>
          </p:cNvPr>
          <p:cNvSpPr txBox="1">
            <a:spLocks/>
          </p:cNvSpPr>
          <p:nvPr>
            <p:custDataLst>
              <p:tags r:id="rId56"/>
            </p:custDataLst>
          </p:nvPr>
        </p:nvSpPr>
        <p:spPr bwMode="gray">
          <a:xfrm>
            <a:off x="10075863" y="2057401"/>
            <a:ext cx="20320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89A9AC-FA1F-4562-A28C-7B87E7BF1951}" type="datetime'''R''''''''''a''''''''i''l'''''''''''''''''''''">
              <a:rPr lang="en-US" altLang="en-US" sz="800" smtClean="0"/>
              <a:pPr marL="0" indent="0" algn="ctr">
                <a:spcBef>
                  <a:spcPct val="0"/>
                </a:spcBef>
                <a:spcAft>
                  <a:spcPct val="0"/>
                </a:spcAft>
                <a:buNone/>
              </a:pPr>
              <a:t>Rail</a:t>
            </a:fld>
            <a:br>
              <a:rPr lang="en-US" altLang="en-US" sz="800">
                <a:effectLst/>
              </a:rPr>
            </a:br>
            <a:fld id="{A25E6D4D-8EA8-4FB8-AD6F-6D891AFE6C92}" type="datetime'''''''''''''''''''1''''%'''''''''''''''''''''''''''''''''">
              <a:rPr lang="en-US" altLang="en-US" sz="800" smtClean="0"/>
              <a:pPr marL="0" indent="0" algn="ctr">
                <a:spcBef>
                  <a:spcPct val="0"/>
                </a:spcBef>
                <a:spcAft>
                  <a:spcPct val="0"/>
                </a:spcAft>
                <a:buNone/>
              </a:pPr>
              <a:t>1%</a:t>
            </a:fld>
            <a:endParaRPr lang="en-US" sz="800"/>
          </a:p>
        </p:txBody>
      </p:sp>
      <p:sp>
        <p:nvSpPr>
          <p:cNvPr id="20" name="Text Placeholder 10">
            <a:extLst>
              <a:ext uri="{FF2B5EF4-FFF2-40B4-BE49-F238E27FC236}">
                <a16:creationId xmlns:a16="http://schemas.microsoft.com/office/drawing/2014/main" id="{3893C824-74B1-014C-ECC5-3C7C38B71696}"/>
              </a:ext>
            </a:extLst>
          </p:cNvPr>
          <p:cNvSpPr txBox="1">
            <a:spLocks/>
          </p:cNvSpPr>
          <p:nvPr>
            <p:custDataLst>
              <p:tags r:id="rId57"/>
            </p:custDataLst>
          </p:nvPr>
        </p:nvSpPr>
        <p:spPr bwMode="gray">
          <a:xfrm>
            <a:off x="1357313" y="2081214"/>
            <a:ext cx="40322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6B7A95-6D45-4F11-8665-B9D8683C4F6E}" type="datetime'R''e''''''''f''''''''''''''''i''n''''''in''''''''''''g'''''''">
              <a:rPr lang="en-US" altLang="en-US" sz="800" smtClean="0">
                <a:effectLst/>
              </a:rPr>
              <a:pPr marL="0" indent="0" algn="ctr">
                <a:spcBef>
                  <a:spcPct val="0"/>
                </a:spcBef>
                <a:spcAft>
                  <a:spcPct val="0"/>
                </a:spcAft>
                <a:buNone/>
              </a:pPr>
              <a:t>Refining</a:t>
            </a:fld>
            <a:br>
              <a:rPr lang="en-US" altLang="en-US" sz="800">
                <a:effectLst/>
              </a:rPr>
            </a:br>
            <a:fld id="{6540D3D2-FAE1-4DE6-AD41-7F82EB5937F2}" type="datetime'''''''''''4''''''''''''''''''''%'''''''''''''''''">
              <a:rPr lang="en-US" altLang="en-US" sz="800" smtClean="0">
                <a:effectLst/>
              </a:rPr>
              <a:pPr marL="0" indent="0" algn="ctr">
                <a:spcBef>
                  <a:spcPct val="0"/>
                </a:spcBef>
                <a:spcAft>
                  <a:spcPct val="0"/>
                </a:spcAft>
                <a:buNone/>
              </a:pPr>
              <a:t>4%</a:t>
            </a:fld>
            <a:endParaRPr lang="en-US" sz="800"/>
          </a:p>
        </p:txBody>
      </p:sp>
      <p:sp>
        <p:nvSpPr>
          <p:cNvPr id="19" name="Text Placeholder 10">
            <a:extLst>
              <a:ext uri="{FF2B5EF4-FFF2-40B4-BE49-F238E27FC236}">
                <a16:creationId xmlns:a16="http://schemas.microsoft.com/office/drawing/2014/main" id="{61DC2065-C7AD-1C0C-9837-6C12466AF291}"/>
              </a:ext>
            </a:extLst>
          </p:cNvPr>
          <p:cNvSpPr txBox="1">
            <a:spLocks/>
          </p:cNvSpPr>
          <p:nvPr>
            <p:custDataLst>
              <p:tags r:id="rId58"/>
            </p:custDataLst>
          </p:nvPr>
        </p:nvSpPr>
        <p:spPr bwMode="gray">
          <a:xfrm>
            <a:off x="2544763" y="2200276"/>
            <a:ext cx="100647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8BFE5B4-FCBB-4933-B996-E193698D53CF}" type="datetime'''''''''No''n-''m''et''a''''''''''llic ''m''''''''inerals'''''">
              <a:rPr lang="en-US" altLang="en-US" sz="800" smtClean="0">
                <a:effectLst/>
              </a:rPr>
              <a:pPr marL="0" indent="0" algn="ctr">
                <a:spcBef>
                  <a:spcPct val="0"/>
                </a:spcBef>
                <a:spcAft>
                  <a:spcPct val="0"/>
                </a:spcAft>
                <a:buNone/>
              </a:pPr>
              <a:t>Non-metallic minerals</a:t>
            </a:fld>
            <a:br>
              <a:rPr lang="en-US" altLang="en-US" sz="800">
                <a:effectLst/>
              </a:rPr>
            </a:br>
            <a:fld id="{0EE44BAD-23C5-47D2-AC99-1ED7214D1FC6}" type="datetime'''''''''''''''''''2''%'''''''''''''''''''''''''">
              <a:rPr lang="en-US" altLang="en-US" sz="800" smtClean="0">
                <a:effectLst/>
              </a:rPr>
              <a:pPr marL="0" indent="0" algn="ctr">
                <a:spcBef>
                  <a:spcPct val="0"/>
                </a:spcBef>
                <a:spcAft>
                  <a:spcPct val="0"/>
                </a:spcAft>
                <a:buNone/>
              </a:pPr>
              <a:t>2%</a:t>
            </a:fld>
            <a:endParaRPr lang="en-US" sz="800"/>
          </a:p>
        </p:txBody>
      </p:sp>
      <p:sp>
        <p:nvSpPr>
          <p:cNvPr id="34" name="Text Placeholder 10">
            <a:extLst>
              <a:ext uri="{FF2B5EF4-FFF2-40B4-BE49-F238E27FC236}">
                <a16:creationId xmlns:a16="http://schemas.microsoft.com/office/drawing/2014/main" id="{8D2FCB50-F547-3F1F-2EF1-28200B950659}"/>
              </a:ext>
            </a:extLst>
          </p:cNvPr>
          <p:cNvSpPr txBox="1">
            <a:spLocks/>
          </p:cNvSpPr>
          <p:nvPr>
            <p:custDataLst>
              <p:tags r:id="rId59"/>
            </p:custDataLst>
          </p:nvPr>
        </p:nvSpPr>
        <p:spPr bwMode="gray">
          <a:xfrm>
            <a:off x="7602538" y="3094039"/>
            <a:ext cx="4699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E8C21B-EF27-45E8-B8D1-F91618C20F4F}" type="datetime'''W''a''s''''''''''''''''''''''''''''t''''''e'''">
              <a:rPr lang="en-US" altLang="en-US" sz="1200" smtClean="0"/>
              <a:pPr marL="0" indent="0" algn="ctr">
                <a:spcBef>
                  <a:spcPct val="0"/>
                </a:spcBef>
                <a:spcAft>
                  <a:spcPct val="0"/>
                </a:spcAft>
                <a:buNone/>
              </a:pPr>
              <a:t>Waste</a:t>
            </a:fld>
            <a:br>
              <a:rPr lang="en-US" altLang="en-US" sz="1200">
                <a:effectLst/>
              </a:rPr>
            </a:br>
            <a:fld id="{2FAE8183-95BA-4217-A737-7D0C3A3C166C}" type="datetime'''''''''''''2''''''1''''''''''''''''%'">
              <a:rPr lang="en-US" altLang="en-US" sz="1200" smtClean="0"/>
              <a:pPr marL="0" indent="0" algn="ctr">
                <a:spcBef>
                  <a:spcPct val="0"/>
                </a:spcBef>
                <a:spcAft>
                  <a:spcPct val="0"/>
                </a:spcAft>
                <a:buNone/>
              </a:pPr>
              <a:t>21%</a:t>
            </a:fld>
            <a:endParaRPr lang="en-US" sz="1200"/>
          </a:p>
        </p:txBody>
      </p:sp>
      <p:sp>
        <p:nvSpPr>
          <p:cNvPr id="49" name="Text Placeholder 10">
            <a:extLst>
              <a:ext uri="{FF2B5EF4-FFF2-40B4-BE49-F238E27FC236}">
                <a16:creationId xmlns:a16="http://schemas.microsoft.com/office/drawing/2014/main" id="{642B8E44-CA3D-F820-E7BB-AB226FAAA4F9}"/>
              </a:ext>
            </a:extLst>
          </p:cNvPr>
          <p:cNvSpPr txBox="1">
            <a:spLocks/>
          </p:cNvSpPr>
          <p:nvPr>
            <p:custDataLst>
              <p:tags r:id="rId60"/>
            </p:custDataLst>
          </p:nvPr>
        </p:nvSpPr>
        <p:spPr bwMode="gray">
          <a:xfrm>
            <a:off x="9205913" y="1979613"/>
            <a:ext cx="28416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633A86-C9BB-4C76-AFF8-370AFCA56AED}" type="datetime'''''''''''''Ot''he''r'''''''''''''''''''''''''''''''''''">
              <a:rPr lang="en-US" altLang="en-US" sz="800" smtClean="0"/>
              <a:pPr marL="0" indent="0" algn="ctr">
                <a:spcBef>
                  <a:spcPct val="0"/>
                </a:spcBef>
                <a:spcAft>
                  <a:spcPct val="0"/>
                </a:spcAft>
                <a:buNone/>
              </a:pPr>
              <a:t>Other</a:t>
            </a:fld>
            <a:br>
              <a:rPr lang="en-US" altLang="en-US" sz="800">
                <a:effectLst/>
              </a:rPr>
            </a:br>
            <a:fld id="{B08C9F66-315D-4507-B69A-10D51A1A4245}" type="datetime'''''''''''''''''2''''%'''''''''''''''''">
              <a:rPr lang="en-US" altLang="en-US" sz="800" smtClean="0"/>
              <a:pPr marL="0" indent="0" algn="ctr">
                <a:spcBef>
                  <a:spcPct val="0"/>
                </a:spcBef>
                <a:spcAft>
                  <a:spcPct val="0"/>
                </a:spcAft>
                <a:buNone/>
              </a:pPr>
              <a:t>2%</a:t>
            </a:fld>
            <a:endParaRPr lang="en-US" sz="800"/>
          </a:p>
        </p:txBody>
      </p:sp>
      <p:sp>
        <p:nvSpPr>
          <p:cNvPr id="39" name="Text Placeholder 10">
            <a:extLst>
              <a:ext uri="{FF2B5EF4-FFF2-40B4-BE49-F238E27FC236}">
                <a16:creationId xmlns:a16="http://schemas.microsoft.com/office/drawing/2014/main" id="{8F1430B7-F463-D88E-765E-1FDAE7191C93}"/>
              </a:ext>
            </a:extLst>
          </p:cNvPr>
          <p:cNvSpPr txBox="1">
            <a:spLocks/>
          </p:cNvSpPr>
          <p:nvPr>
            <p:custDataLst>
              <p:tags r:id="rId61"/>
            </p:custDataLst>
          </p:nvPr>
        </p:nvSpPr>
        <p:spPr bwMode="auto">
          <a:xfrm>
            <a:off x="9386888" y="6035676"/>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6E30F5-5DF5-40D8-A355-1BB895682D8E}" type="datetime'''''''Tr''''a''''''''n''''''''s''''''po''''''''r''''''''''''t'">
              <a:rPr lang="en-US" altLang="en-US" sz="1400" smtClean="0">
                <a:effectLst/>
              </a:rPr>
              <a:pPr marL="0" indent="0" algn="ctr">
                <a:spcBef>
                  <a:spcPct val="0"/>
                </a:spcBef>
                <a:spcAft>
                  <a:spcPct val="0"/>
                </a:spcAft>
                <a:buNone/>
              </a:pPr>
              <a:t>Transport</a:t>
            </a:fld>
            <a:endParaRPr lang="en-US" sz="1400"/>
          </a:p>
        </p:txBody>
      </p:sp>
      <p:sp>
        <p:nvSpPr>
          <p:cNvPr id="16" name="Text Placeholder 10">
            <a:extLst>
              <a:ext uri="{FF2B5EF4-FFF2-40B4-BE49-F238E27FC236}">
                <a16:creationId xmlns:a16="http://schemas.microsoft.com/office/drawing/2014/main" id="{2157E6A2-A28B-725C-CBE9-385DEC04F50E}"/>
              </a:ext>
            </a:extLst>
          </p:cNvPr>
          <p:cNvSpPr txBox="1">
            <a:spLocks/>
          </p:cNvSpPr>
          <p:nvPr>
            <p:custDataLst>
              <p:tags r:id="rId62"/>
            </p:custDataLst>
          </p:nvPr>
        </p:nvSpPr>
        <p:spPr bwMode="gray">
          <a:xfrm>
            <a:off x="1927225" y="2711451"/>
            <a:ext cx="7524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F0C349-ADDA-4B28-8A16-8A1A3E0C48AB}" type="datetime'''C''he''''m''''''''ic''''''al''''''''s'''''">
              <a:rPr lang="en-US" altLang="en-US" sz="1200" smtClean="0"/>
              <a:pPr marL="0" indent="0" algn="ctr">
                <a:spcBef>
                  <a:spcPct val="0"/>
                </a:spcBef>
                <a:spcAft>
                  <a:spcPct val="0"/>
                </a:spcAft>
                <a:buNone/>
              </a:pPr>
              <a:t>Chemicals</a:t>
            </a:fld>
            <a:br>
              <a:rPr lang="en-US" altLang="en-US" sz="1200">
                <a:effectLst/>
              </a:rPr>
            </a:br>
            <a:fld id="{2E68F81D-6886-468E-8068-3F4708FFAE85}" type="datetime'''''''''''''''''''''''''1''3''''''''''%'''''''''''''''">
              <a:rPr lang="en-US" altLang="en-US" sz="1200" smtClean="0"/>
              <a:pPr marL="0" indent="0" algn="ctr">
                <a:spcBef>
                  <a:spcPct val="0"/>
                </a:spcBef>
                <a:spcAft>
                  <a:spcPct val="0"/>
                </a:spcAft>
                <a:buNone/>
              </a:pPr>
              <a:t>13%</a:t>
            </a:fld>
            <a:endParaRPr lang="en-US" sz="1200"/>
          </a:p>
        </p:txBody>
      </p:sp>
      <p:sp>
        <p:nvSpPr>
          <p:cNvPr id="52" name="Text Placeholder 10">
            <a:extLst>
              <a:ext uri="{FF2B5EF4-FFF2-40B4-BE49-F238E27FC236}">
                <a16:creationId xmlns:a16="http://schemas.microsoft.com/office/drawing/2014/main" id="{249EC7BD-CD86-5B4E-EE91-5EB2727E9069}"/>
              </a:ext>
            </a:extLst>
          </p:cNvPr>
          <p:cNvSpPr txBox="1">
            <a:spLocks/>
          </p:cNvSpPr>
          <p:nvPr>
            <p:custDataLst>
              <p:tags r:id="rId63"/>
            </p:custDataLst>
          </p:nvPr>
        </p:nvSpPr>
        <p:spPr bwMode="gray">
          <a:xfrm>
            <a:off x="10802938" y="4241800"/>
            <a:ext cx="365125" cy="16129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eaVert" wrap="none" lIns="0" tIns="22225" rIns="0" bIns="22225"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C64648-22D7-4C75-B7F1-D48FE8944869}" type="datetime'''R''es''''''iden''''''t''i''a''''l co''''m''''bus''''t''ion'">
              <a:rPr lang="en-US" altLang="en-US" sz="1200" smtClean="0"/>
              <a:pPr marL="0" indent="0" algn="ctr">
                <a:spcBef>
                  <a:spcPct val="0"/>
                </a:spcBef>
                <a:spcAft>
                  <a:spcPct val="0"/>
                </a:spcAft>
                <a:buNone/>
              </a:pPr>
              <a:t>Residential combustion</a:t>
            </a:fld>
            <a:br>
              <a:rPr lang="en-US" altLang="en-US" sz="1200">
                <a:effectLst/>
              </a:rPr>
            </a:br>
            <a:fld id="{4F683A19-7C4A-4C25-8D8E-ADC954F2DD7F}" type="datetime'''''''4''''7''''''''''''%'''''''''''''''''''''''''''''''''">
              <a:rPr lang="en-US" altLang="en-US" sz="1200" smtClean="0"/>
              <a:pPr marL="0" indent="0" algn="ctr">
                <a:spcBef>
                  <a:spcPct val="0"/>
                </a:spcBef>
                <a:spcAft>
                  <a:spcPct val="0"/>
                </a:spcAft>
                <a:buNone/>
              </a:pPr>
              <a:t>47%</a:t>
            </a:fld>
            <a:endParaRPr lang="en-US" sz="1200"/>
          </a:p>
        </p:txBody>
      </p:sp>
      <p:sp>
        <p:nvSpPr>
          <p:cNvPr id="10" name="Text Placeholder 10">
            <a:extLst>
              <a:ext uri="{FF2B5EF4-FFF2-40B4-BE49-F238E27FC236}">
                <a16:creationId xmlns:a16="http://schemas.microsoft.com/office/drawing/2014/main" id="{BCBB4EF7-8E62-EBB1-B7D5-2AE19CC193F9}"/>
              </a:ext>
            </a:extLst>
          </p:cNvPr>
          <p:cNvSpPr txBox="1">
            <a:spLocks/>
          </p:cNvSpPr>
          <p:nvPr>
            <p:custDataLst>
              <p:tags r:id="rId64"/>
            </p:custDataLst>
          </p:nvPr>
        </p:nvSpPr>
        <p:spPr bwMode="gray">
          <a:xfrm>
            <a:off x="2016125" y="3322639"/>
            <a:ext cx="576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A12DEEF-0C77-4BA7-94CE-D59872ADF766}" type="datetime'''''''''Ce''''''''''''''''''''''''''''me''''nt'''''''">
              <a:rPr lang="en-US" altLang="en-US" sz="1200" smtClean="0"/>
              <a:pPr marL="0" indent="0" algn="ctr">
                <a:spcBef>
                  <a:spcPct val="0"/>
                </a:spcBef>
                <a:spcAft>
                  <a:spcPct val="0"/>
                </a:spcAft>
                <a:buNone/>
              </a:pPr>
              <a:t>Cement</a:t>
            </a:fld>
            <a:br>
              <a:rPr lang="en-US" altLang="en-US" sz="1200">
                <a:effectLst/>
              </a:rPr>
            </a:br>
            <a:fld id="{56C7FCB0-8B8D-46F2-8587-E81B42A0B6F6}" type="datetime'''''''''''''1''''''''''''''''''''''7''''''''%'''''''">
              <a:rPr lang="en-US" altLang="en-US" sz="1200" smtClean="0"/>
              <a:pPr marL="0" indent="0" algn="ctr">
                <a:spcBef>
                  <a:spcPct val="0"/>
                </a:spcBef>
                <a:spcAft>
                  <a:spcPct val="0"/>
                </a:spcAft>
                <a:buNone/>
              </a:pPr>
              <a:t>17%</a:t>
            </a:fld>
            <a:endParaRPr lang="en-US" sz="1200"/>
          </a:p>
        </p:txBody>
      </p:sp>
      <p:sp>
        <p:nvSpPr>
          <p:cNvPr id="53" name="Text Placeholder 10">
            <a:extLst>
              <a:ext uri="{FF2B5EF4-FFF2-40B4-BE49-F238E27FC236}">
                <a16:creationId xmlns:a16="http://schemas.microsoft.com/office/drawing/2014/main" id="{ADEA3B6A-E251-20C9-8582-5682F636636E}"/>
              </a:ext>
            </a:extLst>
          </p:cNvPr>
          <p:cNvSpPr txBox="1">
            <a:spLocks/>
          </p:cNvSpPr>
          <p:nvPr>
            <p:custDataLst>
              <p:tags r:id="rId65"/>
            </p:custDataLst>
          </p:nvPr>
        </p:nvSpPr>
        <p:spPr bwMode="gray">
          <a:xfrm>
            <a:off x="10842625" y="3568701"/>
            <a:ext cx="287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A60806-94B9-4F70-86ED-B6F77338A0A8}" type="datetime'''H''''''''''F''''''''''''C''''''s'''''''''''''''">
              <a:rPr lang="en-US" altLang="en-US" sz="800" smtClean="0"/>
              <a:pPr marL="0" indent="0" algn="ctr">
                <a:spcBef>
                  <a:spcPct val="0"/>
                </a:spcBef>
                <a:spcAft>
                  <a:spcPct val="0"/>
                </a:spcAft>
                <a:buNone/>
              </a:pPr>
              <a:t>HFCs</a:t>
            </a:fld>
            <a:br>
              <a:rPr lang="en-US" altLang="en-US" sz="800">
                <a:effectLst/>
              </a:rPr>
            </a:br>
            <a:fld id="{259119A5-CB3B-49CE-B5C6-EEAA7D616186}" type="datetime'2''''''2''''%'">
              <a:rPr lang="en-US" altLang="en-US" sz="800" smtClean="0"/>
              <a:pPr marL="0" indent="0" algn="ctr">
                <a:spcBef>
                  <a:spcPct val="0"/>
                </a:spcBef>
                <a:spcAft>
                  <a:spcPct val="0"/>
                </a:spcAft>
                <a:buNone/>
              </a:pPr>
              <a:t>22%</a:t>
            </a:fld>
            <a:endParaRPr lang="en-US" sz="800"/>
          </a:p>
        </p:txBody>
      </p:sp>
      <p:sp>
        <p:nvSpPr>
          <p:cNvPr id="9" name="Text Placeholder 10">
            <a:extLst>
              <a:ext uri="{FF2B5EF4-FFF2-40B4-BE49-F238E27FC236}">
                <a16:creationId xmlns:a16="http://schemas.microsoft.com/office/drawing/2014/main" id="{F6949A98-9445-52E8-9AC2-85F45B6B6839}"/>
              </a:ext>
            </a:extLst>
          </p:cNvPr>
          <p:cNvSpPr txBox="1">
            <a:spLocks/>
          </p:cNvSpPr>
          <p:nvPr>
            <p:custDataLst>
              <p:tags r:id="rId66"/>
            </p:custDataLst>
          </p:nvPr>
        </p:nvSpPr>
        <p:spPr bwMode="gray">
          <a:xfrm>
            <a:off x="1897063" y="4049714"/>
            <a:ext cx="8128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9CAADEB-B723-4BF1-A2B0-34CF5C777794}" type="datetime'''''''''''O''''i''l ''a''''n''''''d ''ga''''''''''''''s'">
              <a:rPr lang="en-US" altLang="en-US" sz="1200" smtClean="0"/>
              <a:pPr marL="0" indent="0" algn="ctr">
                <a:spcBef>
                  <a:spcPct val="0"/>
                </a:spcBef>
                <a:spcAft>
                  <a:spcPct val="0"/>
                </a:spcAft>
                <a:buNone/>
              </a:pPr>
              <a:t>Oil and gas</a:t>
            </a:fld>
            <a:br>
              <a:rPr lang="en-US" altLang="en-US" sz="1200">
                <a:effectLst/>
              </a:rPr>
            </a:br>
            <a:fld id="{C66C3756-6E3E-4994-8B24-BBFE4BE6D717}" type="datetime'''21''''''''''''''''''''''''''''''''''''%'''''''''''">
              <a:rPr lang="en-US" altLang="en-US" sz="1200" smtClean="0"/>
              <a:pPr marL="0" indent="0" algn="ctr">
                <a:spcBef>
                  <a:spcPct val="0"/>
                </a:spcBef>
                <a:spcAft>
                  <a:spcPct val="0"/>
                </a:spcAft>
                <a:buNone/>
              </a:pPr>
              <a:t>21%</a:t>
            </a:fld>
            <a:endParaRPr lang="en-US" sz="1200"/>
          </a:p>
        </p:txBody>
      </p:sp>
      <p:sp>
        <p:nvSpPr>
          <p:cNvPr id="56" name="Text Placeholder 10">
            <a:extLst>
              <a:ext uri="{FF2B5EF4-FFF2-40B4-BE49-F238E27FC236}">
                <a16:creationId xmlns:a16="http://schemas.microsoft.com/office/drawing/2014/main" id="{52BF0B6B-BE70-6A0B-0666-E31FACD461FA}"/>
              </a:ext>
            </a:extLst>
          </p:cNvPr>
          <p:cNvSpPr txBox="1">
            <a:spLocks/>
          </p:cNvSpPr>
          <p:nvPr>
            <p:custDataLst>
              <p:tags r:id="rId67"/>
            </p:custDataLst>
          </p:nvPr>
        </p:nvSpPr>
        <p:spPr bwMode="gray">
          <a:xfrm>
            <a:off x="10701338" y="2846389"/>
            <a:ext cx="569913"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704FB2-192A-4877-AB57-DF8F756FBBA3}" type="datetime'''Co''''m''mer''''''''c''''''''''''''''i''a''''''''''''l'''">
              <a:rPr lang="en-US" altLang="en-US" sz="800" smtClean="0"/>
              <a:pPr marL="0" indent="0" algn="ctr">
                <a:spcBef>
                  <a:spcPct val="0"/>
                </a:spcBef>
                <a:spcAft>
                  <a:spcPct val="0"/>
                </a:spcAft>
                <a:buNone/>
              </a:pPr>
              <a:t>Commercial</a:t>
            </a:fld>
            <a:br>
              <a:rPr lang="en-US" altLang="en-US" sz="800">
                <a:effectLst/>
              </a:rPr>
            </a:br>
            <a:fld id="{EBAF2798-D799-4DE6-821F-4D9865DD661E}" type="datetime'''''''''1''''''''''''''5''''%'''''''''''''''''''">
              <a:rPr lang="en-US" altLang="en-US" sz="800" smtClean="0"/>
              <a:pPr marL="0" indent="0" algn="ctr">
                <a:spcBef>
                  <a:spcPct val="0"/>
                </a:spcBef>
                <a:spcAft>
                  <a:spcPct val="0"/>
                </a:spcAft>
                <a:buNone/>
              </a:pPr>
              <a:t>15%</a:t>
            </a:fld>
            <a:endParaRPr lang="en-US" sz="800"/>
          </a:p>
        </p:txBody>
      </p:sp>
      <p:sp>
        <p:nvSpPr>
          <p:cNvPr id="6" name="Text Placeholder 10">
            <a:extLst>
              <a:ext uri="{FF2B5EF4-FFF2-40B4-BE49-F238E27FC236}">
                <a16:creationId xmlns:a16="http://schemas.microsoft.com/office/drawing/2014/main" id="{C97C9A95-77BD-8632-BE85-C618C8A84AC9}"/>
              </a:ext>
            </a:extLst>
          </p:cNvPr>
          <p:cNvSpPr txBox="1">
            <a:spLocks/>
          </p:cNvSpPr>
          <p:nvPr>
            <p:custDataLst>
              <p:tags r:id="rId68"/>
            </p:custDataLst>
          </p:nvPr>
        </p:nvSpPr>
        <p:spPr bwMode="gray">
          <a:xfrm>
            <a:off x="1820863" y="4868864"/>
            <a:ext cx="9652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6846497-746B-4F02-8B05-2422C25132D1}" type="datetime'I''ro''n'''''''''' a''nd'' ''''''''''''''''st''''''eel'">
              <a:rPr lang="en-US" altLang="en-US" sz="1200" smtClean="0"/>
              <a:pPr marL="0" indent="0" algn="ctr">
                <a:spcBef>
                  <a:spcPct val="0"/>
                </a:spcBef>
                <a:spcAft>
                  <a:spcPct val="0"/>
                </a:spcAft>
                <a:buNone/>
              </a:pPr>
              <a:t>Iron and steel</a:t>
            </a:fld>
            <a:br>
              <a:rPr lang="en-US" altLang="en-US" sz="1200">
                <a:effectLst/>
              </a:rPr>
            </a:br>
            <a:fld id="{BD5C8E01-BDC0-4A40-8E10-2B6A0BB28814}" type="datetime'''''''''''''''1''''''''''''''''''''''''''''''''3''%'''''''''">
              <a:rPr lang="en-US" altLang="en-US" sz="1200" smtClean="0"/>
              <a:pPr marL="0" indent="0" algn="ctr">
                <a:spcBef>
                  <a:spcPct val="0"/>
                </a:spcBef>
                <a:spcAft>
                  <a:spcPct val="0"/>
                </a:spcAft>
                <a:buNone/>
              </a:pPr>
              <a:t>13%</a:t>
            </a:fld>
            <a:endParaRPr lang="en-US" sz="1200"/>
          </a:p>
        </p:txBody>
      </p:sp>
      <p:sp>
        <p:nvSpPr>
          <p:cNvPr id="5" name="Text Placeholder 10">
            <a:extLst>
              <a:ext uri="{FF2B5EF4-FFF2-40B4-BE49-F238E27FC236}">
                <a16:creationId xmlns:a16="http://schemas.microsoft.com/office/drawing/2014/main" id="{23A35D3D-DBE1-699B-1A94-927E18541227}"/>
              </a:ext>
            </a:extLst>
          </p:cNvPr>
          <p:cNvSpPr txBox="1">
            <a:spLocks/>
          </p:cNvSpPr>
          <p:nvPr>
            <p:custDataLst>
              <p:tags r:id="rId69"/>
            </p:custDataLst>
          </p:nvPr>
        </p:nvSpPr>
        <p:spPr bwMode="gray">
          <a:xfrm>
            <a:off x="1631950" y="5459414"/>
            <a:ext cx="1343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2D2F8AD-0391-410D-9330-00B3755C4B28}" type="datetime'Re''m''''''a''in''''''i''n''g'' ''in''''''du''st''''''''ry'">
              <a:rPr lang="en-US" altLang="en-US" sz="1200" smtClean="0"/>
              <a:pPr marL="0" indent="0" algn="ctr">
                <a:spcBef>
                  <a:spcPct val="0"/>
                </a:spcBef>
                <a:spcAft>
                  <a:spcPct val="0"/>
                </a:spcAft>
                <a:buNone/>
              </a:pPr>
              <a:t>Remaining industry</a:t>
            </a:fld>
            <a:br>
              <a:rPr lang="en-US" altLang="en-US" sz="1200">
                <a:effectLst/>
              </a:rPr>
            </a:br>
            <a:fld id="{2242986A-9153-48C5-9115-3E976EE55161}" type="datetime'1''''''''''''''''''''''''''''''''''''''''''''7%'">
              <a:rPr lang="en-US" altLang="en-US" sz="1200" smtClean="0"/>
              <a:pPr marL="0" indent="0" algn="ctr">
                <a:spcBef>
                  <a:spcPct val="0"/>
                </a:spcBef>
                <a:spcAft>
                  <a:spcPct val="0"/>
                </a:spcAft>
                <a:buNone/>
              </a:pPr>
              <a:t>17%</a:t>
            </a:fld>
            <a:endParaRPr lang="en-US" sz="1200"/>
          </a:p>
        </p:txBody>
      </p:sp>
      <p:sp>
        <p:nvSpPr>
          <p:cNvPr id="51" name="Text Placeholder 10">
            <a:extLst>
              <a:ext uri="{FF2B5EF4-FFF2-40B4-BE49-F238E27FC236}">
                <a16:creationId xmlns:a16="http://schemas.microsoft.com/office/drawing/2014/main" id="{D30A23A3-5262-A1D1-9DD8-BF91E7DE7B0F}"/>
              </a:ext>
            </a:extLst>
          </p:cNvPr>
          <p:cNvSpPr txBox="1">
            <a:spLocks/>
          </p:cNvSpPr>
          <p:nvPr>
            <p:custDataLst>
              <p:tags r:id="rId70"/>
            </p:custDataLst>
          </p:nvPr>
        </p:nvSpPr>
        <p:spPr bwMode="auto">
          <a:xfrm>
            <a:off x="10625138" y="6035676"/>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6872674-8683-48DF-8410-4ADAFEC2CC46}" type="datetime'''B''u''i''''''ldi''''''''ng''''''''''s'''''''''''''''''''''''">
              <a:rPr lang="en-US" altLang="en-US" sz="1400" smtClean="0">
                <a:effectLst/>
              </a:rPr>
              <a:pPr marL="0" indent="0" algn="ctr">
                <a:spcBef>
                  <a:spcPct val="0"/>
                </a:spcBef>
                <a:spcAft>
                  <a:spcPct val="0"/>
                </a:spcAft>
                <a:buNone/>
              </a:pPr>
              <a:t>Buildings</a:t>
            </a:fld>
            <a:endParaRPr lang="en-US" sz="1400"/>
          </a:p>
        </p:txBody>
      </p:sp>
      <p:sp>
        <p:nvSpPr>
          <p:cNvPr id="1753" name="Text Placeholder 10">
            <a:extLst>
              <a:ext uri="{FF2B5EF4-FFF2-40B4-BE49-F238E27FC236}">
                <a16:creationId xmlns:a16="http://schemas.microsoft.com/office/drawing/2014/main" id="{FC2B6785-AE83-B2D4-3E46-94F6C9AFF2C0}"/>
              </a:ext>
            </a:extLst>
          </p:cNvPr>
          <p:cNvSpPr txBox="1">
            <a:spLocks/>
          </p:cNvSpPr>
          <p:nvPr>
            <p:custDataLst>
              <p:tags r:id="rId71"/>
            </p:custDataLst>
          </p:nvPr>
        </p:nvSpPr>
        <p:spPr bwMode="gray">
          <a:xfrm>
            <a:off x="210026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BDECF7-B724-4D47-9B1B-CC977A3FEC47}" type="datetime'''''''''''''''''''''2''8''''''''''''''''''''''''''%'''''''''">
              <a:rPr lang="en-US" altLang="en-US" sz="1400" smtClean="0"/>
              <a:pPr marL="0" indent="0" algn="ctr">
                <a:spcBef>
                  <a:spcPct val="0"/>
                </a:spcBef>
                <a:spcAft>
                  <a:spcPct val="0"/>
                </a:spcAft>
                <a:buNone/>
              </a:pPr>
              <a:t>28%</a:t>
            </a:fld>
            <a:endParaRPr lang="en-US" sz="1400"/>
          </a:p>
        </p:txBody>
      </p:sp>
      <p:sp>
        <p:nvSpPr>
          <p:cNvPr id="1755" name="Text Placeholder 10">
            <a:extLst>
              <a:ext uri="{FF2B5EF4-FFF2-40B4-BE49-F238E27FC236}">
                <a16:creationId xmlns:a16="http://schemas.microsoft.com/office/drawing/2014/main" id="{76D0DEBE-4C3D-37F8-55E2-224593DBACE4}"/>
              </a:ext>
            </a:extLst>
          </p:cNvPr>
          <p:cNvSpPr txBox="1">
            <a:spLocks/>
          </p:cNvSpPr>
          <p:nvPr>
            <p:custDataLst>
              <p:tags r:id="rId72"/>
            </p:custDataLst>
          </p:nvPr>
        </p:nvSpPr>
        <p:spPr bwMode="gray">
          <a:xfrm>
            <a:off x="506571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BA01A5-4074-461A-960F-27DB33F23235}" type="datetime'''''''''''''''''''''''''''''''''2''''''''''''8''''''''''%'">
              <a:rPr lang="en-US" altLang="en-US" sz="1400" smtClean="0"/>
              <a:pPr marL="0" indent="0" algn="ctr">
                <a:spcBef>
                  <a:spcPct val="0"/>
                </a:spcBef>
                <a:spcAft>
                  <a:spcPct val="0"/>
                </a:spcAft>
                <a:buNone/>
              </a:pPr>
              <a:t>28%</a:t>
            </a:fld>
            <a:endParaRPr lang="en-US" sz="1400"/>
          </a:p>
        </p:txBody>
      </p:sp>
      <p:sp>
        <p:nvSpPr>
          <p:cNvPr id="1756" name="Text Placeholder 10">
            <a:extLst>
              <a:ext uri="{FF2B5EF4-FFF2-40B4-BE49-F238E27FC236}">
                <a16:creationId xmlns:a16="http://schemas.microsoft.com/office/drawing/2014/main" id="{1F37884F-9CCA-2475-26DF-A779035AD657}"/>
              </a:ext>
            </a:extLst>
          </p:cNvPr>
          <p:cNvSpPr txBox="1">
            <a:spLocks/>
          </p:cNvSpPr>
          <p:nvPr>
            <p:custDataLst>
              <p:tags r:id="rId73"/>
            </p:custDataLst>
          </p:nvPr>
        </p:nvSpPr>
        <p:spPr bwMode="gray">
          <a:xfrm>
            <a:off x="763428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B0637B-000F-424C-B230-03BAF86FBFE3}" type="datetime'''''''''''''2''''''''''''''''''''1''''''''''''''''%'''''">
              <a:rPr lang="en-US" altLang="en-US" sz="1400" smtClean="0"/>
              <a:pPr marL="0" indent="0" algn="ctr">
                <a:spcBef>
                  <a:spcPct val="0"/>
                </a:spcBef>
                <a:spcAft>
                  <a:spcPct val="0"/>
                </a:spcAft>
                <a:buNone/>
              </a:pPr>
              <a:t>21%</a:t>
            </a:fld>
            <a:endParaRPr lang="en-US" sz="1400"/>
          </a:p>
        </p:txBody>
      </p:sp>
      <p:sp>
        <p:nvSpPr>
          <p:cNvPr id="1757" name="Text Placeholder 10">
            <a:extLst>
              <a:ext uri="{FF2B5EF4-FFF2-40B4-BE49-F238E27FC236}">
                <a16:creationId xmlns:a16="http://schemas.microsoft.com/office/drawing/2014/main" id="{4B350780-8857-63E8-2C07-9D2879B86A40}"/>
              </a:ext>
            </a:extLst>
          </p:cNvPr>
          <p:cNvSpPr txBox="1">
            <a:spLocks/>
          </p:cNvSpPr>
          <p:nvPr>
            <p:custDataLst>
              <p:tags r:id="rId74"/>
            </p:custDataLst>
          </p:nvPr>
        </p:nvSpPr>
        <p:spPr bwMode="gray">
          <a:xfrm>
            <a:off x="9558338" y="1752600"/>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B1826B-00A3-4C36-AE10-0EE4C737DDA8}" type="datetime'''''''''''''''''''''''''''''1''6''%'''''''''''''''">
              <a:rPr lang="en-US" altLang="en-US" sz="1400" smtClean="0"/>
              <a:pPr marL="0" indent="0" algn="ctr">
                <a:spcBef>
                  <a:spcPct val="0"/>
                </a:spcBef>
                <a:spcAft>
                  <a:spcPct val="0"/>
                </a:spcAft>
                <a:buNone/>
              </a:pPr>
              <a:t>16%</a:t>
            </a:fld>
            <a:endParaRPr lang="en-US" sz="1400"/>
          </a:p>
        </p:txBody>
      </p:sp>
      <p:sp>
        <p:nvSpPr>
          <p:cNvPr id="1758" name="Text Placeholder 10">
            <a:extLst>
              <a:ext uri="{FF2B5EF4-FFF2-40B4-BE49-F238E27FC236}">
                <a16:creationId xmlns:a16="http://schemas.microsoft.com/office/drawing/2014/main" id="{FFA42BDB-05E2-765D-E25F-B32D234659F9}"/>
              </a:ext>
            </a:extLst>
          </p:cNvPr>
          <p:cNvSpPr txBox="1">
            <a:spLocks/>
          </p:cNvSpPr>
          <p:nvPr>
            <p:custDataLst>
              <p:tags r:id="rId75"/>
            </p:custDataLst>
          </p:nvPr>
        </p:nvSpPr>
        <p:spPr bwMode="gray">
          <a:xfrm>
            <a:off x="10831513" y="1752601"/>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7AE31E-579E-465C-830C-28C4E63E09EA}" type="datetime'''''''''''''''''''''''''''''''''''''7''''''%'''''''''''''''">
              <a:rPr lang="en-US" altLang="en-US" sz="1400" smtClean="0"/>
              <a:pPr marL="0" indent="0" algn="ctr">
                <a:spcBef>
                  <a:spcPct val="0"/>
                </a:spcBef>
                <a:spcAft>
                  <a:spcPct val="0"/>
                </a:spcAft>
                <a:buNone/>
              </a:pPr>
              <a:t>7%</a:t>
            </a:fld>
            <a:endParaRPr lang="en-US" sz="1400"/>
          </a:p>
        </p:txBody>
      </p:sp>
      <p:sp>
        <p:nvSpPr>
          <p:cNvPr id="18" name="Text Placeholder 10">
            <a:extLst>
              <a:ext uri="{FF2B5EF4-FFF2-40B4-BE49-F238E27FC236}">
                <a16:creationId xmlns:a16="http://schemas.microsoft.com/office/drawing/2014/main" id="{A6DC1FFA-397F-0A5B-A5B6-69A3FA1D8765}"/>
              </a:ext>
            </a:extLst>
          </p:cNvPr>
          <p:cNvSpPr txBox="1">
            <a:spLocks/>
          </p:cNvSpPr>
          <p:nvPr>
            <p:custDataLst>
              <p:tags r:id="rId76"/>
            </p:custDataLst>
          </p:nvPr>
        </p:nvSpPr>
        <p:spPr bwMode="gray">
          <a:xfrm>
            <a:off x="1276350" y="2370139"/>
            <a:ext cx="5667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DE8B9F-14B9-49FA-9963-160F1D12C2CD}" type="datetime'''''Co''al'''''''' ''''''''m''''''''''i''''''''n''i''n''''''g'">
              <a:rPr lang="en-US" altLang="en-US" sz="800" smtClean="0"/>
              <a:pPr marL="0" indent="0" algn="ctr">
                <a:spcBef>
                  <a:spcPct val="0"/>
                </a:spcBef>
                <a:spcAft>
                  <a:spcPct val="0"/>
                </a:spcAft>
                <a:buNone/>
              </a:pPr>
              <a:t>Coal mining</a:t>
            </a:fld>
            <a:br>
              <a:rPr lang="en-US" altLang="en-US" sz="800">
                <a:effectLst/>
              </a:rPr>
            </a:br>
            <a:fld id="{69702117-85E0-43C3-B906-BB006ED79D8D}" type="datetime'''''''''''''7''''''''''''''''''''''%'''">
              <a:rPr lang="en-US" altLang="en-US" sz="800" smtClean="0"/>
              <a:pPr marL="0" indent="0" algn="ctr">
                <a:spcBef>
                  <a:spcPct val="0"/>
                </a:spcBef>
                <a:spcAft>
                  <a:spcPct val="0"/>
                </a:spcAft>
                <a:buNone/>
              </a:pPr>
              <a:t>7%</a:t>
            </a:fld>
            <a:endParaRPr lang="en-US" sz="800"/>
          </a:p>
        </p:txBody>
      </p:sp>
      <p:sp>
        <p:nvSpPr>
          <p:cNvPr id="1638" name="Rectangle 1637">
            <a:extLst>
              <a:ext uri="{FF2B5EF4-FFF2-40B4-BE49-F238E27FC236}">
                <a16:creationId xmlns:a16="http://schemas.microsoft.com/office/drawing/2014/main" id="{DD288AEE-FEE6-0BC1-B615-778A41C75530}"/>
              </a:ext>
            </a:extLst>
          </p:cNvPr>
          <p:cNvSpPr/>
          <p:nvPr/>
        </p:nvSpPr>
        <p:spPr bwMode="gray">
          <a:xfrm>
            <a:off x="4241800" y="2379127"/>
            <a:ext cx="2016125" cy="4784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24</a:t>
            </a:r>
            <a:r>
              <a:rPr kumimoji="0" lang="en-US" sz="1200" b="0" i="0" u="none" strike="noStrike" kern="1200" cap="none" spc="0" normalizeH="0" baseline="0" noProof="0">
                <a:ln>
                  <a:noFill/>
                </a:ln>
                <a:solidFill>
                  <a:srgbClr val="000000"/>
                </a:solidFill>
                <a:effectLst/>
                <a:uLnTx/>
                <a:uFillTx/>
                <a:latin typeface="Arial"/>
                <a:ea typeface="+mn-ea"/>
                <a:cs typeface="+mn-cs"/>
              </a:rPr>
              <a:t>% to </a:t>
            </a:r>
            <a:r>
              <a:rPr lang="en-US" sz="1200">
                <a:solidFill>
                  <a:srgbClr val="000000"/>
                </a:solidFill>
                <a:latin typeface="Arial"/>
              </a:rPr>
              <a:t>37</a:t>
            </a:r>
            <a:r>
              <a:rPr kumimoji="0" lang="en-US" sz="1200" b="0" i="0" u="none" strike="noStrike" kern="1200" cap="none" spc="0" normalizeH="0" baseline="0" noProof="0">
                <a:ln>
                  <a:noFill/>
                </a:ln>
                <a:solidFill>
                  <a:srgbClr val="000000"/>
                </a:solidFill>
                <a:effectLst/>
                <a:uLnTx/>
                <a:uFillTx/>
                <a:latin typeface="Arial"/>
                <a:ea typeface="+mn-ea"/>
                <a:cs typeface="+mn-cs"/>
              </a:rPr>
              <a:t>%</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all </a:t>
            </a:r>
            <a:r>
              <a:rPr lang="en-US" sz="1200">
                <a:solidFill>
                  <a:srgbClr val="000000"/>
                </a:solidFill>
                <a:latin typeface="Arial"/>
              </a:rPr>
              <a:t>P</a:t>
            </a:r>
            <a:r>
              <a:rPr kumimoji="0" lang="en-US" sz="1200" b="0" i="0" u="none" strike="noStrike" kern="1200" cap="none" spc="0" normalizeH="0" baseline="0" noProof="0">
                <a:ln>
                  <a:noFill/>
                </a:ln>
                <a:solidFill>
                  <a:srgbClr val="000000"/>
                </a:solidFill>
                <a:effectLst/>
                <a:uLnTx/>
                <a:uFillTx/>
                <a:latin typeface="Arial"/>
                <a:ea typeface="+mn-ea"/>
                <a:cs typeface="+mn-cs"/>
              </a:rPr>
              <a:t>ower and </a:t>
            </a:r>
            <a:r>
              <a:rPr lang="en-US" sz="1200">
                <a:solidFill>
                  <a:srgbClr val="000000"/>
                </a:solidFill>
                <a:latin typeface="Arial"/>
              </a:rPr>
              <a:t>H</a:t>
            </a:r>
            <a:r>
              <a:rPr kumimoji="0" lang="en-US" sz="1200" b="0" i="0" u="none" strike="noStrike" kern="1200" cap="none" spc="0" normalizeH="0" baseline="0" noProof="0">
                <a:ln>
                  <a:noFill/>
                </a:ln>
                <a:solidFill>
                  <a:srgbClr val="000000"/>
                </a:solidFill>
                <a:effectLst/>
                <a:uLnTx/>
                <a:uFillTx/>
                <a:latin typeface="Arial"/>
                <a:ea typeface="+mn-ea"/>
                <a:cs typeface="+mn-cs"/>
              </a:rPr>
              <a:t>eat</a:t>
            </a:r>
          </a:p>
        </p:txBody>
      </p:sp>
      <p:sp>
        <p:nvSpPr>
          <p:cNvPr id="1639" name="Rectangle 1638">
            <a:extLst>
              <a:ext uri="{FF2B5EF4-FFF2-40B4-BE49-F238E27FC236}">
                <a16:creationId xmlns:a16="http://schemas.microsoft.com/office/drawing/2014/main" id="{CCF0101B-D4A3-1913-04C5-585E20883A1B}"/>
              </a:ext>
            </a:extLst>
          </p:cNvPr>
          <p:cNvSpPr/>
          <p:nvPr/>
        </p:nvSpPr>
        <p:spPr bwMode="gray">
          <a:xfrm>
            <a:off x="9361274" y="3231644"/>
            <a:ext cx="791004" cy="3153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17% to 25%</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in Road</a:t>
            </a:r>
          </a:p>
        </p:txBody>
      </p:sp>
      <p:sp>
        <p:nvSpPr>
          <p:cNvPr id="1640" name="Rectangle 1639">
            <a:extLst>
              <a:ext uri="{FF2B5EF4-FFF2-40B4-BE49-F238E27FC236}">
                <a16:creationId xmlns:a16="http://schemas.microsoft.com/office/drawing/2014/main" id="{67BF81B9-52A2-B5BE-66C6-6F3CCB2706E4}"/>
              </a:ext>
            </a:extLst>
          </p:cNvPr>
          <p:cNvSpPr/>
          <p:nvPr/>
        </p:nvSpPr>
        <p:spPr bwMode="gray">
          <a:xfrm>
            <a:off x="10657068" y="2227626"/>
            <a:ext cx="602457" cy="2206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11% to 16%</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In Buildings</a:t>
            </a:r>
          </a:p>
        </p:txBody>
      </p:sp>
      <p:sp>
        <p:nvSpPr>
          <p:cNvPr id="1641" name="Rectangle 1640">
            <a:extLst>
              <a:ext uri="{FF2B5EF4-FFF2-40B4-BE49-F238E27FC236}">
                <a16:creationId xmlns:a16="http://schemas.microsoft.com/office/drawing/2014/main" id="{FF88A368-9F3B-305B-05AD-5EAB24E7D76B}"/>
              </a:ext>
            </a:extLst>
          </p:cNvPr>
          <p:cNvSpPr/>
          <p:nvPr/>
        </p:nvSpPr>
        <p:spPr bwMode="gray">
          <a:xfrm>
            <a:off x="1683940" y="4561200"/>
            <a:ext cx="1150143" cy="29941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3% to 4%</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In </a:t>
            </a:r>
            <a:r>
              <a:rPr kumimoji="0" lang="en-US" sz="1050" b="0" i="0" u="none" strike="noStrike" kern="1200" cap="none" spc="0" normalizeH="0" noProof="0">
                <a:ln>
                  <a:noFill/>
                </a:ln>
                <a:solidFill>
                  <a:srgbClr val="000000"/>
                </a:solidFill>
                <a:effectLst/>
                <a:uLnTx/>
                <a:uFillTx/>
                <a:latin typeface="Arial"/>
                <a:ea typeface="+mn-ea"/>
                <a:cs typeface="+mn-cs"/>
              </a:rPr>
              <a:t>Iron</a:t>
            </a:r>
            <a:r>
              <a:rPr kumimoji="0" lang="en-US" sz="1050" b="0" i="0" u="none" strike="noStrike" kern="1200" cap="none" spc="0" normalizeH="0" baseline="0" noProof="0">
                <a:ln>
                  <a:noFill/>
                </a:ln>
                <a:solidFill>
                  <a:srgbClr val="000000"/>
                </a:solidFill>
                <a:effectLst/>
                <a:uLnTx/>
                <a:uFillTx/>
                <a:latin typeface="Arial"/>
                <a:ea typeface="+mn-ea"/>
                <a:cs typeface="+mn-cs"/>
              </a:rPr>
              <a:t> and Steel</a:t>
            </a:r>
          </a:p>
        </p:txBody>
      </p:sp>
      <p:sp>
        <p:nvSpPr>
          <p:cNvPr id="1642" name="btfpNotesBox111697">
            <a:extLst>
              <a:ext uri="{FF2B5EF4-FFF2-40B4-BE49-F238E27FC236}">
                <a16:creationId xmlns:a16="http://schemas.microsoft.com/office/drawing/2014/main" id="{9BC4731B-6450-858A-D975-CC3373239C77}"/>
              </a:ext>
            </a:extLst>
          </p:cNvPr>
          <p:cNvSpPr txBox="1"/>
          <p:nvPr>
            <p:custDataLst>
              <p:tags r:id="rId77"/>
            </p:custDataLst>
          </p:nvPr>
        </p:nvSpPr>
        <p:spPr bwMode="gray">
          <a:xfrm>
            <a:off x="330200" y="6423026"/>
            <a:ext cx="10136189" cy="369332"/>
          </a:xfrm>
          <a:prstGeom prst="rect">
            <a:avLst/>
          </a:prstGeom>
          <a:noFill/>
        </p:spPr>
        <p:txBody>
          <a:bodyPr vert="horz" wrap="square" lIns="0" tIns="0" rIns="0" bIns="0" rtlCol="0" anchor="b">
            <a:no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2024 emissions based on projections. </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Scope 1 emissions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Rhodium Group Climate Deck</a:t>
            </a:r>
            <a:r>
              <a:rPr kumimoji="0" lang="en-US" sz="800" b="0" i="0" u="none" strike="noStrike" kern="1200" cap="none" spc="0" normalizeH="0" baseline="0" noProof="0" dirty="0">
                <a:ln>
                  <a:noFill/>
                </a:ln>
                <a:solidFill>
                  <a:srgbClr val="000000"/>
                </a:solidFill>
                <a:effectLst/>
                <a:uLnTx/>
                <a:uFillTx/>
                <a:latin typeface="Arial"/>
                <a:ea typeface="+mn-ea"/>
                <a:cs typeface="+mn-cs"/>
              </a:rPr>
              <a:t> (September 2024); abatement estimates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BloombergNEF</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 IRENA</a:t>
            </a:r>
            <a:r>
              <a:rPr kumimoji="0" lang="en-US" sz="800" b="0" i="0" u="none" strike="noStrike" kern="1200" cap="none" spc="0" normalizeH="0" baseline="0" noProof="0" dirty="0">
                <a:ln>
                  <a:noFill/>
                </a:ln>
                <a:solidFill>
                  <a:srgbClr val="000000"/>
                </a:solidFill>
                <a:effectLst/>
                <a:uLnTx/>
                <a:uFillTx/>
                <a:latin typeface="Arial"/>
                <a:ea typeface="+mn-ea"/>
                <a:cs typeface="+mn-cs"/>
              </a:rPr>
              <a:t>,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IEA</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Theo Moers,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hlinkClick r:id="rId9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93"/>
              </a:rPr>
              <a:t>Reconsidering Wind</a:t>
            </a:r>
            <a:r>
              <a:rPr lang="en-US" sz="800" dirty="0">
                <a:solidFill>
                  <a:srgbClr val="000000"/>
                </a:solidFill>
              </a:rPr>
              <a:t>” (5 March 2025).</a:t>
            </a:r>
            <a:endParaRPr lang="en-US" sz="800" dirty="0">
              <a:solidFill>
                <a:srgbClr val="000000"/>
              </a:solidFill>
              <a:ea typeface="+mn-lt"/>
              <a:cs typeface="+mn-lt"/>
            </a:endParaRPr>
          </a:p>
        </p:txBody>
      </p:sp>
      <p:sp>
        <p:nvSpPr>
          <p:cNvPr id="1653" name="Text Placeholder 10">
            <a:extLst>
              <a:ext uri="{FF2B5EF4-FFF2-40B4-BE49-F238E27FC236}">
                <a16:creationId xmlns:a16="http://schemas.microsoft.com/office/drawing/2014/main" id="{65FC751F-3050-E514-86EE-2C34C37A9AC5}"/>
              </a:ext>
            </a:extLst>
          </p:cNvPr>
          <p:cNvSpPr>
            <a:spLocks noGrp="1"/>
          </p:cNvSpPr>
          <p:nvPr>
            <p:custDataLst>
              <p:tags r:id="rId78"/>
            </p:custDataLst>
          </p:nvPr>
        </p:nvSpPr>
        <p:spPr bwMode="auto">
          <a:xfrm>
            <a:off x="492125" y="1386941"/>
            <a:ext cx="3143250"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u="none" strike="noStrike" kern="1200" cap="none" spc="0" normalizeH="0" baseline="0" noProof="0" dirty="0">
                <a:ln>
                  <a:noFill/>
                </a:ln>
                <a:solidFill>
                  <a:srgbClr val="000000"/>
                </a:solidFill>
                <a:effectLst/>
                <a:uLnTx/>
                <a:uFillTx/>
                <a:latin typeface="Arial"/>
              </a:rPr>
              <a:t>CO</a:t>
            </a:r>
            <a:r>
              <a:rPr kumimoji="0" lang="en-US" altLang="en-US" sz="1200" b="1" u="none" strike="noStrike" kern="1200" cap="none" spc="0" normalizeH="0" baseline="-25000" noProof="0" dirty="0">
                <a:ln>
                  <a:noFill/>
                </a:ln>
                <a:solidFill>
                  <a:srgbClr val="000000"/>
                </a:solidFill>
                <a:effectLst/>
                <a:uLnTx/>
                <a:uFillTx/>
                <a:latin typeface="Arial"/>
              </a:rPr>
              <a:t>2</a:t>
            </a:r>
            <a:r>
              <a:rPr kumimoji="0" lang="en-US" altLang="en-US" sz="1200" b="1" u="none" strike="noStrike" kern="1200" cap="none" spc="0" normalizeH="0" baseline="0" noProof="0" dirty="0">
                <a:ln>
                  <a:noFill/>
                </a:ln>
                <a:solidFill>
                  <a:srgbClr val="000000"/>
                </a:solidFill>
                <a:effectLst/>
                <a:uLnTx/>
                <a:uFillTx/>
                <a:latin typeface="Arial"/>
              </a:rPr>
              <a:t>e emissions in 2024*: </a:t>
            </a:r>
            <a:r>
              <a:rPr lang="en-US" altLang="en-US" sz="1200" b="1" dirty="0">
                <a:solidFill>
                  <a:srgbClr val="000000"/>
                </a:solidFill>
                <a:latin typeface="Arial"/>
              </a:rPr>
              <a:t>~50</a:t>
            </a:r>
            <a:r>
              <a:rPr kumimoji="0" lang="en-US" altLang="en-US" sz="1200" b="1" u="none" strike="noStrike" kern="1200" cap="none" spc="0" normalizeH="0" baseline="0" noProof="0" dirty="0">
                <a:ln>
                  <a:noFill/>
                </a:ln>
                <a:solidFill>
                  <a:srgbClr val="000000"/>
                </a:solidFill>
                <a:effectLst/>
                <a:uLnTx/>
                <a:uFillTx/>
                <a:latin typeface="Arial"/>
              </a:rPr>
              <a:t> billion </a:t>
            </a:r>
            <a:r>
              <a:rPr kumimoji="0" lang="en-US" altLang="en-US" sz="1200" b="1" u="none" strike="noStrike" kern="1200" cap="none" spc="0" normalizeH="0" baseline="0" noProof="0" dirty="0" err="1">
                <a:ln>
                  <a:noFill/>
                </a:ln>
                <a:solidFill>
                  <a:srgbClr val="000000"/>
                </a:solidFill>
                <a:effectLst/>
                <a:uLnTx/>
                <a:uFillTx/>
                <a:latin typeface="Arial"/>
              </a:rPr>
              <a:t>tonnes</a:t>
            </a:r>
            <a:endParaRPr kumimoji="0" lang="en-US" altLang="en-US" sz="1200" b="1" u="none" strike="noStrike" kern="1200" cap="none" spc="0" normalizeH="0" baseline="0" noProof="0" dirty="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dirty="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dirty="0">
              <a:ln>
                <a:noFill/>
              </a:ln>
              <a:solidFill>
                <a:srgbClr val="000000"/>
              </a:solidFill>
              <a:effectLst/>
              <a:uLnTx/>
              <a:uFillTx/>
              <a:latin typeface="Arial"/>
            </a:endParaRPr>
          </a:p>
        </p:txBody>
      </p:sp>
      <p:sp>
        <p:nvSpPr>
          <p:cNvPr id="1812" name="Rectangle 1811">
            <a:extLst>
              <a:ext uri="{FF2B5EF4-FFF2-40B4-BE49-F238E27FC236}">
                <a16:creationId xmlns:a16="http://schemas.microsoft.com/office/drawing/2014/main" id="{8A1F091F-95E5-4936-B168-608378215CC9}"/>
              </a:ext>
            </a:extLst>
          </p:cNvPr>
          <p:cNvSpPr/>
          <p:nvPr>
            <p:custDataLst>
              <p:tags r:id="rId79"/>
            </p:custDataLst>
          </p:nvPr>
        </p:nvSpPr>
        <p:spPr bwMode="auto">
          <a:xfrm>
            <a:off x="8029575" y="1162050"/>
            <a:ext cx="214313" cy="160338"/>
          </a:xfrm>
          <a:prstGeom prst="rect">
            <a:avLst/>
          </a:prstGeom>
          <a:solidFill>
            <a:srgbClr val="6A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13" name="Rectangle 1812">
            <a:extLst>
              <a:ext uri="{FF2B5EF4-FFF2-40B4-BE49-F238E27FC236}">
                <a16:creationId xmlns:a16="http://schemas.microsoft.com/office/drawing/2014/main" id="{90DA6D4F-AB1F-3ACD-D1D0-13BDFA64EA0C}"/>
              </a:ext>
            </a:extLst>
          </p:cNvPr>
          <p:cNvSpPr/>
          <p:nvPr>
            <p:custDataLst>
              <p:tags r:id="rId80"/>
            </p:custDataLst>
          </p:nvPr>
        </p:nvSpPr>
        <p:spPr bwMode="auto">
          <a:xfrm>
            <a:off x="8029575" y="1395413"/>
            <a:ext cx="214313" cy="16033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83" name="Text Placeholder 10">
            <a:extLst>
              <a:ext uri="{FF2B5EF4-FFF2-40B4-BE49-F238E27FC236}">
                <a16:creationId xmlns:a16="http://schemas.microsoft.com/office/drawing/2014/main" id="{293047C8-7FB6-EBD6-7A59-764F90298FD2}"/>
              </a:ext>
            </a:extLst>
          </p:cNvPr>
          <p:cNvSpPr txBox="1">
            <a:spLocks/>
          </p:cNvSpPr>
          <p:nvPr>
            <p:custDataLst>
              <p:tags r:id="rId81"/>
            </p:custDataLst>
          </p:nvPr>
        </p:nvSpPr>
        <p:spPr bwMode="auto">
          <a:xfrm>
            <a:off x="8294688" y="1390650"/>
            <a:ext cx="287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Additional </a:t>
            </a:r>
            <a:r>
              <a:rPr lang="en-US" altLang="en-US" sz="1200"/>
              <a:t>A</a:t>
            </a:r>
            <a:r>
              <a:rPr lang="en-US" altLang="en-US" sz="1200">
                <a:effectLst/>
              </a:rPr>
              <a:t>batement in Net Zero Scenario</a:t>
            </a:r>
            <a:endParaRPr lang="en-US" sz="1200"/>
          </a:p>
        </p:txBody>
      </p:sp>
      <p:sp>
        <p:nvSpPr>
          <p:cNvPr id="1805" name="Text Placeholder 10">
            <a:extLst>
              <a:ext uri="{FF2B5EF4-FFF2-40B4-BE49-F238E27FC236}">
                <a16:creationId xmlns:a16="http://schemas.microsoft.com/office/drawing/2014/main" id="{0FE736FC-7E8B-5952-50E7-56D28027877A}"/>
              </a:ext>
            </a:extLst>
          </p:cNvPr>
          <p:cNvSpPr txBox="1">
            <a:spLocks/>
          </p:cNvSpPr>
          <p:nvPr>
            <p:custDataLst>
              <p:tags r:id="rId82"/>
            </p:custDataLst>
          </p:nvPr>
        </p:nvSpPr>
        <p:spPr bwMode="auto">
          <a:xfrm>
            <a:off x="8294688" y="1157288"/>
            <a:ext cx="294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Abatement in Economic Transition Scenario</a:t>
            </a:r>
            <a:endParaRPr lang="en-US" sz="1200"/>
          </a:p>
        </p:txBody>
      </p:sp>
    </p:spTree>
    <p:custDataLst>
      <p:tags r:id="rId2"/>
    </p:custDataLst>
    <p:extLst>
      <p:ext uri="{BB962C8B-B14F-4D97-AF65-F5344CB8AC3E}">
        <p14:creationId xmlns:p14="http://schemas.microsoft.com/office/powerpoint/2010/main" val="3004627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14EAD-8D94-9919-A083-CC2E410645D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D698D32-57E7-8819-78A1-82A44837F7DE}"/>
              </a:ext>
            </a:extLst>
          </p:cNvPr>
          <p:cNvGraphicFramePr>
            <a:graphicFrameLocks noChangeAspect="1"/>
          </p:cNvGraphicFramePr>
          <p:nvPr>
            <p:custDataLst>
              <p:tags r:id="rId3"/>
            </p:custDataLst>
            <p:extLst>
              <p:ext uri="{D42A27DB-BD31-4B8C-83A1-F6EECF244321}">
                <p14:modId xmlns:p14="http://schemas.microsoft.com/office/powerpoint/2010/main" val="94324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9" name="think-cell Slide" r:id="rId29" imgW="592" imgH="591" progId="TCLayout.ActiveDocument.1">
                  <p:embed/>
                </p:oleObj>
              </mc:Choice>
              <mc:Fallback>
                <p:oleObj name="think-cell Slide" r:id="rId29" imgW="592" imgH="591" progId="TCLayout.ActiveDocument.1">
                  <p:embed/>
                  <p:pic>
                    <p:nvPicPr>
                      <p:cNvPr id="7" name="think-cell data - do not delete" hidden="1">
                        <a:extLst>
                          <a:ext uri="{FF2B5EF4-FFF2-40B4-BE49-F238E27FC236}">
                            <a16:creationId xmlns:a16="http://schemas.microsoft.com/office/drawing/2014/main" id="{1D698D32-57E7-8819-78A1-82A44837F7DE}"/>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53B226E-A09A-DCF3-CD3F-8AFBF9A5D43B}"/>
              </a:ext>
            </a:extLst>
          </p:cNvPr>
          <p:cNvSpPr>
            <a:spLocks noGrp="1"/>
          </p:cNvSpPr>
          <p:nvPr>
            <p:ph type="title"/>
          </p:nvPr>
        </p:nvSpPr>
        <p:spPr>
          <a:xfrm>
            <a:off x="330200" y="523318"/>
            <a:ext cx="11541125" cy="882788"/>
          </a:xfrm>
        </p:spPr>
        <p:txBody>
          <a:bodyPr vert="horz">
            <a:noAutofit/>
          </a:bodyPr>
          <a:lstStyle/>
          <a:p>
            <a:r>
              <a:rPr lang="en-US"/>
              <a:t>Uneven market concentration (tier 3) leads to bottlenecks and motivates manufacturers to pursue vertical integration</a:t>
            </a:r>
          </a:p>
        </p:txBody>
      </p:sp>
      <p:sp>
        <p:nvSpPr>
          <p:cNvPr id="18" name="TextBox 8">
            <a:extLst>
              <a:ext uri="{FF2B5EF4-FFF2-40B4-BE49-F238E27FC236}">
                <a16:creationId xmlns:a16="http://schemas.microsoft.com/office/drawing/2014/main" id="{94A9E894-654C-A9CF-3A85-38500BABF3E8}"/>
              </a:ext>
            </a:extLst>
          </p:cNvPr>
          <p:cNvSpPr txBox="1"/>
          <p:nvPr/>
        </p:nvSpPr>
        <p:spPr bwMode="gray">
          <a:xfrm>
            <a:off x="8629649" y="1554480"/>
            <a:ext cx="3081836" cy="4280351"/>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pPr>
            <a:r>
              <a:rPr lang="en-US" sz="1050" dirty="0"/>
              <a:t>Procurement trends have led to </a:t>
            </a:r>
            <a:r>
              <a:rPr lang="en-US" sz="1050" b="1" dirty="0"/>
              <a:t>distinct market structures</a:t>
            </a:r>
            <a:r>
              <a:rPr lang="en-US" sz="1050" dirty="0"/>
              <a:t> within each component segment.</a:t>
            </a:r>
          </a:p>
          <a:p>
            <a:pPr>
              <a:spcBef>
                <a:spcPts val="0"/>
              </a:spcBef>
              <a:spcAft>
                <a:spcPts val="400"/>
              </a:spcAft>
              <a:buFont typeface="Arial" panose="020B0604020202020204" pitchFamily="34" charset="0"/>
              <a:buChar char="•"/>
            </a:pPr>
            <a:r>
              <a:rPr lang="en-US" sz="1050" b="1" dirty="0"/>
              <a:t>Major pinch points</a:t>
            </a:r>
            <a:r>
              <a:rPr lang="en-US" sz="1050" dirty="0"/>
              <a:t> exist in the </a:t>
            </a:r>
            <a:r>
              <a:rPr lang="en-US" sz="1050" b="1" dirty="0"/>
              <a:t>blade, bearing, and gearbox</a:t>
            </a:r>
            <a:r>
              <a:rPr lang="en-US" sz="1050" dirty="0"/>
              <a:t> segments, where high market concentration and a limited number of suppliers constrain availability.</a:t>
            </a:r>
          </a:p>
          <a:p>
            <a:pPr>
              <a:spcBef>
                <a:spcPts val="0"/>
              </a:spcBef>
              <a:spcAft>
                <a:spcPts val="400"/>
              </a:spcAft>
              <a:buFont typeface="Arial" panose="020B0604020202020204" pitchFamily="34" charset="0"/>
              <a:buChar char="•"/>
            </a:pPr>
            <a:r>
              <a:rPr lang="en-US" sz="1050" dirty="0"/>
              <a:t>As pinch points ripple through the supply chain, component disparities intensify shortages. Ultimately, </a:t>
            </a:r>
            <a:r>
              <a:rPr lang="en-US" sz="1050" b="1" dirty="0"/>
              <a:t>turbine assembly volumes are dictated by the component segment with the tightest pinch point</a:t>
            </a:r>
            <a:r>
              <a:rPr lang="en-US" sz="1050" dirty="0"/>
              <a:t> in supply, limiting the total units available for production.</a:t>
            </a:r>
          </a:p>
          <a:p>
            <a:pPr>
              <a:spcBef>
                <a:spcPts val="0"/>
              </a:spcBef>
              <a:spcAft>
                <a:spcPts val="400"/>
              </a:spcAft>
              <a:buFont typeface="Arial" panose="020B0604020202020204" pitchFamily="34" charset="0"/>
              <a:buChar char="•"/>
            </a:pPr>
            <a:r>
              <a:rPr lang="en-US" sz="1050" b="1" dirty="0"/>
              <a:t>Lower entry barriers</a:t>
            </a:r>
            <a:r>
              <a:rPr lang="en-US" sz="1050" dirty="0"/>
              <a:t> in segments such as </a:t>
            </a:r>
            <a:r>
              <a:rPr lang="en-US" sz="1050" b="1" dirty="0"/>
              <a:t>controls, generators, castings, and towers</a:t>
            </a:r>
            <a:r>
              <a:rPr lang="en-US" sz="1050" dirty="0"/>
              <a:t> have resulted in a more diversified and competitive supplier base.</a:t>
            </a:r>
          </a:p>
          <a:p>
            <a:pPr>
              <a:spcBef>
                <a:spcPts val="0"/>
              </a:spcBef>
              <a:spcAft>
                <a:spcPts val="400"/>
              </a:spcAft>
            </a:pPr>
            <a:r>
              <a:rPr lang="en-US" sz="1050" dirty="0"/>
              <a:t>Structural dynamics create a highly uneven market, incentivizing manufacturers to explore </a:t>
            </a:r>
            <a:r>
              <a:rPr lang="en-US" sz="1050" b="1" dirty="0"/>
              <a:t>vertical integration</a:t>
            </a:r>
            <a:r>
              <a:rPr lang="en-US" sz="1050" dirty="0"/>
              <a:t> as a risk mitigation strategy.</a:t>
            </a:r>
          </a:p>
        </p:txBody>
      </p:sp>
      <p:sp>
        <p:nvSpPr>
          <p:cNvPr id="5" name="Text Placeholder 10">
            <a:extLst>
              <a:ext uri="{FF2B5EF4-FFF2-40B4-BE49-F238E27FC236}">
                <a16:creationId xmlns:a16="http://schemas.microsoft.com/office/drawing/2014/main" id="{D941C011-8FD5-DB2D-1E4B-36B4D0F2E059}"/>
              </a:ext>
            </a:extLst>
          </p:cNvPr>
          <p:cNvSpPr txBox="1">
            <a:spLocks/>
          </p:cNvSpPr>
          <p:nvPr>
            <p:custDataLst>
              <p:tags r:id="rId4"/>
            </p:custDataLst>
          </p:nvPr>
        </p:nvSpPr>
        <p:spPr bwMode="auto">
          <a:xfrm>
            <a:off x="1106488" y="2101850"/>
            <a:ext cx="1135063" cy="346075"/>
          </a:xfrm>
          <a:prstGeom prst="chevron">
            <a:avLst>
              <a:gd name="adj" fmla="val 28440"/>
            </a:avLst>
          </a:prstGeom>
          <a:solidFill>
            <a:srgbClr val="C3CFE1"/>
          </a:solidFill>
          <a:ln w="6350" cmpd="sng">
            <a:noFill/>
          </a:ln>
          <a:effectLst/>
        </p:spPr>
        <p:txBody>
          <a:bodyPr vert="horz" wrap="none" lIns="22225"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t>Towers	</a:t>
            </a:r>
          </a:p>
        </p:txBody>
      </p:sp>
      <p:sp>
        <p:nvSpPr>
          <p:cNvPr id="8" name="Text Placeholder 10">
            <a:extLst>
              <a:ext uri="{FF2B5EF4-FFF2-40B4-BE49-F238E27FC236}">
                <a16:creationId xmlns:a16="http://schemas.microsoft.com/office/drawing/2014/main" id="{5F49F765-396B-58A3-C575-6280A59BC281}"/>
              </a:ext>
            </a:extLst>
          </p:cNvPr>
          <p:cNvSpPr txBox="1">
            <a:spLocks/>
          </p:cNvSpPr>
          <p:nvPr>
            <p:custDataLst>
              <p:tags r:id="rId5"/>
            </p:custDataLst>
          </p:nvPr>
        </p:nvSpPr>
        <p:spPr bwMode="auto">
          <a:xfrm>
            <a:off x="2143125" y="2101850"/>
            <a:ext cx="944563" cy="346075"/>
          </a:xfrm>
          <a:prstGeom prst="chevron">
            <a:avLst>
              <a:gd name="adj" fmla="val 28899"/>
            </a:avLst>
          </a:prstGeom>
          <a:solidFill>
            <a:srgbClr val="C3CFE1"/>
          </a:solidFill>
          <a:ln w="6350" cmpd="sng">
            <a:noFill/>
          </a:ln>
          <a:effectLst/>
        </p:spPr>
        <p:txBody>
          <a:bodyPr vert="horz" wrap="none" lIns="49213"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t>Castings</a:t>
            </a:r>
          </a:p>
        </p:txBody>
      </p:sp>
      <p:sp>
        <p:nvSpPr>
          <p:cNvPr id="9" name="Text Placeholder 10">
            <a:extLst>
              <a:ext uri="{FF2B5EF4-FFF2-40B4-BE49-F238E27FC236}">
                <a16:creationId xmlns:a16="http://schemas.microsoft.com/office/drawing/2014/main" id="{28E32A98-A675-A3A6-C4FB-6D0D84BAC5A0}"/>
              </a:ext>
            </a:extLst>
          </p:cNvPr>
          <p:cNvSpPr txBox="1">
            <a:spLocks/>
          </p:cNvSpPr>
          <p:nvPr>
            <p:custDataLst>
              <p:tags r:id="rId6"/>
            </p:custDataLst>
          </p:nvPr>
        </p:nvSpPr>
        <p:spPr bwMode="auto">
          <a:xfrm>
            <a:off x="2987675" y="2101850"/>
            <a:ext cx="1050925" cy="346075"/>
          </a:xfrm>
          <a:prstGeom prst="chevron">
            <a:avLst>
              <a:gd name="adj" fmla="val 28440"/>
            </a:avLst>
          </a:prstGeom>
          <a:solidFill>
            <a:srgbClr val="C3CFE1"/>
          </a:solidFill>
          <a:ln w="9525" cmpd="sng">
            <a:noFill/>
          </a:ln>
          <a:effectLst/>
        </p:spPr>
        <p:txBody>
          <a:bodyPr vert="horz" wrap="none" lIns="52388"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t>Generator</a:t>
            </a:r>
          </a:p>
        </p:txBody>
      </p:sp>
      <p:sp>
        <p:nvSpPr>
          <p:cNvPr id="10" name="Text Placeholder 10">
            <a:extLst>
              <a:ext uri="{FF2B5EF4-FFF2-40B4-BE49-F238E27FC236}">
                <a16:creationId xmlns:a16="http://schemas.microsoft.com/office/drawing/2014/main" id="{F96EBD85-B9D2-9CA2-CDE6-E5945DBDC3DB}"/>
              </a:ext>
            </a:extLst>
          </p:cNvPr>
          <p:cNvSpPr txBox="1">
            <a:spLocks/>
          </p:cNvSpPr>
          <p:nvPr>
            <p:custDataLst>
              <p:tags r:id="rId7"/>
            </p:custDataLst>
          </p:nvPr>
        </p:nvSpPr>
        <p:spPr bwMode="auto">
          <a:xfrm>
            <a:off x="3940175" y="2101850"/>
            <a:ext cx="1082675" cy="346075"/>
          </a:xfrm>
          <a:prstGeom prst="chevron">
            <a:avLst>
              <a:gd name="adj" fmla="val 28440"/>
            </a:avLst>
          </a:prstGeom>
          <a:solidFill>
            <a:srgbClr val="9DB1CF"/>
          </a:solidFill>
          <a:ln w="9525" cmpd="sng">
            <a:noFill/>
          </a:ln>
          <a:effectLst/>
        </p:spPr>
        <p:txBody>
          <a:bodyPr vert="horz" wrap="none" lIns="50800"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solidFill>
                  <a:schemeClr val="bg1"/>
                </a:solidFill>
              </a:rPr>
              <a:t>Controls</a:t>
            </a:r>
          </a:p>
        </p:txBody>
      </p:sp>
      <p:sp>
        <p:nvSpPr>
          <p:cNvPr id="12" name="Text Placeholder 10">
            <a:extLst>
              <a:ext uri="{FF2B5EF4-FFF2-40B4-BE49-F238E27FC236}">
                <a16:creationId xmlns:a16="http://schemas.microsoft.com/office/drawing/2014/main" id="{B8060E16-AC22-EB60-2395-5A62E457BED9}"/>
              </a:ext>
            </a:extLst>
          </p:cNvPr>
          <p:cNvSpPr txBox="1">
            <a:spLocks/>
          </p:cNvSpPr>
          <p:nvPr>
            <p:custDataLst>
              <p:tags r:id="rId8"/>
            </p:custDataLst>
          </p:nvPr>
        </p:nvSpPr>
        <p:spPr bwMode="auto">
          <a:xfrm>
            <a:off x="4924425" y="2101850"/>
            <a:ext cx="1082675" cy="346075"/>
          </a:xfrm>
          <a:prstGeom prst="chevron">
            <a:avLst>
              <a:gd name="adj" fmla="val 28440"/>
            </a:avLst>
          </a:prstGeom>
          <a:solidFill>
            <a:srgbClr val="9DB1CF"/>
          </a:solidFill>
          <a:ln w="9525" cmpd="sng">
            <a:noFill/>
          </a:ln>
          <a:effectLst/>
        </p:spPr>
        <p:txBody>
          <a:bodyPr vert="horz" wrap="none" lIns="50800"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solidFill>
                  <a:schemeClr val="bg1"/>
                </a:solidFill>
              </a:rPr>
              <a:t>Gearbox</a:t>
            </a:r>
          </a:p>
        </p:txBody>
      </p:sp>
      <p:sp>
        <p:nvSpPr>
          <p:cNvPr id="13" name="Text Placeholder 10">
            <a:extLst>
              <a:ext uri="{FF2B5EF4-FFF2-40B4-BE49-F238E27FC236}">
                <a16:creationId xmlns:a16="http://schemas.microsoft.com/office/drawing/2014/main" id="{CD5E8DBE-DBDB-7B27-7C26-FD645F95C58A}"/>
              </a:ext>
            </a:extLst>
          </p:cNvPr>
          <p:cNvSpPr txBox="1">
            <a:spLocks/>
          </p:cNvSpPr>
          <p:nvPr>
            <p:custDataLst>
              <p:tags r:id="rId9"/>
            </p:custDataLst>
          </p:nvPr>
        </p:nvSpPr>
        <p:spPr bwMode="auto">
          <a:xfrm>
            <a:off x="5908675" y="2101850"/>
            <a:ext cx="1082675" cy="346075"/>
          </a:xfrm>
          <a:prstGeom prst="chevron">
            <a:avLst>
              <a:gd name="adj" fmla="val 28440"/>
            </a:avLst>
          </a:prstGeom>
          <a:solidFill>
            <a:srgbClr val="364D6E"/>
          </a:solidFill>
          <a:ln w="9525" cmpd="sng">
            <a:noFill/>
          </a:ln>
          <a:effectLst/>
        </p:spPr>
        <p:txBody>
          <a:bodyPr vert="horz" wrap="none" lIns="50800"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solidFill>
                  <a:schemeClr val="bg1"/>
                </a:solidFill>
              </a:rPr>
              <a:t>Bearings</a:t>
            </a:r>
          </a:p>
        </p:txBody>
      </p:sp>
      <p:sp>
        <p:nvSpPr>
          <p:cNvPr id="14" name="Text Placeholder 10">
            <a:extLst>
              <a:ext uri="{FF2B5EF4-FFF2-40B4-BE49-F238E27FC236}">
                <a16:creationId xmlns:a16="http://schemas.microsoft.com/office/drawing/2014/main" id="{6CC9234D-CEBE-9A88-84AF-967628C7A93E}"/>
              </a:ext>
            </a:extLst>
          </p:cNvPr>
          <p:cNvSpPr txBox="1">
            <a:spLocks/>
          </p:cNvSpPr>
          <p:nvPr>
            <p:custDataLst>
              <p:tags r:id="rId10"/>
            </p:custDataLst>
          </p:nvPr>
        </p:nvSpPr>
        <p:spPr bwMode="auto">
          <a:xfrm>
            <a:off x="6892925" y="2101850"/>
            <a:ext cx="1082675" cy="346075"/>
          </a:xfrm>
          <a:prstGeom prst="chevron">
            <a:avLst>
              <a:gd name="adj" fmla="val 28440"/>
            </a:avLst>
          </a:prstGeom>
          <a:solidFill>
            <a:srgbClr val="364D6E"/>
          </a:solidFill>
          <a:ln w="9525" cmpd="sng">
            <a:noFill/>
          </a:ln>
          <a:effectLst/>
        </p:spPr>
        <p:txBody>
          <a:bodyPr vert="horz" wrap="none" lIns="50800" tIns="96838" rIns="0" bIns="96838"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solidFill>
                  <a:schemeClr val="bg1"/>
                </a:solidFill>
              </a:rPr>
              <a:t>Rotor/Blade</a:t>
            </a:r>
          </a:p>
        </p:txBody>
      </p:sp>
      <p:sp>
        <p:nvSpPr>
          <p:cNvPr id="15" name="Text Placeholder 10">
            <a:extLst>
              <a:ext uri="{FF2B5EF4-FFF2-40B4-BE49-F238E27FC236}">
                <a16:creationId xmlns:a16="http://schemas.microsoft.com/office/drawing/2014/main" id="{64FEB83B-9A55-417D-F49F-874DE403D92C}"/>
              </a:ext>
            </a:extLst>
          </p:cNvPr>
          <p:cNvSpPr txBox="1">
            <a:spLocks/>
          </p:cNvSpPr>
          <p:nvPr>
            <p:custDataLst>
              <p:tags r:id="rId11"/>
            </p:custDataLst>
          </p:nvPr>
        </p:nvSpPr>
        <p:spPr bwMode="auto">
          <a:xfrm>
            <a:off x="1106488" y="2447925"/>
            <a:ext cx="1881188" cy="1601788"/>
          </a:xfrm>
          <a:prstGeom prst="rect">
            <a:avLst/>
          </a:prstGeom>
          <a:solidFill>
            <a:srgbClr val="C3CFE1"/>
          </a:solidFill>
          <a:ln>
            <a:noFill/>
          </a:ln>
          <a:effectLst/>
        </p:spPr>
        <p:txBody>
          <a:bodyPr vert="horz" wrap="square" lIns="53975" tIns="52388" rIns="0" bIns="10683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b="1">
                <a:effectLst/>
              </a:rPr>
              <a:t>Highly fragmented</a:t>
            </a:r>
            <a:r>
              <a:rPr lang="en-US" altLang="en-US" sz="1050" b="1"/>
              <a:t>:</a:t>
            </a:r>
            <a:r>
              <a:rPr lang="en-US" altLang="en-US" sz="1050">
                <a:effectLst/>
              </a:rPr>
              <a:t> Several metal works firms involved</a:t>
            </a:r>
            <a:r>
              <a:rPr lang="en-US" altLang="en-US" sz="1050"/>
              <a:t>; l</a:t>
            </a:r>
            <a:r>
              <a:rPr lang="en-US" altLang="en-US" sz="1050">
                <a:effectLst/>
              </a:rPr>
              <a:t>ocalized sourcing</a:t>
            </a:r>
            <a:endParaRPr lang="en-US" sz="1050"/>
          </a:p>
        </p:txBody>
      </p:sp>
      <p:sp>
        <p:nvSpPr>
          <p:cNvPr id="28" name="Text Placeholder 10">
            <a:extLst>
              <a:ext uri="{FF2B5EF4-FFF2-40B4-BE49-F238E27FC236}">
                <a16:creationId xmlns:a16="http://schemas.microsoft.com/office/drawing/2014/main" id="{2B083AC4-1A70-96BE-73B8-AFFA2B152E8C}"/>
              </a:ext>
            </a:extLst>
          </p:cNvPr>
          <p:cNvSpPr txBox="1">
            <a:spLocks/>
          </p:cNvSpPr>
          <p:nvPr>
            <p:custDataLst>
              <p:tags r:id="rId12"/>
            </p:custDataLst>
          </p:nvPr>
        </p:nvSpPr>
        <p:spPr bwMode="auto">
          <a:xfrm>
            <a:off x="2987675" y="2447925"/>
            <a:ext cx="952500" cy="1601788"/>
          </a:xfrm>
          <a:prstGeom prst="rect">
            <a:avLst/>
          </a:prstGeom>
          <a:solidFill>
            <a:srgbClr val="C3CFE1"/>
          </a:solidFill>
          <a:ln>
            <a:noFill/>
          </a:ln>
          <a:effectLst/>
        </p:spPr>
        <p:txBody>
          <a:bodyPr vert="horz" wrap="square" lIns="0" tIns="52388" rIns="14288" bIns="26670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b="1">
                <a:effectLst/>
              </a:rPr>
              <a:t>Highly</a:t>
            </a:r>
            <a:r>
              <a:rPr lang="en-US" altLang="en-US" sz="1050">
                <a:effectLst/>
              </a:rPr>
              <a:t> </a:t>
            </a:r>
            <a:r>
              <a:rPr lang="en-US" altLang="en-US" sz="1050" b="1">
                <a:effectLst/>
              </a:rPr>
              <a:t>fragmented</a:t>
            </a:r>
            <a:r>
              <a:rPr lang="en-US" altLang="en-US" sz="1050" b="1"/>
              <a:t>: </a:t>
            </a:r>
            <a:r>
              <a:rPr lang="en-US" altLang="en-US" sz="1050"/>
              <a:t>D</a:t>
            </a:r>
            <a:r>
              <a:rPr lang="en-US" altLang="en-US" sz="1050">
                <a:effectLst/>
              </a:rPr>
              <a:t>ozens of </a:t>
            </a:r>
            <a:br>
              <a:rPr lang="en-US" altLang="en-US" sz="1050">
                <a:effectLst/>
              </a:rPr>
            </a:br>
            <a:r>
              <a:rPr lang="en-US" altLang="en-US" sz="1050">
                <a:effectLst/>
              </a:rPr>
              <a:t>sub-5-MW suppliers, at least a dozen supplying 1 MW or larger</a:t>
            </a:r>
            <a:endParaRPr lang="en-US" sz="1050"/>
          </a:p>
        </p:txBody>
      </p:sp>
      <p:sp>
        <p:nvSpPr>
          <p:cNvPr id="30" name="Text Placeholder 10">
            <a:extLst>
              <a:ext uri="{FF2B5EF4-FFF2-40B4-BE49-F238E27FC236}">
                <a16:creationId xmlns:a16="http://schemas.microsoft.com/office/drawing/2014/main" id="{58EE64BD-F22C-6570-0BF4-D88D25741D9F}"/>
              </a:ext>
            </a:extLst>
          </p:cNvPr>
          <p:cNvSpPr txBox="1">
            <a:spLocks/>
          </p:cNvSpPr>
          <p:nvPr>
            <p:custDataLst>
              <p:tags r:id="rId13"/>
            </p:custDataLst>
          </p:nvPr>
        </p:nvSpPr>
        <p:spPr bwMode="auto">
          <a:xfrm>
            <a:off x="3940175" y="2447925"/>
            <a:ext cx="984250" cy="1601788"/>
          </a:xfrm>
          <a:prstGeom prst="rect">
            <a:avLst/>
          </a:prstGeom>
          <a:solidFill>
            <a:srgbClr val="6F8DB9"/>
          </a:solidFill>
          <a:ln>
            <a:noFill/>
          </a:ln>
          <a:effectLst/>
        </p:spPr>
        <p:txBody>
          <a:bodyPr vert="horz" wrap="square" lIns="53975" tIns="52388" rIns="0" bIns="26670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b="1">
                <a:solidFill>
                  <a:schemeClr val="bg1"/>
                </a:solidFill>
                <a:effectLst/>
              </a:rPr>
              <a:t>Highly concentrated:</a:t>
            </a:r>
            <a:r>
              <a:rPr lang="en-US" altLang="en-US" sz="1050">
                <a:solidFill>
                  <a:schemeClr val="bg1"/>
                </a:solidFill>
                <a:effectLst/>
              </a:rPr>
              <a:t> Among independent suppliers, nearly half sourced in-</a:t>
            </a:r>
            <a:r>
              <a:rPr lang="en-US" altLang="en-US" sz="1050">
                <a:solidFill>
                  <a:schemeClr val="bg1"/>
                </a:solidFill>
              </a:rPr>
              <a:t>house</a:t>
            </a:r>
            <a:endParaRPr lang="en-US" sz="1050">
              <a:solidFill>
                <a:schemeClr val="bg1"/>
              </a:solidFill>
            </a:endParaRPr>
          </a:p>
        </p:txBody>
      </p:sp>
      <p:sp>
        <p:nvSpPr>
          <p:cNvPr id="32" name="Text Placeholder 10">
            <a:extLst>
              <a:ext uri="{FF2B5EF4-FFF2-40B4-BE49-F238E27FC236}">
                <a16:creationId xmlns:a16="http://schemas.microsoft.com/office/drawing/2014/main" id="{AF758FD7-D1C7-E1D2-071D-582A121A666F}"/>
              </a:ext>
            </a:extLst>
          </p:cNvPr>
          <p:cNvSpPr txBox="1">
            <a:spLocks/>
          </p:cNvSpPr>
          <p:nvPr>
            <p:custDataLst>
              <p:tags r:id="rId14"/>
            </p:custDataLst>
          </p:nvPr>
        </p:nvSpPr>
        <p:spPr bwMode="auto">
          <a:xfrm>
            <a:off x="4924425" y="2447925"/>
            <a:ext cx="984250" cy="1601788"/>
          </a:xfrm>
          <a:prstGeom prst="rect">
            <a:avLst/>
          </a:prstGeom>
          <a:solidFill>
            <a:srgbClr val="6F8DB9"/>
          </a:solidFill>
          <a:ln>
            <a:noFill/>
          </a:ln>
          <a:effectLst/>
        </p:spPr>
        <p:txBody>
          <a:bodyPr vert="horz" wrap="square" lIns="17463" tIns="52388" rIns="71438" bIns="42703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b="1">
                <a:solidFill>
                  <a:schemeClr val="bg1"/>
                </a:solidFill>
                <a:effectLst/>
              </a:rPr>
              <a:t>Somewhat concentrated:</a:t>
            </a:r>
            <a:r>
              <a:rPr lang="en-US" altLang="en-US" sz="1050">
                <a:solidFill>
                  <a:schemeClr val="bg1"/>
                </a:solidFill>
                <a:effectLst/>
              </a:rPr>
              <a:t> </a:t>
            </a:r>
            <a:r>
              <a:rPr lang="en-US" altLang="en-US" sz="1050">
                <a:solidFill>
                  <a:schemeClr val="bg1"/>
                </a:solidFill>
              </a:rPr>
              <a:t>3</a:t>
            </a:r>
            <a:r>
              <a:rPr lang="en-US" altLang="en-US" sz="1050">
                <a:solidFill>
                  <a:schemeClr val="bg1"/>
                </a:solidFill>
                <a:effectLst/>
              </a:rPr>
              <a:t> leading multi-MW players, 12 other competitors</a:t>
            </a:r>
            <a:endParaRPr lang="en-US" sz="1050">
              <a:solidFill>
                <a:schemeClr val="bg1"/>
              </a:solidFill>
            </a:endParaRPr>
          </a:p>
        </p:txBody>
      </p:sp>
      <p:sp>
        <p:nvSpPr>
          <p:cNvPr id="34" name="Text Placeholder 10">
            <a:extLst>
              <a:ext uri="{FF2B5EF4-FFF2-40B4-BE49-F238E27FC236}">
                <a16:creationId xmlns:a16="http://schemas.microsoft.com/office/drawing/2014/main" id="{1E2ACA84-C05F-C932-6FC0-48AC830F240B}"/>
              </a:ext>
            </a:extLst>
          </p:cNvPr>
          <p:cNvSpPr txBox="1">
            <a:spLocks/>
          </p:cNvSpPr>
          <p:nvPr>
            <p:custDataLst>
              <p:tags r:id="rId15"/>
            </p:custDataLst>
          </p:nvPr>
        </p:nvSpPr>
        <p:spPr bwMode="auto">
          <a:xfrm>
            <a:off x="5908675" y="2447925"/>
            <a:ext cx="984250" cy="1601788"/>
          </a:xfrm>
          <a:prstGeom prst="rect">
            <a:avLst/>
          </a:prstGeom>
          <a:solidFill>
            <a:srgbClr val="364D6E"/>
          </a:solidFill>
          <a:ln>
            <a:noFill/>
          </a:ln>
          <a:effectLst/>
        </p:spPr>
        <p:txBody>
          <a:bodyPr vert="horz" wrap="square" lIns="53975" tIns="52388" rIns="0" bIns="42703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50" b="1">
                <a:solidFill>
                  <a:schemeClr val="bg1"/>
                </a:solidFill>
              </a:rPr>
              <a:t>Highly concentrated:</a:t>
            </a:r>
            <a:r>
              <a:rPr lang="en-US" sz="1050">
                <a:solidFill>
                  <a:schemeClr val="bg1"/>
                </a:solidFill>
              </a:rPr>
              <a:t> Just 3 players supplying all segments, few multi-MW providers</a:t>
            </a:r>
          </a:p>
        </p:txBody>
      </p:sp>
      <p:sp>
        <p:nvSpPr>
          <p:cNvPr id="36" name="Text Placeholder 10">
            <a:extLst>
              <a:ext uri="{FF2B5EF4-FFF2-40B4-BE49-F238E27FC236}">
                <a16:creationId xmlns:a16="http://schemas.microsoft.com/office/drawing/2014/main" id="{52138D10-E74E-58C6-959A-FA537FF12748}"/>
              </a:ext>
            </a:extLst>
          </p:cNvPr>
          <p:cNvSpPr txBox="1">
            <a:spLocks/>
          </p:cNvSpPr>
          <p:nvPr>
            <p:custDataLst>
              <p:tags r:id="rId16"/>
            </p:custDataLst>
          </p:nvPr>
        </p:nvSpPr>
        <p:spPr bwMode="auto">
          <a:xfrm>
            <a:off x="6892925" y="2447925"/>
            <a:ext cx="984250" cy="1601788"/>
          </a:xfrm>
          <a:prstGeom prst="rect">
            <a:avLst/>
          </a:prstGeom>
          <a:solidFill>
            <a:srgbClr val="364D6E"/>
          </a:solidFill>
          <a:ln>
            <a:noFill/>
          </a:ln>
          <a:effectLst/>
        </p:spPr>
        <p:txBody>
          <a:bodyPr vert="horz" wrap="square" lIns="17463" tIns="52388" rIns="0" bIns="1063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50" b="1">
                <a:solidFill>
                  <a:schemeClr val="bg1"/>
                </a:solidFill>
              </a:rPr>
              <a:t>Highly concentrated:</a:t>
            </a:r>
            <a:r>
              <a:rPr lang="en-US" sz="1050">
                <a:solidFill>
                  <a:schemeClr val="bg1"/>
                </a:solidFill>
              </a:rPr>
              <a:t> One independent supplier of 2,000 MW or greater, half of OEMs supply internally</a:t>
            </a:r>
          </a:p>
        </p:txBody>
      </p:sp>
      <p:sp>
        <p:nvSpPr>
          <p:cNvPr id="64" name="Text Placeholder 10">
            <a:extLst>
              <a:ext uri="{FF2B5EF4-FFF2-40B4-BE49-F238E27FC236}">
                <a16:creationId xmlns:a16="http://schemas.microsoft.com/office/drawing/2014/main" id="{3E381340-1F64-5EFB-1E26-52D64E06E155}"/>
              </a:ext>
            </a:extLst>
          </p:cNvPr>
          <p:cNvSpPr txBox="1">
            <a:spLocks/>
          </p:cNvSpPr>
          <p:nvPr>
            <p:custDataLst>
              <p:tags r:id="rId17"/>
            </p:custDataLst>
          </p:nvPr>
        </p:nvSpPr>
        <p:spPr bwMode="auto">
          <a:xfrm>
            <a:off x="561975" y="2447925"/>
            <a:ext cx="544513" cy="1601788"/>
          </a:xfrm>
          <a:prstGeom prst="rect">
            <a:avLst/>
          </a:prstGeom>
          <a:solidFill>
            <a:srgbClr val="C30C3E"/>
          </a:solidFill>
          <a:ln>
            <a:noFill/>
          </a:ln>
          <a:effectLst/>
        </p:spPr>
        <p:txBody>
          <a:bodyPr vert="vert270" wrap="none" lIns="50800" tIns="0" rIns="341313" bIns="5080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solidFill>
                  <a:schemeClr val="bg1"/>
                </a:solidFill>
                <a:effectLst/>
              </a:rPr>
              <a:t> Concentration</a:t>
            </a:r>
            <a:endParaRPr lang="en-US" sz="1000">
              <a:solidFill>
                <a:schemeClr val="bg1"/>
              </a:solidFill>
            </a:endParaRPr>
          </a:p>
        </p:txBody>
      </p:sp>
      <p:sp>
        <p:nvSpPr>
          <p:cNvPr id="70" name="Text Placeholder 10">
            <a:extLst>
              <a:ext uri="{FF2B5EF4-FFF2-40B4-BE49-F238E27FC236}">
                <a16:creationId xmlns:a16="http://schemas.microsoft.com/office/drawing/2014/main" id="{DFD96BFB-5F7C-FC45-A957-B1BA5C9A3C95}"/>
              </a:ext>
            </a:extLst>
          </p:cNvPr>
          <p:cNvSpPr txBox="1">
            <a:spLocks/>
          </p:cNvSpPr>
          <p:nvPr>
            <p:custDataLst>
              <p:tags r:id="rId18"/>
            </p:custDataLst>
          </p:nvPr>
        </p:nvSpPr>
        <p:spPr bwMode="auto">
          <a:xfrm>
            <a:off x="561975" y="4049713"/>
            <a:ext cx="544513" cy="1227138"/>
          </a:xfrm>
          <a:prstGeom prst="rect">
            <a:avLst/>
          </a:prstGeom>
          <a:solidFill>
            <a:schemeClr val="folHlink"/>
          </a:solidFill>
          <a:ln>
            <a:noFill/>
          </a:ln>
          <a:effectLst/>
        </p:spPr>
        <p:txBody>
          <a:bodyPr vert="vert270" wrap="square" lIns="50800" tIns="0" rIns="188913" bIns="5080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solidFill>
                  <a:schemeClr val="bg1"/>
                </a:solidFill>
                <a:effectLst/>
              </a:rPr>
              <a:t>Typical sourcing approach</a:t>
            </a:r>
            <a:endParaRPr lang="en-US" sz="1000">
              <a:solidFill>
                <a:schemeClr val="bg1"/>
              </a:solidFill>
            </a:endParaRPr>
          </a:p>
        </p:txBody>
      </p:sp>
      <p:sp>
        <p:nvSpPr>
          <p:cNvPr id="109" name="Text Placeholder 10">
            <a:extLst>
              <a:ext uri="{FF2B5EF4-FFF2-40B4-BE49-F238E27FC236}">
                <a16:creationId xmlns:a16="http://schemas.microsoft.com/office/drawing/2014/main" id="{4B7311EB-0566-67F5-077F-812D85C32907}"/>
              </a:ext>
            </a:extLst>
          </p:cNvPr>
          <p:cNvSpPr txBox="1">
            <a:spLocks/>
          </p:cNvSpPr>
          <p:nvPr>
            <p:custDataLst>
              <p:tags r:id="rId19"/>
            </p:custDataLst>
          </p:nvPr>
        </p:nvSpPr>
        <p:spPr bwMode="auto">
          <a:xfrm>
            <a:off x="1106488" y="4049713"/>
            <a:ext cx="1135063" cy="1227138"/>
          </a:xfrm>
          <a:prstGeom prst="rect">
            <a:avLst/>
          </a:prstGeom>
          <a:solidFill>
            <a:srgbClr val="C3CFE1"/>
          </a:solidFill>
          <a:ln>
            <a:noFill/>
          </a:ln>
          <a:effectLst/>
        </p:spPr>
        <p:txBody>
          <a:bodyPr vert="horz" wrap="square" lIns="53975" tIns="0" rIns="0" bIns="42545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effectLst/>
              </a:rPr>
              <a:t>In-house supply strategic models, outsource older models and non-core markets</a:t>
            </a:r>
            <a:endParaRPr lang="en-US" sz="1050"/>
          </a:p>
        </p:txBody>
      </p:sp>
      <p:sp>
        <p:nvSpPr>
          <p:cNvPr id="111" name="Text Placeholder 10">
            <a:extLst>
              <a:ext uri="{FF2B5EF4-FFF2-40B4-BE49-F238E27FC236}">
                <a16:creationId xmlns:a16="http://schemas.microsoft.com/office/drawing/2014/main" id="{1F52763D-FE01-7712-6645-52BA84751241}"/>
              </a:ext>
            </a:extLst>
          </p:cNvPr>
          <p:cNvSpPr txBox="1">
            <a:spLocks/>
          </p:cNvSpPr>
          <p:nvPr>
            <p:custDataLst>
              <p:tags r:id="rId20"/>
            </p:custDataLst>
          </p:nvPr>
        </p:nvSpPr>
        <p:spPr bwMode="auto">
          <a:xfrm>
            <a:off x="2241550" y="4049713"/>
            <a:ext cx="746125" cy="1227138"/>
          </a:xfrm>
          <a:prstGeom prst="rect">
            <a:avLst/>
          </a:prstGeom>
          <a:solidFill>
            <a:srgbClr val="C3CFE1"/>
          </a:solidFill>
          <a:ln>
            <a:noFill/>
          </a:ln>
          <a:effectLst/>
        </p:spPr>
        <p:txBody>
          <a:bodyPr vert="horz" wrap="square" lIns="0" tIns="0" rIns="120650" bIns="10477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effectLst/>
              </a:rPr>
              <a:t>Maximize quality, vetted supply partners to avoid shortage</a:t>
            </a:r>
            <a:endParaRPr lang="en-US" sz="1050"/>
          </a:p>
        </p:txBody>
      </p:sp>
      <p:sp>
        <p:nvSpPr>
          <p:cNvPr id="113" name="Text Placeholder 10">
            <a:extLst>
              <a:ext uri="{FF2B5EF4-FFF2-40B4-BE49-F238E27FC236}">
                <a16:creationId xmlns:a16="http://schemas.microsoft.com/office/drawing/2014/main" id="{A8FCA54D-C6CE-B720-6773-B8EE43FDA5ED}"/>
              </a:ext>
            </a:extLst>
          </p:cNvPr>
          <p:cNvSpPr txBox="1">
            <a:spLocks/>
          </p:cNvSpPr>
          <p:nvPr>
            <p:custDataLst>
              <p:tags r:id="rId21"/>
            </p:custDataLst>
          </p:nvPr>
        </p:nvSpPr>
        <p:spPr bwMode="auto">
          <a:xfrm>
            <a:off x="2987675" y="4049713"/>
            <a:ext cx="952500" cy="1227138"/>
          </a:xfrm>
          <a:prstGeom prst="rect">
            <a:avLst/>
          </a:prstGeom>
          <a:solidFill>
            <a:srgbClr val="C3CFE1"/>
          </a:solidFill>
          <a:ln>
            <a:noFill/>
          </a:ln>
          <a:effectLst/>
        </p:spPr>
        <p:txBody>
          <a:bodyPr vert="horz" wrap="square" lIns="0" tIns="0" rIns="0" bIns="10477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effectLst/>
              </a:rPr>
              <a:t>Heavy reliance on 1-2 major players for larger models; open to new, reliable suppliers</a:t>
            </a:r>
            <a:endParaRPr lang="en-US" sz="1050"/>
          </a:p>
        </p:txBody>
      </p:sp>
      <p:sp>
        <p:nvSpPr>
          <p:cNvPr id="115" name="Text Placeholder 10">
            <a:extLst>
              <a:ext uri="{FF2B5EF4-FFF2-40B4-BE49-F238E27FC236}">
                <a16:creationId xmlns:a16="http://schemas.microsoft.com/office/drawing/2014/main" id="{790DDCA8-B51E-AC1A-F908-90CF85B8DED5}"/>
              </a:ext>
            </a:extLst>
          </p:cNvPr>
          <p:cNvSpPr txBox="1">
            <a:spLocks/>
          </p:cNvSpPr>
          <p:nvPr>
            <p:custDataLst>
              <p:tags r:id="rId22"/>
            </p:custDataLst>
          </p:nvPr>
        </p:nvSpPr>
        <p:spPr bwMode="auto">
          <a:xfrm>
            <a:off x="3940175" y="4049713"/>
            <a:ext cx="984250" cy="1227138"/>
          </a:xfrm>
          <a:prstGeom prst="rect">
            <a:avLst/>
          </a:prstGeom>
          <a:solidFill>
            <a:srgbClr val="6F8DB9"/>
          </a:solidFill>
          <a:ln>
            <a:noFill/>
          </a:ln>
          <a:effectLst/>
        </p:spPr>
        <p:txBody>
          <a:bodyPr vert="horz" wrap="square" lIns="53975" tIns="0" rIns="34925" bIns="42545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solidFill>
                  <a:schemeClr val="bg1"/>
                </a:solidFill>
                <a:effectLst/>
              </a:rPr>
              <a:t>Single supplier sourcing, highly sensitive to turbine design</a:t>
            </a:r>
            <a:endParaRPr lang="en-US" sz="1050">
              <a:solidFill>
                <a:schemeClr val="bg1"/>
              </a:solidFill>
            </a:endParaRPr>
          </a:p>
        </p:txBody>
      </p:sp>
      <p:sp>
        <p:nvSpPr>
          <p:cNvPr id="117" name="Text Placeholder 10">
            <a:extLst>
              <a:ext uri="{FF2B5EF4-FFF2-40B4-BE49-F238E27FC236}">
                <a16:creationId xmlns:a16="http://schemas.microsoft.com/office/drawing/2014/main" id="{5FE9C3F1-E0C9-0254-B7A0-89707F188370}"/>
              </a:ext>
            </a:extLst>
          </p:cNvPr>
          <p:cNvSpPr txBox="1">
            <a:spLocks/>
          </p:cNvSpPr>
          <p:nvPr>
            <p:custDataLst>
              <p:tags r:id="rId23"/>
            </p:custDataLst>
          </p:nvPr>
        </p:nvSpPr>
        <p:spPr bwMode="auto">
          <a:xfrm>
            <a:off x="4924425" y="4049713"/>
            <a:ext cx="984250" cy="1227138"/>
          </a:xfrm>
          <a:prstGeom prst="rect">
            <a:avLst/>
          </a:prstGeom>
          <a:solidFill>
            <a:srgbClr val="6F8DB9"/>
          </a:solidFill>
          <a:ln>
            <a:noFill/>
          </a:ln>
          <a:effectLst/>
        </p:spPr>
        <p:txBody>
          <a:bodyPr vert="horz" wrap="square" lIns="17463" tIns="0" rIns="0" bIns="2651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solidFill>
                  <a:schemeClr val="bg1"/>
                </a:solidFill>
                <a:effectLst/>
              </a:rPr>
              <a:t>3-4 qualified external suppliers, usually 1-2 suppliers for larger turbines</a:t>
            </a:r>
            <a:endParaRPr lang="en-US" sz="1050">
              <a:solidFill>
                <a:schemeClr val="bg1"/>
              </a:solidFill>
            </a:endParaRPr>
          </a:p>
        </p:txBody>
      </p:sp>
      <p:sp>
        <p:nvSpPr>
          <p:cNvPr id="119" name="Text Placeholder 10">
            <a:extLst>
              <a:ext uri="{FF2B5EF4-FFF2-40B4-BE49-F238E27FC236}">
                <a16:creationId xmlns:a16="http://schemas.microsoft.com/office/drawing/2014/main" id="{AD82190E-B2D1-04CF-05EA-5803D2B36554}"/>
              </a:ext>
            </a:extLst>
          </p:cNvPr>
          <p:cNvSpPr txBox="1">
            <a:spLocks/>
          </p:cNvSpPr>
          <p:nvPr>
            <p:custDataLst>
              <p:tags r:id="rId24"/>
            </p:custDataLst>
          </p:nvPr>
        </p:nvSpPr>
        <p:spPr bwMode="auto">
          <a:xfrm>
            <a:off x="5908675" y="4049713"/>
            <a:ext cx="1968500" cy="1227138"/>
          </a:xfrm>
          <a:prstGeom prst="rect">
            <a:avLst/>
          </a:prstGeom>
          <a:solidFill>
            <a:srgbClr val="364D6E"/>
          </a:solidFill>
          <a:ln>
            <a:noFill/>
          </a:ln>
          <a:effectLst/>
        </p:spPr>
        <p:txBody>
          <a:bodyPr vert="horz" wrap="square" lIns="53975" tIns="0" rIns="0" bIns="9064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a:solidFill>
                  <a:schemeClr val="bg1"/>
                </a:solidFill>
                <a:effectLst/>
              </a:rPr>
              <a:t>Multiple suppliers selected by region</a:t>
            </a:r>
            <a:endParaRPr lang="en-US" sz="1050">
              <a:solidFill>
                <a:schemeClr val="bg1"/>
              </a:solidFill>
            </a:endParaRPr>
          </a:p>
        </p:txBody>
      </p:sp>
      <p:sp>
        <p:nvSpPr>
          <p:cNvPr id="137" name="btfpNotesBox440432">
            <a:extLst>
              <a:ext uri="{FF2B5EF4-FFF2-40B4-BE49-F238E27FC236}">
                <a16:creationId xmlns:a16="http://schemas.microsoft.com/office/drawing/2014/main" id="{5D8EE937-51A3-63E8-6762-4164398F608A}"/>
              </a:ext>
            </a:extLst>
          </p:cNvPr>
          <p:cNvSpPr txBox="1"/>
          <p:nvPr>
            <p:custDataLst>
              <p:tags r:id="rId25"/>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 Wind Energy - the Facts, </a:t>
            </a:r>
            <a:r>
              <a:rPr lang="en-US" sz="800" dirty="0" err="1">
                <a:solidFill>
                  <a:srgbClr val="000000"/>
                </a:solidFill>
                <a:hlinkClick r:id="rId31"/>
              </a:rPr>
              <a:t>Emering</a:t>
            </a:r>
            <a:r>
              <a:rPr lang="en-US" sz="800" dirty="0">
                <a:solidFill>
                  <a:srgbClr val="000000"/>
                </a:solidFill>
                <a:hlinkClick r:id="rId31"/>
              </a:rPr>
              <a:t> Energy Research, Supply Chain Key to Delivery</a:t>
            </a:r>
            <a:r>
              <a:rPr lang="en-US" sz="800" dirty="0">
                <a:solidFill>
                  <a:srgbClr val="000000"/>
                </a:solidFill>
              </a:rPr>
              <a:t> (2023).</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32"/>
              </a:rPr>
              <a:t>Gernot Wagner</a:t>
            </a:r>
            <a:r>
              <a:rPr lang="en-US" sz="800" dirty="0">
                <a:solidFill>
                  <a:srgbClr val="000000"/>
                </a:solidFill>
              </a:rPr>
              <a:t>. </a:t>
            </a:r>
            <a:r>
              <a:rPr lang="en-US" sz="800" dirty="0">
                <a:solidFill>
                  <a:srgbClr val="000000"/>
                </a:solidFill>
                <a:hlinkClick r:id="rId3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4"/>
              </a:rPr>
              <a:t>Reconsidering Wind</a:t>
            </a:r>
            <a:r>
              <a:rPr lang="en-US" sz="800" dirty="0">
                <a:solidFill>
                  <a:srgbClr val="000000"/>
                </a:solidFill>
              </a:rPr>
              <a:t>” (5 March 2025).</a:t>
            </a:r>
          </a:p>
        </p:txBody>
      </p:sp>
      <p:sp>
        <p:nvSpPr>
          <p:cNvPr id="22" name="btfpColumnHeaderBoxText223027">
            <a:extLst>
              <a:ext uri="{FF2B5EF4-FFF2-40B4-BE49-F238E27FC236}">
                <a16:creationId xmlns:a16="http://schemas.microsoft.com/office/drawing/2014/main" id="{6A0FB1C5-7D1D-9D2E-3153-9E17F36C8D95}"/>
              </a:ext>
            </a:extLst>
          </p:cNvPr>
          <p:cNvSpPr txBox="1"/>
          <p:nvPr/>
        </p:nvSpPr>
        <p:spPr bwMode="gray">
          <a:xfrm>
            <a:off x="330199" y="1554480"/>
            <a:ext cx="77793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Market for bearings, rotors, and blades represents highest concentration with few players</a:t>
            </a:r>
          </a:p>
        </p:txBody>
      </p:sp>
      <p:pic>
        <p:nvPicPr>
          <p:cNvPr id="1028" name="Picture 4">
            <a:extLst>
              <a:ext uri="{FF2B5EF4-FFF2-40B4-BE49-F238E27FC236}">
                <a16:creationId xmlns:a16="http://schemas.microsoft.com/office/drawing/2014/main" id="{6D542A63-854A-DA91-4D9A-3EA084F3882F}"/>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3495675" y="5546725"/>
            <a:ext cx="488950" cy="174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aydon Bearings' Online 3D Catalog Coverage Increases to 7.5 M in 6 Short  Weeks">
            <a:extLst>
              <a:ext uri="{FF2B5EF4-FFF2-40B4-BE49-F238E27FC236}">
                <a16:creationId xmlns:a16="http://schemas.microsoft.com/office/drawing/2014/main" id="{A09C2001-EC49-D969-645B-6687945DAF3D}"/>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2982913" y="5907088"/>
            <a:ext cx="522043"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inergy Drive Systems Corporation | Wind Systems Magazine">
            <a:extLst>
              <a:ext uri="{FF2B5EF4-FFF2-40B4-BE49-F238E27FC236}">
                <a16:creationId xmlns:a16="http://schemas.microsoft.com/office/drawing/2014/main" id="{43A65189-8AD2-5471-809C-6D3B6E20FEE5}"/>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4948238" y="5483225"/>
            <a:ext cx="856651" cy="3016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logo with text on it&#10;&#10;Description automatically generated">
            <a:extLst>
              <a:ext uri="{FF2B5EF4-FFF2-40B4-BE49-F238E27FC236}">
                <a16:creationId xmlns:a16="http://schemas.microsoft.com/office/drawing/2014/main" id="{7FB52AB7-1910-6600-9AC7-2C6A05AAA28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5726113" y="5475288"/>
            <a:ext cx="721933" cy="317500"/>
          </a:xfrm>
          <a:prstGeom prst="rect">
            <a:avLst/>
          </a:prstGeom>
        </p:spPr>
      </p:pic>
      <p:pic>
        <p:nvPicPr>
          <p:cNvPr id="39" name="Picture 38">
            <a:extLst>
              <a:ext uri="{FF2B5EF4-FFF2-40B4-BE49-F238E27FC236}">
                <a16:creationId xmlns:a16="http://schemas.microsoft.com/office/drawing/2014/main" id="{A4230E12-1619-04C6-D67A-8B02E3AD54E0}"/>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6513513" y="5513388"/>
            <a:ext cx="547275" cy="207963"/>
          </a:xfrm>
          <a:prstGeom prst="rect">
            <a:avLst/>
          </a:prstGeom>
        </p:spPr>
      </p:pic>
      <p:pic>
        <p:nvPicPr>
          <p:cNvPr id="1042" name="Picture 18" descr="Wind Power Division">
            <a:extLst>
              <a:ext uri="{FF2B5EF4-FFF2-40B4-BE49-F238E27FC236}">
                <a16:creationId xmlns:a16="http://schemas.microsoft.com/office/drawing/2014/main" id="{5737FEEE-47DA-70F8-2480-0B6170E3B7E2}"/>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7173913" y="5529263"/>
            <a:ext cx="699752" cy="212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iemens Gamesa reinforces its partnership with MidAmerican with 95 MW  Southern Hills Expansion project in the U.S. | Business Wire">
            <a:extLst>
              <a:ext uri="{FF2B5EF4-FFF2-40B4-BE49-F238E27FC236}">
                <a16:creationId xmlns:a16="http://schemas.microsoft.com/office/drawing/2014/main" id="{7FD36906-6411-194C-DE2E-76935601A25B}"/>
              </a:ext>
            </a:extLst>
          </p:cNvPr>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a:stretch/>
        </p:blipFill>
        <p:spPr bwMode="auto">
          <a:xfrm>
            <a:off x="1106488" y="5483225"/>
            <a:ext cx="1341736"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oldwind |">
            <a:extLst>
              <a:ext uri="{FF2B5EF4-FFF2-40B4-BE49-F238E27FC236}">
                <a16:creationId xmlns:a16="http://schemas.microsoft.com/office/drawing/2014/main" id="{F3490254-D236-F560-C5F8-F181A8057A16}"/>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189038" y="5888038"/>
            <a:ext cx="1115025" cy="2174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E Renewable Energy - Wikipedia">
            <a:extLst>
              <a:ext uri="{FF2B5EF4-FFF2-40B4-BE49-F238E27FC236}">
                <a16:creationId xmlns:a16="http://schemas.microsoft.com/office/drawing/2014/main" id="{5B6EBAFC-8D8F-2798-41A7-FBCF2A3A287A}"/>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2457450" y="5805488"/>
            <a:ext cx="3683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3FBFCD3-8B73-6702-12AE-9DD6D691469A}"/>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2562225" y="5546725"/>
            <a:ext cx="864485" cy="17462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Nordex SE | Climate Bonds Initiative">
            <a:extLst>
              <a:ext uri="{FF2B5EF4-FFF2-40B4-BE49-F238E27FC236}">
                <a16:creationId xmlns:a16="http://schemas.microsoft.com/office/drawing/2014/main" id="{2901D4AA-4629-1830-72F2-427B34604CE5}"/>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4097338" y="5508625"/>
            <a:ext cx="853114" cy="2508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Trinity Turbine Technology Turbine Services And Repair">
            <a:extLst>
              <a:ext uri="{FF2B5EF4-FFF2-40B4-BE49-F238E27FC236}">
                <a16:creationId xmlns:a16="http://schemas.microsoft.com/office/drawing/2014/main" id="{86C85E28-0E29-A1C2-BDDC-C1A80B163028}"/>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6845300" y="5824538"/>
            <a:ext cx="1053607" cy="3460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ontacts - Gearboxes">
            <a:extLst>
              <a:ext uri="{FF2B5EF4-FFF2-40B4-BE49-F238E27FC236}">
                <a16:creationId xmlns:a16="http://schemas.microsoft.com/office/drawing/2014/main" id="{E7097F61-5DD0-D7F6-9805-CCF6A83EE2C7}"/>
              </a:ext>
            </a:extLst>
          </p:cNvPr>
          <p:cNvPicPr>
            <a:picLocks noChangeAspect="1" noChangeArrowheads="1"/>
          </p:cNvPicPr>
          <p:nvPr/>
        </p:nvPicPr>
        <p:blipFill rotWithShape="1">
          <a:blip r:embed="rId47" cstate="print">
            <a:extLst>
              <a:ext uri="{28A0092B-C50C-407E-A947-70E740481C1C}">
                <a14:useLocalDpi xmlns:a14="http://schemas.microsoft.com/office/drawing/2010/main"/>
              </a:ext>
            </a:extLst>
          </a:blip>
          <a:srcRect/>
          <a:stretch/>
        </p:blipFill>
        <p:spPr bwMode="auto">
          <a:xfrm>
            <a:off x="5589588" y="5838825"/>
            <a:ext cx="1099326" cy="3175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ZF FRIEDRICHSHAFEN AG (ZF) – Federate SDV">
            <a:extLst>
              <a:ext uri="{FF2B5EF4-FFF2-40B4-BE49-F238E27FC236}">
                <a16:creationId xmlns:a16="http://schemas.microsoft.com/office/drawing/2014/main" id="{BE123FCC-18F7-E647-81A1-DA9DB086531E}"/>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4649788" y="5875338"/>
            <a:ext cx="783444" cy="24288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Envision Energy Announces Collaboration with BASF | decarbonfuse.com">
            <a:extLst>
              <a:ext uri="{FF2B5EF4-FFF2-40B4-BE49-F238E27FC236}">
                <a16:creationId xmlns:a16="http://schemas.microsoft.com/office/drawing/2014/main" id="{AEE0E5DD-FD3A-D8BC-24AA-78452BDFBBCA}"/>
              </a:ext>
            </a:extLst>
          </p:cNvPr>
          <p:cNvPicPr>
            <a:picLocks noChangeAspect="1" noChangeArrowheads="1"/>
          </p:cNvPicPr>
          <p:nvPr/>
        </p:nvPicPr>
        <p:blipFill rotWithShape="1">
          <a:blip r:embed="rId49" cstate="print">
            <a:extLst>
              <a:ext uri="{28A0092B-C50C-407E-A947-70E740481C1C}">
                <a14:useLocalDpi xmlns:a14="http://schemas.microsoft.com/office/drawing/2010/main"/>
              </a:ext>
            </a:extLst>
          </a:blip>
          <a:srcRect/>
          <a:stretch/>
        </p:blipFill>
        <p:spPr bwMode="auto">
          <a:xfrm>
            <a:off x="3660775" y="5880100"/>
            <a:ext cx="830000" cy="233363"/>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10">
            <a:extLst>
              <a:ext uri="{FF2B5EF4-FFF2-40B4-BE49-F238E27FC236}">
                <a16:creationId xmlns:a16="http://schemas.microsoft.com/office/drawing/2014/main" id="{45C97D5E-11E2-F6E4-D01F-385E0896802C}"/>
              </a:ext>
            </a:extLst>
          </p:cNvPr>
          <p:cNvSpPr txBox="1">
            <a:spLocks/>
          </p:cNvSpPr>
          <p:nvPr>
            <p:custDataLst>
              <p:tags r:id="rId26"/>
            </p:custDataLst>
          </p:nvPr>
        </p:nvSpPr>
        <p:spPr bwMode="auto">
          <a:xfrm>
            <a:off x="561975" y="5276850"/>
            <a:ext cx="544513" cy="955675"/>
          </a:xfrm>
          <a:prstGeom prst="rect">
            <a:avLst/>
          </a:prstGeom>
          <a:solidFill>
            <a:schemeClr val="accent1"/>
          </a:solidFill>
          <a:ln>
            <a:noFill/>
          </a:ln>
          <a:effectLst/>
        </p:spPr>
        <p:txBody>
          <a:bodyPr vert="vert270" wrap="none" lIns="50800" tIns="0" rIns="341313" bIns="5080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solidFill>
                  <a:schemeClr val="bg1"/>
                </a:solidFill>
                <a:effectLst/>
              </a:rPr>
              <a:t>Select leaders</a:t>
            </a:r>
            <a:endParaRPr lang="en-US" sz="1000">
              <a:solidFill>
                <a:schemeClr val="bg1"/>
              </a:solidFill>
            </a:endParaRPr>
          </a:p>
        </p:txBody>
      </p:sp>
      <p:cxnSp>
        <p:nvCxnSpPr>
          <p:cNvPr id="4" name="Straight Connector 3">
            <a:extLst>
              <a:ext uri="{FF2B5EF4-FFF2-40B4-BE49-F238E27FC236}">
                <a16:creationId xmlns:a16="http://schemas.microsoft.com/office/drawing/2014/main" id="{A87EAF3B-80AF-5D76-7EBE-C3D0918D5563}"/>
              </a:ext>
            </a:extLst>
          </p:cNvPr>
          <p:cNvCxnSpPr>
            <a:cxnSpLocks/>
          </p:cNvCxnSpPr>
          <p:nvPr/>
        </p:nvCxnSpPr>
        <p:spPr bwMode="gray">
          <a:xfrm>
            <a:off x="281868" y="1812925"/>
            <a:ext cx="793820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74688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15F1-4137-F82D-55BE-730CB5FDD42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010DF92-F077-944B-0174-4695332E0BD1}"/>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3" name="think-cell Slide" r:id="rId37" imgW="592" imgH="591" progId="TCLayout.ActiveDocument.1">
                  <p:embed/>
                </p:oleObj>
              </mc:Choice>
              <mc:Fallback>
                <p:oleObj name="think-cell Slide" r:id="rId37" imgW="592" imgH="591" progId="TCLayout.ActiveDocument.1">
                  <p:embed/>
                  <p:pic>
                    <p:nvPicPr>
                      <p:cNvPr id="7" name="think-cell data - do not delete" hidden="1">
                        <a:extLst>
                          <a:ext uri="{FF2B5EF4-FFF2-40B4-BE49-F238E27FC236}">
                            <a16:creationId xmlns:a16="http://schemas.microsoft.com/office/drawing/2014/main" id="{F010DF92-F077-944B-0174-4695332E0BD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6FE9354-EA29-4AFD-FF20-5ADAF954BE11}"/>
              </a:ext>
            </a:extLst>
          </p:cNvPr>
          <p:cNvSpPr>
            <a:spLocks noGrp="1"/>
          </p:cNvSpPr>
          <p:nvPr>
            <p:ph type="title"/>
          </p:nvPr>
        </p:nvSpPr>
        <p:spPr/>
        <p:txBody>
          <a:bodyPr vert="horz">
            <a:noAutofit/>
          </a:bodyPr>
          <a:lstStyle/>
          <a:p>
            <a:r>
              <a:rPr lang="en-US"/>
              <a:t>Cost-to-weight ratios of key materials influence wind’s economic viability and supply chain resilience</a:t>
            </a:r>
          </a:p>
        </p:txBody>
      </p:sp>
      <p:sp>
        <p:nvSpPr>
          <p:cNvPr id="32" name="btfpNotesBox440432">
            <a:extLst>
              <a:ext uri="{FF2B5EF4-FFF2-40B4-BE49-F238E27FC236}">
                <a16:creationId xmlns:a16="http://schemas.microsoft.com/office/drawing/2014/main" id="{CF836ADC-C78D-07A5-E7DF-FB0368A703D8}"/>
              </a:ext>
            </a:extLst>
          </p:cNvPr>
          <p:cNvSpPr txBox="1"/>
          <p:nvPr>
            <p:custDataLst>
              <p:tags r:id="rId4"/>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IEA, </a:t>
            </a:r>
            <a:r>
              <a:rPr lang="en-US" sz="800" dirty="0">
                <a:solidFill>
                  <a:srgbClr val="000000"/>
                </a:solidFill>
                <a:hlinkClick r:id="rId39"/>
              </a:rPr>
              <a:t>Energy Technology Perspectives</a:t>
            </a:r>
            <a:r>
              <a:rPr lang="en-US" sz="800" dirty="0">
                <a:solidFill>
                  <a:srgbClr val="000000"/>
                </a:solidFill>
              </a:rPr>
              <a:t> (2023); </a:t>
            </a:r>
            <a:r>
              <a:rPr lang="en-US" sz="800" dirty="0" err="1">
                <a:solidFill>
                  <a:srgbClr val="000000"/>
                </a:solidFill>
              </a:rPr>
              <a:t>Sikdar</a:t>
            </a:r>
            <a:r>
              <a:rPr lang="en-US" sz="800" dirty="0">
                <a:solidFill>
                  <a:srgbClr val="000000"/>
                </a:solidFill>
              </a:rPr>
              <a:t> and </a:t>
            </a:r>
            <a:r>
              <a:rPr lang="en-US" sz="800" dirty="0" err="1">
                <a:solidFill>
                  <a:srgbClr val="000000"/>
                </a:solidFill>
              </a:rPr>
              <a:t>Princiotta</a:t>
            </a:r>
            <a:r>
              <a:rPr lang="en-US" sz="800" dirty="0">
                <a:solidFill>
                  <a:srgbClr val="000000"/>
                </a:solidFill>
              </a:rPr>
              <a:t>, </a:t>
            </a:r>
            <a:r>
              <a:rPr lang="fr-FR" sz="800" dirty="0" err="1">
                <a:solidFill>
                  <a:srgbClr val="000000"/>
                </a:solidFill>
                <a:hlinkClick r:id="rId40"/>
              </a:rPr>
              <a:t>Advances</a:t>
            </a:r>
            <a:r>
              <a:rPr lang="fr-FR" sz="800" dirty="0">
                <a:solidFill>
                  <a:srgbClr val="000000"/>
                </a:solidFill>
                <a:hlinkClick r:id="rId40"/>
              </a:rPr>
              <a:t> in Carbon Management Technologies</a:t>
            </a:r>
            <a:r>
              <a:rPr lang="fr-FR" sz="800" dirty="0">
                <a:solidFill>
                  <a:srgbClr val="000000"/>
                </a:solidFill>
              </a:rPr>
              <a:t> (2021).</a:t>
            </a:r>
            <a:endParaRPr lang="en-US" sz="800" dirty="0">
              <a:solidFill>
                <a:srgbClr val="000000"/>
              </a:solidFill>
            </a:endParaRP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41"/>
              </a:rPr>
              <a:t>Gernot Wagner</a:t>
            </a:r>
            <a:r>
              <a:rPr lang="en-US" sz="800" dirty="0">
                <a:solidFill>
                  <a:srgbClr val="000000"/>
                </a:solidFill>
              </a:rPr>
              <a:t>. </a:t>
            </a:r>
            <a:r>
              <a:rPr lang="en-US" sz="800" dirty="0">
                <a:solidFill>
                  <a:srgbClr val="000000"/>
                </a:solidFill>
                <a:hlinkClick r:id="rId4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3"/>
              </a:rPr>
              <a:t>Reconsidering Wind</a:t>
            </a:r>
            <a:r>
              <a:rPr lang="en-US" sz="800" dirty="0">
                <a:solidFill>
                  <a:srgbClr val="000000"/>
                </a:solidFill>
              </a:rPr>
              <a:t>” (5 March 2025).</a:t>
            </a:r>
          </a:p>
        </p:txBody>
      </p:sp>
      <p:pic>
        <p:nvPicPr>
          <p:cNvPr id="8" name="Picture 7" descr="A graph of different colored bars&#10;&#10;Description automatically generated with medium confidence">
            <a:extLst>
              <a:ext uri="{FF2B5EF4-FFF2-40B4-BE49-F238E27FC236}">
                <a16:creationId xmlns:a16="http://schemas.microsoft.com/office/drawing/2014/main" id="{0850DED4-ECD8-46DA-4730-72AC32D7ECB0}"/>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7872820" y="2197100"/>
            <a:ext cx="3332936" cy="2034714"/>
          </a:xfrm>
          <a:prstGeom prst="rect">
            <a:avLst/>
          </a:prstGeom>
        </p:spPr>
      </p:pic>
      <p:sp>
        <p:nvSpPr>
          <p:cNvPr id="14" name="btfpColumnHeaderBoxText223027">
            <a:extLst>
              <a:ext uri="{FF2B5EF4-FFF2-40B4-BE49-F238E27FC236}">
                <a16:creationId xmlns:a16="http://schemas.microsoft.com/office/drawing/2014/main" id="{C55C95F4-8C27-A12A-1E87-EED4D6BFDDA1}"/>
              </a:ext>
            </a:extLst>
          </p:cNvPr>
          <p:cNvSpPr txBox="1"/>
          <p:nvPr/>
        </p:nvSpPr>
        <p:spPr bwMode="gray">
          <a:xfrm>
            <a:off x="329184" y="1554480"/>
            <a:ext cx="620637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Steel makes up the bulk of input, but rare earth is very cost intensive</a:t>
            </a:r>
          </a:p>
        </p:txBody>
      </p:sp>
      <p:sp>
        <p:nvSpPr>
          <p:cNvPr id="12" name="TextBox 8">
            <a:extLst>
              <a:ext uri="{FF2B5EF4-FFF2-40B4-BE49-F238E27FC236}">
                <a16:creationId xmlns:a16="http://schemas.microsoft.com/office/drawing/2014/main" id="{477A2D91-7F07-CF8E-154F-49ECE82A804B}"/>
              </a:ext>
            </a:extLst>
          </p:cNvPr>
          <p:cNvSpPr txBox="1"/>
          <p:nvPr/>
        </p:nvSpPr>
        <p:spPr bwMode="gray">
          <a:xfrm>
            <a:off x="6695322" y="1554480"/>
            <a:ext cx="5016164" cy="4097338"/>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endParaRPr lang="en-US" sz="1050" dirty="0"/>
          </a:p>
          <a:p>
            <a:pPr>
              <a:spcBef>
                <a:spcPts val="0"/>
              </a:spcBef>
              <a:spcAft>
                <a:spcPts val="400"/>
              </a:spcAft>
            </a:pPr>
            <a:r>
              <a:rPr lang="en-US" sz="1050" b="1" dirty="0"/>
              <a:t>Cost-to-weight ratios</a:t>
            </a:r>
          </a:p>
          <a:p>
            <a:pPr lvl="1">
              <a:spcBef>
                <a:spcPts val="0"/>
              </a:spcBef>
              <a:spcAft>
                <a:spcPts val="400"/>
              </a:spcAft>
            </a:pPr>
            <a:r>
              <a:rPr lang="en-US" sz="850" b="1" dirty="0"/>
              <a:t>Rare earth elements:</a:t>
            </a:r>
            <a:r>
              <a:rPr lang="en-US" sz="850" dirty="0"/>
              <a:t> A high cost-to-weight ratio (22.50) signifies vulnerability to supply chain disruptions, impacting turbine costs significantly.</a:t>
            </a:r>
          </a:p>
          <a:p>
            <a:pPr lvl="1">
              <a:spcBef>
                <a:spcPts val="0"/>
              </a:spcBef>
              <a:spcAft>
                <a:spcPts val="400"/>
              </a:spcAft>
            </a:pPr>
            <a:r>
              <a:rPr lang="en-US" sz="850" b="1" dirty="0"/>
              <a:t>Copper:</a:t>
            </a:r>
            <a:r>
              <a:rPr lang="en-US" sz="850" dirty="0"/>
              <a:t> An elevated ratio (3.57) highlights its critical role in electrical systems, suggesting potential cost pressures as demand for renewable energy grows.</a:t>
            </a:r>
          </a:p>
          <a:p>
            <a:pPr>
              <a:spcBef>
                <a:spcPts val="0"/>
              </a:spcBef>
              <a:spcAft>
                <a:spcPts val="400"/>
              </a:spcAft>
            </a:pPr>
            <a:r>
              <a:rPr lang="en-US" sz="1050" dirty="0"/>
              <a:t>Offshore wind turbines demand significantly more </a:t>
            </a:r>
            <a:r>
              <a:rPr lang="en-US" sz="1050" b="1" dirty="0"/>
              <a:t>copper (7,500 kg/MW)</a:t>
            </a:r>
            <a:r>
              <a:rPr lang="en-US" sz="1050" dirty="0"/>
              <a:t> than onshore turbines (</a:t>
            </a:r>
            <a:r>
              <a:rPr lang="en-US" sz="1050" b="1" dirty="0"/>
              <a:t>3,000 kg/MW</a:t>
            </a:r>
            <a:r>
              <a:rPr lang="en-US" sz="1050" dirty="0"/>
              <a:t>) due to greater electrical system needs, while onshore turbines use slightly more </a:t>
            </a:r>
            <a:r>
              <a:rPr lang="en-US" sz="1050" b="1" dirty="0"/>
              <a:t>steel (130,000 kg/MW vs. 125,000 kg/MW)</a:t>
            </a:r>
            <a:r>
              <a:rPr lang="en-US" sz="1050" dirty="0"/>
              <a:t> and require more </a:t>
            </a:r>
            <a:r>
              <a:rPr lang="en-US" sz="1050" b="1" dirty="0"/>
              <a:t>cement (55,000 kg/MW vs. 35,000 kg/MW)</a:t>
            </a:r>
            <a:r>
              <a:rPr lang="en-US" sz="1050" dirty="0"/>
              <a:t>, reflecting differing structural and foundational requirements.</a:t>
            </a:r>
          </a:p>
          <a:p>
            <a:pPr>
              <a:spcBef>
                <a:spcPts val="0"/>
              </a:spcBef>
              <a:spcAft>
                <a:spcPts val="400"/>
              </a:spcAft>
            </a:pPr>
            <a:r>
              <a:rPr lang="en-US" sz="1050" b="1" dirty="0"/>
              <a:t>Other critical materials</a:t>
            </a:r>
            <a:r>
              <a:rPr lang="en-US" sz="1050" dirty="0"/>
              <a:t> remain constant across both types at </a:t>
            </a:r>
            <a:r>
              <a:rPr lang="en-US" sz="1050" b="1" dirty="0"/>
              <a:t>6,000 kg/MW</a:t>
            </a:r>
            <a:r>
              <a:rPr lang="en-US" sz="1050" dirty="0"/>
              <a:t>, highlighting consistent ancillary material needs regardless of the installation type.</a:t>
            </a:r>
          </a:p>
          <a:p>
            <a:pPr>
              <a:spcBef>
                <a:spcPts val="0"/>
              </a:spcBef>
              <a:spcAft>
                <a:spcPts val="400"/>
              </a:spcAft>
            </a:pPr>
            <a:r>
              <a:rPr lang="en-US" sz="1050" dirty="0"/>
              <a:t>There have been minimal price increases for clean energy products (e.g., electric cars +0.5% from steel hike). Decarbonization costs: heat pumps (&lt;0.3%) and offshore wind farms (+0.6%).</a:t>
            </a:r>
          </a:p>
          <a:p>
            <a:pPr lvl="1">
              <a:spcBef>
                <a:spcPts val="0"/>
              </a:spcBef>
              <a:spcAft>
                <a:spcPts val="400"/>
              </a:spcAft>
            </a:pPr>
            <a:r>
              <a:rPr lang="en-US" sz="850" dirty="0"/>
              <a:t>Competitive markets challenge manufacturers in passing on costs.</a:t>
            </a:r>
          </a:p>
          <a:p>
            <a:pPr lvl="1">
              <a:spcBef>
                <a:spcPts val="0"/>
              </a:spcBef>
              <a:spcAft>
                <a:spcPts val="400"/>
              </a:spcAft>
            </a:pPr>
            <a:r>
              <a:rPr lang="en-US" sz="850" dirty="0"/>
              <a:t>Wind turbine and solar PV producers are better positioned due to rising wholesale prices.</a:t>
            </a:r>
          </a:p>
          <a:p>
            <a:pPr lvl="1">
              <a:spcBef>
                <a:spcPts val="0"/>
              </a:spcBef>
              <a:spcAft>
                <a:spcPts val="400"/>
              </a:spcAft>
            </a:pPr>
            <a:r>
              <a:rPr lang="en-US" sz="850" dirty="0"/>
              <a:t>There is consumer interest in premium clean products, e.g., automotive companies committing to “green steel” by 2025.</a:t>
            </a:r>
          </a:p>
          <a:p>
            <a:pPr marL="285750" indent="-285750">
              <a:spcBef>
                <a:spcPts val="0"/>
              </a:spcBef>
              <a:buFont typeface="Arial" panose="020B0604020202020204" pitchFamily="34" charset="0"/>
              <a:buChar char="•"/>
            </a:pPr>
            <a:endParaRPr lang="en-US" sz="1100" dirty="0"/>
          </a:p>
        </p:txBody>
      </p:sp>
      <p:sp>
        <p:nvSpPr>
          <p:cNvPr id="15" name="TextBox 14">
            <a:extLst>
              <a:ext uri="{FF2B5EF4-FFF2-40B4-BE49-F238E27FC236}">
                <a16:creationId xmlns:a16="http://schemas.microsoft.com/office/drawing/2014/main" id="{6873682F-6FE0-37EF-6FA4-79F63A25B6B0}"/>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Commodities</a:t>
            </a:r>
          </a:p>
        </p:txBody>
      </p:sp>
      <p:cxnSp>
        <p:nvCxnSpPr>
          <p:cNvPr id="399" name="Straight Connector 398">
            <a:extLst>
              <a:ext uri="{FF2B5EF4-FFF2-40B4-BE49-F238E27FC236}">
                <a16:creationId xmlns:a16="http://schemas.microsoft.com/office/drawing/2014/main" id="{141DF89F-56D4-2D42-3BCF-7AA95B5617E3}"/>
              </a:ext>
            </a:extLst>
          </p:cNvPr>
          <p:cNvCxnSpPr>
            <a:cxnSpLocks/>
          </p:cNvCxnSpPr>
          <p:nvPr>
            <p:custDataLst>
              <p:tags r:id="rId5"/>
            </p:custDataLst>
          </p:nvPr>
        </p:nvCxnSpPr>
        <p:spPr bwMode="auto">
          <a:xfrm flipV="1">
            <a:off x="2681289" y="4476750"/>
            <a:ext cx="771525" cy="11890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2" name="Straight Connector 391">
            <a:extLst>
              <a:ext uri="{FF2B5EF4-FFF2-40B4-BE49-F238E27FC236}">
                <a16:creationId xmlns:a16="http://schemas.microsoft.com/office/drawing/2014/main" id="{F7C16190-F1CE-D81E-2E13-D426F29E06F0}"/>
              </a:ext>
            </a:extLst>
          </p:cNvPr>
          <p:cNvCxnSpPr/>
          <p:nvPr>
            <p:custDataLst>
              <p:tags r:id="rId6"/>
            </p:custDataLst>
          </p:nvPr>
        </p:nvCxnSpPr>
        <p:spPr bwMode="auto">
          <a:xfrm>
            <a:off x="2624138" y="2197100"/>
            <a:ext cx="82867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3" name="Straight Connector 402">
            <a:extLst>
              <a:ext uri="{FF2B5EF4-FFF2-40B4-BE49-F238E27FC236}">
                <a16:creationId xmlns:a16="http://schemas.microsoft.com/office/drawing/2014/main" id="{E83494B0-DDB2-94B3-1730-C3708BE7E03E}"/>
              </a:ext>
            </a:extLst>
          </p:cNvPr>
          <p:cNvCxnSpPr/>
          <p:nvPr>
            <p:custDataLst>
              <p:tags r:id="rId7"/>
            </p:custDataLst>
          </p:nvPr>
        </p:nvCxnSpPr>
        <p:spPr bwMode="auto">
          <a:xfrm flipV="1">
            <a:off x="2865438" y="5661025"/>
            <a:ext cx="587375" cy="1031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534CC087-2505-D3DE-D6F1-2ED869A0DD6B}"/>
              </a:ext>
            </a:extLst>
          </p:cNvPr>
          <p:cNvCxnSpPr>
            <a:cxnSpLocks/>
          </p:cNvCxnSpPr>
          <p:nvPr>
            <p:custDataLst>
              <p:tags r:id="rId8"/>
            </p:custDataLst>
          </p:nvPr>
        </p:nvCxnSpPr>
        <p:spPr bwMode="auto">
          <a:xfrm flipV="1">
            <a:off x="2624138" y="5805488"/>
            <a:ext cx="7938" cy="15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6" name="Straight Connector 395">
            <a:extLst>
              <a:ext uri="{FF2B5EF4-FFF2-40B4-BE49-F238E27FC236}">
                <a16:creationId xmlns:a16="http://schemas.microsoft.com/office/drawing/2014/main" id="{BC74364C-E7E1-614A-6F36-B7DC6CF4E715}"/>
              </a:ext>
            </a:extLst>
          </p:cNvPr>
          <p:cNvCxnSpPr>
            <a:cxnSpLocks/>
          </p:cNvCxnSpPr>
          <p:nvPr>
            <p:custDataLst>
              <p:tags r:id="rId9"/>
            </p:custDataLst>
          </p:nvPr>
        </p:nvCxnSpPr>
        <p:spPr bwMode="auto">
          <a:xfrm flipV="1">
            <a:off x="2624138" y="3473450"/>
            <a:ext cx="828675" cy="17859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E22921B7-BD62-FE30-7E83-FB204AD20CB1}"/>
              </a:ext>
            </a:extLst>
          </p:cNvPr>
          <p:cNvCxnSpPr>
            <a:cxnSpLocks/>
          </p:cNvCxnSpPr>
          <p:nvPr>
            <p:custDataLst>
              <p:tags r:id="rId10"/>
            </p:custDataLst>
          </p:nvPr>
        </p:nvCxnSpPr>
        <p:spPr bwMode="auto">
          <a:xfrm flipV="1">
            <a:off x="2865438" y="5387975"/>
            <a:ext cx="587375" cy="2841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 name="Straight Connector 396">
            <a:extLst>
              <a:ext uri="{FF2B5EF4-FFF2-40B4-BE49-F238E27FC236}">
                <a16:creationId xmlns:a16="http://schemas.microsoft.com/office/drawing/2014/main" id="{03321136-1E15-BD0F-77B8-763E9D627FAC}"/>
              </a:ext>
            </a:extLst>
          </p:cNvPr>
          <p:cNvCxnSpPr>
            <a:cxnSpLocks/>
          </p:cNvCxnSpPr>
          <p:nvPr>
            <p:custDataLst>
              <p:tags r:id="rId11"/>
            </p:custDataLst>
          </p:nvPr>
        </p:nvCxnSpPr>
        <p:spPr bwMode="auto">
          <a:xfrm flipV="1">
            <a:off x="2624138" y="4202113"/>
            <a:ext cx="828675" cy="11858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Straight Connector 399">
            <a:extLst>
              <a:ext uri="{FF2B5EF4-FFF2-40B4-BE49-F238E27FC236}">
                <a16:creationId xmlns:a16="http://schemas.microsoft.com/office/drawing/2014/main" id="{B07ED770-C122-3C1E-D3F0-BADD488A1A14}"/>
              </a:ext>
            </a:extLst>
          </p:cNvPr>
          <p:cNvCxnSpPr>
            <a:cxnSpLocks/>
          </p:cNvCxnSpPr>
          <p:nvPr>
            <p:custDataLst>
              <p:tags r:id="rId12"/>
            </p:custDataLst>
          </p:nvPr>
        </p:nvCxnSpPr>
        <p:spPr bwMode="auto">
          <a:xfrm flipV="1">
            <a:off x="2624138" y="5786438"/>
            <a:ext cx="7938" cy="31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8" name="Straight Connector 397">
            <a:extLst>
              <a:ext uri="{FF2B5EF4-FFF2-40B4-BE49-F238E27FC236}">
                <a16:creationId xmlns:a16="http://schemas.microsoft.com/office/drawing/2014/main" id="{4012ED6C-331C-7014-4AC7-09FA9E186286}"/>
              </a:ext>
            </a:extLst>
          </p:cNvPr>
          <p:cNvCxnSpPr>
            <a:cxnSpLocks/>
          </p:cNvCxnSpPr>
          <p:nvPr>
            <p:custDataLst>
              <p:tags r:id="rId13"/>
            </p:custDataLst>
          </p:nvPr>
        </p:nvCxnSpPr>
        <p:spPr bwMode="auto">
          <a:xfrm flipV="1">
            <a:off x="2624138" y="5740400"/>
            <a:ext cx="7938" cy="127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4" name="Straight Connector 393">
            <a:extLst>
              <a:ext uri="{FF2B5EF4-FFF2-40B4-BE49-F238E27FC236}">
                <a16:creationId xmlns:a16="http://schemas.microsoft.com/office/drawing/2014/main" id="{7398F890-A77A-98EF-FBBC-A4ACA1D8BF42}"/>
              </a:ext>
            </a:extLst>
          </p:cNvPr>
          <p:cNvCxnSpPr>
            <a:cxnSpLocks/>
          </p:cNvCxnSpPr>
          <p:nvPr>
            <p:custDataLst>
              <p:tags r:id="rId14"/>
            </p:custDataLst>
          </p:nvPr>
        </p:nvCxnSpPr>
        <p:spPr bwMode="auto">
          <a:xfrm flipV="1">
            <a:off x="2624138" y="3108325"/>
            <a:ext cx="828675" cy="18240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23" name="Chart 422">
            <a:extLst>
              <a:ext uri="{FF2B5EF4-FFF2-40B4-BE49-F238E27FC236}">
                <a16:creationId xmlns:a16="http://schemas.microsoft.com/office/drawing/2014/main" id="{74EBED1D-097C-9D5D-7C82-11F841989618}"/>
              </a:ext>
            </a:extLst>
          </p:cNvPr>
          <p:cNvGraphicFramePr/>
          <p:nvPr>
            <p:custDataLst>
              <p:tags r:id="rId15"/>
            </p:custDataLst>
          </p:nvPr>
        </p:nvGraphicFramePr>
        <p:xfrm>
          <a:off x="1089025" y="1971675"/>
          <a:ext cx="3897313" cy="4097338"/>
        </p:xfrm>
        <a:graphic>
          <a:graphicData uri="http://schemas.openxmlformats.org/drawingml/2006/chart">
            <c:chart xmlns:c="http://schemas.openxmlformats.org/drawingml/2006/chart" xmlns:r="http://schemas.openxmlformats.org/officeDocument/2006/relationships" r:id="rId45"/>
          </a:graphicData>
        </a:graphic>
      </p:graphicFrame>
      <p:cxnSp>
        <p:nvCxnSpPr>
          <p:cNvPr id="216" name="Straight Connector 215">
            <a:extLst>
              <a:ext uri="{FF2B5EF4-FFF2-40B4-BE49-F238E27FC236}">
                <a16:creationId xmlns:a16="http://schemas.microsoft.com/office/drawing/2014/main" id="{F93DE3E5-6195-7C80-C6BD-B03B1F5FAA3A}"/>
              </a:ext>
            </a:extLst>
          </p:cNvPr>
          <p:cNvCxnSpPr>
            <a:cxnSpLocks/>
          </p:cNvCxnSpPr>
          <p:nvPr>
            <p:custDataLst>
              <p:tags r:id="rId16"/>
            </p:custDataLst>
          </p:nvPr>
        </p:nvCxnSpPr>
        <p:spPr bwMode="auto">
          <a:xfrm>
            <a:off x="1468438" y="5538788"/>
            <a:ext cx="79375" cy="2587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F1AB8BA6-2C13-C9D3-6FAE-015072FFF568}"/>
              </a:ext>
            </a:extLst>
          </p:cNvPr>
          <p:cNvCxnSpPr>
            <a:cxnSpLocks/>
          </p:cNvCxnSpPr>
          <p:nvPr>
            <p:custDataLst>
              <p:tags r:id="rId17"/>
            </p:custDataLst>
          </p:nvPr>
        </p:nvCxnSpPr>
        <p:spPr bwMode="auto">
          <a:xfrm>
            <a:off x="1468438" y="4929188"/>
            <a:ext cx="79375" cy="393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C70DDE43-B9F0-FCD7-94E9-1A2FBF7C9417}"/>
              </a:ext>
            </a:extLst>
          </p:cNvPr>
          <p:cNvCxnSpPr>
            <a:cxnSpLocks/>
          </p:cNvCxnSpPr>
          <p:nvPr>
            <p:custDataLst>
              <p:tags r:id="rId18"/>
            </p:custDataLst>
          </p:nvPr>
        </p:nvCxnSpPr>
        <p:spPr bwMode="auto">
          <a:xfrm>
            <a:off x="1468438" y="5335588"/>
            <a:ext cx="79375" cy="434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3F5539E9-35A1-22BB-04BF-59FDE6653E13}"/>
              </a:ext>
            </a:extLst>
          </p:cNvPr>
          <p:cNvCxnSpPr>
            <a:cxnSpLocks/>
          </p:cNvCxnSpPr>
          <p:nvPr>
            <p:custDataLst>
              <p:tags r:id="rId19"/>
            </p:custDataLst>
          </p:nvPr>
        </p:nvCxnSpPr>
        <p:spPr bwMode="auto">
          <a:xfrm>
            <a:off x="1468438" y="4725988"/>
            <a:ext cx="79375" cy="3698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745843DD-9F27-581E-2277-E9E2679BDCD0}"/>
              </a:ext>
            </a:extLst>
          </p:cNvPr>
          <p:cNvCxnSpPr>
            <a:cxnSpLocks/>
          </p:cNvCxnSpPr>
          <p:nvPr>
            <p:custDataLst>
              <p:tags r:id="rId20"/>
            </p:custDataLst>
          </p:nvPr>
        </p:nvCxnSpPr>
        <p:spPr bwMode="auto">
          <a:xfrm>
            <a:off x="1468438" y="5132388"/>
            <a:ext cx="79375" cy="4381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2" name="Straight Connector 411">
            <a:extLst>
              <a:ext uri="{FF2B5EF4-FFF2-40B4-BE49-F238E27FC236}">
                <a16:creationId xmlns:a16="http://schemas.microsoft.com/office/drawing/2014/main" id="{89B3835C-8B15-0457-77B2-7E7D676AFB16}"/>
              </a:ext>
            </a:extLst>
          </p:cNvPr>
          <p:cNvCxnSpPr/>
          <p:nvPr>
            <p:custDataLst>
              <p:tags r:id="rId21"/>
            </p:custDataLst>
          </p:nvPr>
        </p:nvCxnSpPr>
        <p:spPr bwMode="auto">
          <a:xfrm flipH="1">
            <a:off x="2547938" y="5741988"/>
            <a:ext cx="92075" cy="28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1EFB0A1B-9372-66B8-A6BA-B27966DC1287}"/>
              </a:ext>
            </a:extLst>
          </p:cNvPr>
          <p:cNvCxnSpPr>
            <a:cxnSpLocks/>
          </p:cNvCxnSpPr>
          <p:nvPr>
            <p:custDataLst>
              <p:tags r:id="rId22"/>
            </p:custDataLst>
          </p:nvPr>
        </p:nvCxnSpPr>
        <p:spPr bwMode="auto">
          <a:xfrm>
            <a:off x="1468438" y="5741988"/>
            <a:ext cx="79375" cy="825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3" name="Text Placeholder 10">
            <a:extLst>
              <a:ext uri="{FF2B5EF4-FFF2-40B4-BE49-F238E27FC236}">
                <a16:creationId xmlns:a16="http://schemas.microsoft.com/office/drawing/2014/main" id="{496BE7BF-9DB4-AEAB-309F-E7421DA8EFEC}"/>
              </a:ext>
            </a:extLst>
          </p:cNvPr>
          <p:cNvSpPr txBox="1">
            <a:spLocks/>
          </p:cNvSpPr>
          <p:nvPr>
            <p:custDataLst>
              <p:tags r:id="rId23"/>
            </p:custDataLst>
          </p:nvPr>
        </p:nvSpPr>
        <p:spPr bwMode="auto">
          <a:xfrm>
            <a:off x="1446213" y="5943600"/>
            <a:ext cx="1319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t>Weight percentage</a:t>
            </a:r>
          </a:p>
        </p:txBody>
      </p:sp>
      <p:sp>
        <p:nvSpPr>
          <p:cNvPr id="211" name="Text Placeholder 10">
            <a:extLst>
              <a:ext uri="{FF2B5EF4-FFF2-40B4-BE49-F238E27FC236}">
                <a16:creationId xmlns:a16="http://schemas.microsoft.com/office/drawing/2014/main" id="{BD6B3FDF-6AB7-07C2-9578-3761980E733B}"/>
              </a:ext>
            </a:extLst>
          </p:cNvPr>
          <p:cNvSpPr txBox="1">
            <a:spLocks/>
          </p:cNvSpPr>
          <p:nvPr>
            <p:custDataLst>
              <p:tags r:id="rId24"/>
            </p:custDataLst>
          </p:nvPr>
        </p:nvSpPr>
        <p:spPr bwMode="auto">
          <a:xfrm>
            <a:off x="577850" y="5665788"/>
            <a:ext cx="865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effectLst/>
              </a:rPr>
              <a:t>Other materials</a:t>
            </a:r>
            <a:endParaRPr lang="en-US" sz="1000"/>
          </a:p>
        </p:txBody>
      </p:sp>
      <p:sp>
        <p:nvSpPr>
          <p:cNvPr id="210" name="Text Placeholder 10">
            <a:extLst>
              <a:ext uri="{FF2B5EF4-FFF2-40B4-BE49-F238E27FC236}">
                <a16:creationId xmlns:a16="http://schemas.microsoft.com/office/drawing/2014/main" id="{FA575210-115E-F11E-8D7E-212732731CC7}"/>
              </a:ext>
            </a:extLst>
          </p:cNvPr>
          <p:cNvSpPr txBox="1">
            <a:spLocks/>
          </p:cNvSpPr>
          <p:nvPr>
            <p:custDataLst>
              <p:tags r:id="rId25"/>
            </p:custDataLst>
          </p:nvPr>
        </p:nvSpPr>
        <p:spPr bwMode="auto">
          <a:xfrm>
            <a:off x="879475" y="5462588"/>
            <a:ext cx="563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20A4C7-8928-4D4C-A95A-EC18F0165698}" type="datetime'''''''''''A''l''''''''u''''''m''i''n''''''''u''m'''''''">
              <a:rPr lang="en-US" altLang="en-US" sz="1000" smtClean="0">
                <a:effectLst/>
              </a:rPr>
              <a:pPr marL="0" indent="0" algn="r">
                <a:spcBef>
                  <a:spcPct val="0"/>
                </a:spcBef>
                <a:spcAft>
                  <a:spcPct val="0"/>
                </a:spcAft>
                <a:buNone/>
              </a:pPr>
              <a:t>Aluminum</a:t>
            </a:fld>
            <a:endParaRPr lang="en-US" sz="1000"/>
          </a:p>
        </p:txBody>
      </p:sp>
      <p:sp>
        <p:nvSpPr>
          <p:cNvPr id="209" name="Text Placeholder 10">
            <a:extLst>
              <a:ext uri="{FF2B5EF4-FFF2-40B4-BE49-F238E27FC236}">
                <a16:creationId xmlns:a16="http://schemas.microsoft.com/office/drawing/2014/main" id="{27115E3B-84DC-46B7-0C9D-5AF7C42B7321}"/>
              </a:ext>
            </a:extLst>
          </p:cNvPr>
          <p:cNvSpPr txBox="1">
            <a:spLocks/>
          </p:cNvSpPr>
          <p:nvPr>
            <p:custDataLst>
              <p:tags r:id="rId26"/>
            </p:custDataLst>
          </p:nvPr>
        </p:nvSpPr>
        <p:spPr bwMode="auto">
          <a:xfrm>
            <a:off x="269875" y="5259388"/>
            <a:ext cx="11731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effectLst/>
              </a:rPr>
              <a:t>Rare earth element</a:t>
            </a:r>
            <a:endParaRPr lang="en-US" sz="1000"/>
          </a:p>
        </p:txBody>
      </p:sp>
      <p:sp>
        <p:nvSpPr>
          <p:cNvPr id="208" name="Text Placeholder 10">
            <a:extLst>
              <a:ext uri="{FF2B5EF4-FFF2-40B4-BE49-F238E27FC236}">
                <a16:creationId xmlns:a16="http://schemas.microsoft.com/office/drawing/2014/main" id="{2E39D126-692A-9109-C563-E039B7A74736}"/>
              </a:ext>
            </a:extLst>
          </p:cNvPr>
          <p:cNvSpPr txBox="1">
            <a:spLocks/>
          </p:cNvSpPr>
          <p:nvPr>
            <p:custDataLst>
              <p:tags r:id="rId27"/>
            </p:custDataLst>
          </p:nvPr>
        </p:nvSpPr>
        <p:spPr bwMode="auto">
          <a:xfrm>
            <a:off x="930275" y="5056188"/>
            <a:ext cx="512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5E9BDB-3EE5-4809-89CB-EF43713656AD}" type="datetime'''''''''Con''''''''''c''''''''''''r''e''''''t''''''''e'''">
              <a:rPr lang="en-US" altLang="en-US" sz="1000" smtClean="0">
                <a:effectLst/>
              </a:rPr>
              <a:pPr marL="0" indent="0" algn="r">
                <a:spcBef>
                  <a:spcPct val="0"/>
                </a:spcBef>
                <a:spcAft>
                  <a:spcPct val="0"/>
                </a:spcAft>
                <a:buNone/>
              </a:pPr>
              <a:t>Concrete</a:t>
            </a:fld>
            <a:endParaRPr lang="en-US" sz="1000"/>
          </a:p>
        </p:txBody>
      </p:sp>
      <p:sp>
        <p:nvSpPr>
          <p:cNvPr id="207" name="Text Placeholder 10">
            <a:extLst>
              <a:ext uri="{FF2B5EF4-FFF2-40B4-BE49-F238E27FC236}">
                <a16:creationId xmlns:a16="http://schemas.microsoft.com/office/drawing/2014/main" id="{FB63DF50-0A72-9C4E-CB6F-670D597AA030}"/>
              </a:ext>
            </a:extLst>
          </p:cNvPr>
          <p:cNvSpPr txBox="1">
            <a:spLocks/>
          </p:cNvSpPr>
          <p:nvPr>
            <p:custDataLst>
              <p:tags r:id="rId28"/>
            </p:custDataLst>
          </p:nvPr>
        </p:nvSpPr>
        <p:spPr bwMode="auto">
          <a:xfrm>
            <a:off x="1028700" y="4852988"/>
            <a:ext cx="414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DA5737E-69E9-4E9F-B059-96F1C8A3A9DA}" type="datetime'C''''''''''o''''''''''ppe''''''''''''''''''''''r'''''''">
              <a:rPr lang="en-US" altLang="en-US" sz="1000" smtClean="0">
                <a:effectLst/>
              </a:rPr>
              <a:pPr marL="0" indent="0" algn="r">
                <a:spcBef>
                  <a:spcPct val="0"/>
                </a:spcBef>
                <a:spcAft>
                  <a:spcPct val="0"/>
                </a:spcAft>
                <a:buNone/>
              </a:pPr>
              <a:t>Copper</a:t>
            </a:fld>
            <a:endParaRPr lang="en-US" sz="1000"/>
          </a:p>
        </p:txBody>
      </p:sp>
      <p:sp>
        <p:nvSpPr>
          <p:cNvPr id="206" name="Text Placeholder 10">
            <a:extLst>
              <a:ext uri="{FF2B5EF4-FFF2-40B4-BE49-F238E27FC236}">
                <a16:creationId xmlns:a16="http://schemas.microsoft.com/office/drawing/2014/main" id="{322EC848-CB50-9F71-0A7C-DA9324EF1311}"/>
              </a:ext>
            </a:extLst>
          </p:cNvPr>
          <p:cNvSpPr txBox="1">
            <a:spLocks/>
          </p:cNvSpPr>
          <p:nvPr>
            <p:custDataLst>
              <p:tags r:id="rId29"/>
            </p:custDataLst>
          </p:nvPr>
        </p:nvSpPr>
        <p:spPr bwMode="auto">
          <a:xfrm>
            <a:off x="500063" y="4649788"/>
            <a:ext cx="942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effectLst/>
              </a:rPr>
              <a:t>Fiberglass/resin</a:t>
            </a:r>
            <a:endParaRPr lang="en-US" sz="1000"/>
          </a:p>
        </p:txBody>
      </p:sp>
      <p:sp>
        <p:nvSpPr>
          <p:cNvPr id="205" name="Text Placeholder 10">
            <a:extLst>
              <a:ext uri="{FF2B5EF4-FFF2-40B4-BE49-F238E27FC236}">
                <a16:creationId xmlns:a16="http://schemas.microsoft.com/office/drawing/2014/main" id="{2A637BB9-F9EC-6229-FB60-C2B7D72B6AF7}"/>
              </a:ext>
            </a:extLst>
          </p:cNvPr>
          <p:cNvSpPr txBox="1">
            <a:spLocks/>
          </p:cNvSpPr>
          <p:nvPr>
            <p:custDataLst>
              <p:tags r:id="rId30"/>
            </p:custDataLst>
          </p:nvPr>
        </p:nvSpPr>
        <p:spPr bwMode="auto">
          <a:xfrm>
            <a:off x="1155700" y="348773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6F17F76-DF3C-49E0-B5BD-CBDDBC50EA5B}" type="datetime'''''''''''''''St''''''''''''''''''e''''''''''''''''el'''''''">
              <a:rPr lang="en-US" altLang="en-US" sz="1000" smtClean="0">
                <a:effectLst/>
              </a:rPr>
              <a:pPr marL="0" indent="0" algn="r">
                <a:spcBef>
                  <a:spcPct val="0"/>
                </a:spcBef>
                <a:spcAft>
                  <a:spcPct val="0"/>
                </a:spcAft>
                <a:buNone/>
              </a:pPr>
              <a:t>Steel</a:t>
            </a:fld>
            <a:endParaRPr lang="en-US" sz="1000"/>
          </a:p>
        </p:txBody>
      </p:sp>
      <p:sp>
        <p:nvSpPr>
          <p:cNvPr id="409" name="Text Placeholder 10">
            <a:extLst>
              <a:ext uri="{FF2B5EF4-FFF2-40B4-BE49-F238E27FC236}">
                <a16:creationId xmlns:a16="http://schemas.microsoft.com/office/drawing/2014/main" id="{FD9DCCE1-0B83-DEC4-6843-990BD86BA609}"/>
              </a:ext>
            </a:extLst>
          </p:cNvPr>
          <p:cNvSpPr txBox="1">
            <a:spLocks/>
          </p:cNvSpPr>
          <p:nvPr>
            <p:custDataLst>
              <p:tags r:id="rId31"/>
            </p:custDataLst>
          </p:nvPr>
        </p:nvSpPr>
        <p:spPr bwMode="gray">
          <a:xfrm>
            <a:off x="2257425" y="5721350"/>
            <a:ext cx="217488" cy="152400"/>
          </a:xfrm>
          <a:prstGeom prst="rect">
            <a:avLst/>
          </a:prstGeom>
          <a:solidFill>
            <a:schemeClr val="accent6"/>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8962E1-04EB-495C-B76F-03620E5A42B2}" type="datetime'''''''''''''''''''''''''1''''''''''''%'''''''''''''''''''''">
              <a:rPr lang="en-US" altLang="en-US" sz="1000" smtClean="0">
                <a:solidFill>
                  <a:schemeClr val="bg1"/>
                </a:solidFill>
                <a:effectLst/>
              </a:rPr>
              <a:pPr marL="0" indent="0" algn="ctr">
                <a:spcBef>
                  <a:spcPct val="0"/>
                </a:spcBef>
                <a:spcAft>
                  <a:spcPct val="0"/>
                </a:spcAft>
                <a:buNone/>
              </a:pPr>
              <a:t>1%</a:t>
            </a:fld>
            <a:endParaRPr lang="en-US" sz="1000">
              <a:solidFill>
                <a:schemeClr val="bg1"/>
              </a:solidFill>
            </a:endParaRPr>
          </a:p>
        </p:txBody>
      </p:sp>
      <p:sp>
        <p:nvSpPr>
          <p:cNvPr id="411" name="Text Placeholder 10">
            <a:extLst>
              <a:ext uri="{FF2B5EF4-FFF2-40B4-BE49-F238E27FC236}">
                <a16:creationId xmlns:a16="http://schemas.microsoft.com/office/drawing/2014/main" id="{47F1368D-44ED-BAF0-7B81-A6DF99E48B21}"/>
              </a:ext>
            </a:extLst>
          </p:cNvPr>
          <p:cNvSpPr txBox="1">
            <a:spLocks/>
          </p:cNvSpPr>
          <p:nvPr>
            <p:custDataLst>
              <p:tags r:id="rId32"/>
            </p:custDataLst>
          </p:nvPr>
        </p:nvSpPr>
        <p:spPr bwMode="gray">
          <a:xfrm>
            <a:off x="1738313" y="5748338"/>
            <a:ext cx="217488"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113531-BAD5-4F62-A231-7A4DABAA00EE}" type="datetime'1''''''''''%'''''''''''''''''''''''''''''''''''''''''''">
              <a:rPr lang="en-US" altLang="en-US" sz="1000" smtClean="0">
                <a:solidFill>
                  <a:schemeClr val="bg1"/>
                </a:solidFill>
                <a:effectLst/>
              </a:rPr>
              <a:pPr marL="0" indent="0" algn="ctr">
                <a:spcBef>
                  <a:spcPct val="0"/>
                </a:spcBef>
                <a:spcAft>
                  <a:spcPct val="0"/>
                </a:spcAft>
                <a:buNone/>
              </a:pPr>
              <a:t>1%</a:t>
            </a:fld>
            <a:endParaRPr lang="en-US" sz="1000">
              <a:solidFill>
                <a:schemeClr val="bg1"/>
              </a:solidFill>
            </a:endParaRPr>
          </a:p>
        </p:txBody>
      </p:sp>
      <p:sp>
        <p:nvSpPr>
          <p:cNvPr id="25" name="Text Placeholder 10">
            <a:extLst>
              <a:ext uri="{FF2B5EF4-FFF2-40B4-BE49-F238E27FC236}">
                <a16:creationId xmlns:a16="http://schemas.microsoft.com/office/drawing/2014/main" id="{46CB5577-0A1A-60B1-5F40-23F6DE7E090F}"/>
              </a:ext>
            </a:extLst>
          </p:cNvPr>
          <p:cNvSpPr txBox="1">
            <a:spLocks/>
          </p:cNvSpPr>
          <p:nvPr>
            <p:custDataLst>
              <p:tags r:id="rId33"/>
            </p:custDataLst>
          </p:nvPr>
        </p:nvSpPr>
        <p:spPr bwMode="auto">
          <a:xfrm>
            <a:off x="3132138" y="5943600"/>
            <a:ext cx="1677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Relative cost percentage</a:t>
            </a:r>
            <a:endParaRPr lang="en-US" sz="1000"/>
          </a:p>
        </p:txBody>
      </p:sp>
      <p:sp>
        <p:nvSpPr>
          <p:cNvPr id="30" name="Text Placeholder 10">
            <a:extLst>
              <a:ext uri="{FF2B5EF4-FFF2-40B4-BE49-F238E27FC236}">
                <a16:creationId xmlns:a16="http://schemas.microsoft.com/office/drawing/2014/main" id="{087080A4-DA5A-B088-8AA6-0CFE4E02031E}"/>
              </a:ext>
            </a:extLst>
          </p:cNvPr>
          <p:cNvSpPr txBox="1">
            <a:spLocks/>
          </p:cNvSpPr>
          <p:nvPr>
            <p:custDataLst>
              <p:tags r:id="rId34"/>
            </p:custDataLst>
          </p:nvPr>
        </p:nvSpPr>
        <p:spPr bwMode="auto">
          <a:xfrm>
            <a:off x="4614141" y="2106613"/>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00BC471-92F8-4672-A1B4-04C3239EF907}" type="datetime'''''''1''''''''''''''''''0''''''''''''''''''''''''''0%'">
              <a:rPr lang="en-US" altLang="en-US" sz="1200" smtClean="0">
                <a:effectLst/>
              </a:rPr>
              <a:pPr marL="0" indent="0">
                <a:spcBef>
                  <a:spcPct val="0"/>
                </a:spcBef>
                <a:spcAft>
                  <a:spcPct val="0"/>
                </a:spcAft>
                <a:buNone/>
              </a:pPr>
              <a:t>100%</a:t>
            </a:fld>
            <a:endParaRPr lang="en-US" sz="1200"/>
          </a:p>
        </p:txBody>
      </p:sp>
      <p:cxnSp>
        <p:nvCxnSpPr>
          <p:cNvPr id="3" name="Straight Connector 2">
            <a:extLst>
              <a:ext uri="{FF2B5EF4-FFF2-40B4-BE49-F238E27FC236}">
                <a16:creationId xmlns:a16="http://schemas.microsoft.com/office/drawing/2014/main" id="{E8E93DBA-A8CB-C84F-45EC-945154D3AB74}"/>
              </a:ext>
            </a:extLst>
          </p:cNvPr>
          <p:cNvCxnSpPr>
            <a:cxnSpLocks/>
          </p:cNvCxnSpPr>
          <p:nvPr/>
        </p:nvCxnSpPr>
        <p:spPr bwMode="gray">
          <a:xfrm>
            <a:off x="281868" y="1812925"/>
            <a:ext cx="605225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31874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AF69-30C9-CC7B-EADF-C5CA2EDB7E5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5CBBBB4-C480-2192-68DB-1FBC9B699A41}"/>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7" name="think-cell Slide" r:id="rId53" imgW="592" imgH="591" progId="TCLayout.ActiveDocument.1">
                  <p:embed/>
                </p:oleObj>
              </mc:Choice>
              <mc:Fallback>
                <p:oleObj name="think-cell Slide" r:id="rId53" imgW="592" imgH="591" progId="TCLayout.ActiveDocument.1">
                  <p:embed/>
                  <p:pic>
                    <p:nvPicPr>
                      <p:cNvPr id="7" name="think-cell data - do not delete" hidden="1">
                        <a:extLst>
                          <a:ext uri="{FF2B5EF4-FFF2-40B4-BE49-F238E27FC236}">
                            <a16:creationId xmlns:a16="http://schemas.microsoft.com/office/drawing/2014/main" id="{55CBBBB4-C480-2192-68DB-1FBC9B699A41}"/>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7D39453-1877-7640-31D3-A976A1B88A22}"/>
              </a:ext>
            </a:extLst>
          </p:cNvPr>
          <p:cNvSpPr>
            <a:spLocks noGrp="1"/>
          </p:cNvSpPr>
          <p:nvPr>
            <p:ph type="title"/>
          </p:nvPr>
        </p:nvSpPr>
        <p:spPr/>
        <p:txBody>
          <a:bodyPr vert="horz">
            <a:noAutofit/>
          </a:bodyPr>
          <a:lstStyle/>
          <a:p>
            <a:r>
              <a:rPr lang="en-US"/>
              <a:t>Wind is more sensitive to volatility in bulk material cost such as steel, aluminum, copper, and nickel than energy cost</a:t>
            </a:r>
          </a:p>
        </p:txBody>
      </p:sp>
      <p:sp>
        <p:nvSpPr>
          <p:cNvPr id="32" name="btfpNotesBox440432">
            <a:extLst>
              <a:ext uri="{FF2B5EF4-FFF2-40B4-BE49-F238E27FC236}">
                <a16:creationId xmlns:a16="http://schemas.microsoft.com/office/drawing/2014/main" id="{AF571ABF-8E28-1DAC-0BCF-A65BC301D2EC}"/>
              </a:ext>
            </a:extLst>
          </p:cNvPr>
          <p:cNvSpPr txBox="1"/>
          <p:nvPr>
            <p:custDataLst>
              <p:tags r:id="rId4"/>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a:t>
            </a:r>
            <a:r>
              <a:rPr lang="en-US" sz="800" dirty="0" err="1">
                <a:solidFill>
                  <a:srgbClr val="000000"/>
                </a:solidFill>
              </a:rPr>
              <a:t>Unarco</a:t>
            </a:r>
            <a:r>
              <a:rPr lang="en-US" sz="800" dirty="0">
                <a:solidFill>
                  <a:srgbClr val="000000"/>
                </a:solidFill>
              </a:rPr>
              <a:t>, </a:t>
            </a:r>
            <a:r>
              <a:rPr lang="en-US" sz="800" dirty="0">
                <a:solidFill>
                  <a:srgbClr val="000000"/>
                </a:solidFill>
                <a:hlinkClick r:id="rId55"/>
              </a:rPr>
              <a:t>Steel Averages</a:t>
            </a:r>
            <a:r>
              <a:rPr lang="en-US" sz="800" dirty="0">
                <a:solidFill>
                  <a:srgbClr val="000000"/>
                </a:solidFill>
              </a:rPr>
              <a:t> (2024); </a:t>
            </a:r>
            <a:r>
              <a:rPr lang="en-US" sz="800" dirty="0" err="1">
                <a:solidFill>
                  <a:srgbClr val="000000"/>
                </a:solidFill>
              </a:rPr>
              <a:t>InfoLink</a:t>
            </a:r>
            <a:r>
              <a:rPr lang="en-US" sz="800" dirty="0">
                <a:solidFill>
                  <a:srgbClr val="000000"/>
                </a:solidFill>
              </a:rPr>
              <a:t> Consulting, </a:t>
            </a:r>
            <a:r>
              <a:rPr lang="en-US" sz="800" dirty="0">
                <a:solidFill>
                  <a:srgbClr val="000000"/>
                </a:solidFill>
                <a:hlinkClick r:id="rId56"/>
              </a:rPr>
              <a:t>How raw materials turbulence in past two years impact wind energy system suppliers?</a:t>
            </a:r>
            <a:r>
              <a:rPr lang="en-US" sz="800" dirty="0">
                <a:solidFill>
                  <a:srgbClr val="000000"/>
                </a:solidFill>
              </a:rPr>
              <a:t> (2023).</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57"/>
              </a:rPr>
              <a:t>Gernot Wagner</a:t>
            </a:r>
            <a:r>
              <a:rPr lang="en-US" sz="800" dirty="0">
                <a:solidFill>
                  <a:srgbClr val="000000"/>
                </a:solidFill>
              </a:rPr>
              <a:t>. </a:t>
            </a:r>
            <a:r>
              <a:rPr lang="en-US" sz="800" dirty="0">
                <a:solidFill>
                  <a:srgbClr val="000000"/>
                </a:solidFill>
                <a:hlinkClick r:id="rId5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9"/>
              </a:rPr>
              <a:t>Reconsidering Wind</a:t>
            </a:r>
            <a:r>
              <a:rPr lang="en-US" sz="800" dirty="0">
                <a:solidFill>
                  <a:srgbClr val="000000"/>
                </a:solidFill>
              </a:rPr>
              <a:t>” (5 March 2025).</a:t>
            </a:r>
          </a:p>
        </p:txBody>
      </p:sp>
      <p:cxnSp>
        <p:nvCxnSpPr>
          <p:cNvPr id="11" name="btfpColumnHeaderBoxLine223027">
            <a:extLst>
              <a:ext uri="{FF2B5EF4-FFF2-40B4-BE49-F238E27FC236}">
                <a16:creationId xmlns:a16="http://schemas.microsoft.com/office/drawing/2014/main" id="{48BFBB1A-A00A-C3B4-1EA9-DD126EE53387}"/>
              </a:ext>
            </a:extLst>
          </p:cNvPr>
          <p:cNvCxnSpPr>
            <a:cxnSpLocks/>
          </p:cNvCxnSpPr>
          <p:nvPr/>
        </p:nvCxnSpPr>
        <p:spPr bwMode="gray">
          <a:xfrm>
            <a:off x="341313" y="1811922"/>
            <a:ext cx="620395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1BA98B-EC63-E941-CF9B-24ADB2E2FD7E}"/>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Commodities</a:t>
            </a:r>
          </a:p>
        </p:txBody>
      </p:sp>
      <p:cxnSp>
        <p:nvCxnSpPr>
          <p:cNvPr id="1005" name="Straight Connector 1004">
            <a:extLst>
              <a:ext uri="{FF2B5EF4-FFF2-40B4-BE49-F238E27FC236}">
                <a16:creationId xmlns:a16="http://schemas.microsoft.com/office/drawing/2014/main" id="{D64CDC65-EF77-E2DB-F846-5BB365C4E5C9}"/>
              </a:ext>
            </a:extLst>
          </p:cNvPr>
          <p:cNvCxnSpPr/>
          <p:nvPr>
            <p:custDataLst>
              <p:tags r:id="rId5"/>
            </p:custDataLst>
          </p:nvPr>
        </p:nvCxnSpPr>
        <p:spPr bwMode="auto">
          <a:xfrm>
            <a:off x="2619375" y="2197100"/>
            <a:ext cx="0" cy="2168525"/>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08" name="Straight Connector 1007">
            <a:extLst>
              <a:ext uri="{FF2B5EF4-FFF2-40B4-BE49-F238E27FC236}">
                <a16:creationId xmlns:a16="http://schemas.microsoft.com/office/drawing/2014/main" id="{1FE2964F-ACA2-A4A4-B96B-C23A09B73CAD}"/>
              </a:ext>
            </a:extLst>
          </p:cNvPr>
          <p:cNvCxnSpPr/>
          <p:nvPr>
            <p:custDataLst>
              <p:tags r:id="rId6"/>
            </p:custDataLst>
          </p:nvPr>
        </p:nvCxnSpPr>
        <p:spPr bwMode="auto">
          <a:xfrm>
            <a:off x="4024313" y="2197100"/>
            <a:ext cx="0" cy="2168525"/>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11" name="Straight Connector 1010">
            <a:extLst>
              <a:ext uri="{FF2B5EF4-FFF2-40B4-BE49-F238E27FC236}">
                <a16:creationId xmlns:a16="http://schemas.microsoft.com/office/drawing/2014/main" id="{9AC04D06-A6BB-45DE-0C46-8B17C8E768E5}"/>
              </a:ext>
            </a:extLst>
          </p:cNvPr>
          <p:cNvCxnSpPr/>
          <p:nvPr>
            <p:custDataLst>
              <p:tags r:id="rId7"/>
            </p:custDataLst>
          </p:nvPr>
        </p:nvCxnSpPr>
        <p:spPr bwMode="auto">
          <a:xfrm>
            <a:off x="5429250" y="2197100"/>
            <a:ext cx="0" cy="2168525"/>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12" name="Straight Connector 1011">
            <a:extLst>
              <a:ext uri="{FF2B5EF4-FFF2-40B4-BE49-F238E27FC236}">
                <a16:creationId xmlns:a16="http://schemas.microsoft.com/office/drawing/2014/main" id="{B3A0F077-9332-1889-A9FC-523138B3501E}"/>
              </a:ext>
            </a:extLst>
          </p:cNvPr>
          <p:cNvCxnSpPr/>
          <p:nvPr>
            <p:custDataLst>
              <p:tags r:id="rId8"/>
            </p:custDataLst>
          </p:nvPr>
        </p:nvCxnSpPr>
        <p:spPr bwMode="auto">
          <a:xfrm>
            <a:off x="5897563" y="2197100"/>
            <a:ext cx="0" cy="2168525"/>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4" name="Chart 23">
            <a:extLst>
              <a:ext uri="{FF2B5EF4-FFF2-40B4-BE49-F238E27FC236}">
                <a16:creationId xmlns:a16="http://schemas.microsoft.com/office/drawing/2014/main" id="{77412171-1A06-E4C4-8EEB-E0666AE448B8}"/>
              </a:ext>
            </a:extLst>
          </p:cNvPr>
          <p:cNvGraphicFramePr/>
          <p:nvPr>
            <p:custDataLst>
              <p:tags r:id="rId9"/>
            </p:custDataLst>
          </p:nvPr>
        </p:nvGraphicFramePr>
        <p:xfrm>
          <a:off x="395288" y="2114550"/>
          <a:ext cx="6321425" cy="2693988"/>
        </p:xfrm>
        <a:graphic>
          <a:graphicData uri="http://schemas.openxmlformats.org/drawingml/2006/chart">
            <c:chart xmlns:c="http://schemas.openxmlformats.org/drawingml/2006/chart" xmlns:r="http://schemas.openxmlformats.org/officeDocument/2006/relationships" r:id="rId60"/>
          </a:graphicData>
        </a:graphic>
      </p:graphicFrame>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509588" y="427513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A5E87A-D2CF-47C2-A465-01BB97D2F452}" type="datetime'''''''''''''''''''''''''''''0'''''''''''">
              <a:rPr lang="en-US" altLang="en-US" sz="1200" smtClean="0">
                <a:effectLst/>
              </a:rPr>
              <a:pPr marL="0" lvl="0" indent="0" algn="r">
                <a:spcBef>
                  <a:spcPct val="0"/>
                </a:spcBef>
                <a:spcAft>
                  <a:spcPct val="0"/>
                </a:spcAft>
                <a:buNone/>
              </a:pPr>
              <a:t>0</a:t>
            </a:fld>
            <a:endParaRPr lang="en-US" sz="1200"/>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25450" y="38417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9477DFB-F2EA-41DA-B7EC-88353B3F07FF}" type="datetime'''''''2''''''''''''''''''''0'''''''''''''''''">
              <a:rPr lang="en-US" altLang="en-US" sz="1200" smtClean="0">
                <a:effectLst/>
              </a:rPr>
              <a:pPr marL="0" lvl="0" indent="0" algn="r">
                <a:spcBef>
                  <a:spcPct val="0"/>
                </a:spcBef>
                <a:spcAft>
                  <a:spcPct val="0"/>
                </a:spcAft>
                <a:buNone/>
              </a:pPr>
              <a:t>20</a:t>
            </a:fld>
            <a:endParaRPr lang="en-US" sz="1200"/>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425450" y="34083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7DC3ED2-E143-4DC9-98FC-0538BFADD335}" type="datetime'''4''0'''''''''''''''''''''''''''''''''''''">
              <a:rPr lang="en-US" altLang="en-US" sz="1200" smtClean="0">
                <a:effectLst/>
              </a:rPr>
              <a:pPr marL="0" lvl="0" indent="0" algn="r">
                <a:spcBef>
                  <a:spcPct val="0"/>
                </a:spcBef>
                <a:spcAft>
                  <a:spcPct val="0"/>
                </a:spcAft>
                <a:buNone/>
              </a:pPr>
              <a:t>40</a:t>
            </a:fld>
            <a:endParaRPr lang="en-US" sz="1200"/>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425450" y="29733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70CE159-1B10-49CC-A90C-9427B76A3507}" type="datetime'''''''''''''''''''''''6''''0'''''''''">
              <a:rPr lang="en-US" altLang="en-US" sz="1200" smtClean="0">
                <a:effectLst/>
              </a:rPr>
              <a:pPr marL="0" lvl="0" indent="0" algn="r">
                <a:spcBef>
                  <a:spcPct val="0"/>
                </a:spcBef>
                <a:spcAft>
                  <a:spcPct val="0"/>
                </a:spcAft>
                <a:buNone/>
              </a:pPr>
              <a:t>60</a:t>
            </a:fld>
            <a:endParaRPr lang="en-US" sz="1200"/>
          </a:p>
        </p:txBody>
      </p:sp>
      <p:sp>
        <p:nvSpPr>
          <p:cNvPr id="2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25450" y="254000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7EB3190-4C47-4AF0-8200-D85C74022EC2}" type="datetime'''''''''''''''''''''''''8''''''''''''''''''''''''''''0'''">
              <a:rPr lang="en-US" altLang="en-US" sz="1200" smtClean="0">
                <a:effectLst/>
              </a:rPr>
              <a:pPr marL="0" lvl="0" indent="0" algn="r">
                <a:spcBef>
                  <a:spcPct val="0"/>
                </a:spcBef>
                <a:spcAft>
                  <a:spcPct val="0"/>
                </a:spcAft>
                <a:buNone/>
              </a:pPr>
              <a:t>80</a:t>
            </a:fld>
            <a:endParaRPr lang="en-US" sz="1200"/>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341313" y="2106614"/>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F3BFEE1-C29C-4DB3-A703-06E67E117B4F}" type="datetime'''1''''''''''''''0''''''''''''''''''0'''''''''''">
              <a:rPr lang="en-US" altLang="en-US" sz="1200" smtClean="0">
                <a:effectLst/>
              </a:rPr>
              <a:pPr marL="0" lvl="0" indent="0" algn="r">
                <a:spcBef>
                  <a:spcPct val="0"/>
                </a:spcBef>
                <a:spcAft>
                  <a:spcPct val="0"/>
                </a:spcAft>
                <a:buNone/>
              </a:pPr>
              <a:t>100</a:t>
            </a:fld>
            <a:endParaRPr lang="en-US" sz="1200"/>
          </a:p>
        </p:txBody>
      </p:sp>
      <p:cxnSp>
        <p:nvCxnSpPr>
          <p:cNvPr id="865" name="Straight Connector 864">
            <a:extLst>
              <a:ext uri="{FF2B5EF4-FFF2-40B4-BE49-F238E27FC236}">
                <a16:creationId xmlns:a16="http://schemas.microsoft.com/office/drawing/2014/main" id="{5DFE3D69-59B3-1E51-4233-D48B220EFF79}"/>
              </a:ext>
            </a:extLst>
          </p:cNvPr>
          <p:cNvCxnSpPr/>
          <p:nvPr>
            <p:custDataLst>
              <p:tags r:id="rId16"/>
            </p:custDataLst>
          </p:nvPr>
        </p:nvCxnSpPr>
        <p:spPr bwMode="auto">
          <a:xfrm>
            <a:off x="4960937" y="3422650"/>
            <a:ext cx="14478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66" name="Straight Connector 865">
            <a:extLst>
              <a:ext uri="{FF2B5EF4-FFF2-40B4-BE49-F238E27FC236}">
                <a16:creationId xmlns:a16="http://schemas.microsoft.com/office/drawing/2014/main" id="{13CAF103-32E1-0A08-4FB6-2D6DFE48166B}"/>
              </a:ext>
            </a:extLst>
          </p:cNvPr>
          <p:cNvCxnSpPr/>
          <p:nvPr>
            <p:custDataLst>
              <p:tags r:id="rId17"/>
            </p:custDataLst>
          </p:nvPr>
        </p:nvCxnSpPr>
        <p:spPr bwMode="auto">
          <a:xfrm>
            <a:off x="5429249" y="2357438"/>
            <a:ext cx="97948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67" name="Straight Connector 866">
            <a:extLst>
              <a:ext uri="{FF2B5EF4-FFF2-40B4-BE49-F238E27FC236}">
                <a16:creationId xmlns:a16="http://schemas.microsoft.com/office/drawing/2014/main" id="{E11DE490-1AC3-268B-2610-8563DF393B24}"/>
              </a:ext>
            </a:extLst>
          </p:cNvPr>
          <p:cNvCxnSpPr>
            <a:cxnSpLocks/>
          </p:cNvCxnSpPr>
          <p:nvPr>
            <p:custDataLst>
              <p:tags r:id="rId18"/>
            </p:custDataLst>
          </p:nvPr>
        </p:nvCxnSpPr>
        <p:spPr bwMode="auto">
          <a:xfrm flipV="1">
            <a:off x="6365875" y="2354263"/>
            <a:ext cx="0" cy="10715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64" name="Text Placeholder 10">
            <a:extLst>
              <a:ext uri="{FF2B5EF4-FFF2-40B4-BE49-F238E27FC236}">
                <a16:creationId xmlns:a16="http://schemas.microsoft.com/office/drawing/2014/main" id="{D6D7BC8F-7EC1-BBCE-75D9-EEC4367A7929}"/>
              </a:ext>
            </a:extLst>
          </p:cNvPr>
          <p:cNvSpPr txBox="1">
            <a:spLocks/>
          </p:cNvSpPr>
          <p:nvPr>
            <p:custDataLst>
              <p:tags r:id="rId19"/>
            </p:custDataLst>
          </p:nvPr>
        </p:nvSpPr>
        <p:spPr bwMode="auto">
          <a:xfrm>
            <a:off x="5500688" y="2738438"/>
            <a:ext cx="774700"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7F3DB2-5FC1-4EC1-8324-6FF21F45FFE8}" type="datetime'''''+11''3''''''''''''''''''''''''''''''''''''''''%'">
              <a:rPr lang="en-US" altLang="en-US" sz="1400" b="1" smtClean="0">
                <a:effectLst/>
              </a:rPr>
              <a:pPr marL="0" indent="0" algn="ctr">
                <a:spcBef>
                  <a:spcPct val="0"/>
                </a:spcBef>
                <a:spcAft>
                  <a:spcPct val="0"/>
                </a:spcAft>
                <a:buNone/>
              </a:pPr>
              <a:t>+113%</a:t>
            </a:fld>
            <a:endParaRPr lang="en-US" sz="1400" b="1"/>
          </a:p>
        </p:txBody>
      </p:sp>
      <p:cxnSp>
        <p:nvCxnSpPr>
          <p:cNvPr id="855" name="Straight Connector 854">
            <a:extLst>
              <a:ext uri="{FF2B5EF4-FFF2-40B4-BE49-F238E27FC236}">
                <a16:creationId xmlns:a16="http://schemas.microsoft.com/office/drawing/2014/main" id="{B3637C3C-D656-5B1B-6710-91F7119F4AC8}"/>
              </a:ext>
            </a:extLst>
          </p:cNvPr>
          <p:cNvCxnSpPr/>
          <p:nvPr>
            <p:custDataLst>
              <p:tags r:id="rId20"/>
            </p:custDataLst>
          </p:nvPr>
        </p:nvCxnSpPr>
        <p:spPr bwMode="gray">
          <a:xfrm>
            <a:off x="755650" y="2319338"/>
            <a:ext cx="16033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6" name="Straight Connector 855">
            <a:extLst>
              <a:ext uri="{FF2B5EF4-FFF2-40B4-BE49-F238E27FC236}">
                <a16:creationId xmlns:a16="http://schemas.microsoft.com/office/drawing/2014/main" id="{A1CBAB91-84D3-34B4-DEC5-A7BFCC6369A4}"/>
              </a:ext>
            </a:extLst>
          </p:cNvPr>
          <p:cNvCxnSpPr/>
          <p:nvPr>
            <p:custDataLst>
              <p:tags r:id="rId21"/>
            </p:custDataLst>
          </p:nvPr>
        </p:nvCxnSpPr>
        <p:spPr bwMode="gray">
          <a:xfrm>
            <a:off x="755650" y="2522538"/>
            <a:ext cx="16033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7" name="Straight Connector 856">
            <a:extLst>
              <a:ext uri="{FF2B5EF4-FFF2-40B4-BE49-F238E27FC236}">
                <a16:creationId xmlns:a16="http://schemas.microsoft.com/office/drawing/2014/main" id="{9BF48B22-CD73-169F-3BA6-806971C56F04}"/>
              </a:ext>
            </a:extLst>
          </p:cNvPr>
          <p:cNvCxnSpPr/>
          <p:nvPr>
            <p:custDataLst>
              <p:tags r:id="rId22"/>
            </p:custDataLst>
          </p:nvPr>
        </p:nvCxnSpPr>
        <p:spPr bwMode="gray">
          <a:xfrm>
            <a:off x="755650" y="2725738"/>
            <a:ext cx="160338"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8" name="Straight Connector 857">
            <a:extLst>
              <a:ext uri="{FF2B5EF4-FFF2-40B4-BE49-F238E27FC236}">
                <a16:creationId xmlns:a16="http://schemas.microsoft.com/office/drawing/2014/main" id="{5E648D03-7458-E3FE-AC20-41B7CD6DDFBF}"/>
              </a:ext>
            </a:extLst>
          </p:cNvPr>
          <p:cNvCxnSpPr/>
          <p:nvPr>
            <p:custDataLst>
              <p:tags r:id="rId23"/>
            </p:custDataLst>
          </p:nvPr>
        </p:nvCxnSpPr>
        <p:spPr bwMode="gray">
          <a:xfrm>
            <a:off x="755650" y="2928938"/>
            <a:ext cx="160338" cy="0"/>
          </a:xfrm>
          <a:prstGeom prst="line">
            <a:avLst/>
          </a:prstGeom>
          <a:ln w="1905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30" name="Text Placeholder 10">
            <a:extLst>
              <a:ext uri="{FF2B5EF4-FFF2-40B4-BE49-F238E27FC236}">
                <a16:creationId xmlns:a16="http://schemas.microsoft.com/office/drawing/2014/main" id="{72CE9035-7702-92B4-EB9D-37A17014E46E}"/>
              </a:ext>
            </a:extLst>
          </p:cNvPr>
          <p:cNvSpPr txBox="1">
            <a:spLocks/>
          </p:cNvSpPr>
          <p:nvPr>
            <p:custDataLst>
              <p:tags r:id="rId24"/>
            </p:custDataLst>
          </p:nvPr>
        </p:nvSpPr>
        <p:spPr bwMode="auto">
          <a:xfrm>
            <a:off x="976313" y="2247900"/>
            <a:ext cx="563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50D1116-6C3B-4C7E-A285-2FECC44B6658}" type="datetime'''A''''''''''''''l''u''''''''''m''''''in''''''um'''">
              <a:rPr lang="en-US" altLang="en-US" sz="1000" smtClean="0"/>
              <a:pPr marL="0" indent="0">
                <a:spcBef>
                  <a:spcPct val="0"/>
                </a:spcBef>
                <a:spcAft>
                  <a:spcPct val="0"/>
                </a:spcAft>
                <a:buNone/>
              </a:pPr>
              <a:t>Aluminum</a:t>
            </a:fld>
            <a:endParaRPr lang="en-US" sz="1000"/>
          </a:p>
        </p:txBody>
      </p:sp>
      <p:sp>
        <p:nvSpPr>
          <p:cNvPr id="722" name="Text Placeholder 10">
            <a:extLst>
              <a:ext uri="{FF2B5EF4-FFF2-40B4-BE49-F238E27FC236}">
                <a16:creationId xmlns:a16="http://schemas.microsoft.com/office/drawing/2014/main" id="{06BEB918-ABDE-93AB-AE19-6DCC598CCB1D}"/>
              </a:ext>
            </a:extLst>
          </p:cNvPr>
          <p:cNvSpPr txBox="1">
            <a:spLocks/>
          </p:cNvSpPr>
          <p:nvPr>
            <p:custDataLst>
              <p:tags r:id="rId25"/>
            </p:custDataLst>
          </p:nvPr>
        </p:nvSpPr>
        <p:spPr bwMode="auto">
          <a:xfrm>
            <a:off x="976313" y="2451100"/>
            <a:ext cx="9191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0E6F43F-E1DA-4BC1-97F5-7DADF284E5B9}" type="datetime'''I''''r''''on ''''''''o''''''r''''''e,'' ''''cfr ''spot'">
              <a:rPr lang="en-US" altLang="en-US" sz="1000" smtClean="0">
                <a:effectLst/>
              </a:rPr>
              <a:pPr marL="0" indent="0">
                <a:spcBef>
                  <a:spcPct val="0"/>
                </a:spcBef>
                <a:spcAft>
                  <a:spcPct val="0"/>
                </a:spcAft>
                <a:buNone/>
              </a:pPr>
              <a:t>Iron ore, cfr spot</a:t>
            </a:fld>
            <a:endParaRPr lang="en-US" sz="1000"/>
          </a:p>
        </p:txBody>
      </p:sp>
      <p:sp>
        <p:nvSpPr>
          <p:cNvPr id="723" name="Text Placeholder 10">
            <a:extLst>
              <a:ext uri="{FF2B5EF4-FFF2-40B4-BE49-F238E27FC236}">
                <a16:creationId xmlns:a16="http://schemas.microsoft.com/office/drawing/2014/main" id="{6AB21212-E3CD-D37D-DC0C-E02E5383969A}"/>
              </a:ext>
            </a:extLst>
          </p:cNvPr>
          <p:cNvSpPr txBox="1">
            <a:spLocks/>
          </p:cNvSpPr>
          <p:nvPr>
            <p:custDataLst>
              <p:tags r:id="rId26"/>
            </p:custDataLst>
          </p:nvPr>
        </p:nvSpPr>
        <p:spPr bwMode="auto">
          <a:xfrm>
            <a:off x="976313" y="2654300"/>
            <a:ext cx="414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410B484-7FB7-4465-BFCA-33F0303B9EF9}" type="datetime'C''''''o''''''p''''''''''''p''''''''''''''''''e''''''r'''">
              <a:rPr lang="en-US" altLang="en-US" sz="1000" smtClean="0">
                <a:effectLst/>
              </a:rPr>
              <a:pPr marL="0" indent="0">
                <a:spcBef>
                  <a:spcPct val="0"/>
                </a:spcBef>
                <a:spcAft>
                  <a:spcPct val="0"/>
                </a:spcAft>
                <a:buNone/>
              </a:pPr>
              <a:t>Copper</a:t>
            </a:fld>
            <a:endParaRPr lang="en-US" sz="1000"/>
          </a:p>
        </p:txBody>
      </p:sp>
      <p:sp>
        <p:nvSpPr>
          <p:cNvPr id="724" name="Text Placeholder 10">
            <a:extLst>
              <a:ext uri="{FF2B5EF4-FFF2-40B4-BE49-F238E27FC236}">
                <a16:creationId xmlns:a16="http://schemas.microsoft.com/office/drawing/2014/main" id="{6652018A-017A-574F-BD25-AC61AB634324}"/>
              </a:ext>
            </a:extLst>
          </p:cNvPr>
          <p:cNvSpPr txBox="1">
            <a:spLocks/>
          </p:cNvSpPr>
          <p:nvPr>
            <p:custDataLst>
              <p:tags r:id="rId27"/>
            </p:custDataLst>
          </p:nvPr>
        </p:nvSpPr>
        <p:spPr bwMode="auto">
          <a:xfrm>
            <a:off x="976313" y="2857500"/>
            <a:ext cx="3460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952B28D-0CA3-468A-818C-E520445F5897}" type="datetime'''''''''''''''''''''''''''N''''ic''''''ke''''''''''''''''l'''">
              <a:rPr lang="en-US" altLang="en-US" sz="1000" smtClean="0">
                <a:effectLst/>
              </a:rPr>
              <a:pPr marL="0" indent="0">
                <a:spcBef>
                  <a:spcPct val="0"/>
                </a:spcBef>
                <a:spcAft>
                  <a:spcPct val="0"/>
                </a:spcAft>
                <a:buNone/>
              </a:pPr>
              <a:t>Nickel</a:t>
            </a:fld>
            <a:endParaRPr lang="en-US" sz="1000"/>
          </a:p>
        </p:txBody>
      </p:sp>
      <p:sp>
        <p:nvSpPr>
          <p:cNvPr id="951" name="btfpColumnHeaderBoxText223027">
            <a:extLst>
              <a:ext uri="{FF2B5EF4-FFF2-40B4-BE49-F238E27FC236}">
                <a16:creationId xmlns:a16="http://schemas.microsoft.com/office/drawing/2014/main" id="{A16A424E-EF29-7FA7-9D35-FA93CA53A963}"/>
              </a:ext>
            </a:extLst>
          </p:cNvPr>
          <p:cNvSpPr txBox="1"/>
          <p:nvPr/>
        </p:nvSpPr>
        <p:spPr bwMode="gray">
          <a:xfrm>
            <a:off x="330198" y="1554480"/>
            <a:ext cx="6269894" cy="257442"/>
          </a:xfrm>
          <a:prstGeom prst="rect">
            <a:avLst/>
          </a:prstGeom>
          <a:noFill/>
        </p:spPr>
        <p:txBody>
          <a:bodyPr vert="horz" wrap="square" lIns="36036" tIns="36036" rIns="36036" bIns="36036" rtlCol="0" anchor="b">
            <a:spAutoFit/>
          </a:bodyPr>
          <a:lstStyle/>
          <a:p>
            <a:pPr marL="0" indent="0">
              <a:spcBef>
                <a:spcPts val="0"/>
              </a:spcBef>
              <a:buNone/>
            </a:pPr>
            <a:r>
              <a:rPr lang="en-US" sz="1200" b="1" dirty="0">
                <a:solidFill>
                  <a:srgbClr val="000000"/>
                </a:solidFill>
              </a:rPr>
              <a:t>Prices for commodities like steel have experienced high volatility, fueling uncertainty </a:t>
            </a:r>
          </a:p>
        </p:txBody>
      </p:sp>
      <p:sp>
        <p:nvSpPr>
          <p:cNvPr id="1156" name="TextBox 1155">
            <a:extLst>
              <a:ext uri="{FF2B5EF4-FFF2-40B4-BE49-F238E27FC236}">
                <a16:creationId xmlns:a16="http://schemas.microsoft.com/office/drawing/2014/main" id="{1C04C659-8F85-EF6B-164A-5F578D36ECE7}"/>
              </a:ext>
            </a:extLst>
          </p:cNvPr>
          <p:cNvSpPr txBox="1"/>
          <p:nvPr/>
        </p:nvSpPr>
        <p:spPr bwMode="gray">
          <a:xfrm>
            <a:off x="2252939" y="3589847"/>
            <a:ext cx="491849" cy="226591"/>
          </a:xfrm>
          <a:prstGeom prst="rect">
            <a:avLst/>
          </a:prstGeom>
          <a:solidFill>
            <a:schemeClr val="accent2"/>
          </a:solidFill>
          <a:ln>
            <a:solidFill>
              <a:schemeClr val="bg1"/>
            </a:solidFill>
          </a:ln>
        </p:spPr>
        <p:txBody>
          <a:bodyPr wrap="square" lIns="36000" tIns="36000" rIns="36000" bIns="36000" rtlCol="0">
            <a:spAutoFit/>
          </a:bodyPr>
          <a:lstStyle/>
          <a:p>
            <a:pPr marL="0" indent="0" algn="ctr">
              <a:buNone/>
            </a:pPr>
            <a:r>
              <a:rPr lang="en-US" sz="1000">
                <a:solidFill>
                  <a:schemeClr val="bg1"/>
                </a:solidFill>
              </a:rPr>
              <a:t>GFC</a:t>
            </a:r>
          </a:p>
        </p:txBody>
      </p:sp>
      <p:sp>
        <p:nvSpPr>
          <p:cNvPr id="1158" name="TextBox 1157">
            <a:extLst>
              <a:ext uri="{FF2B5EF4-FFF2-40B4-BE49-F238E27FC236}">
                <a16:creationId xmlns:a16="http://schemas.microsoft.com/office/drawing/2014/main" id="{B773EB18-D30D-D509-AF2E-512CADC16A67}"/>
              </a:ext>
            </a:extLst>
          </p:cNvPr>
          <p:cNvSpPr txBox="1"/>
          <p:nvPr/>
        </p:nvSpPr>
        <p:spPr bwMode="gray">
          <a:xfrm>
            <a:off x="4626494" y="3597836"/>
            <a:ext cx="878437" cy="226591"/>
          </a:xfrm>
          <a:prstGeom prst="rect">
            <a:avLst/>
          </a:prstGeom>
          <a:solidFill>
            <a:schemeClr val="accent6"/>
          </a:solidFill>
          <a:ln>
            <a:solidFill>
              <a:schemeClr val="bg1"/>
            </a:solidFill>
          </a:ln>
        </p:spPr>
        <p:txBody>
          <a:bodyPr wrap="square" lIns="36000" tIns="36000" rIns="36000" bIns="36000" rtlCol="0">
            <a:spAutoFit/>
          </a:bodyPr>
          <a:lstStyle/>
          <a:p>
            <a:pPr marL="0" indent="0" algn="ctr">
              <a:buNone/>
            </a:pPr>
            <a:r>
              <a:rPr lang="en-US" sz="1000">
                <a:solidFill>
                  <a:schemeClr val="bg1"/>
                </a:solidFill>
              </a:rPr>
              <a:t>COVID-19</a:t>
            </a:r>
          </a:p>
        </p:txBody>
      </p:sp>
      <p:sp>
        <p:nvSpPr>
          <p:cNvPr id="1159" name="TextBox 1158">
            <a:extLst>
              <a:ext uri="{FF2B5EF4-FFF2-40B4-BE49-F238E27FC236}">
                <a16:creationId xmlns:a16="http://schemas.microsoft.com/office/drawing/2014/main" id="{0348C322-20A0-C96F-2FC2-8B351821E209}"/>
              </a:ext>
            </a:extLst>
          </p:cNvPr>
          <p:cNvSpPr txBox="1"/>
          <p:nvPr/>
        </p:nvSpPr>
        <p:spPr bwMode="gray">
          <a:xfrm>
            <a:off x="5146024" y="3902689"/>
            <a:ext cx="648485" cy="380480"/>
          </a:xfrm>
          <a:prstGeom prst="rect">
            <a:avLst/>
          </a:prstGeom>
          <a:solidFill>
            <a:schemeClr val="accent5">
              <a:lumMod val="50000"/>
            </a:schemeClr>
          </a:solidFill>
          <a:ln>
            <a:solidFill>
              <a:schemeClr val="bg1"/>
            </a:solidFill>
          </a:ln>
        </p:spPr>
        <p:txBody>
          <a:bodyPr wrap="square" lIns="36000" tIns="36000" rIns="36000" bIns="36000" rtlCol="0">
            <a:spAutoFit/>
          </a:bodyPr>
          <a:lstStyle/>
          <a:p>
            <a:pPr marL="0" indent="0" algn="ctr">
              <a:buNone/>
            </a:pPr>
            <a:r>
              <a:rPr lang="en-US" sz="1000">
                <a:solidFill>
                  <a:schemeClr val="bg1"/>
                </a:solidFill>
              </a:rPr>
              <a:t>Russia Ukraine</a:t>
            </a:r>
          </a:p>
        </p:txBody>
      </p:sp>
      <p:cxnSp>
        <p:nvCxnSpPr>
          <p:cNvPr id="1689" name="Straight Connector 1688">
            <a:extLst>
              <a:ext uri="{FF2B5EF4-FFF2-40B4-BE49-F238E27FC236}">
                <a16:creationId xmlns:a16="http://schemas.microsoft.com/office/drawing/2014/main" id="{731D671C-DAE6-9133-4480-13F0AC3645FB}"/>
              </a:ext>
            </a:extLst>
          </p:cNvPr>
          <p:cNvCxnSpPr/>
          <p:nvPr>
            <p:custDataLst>
              <p:tags r:id="rId28"/>
            </p:custDataLst>
          </p:nvPr>
        </p:nvCxnSpPr>
        <p:spPr bwMode="auto">
          <a:xfrm>
            <a:off x="746125"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1" name="Straight Connector 1760">
            <a:extLst>
              <a:ext uri="{FF2B5EF4-FFF2-40B4-BE49-F238E27FC236}">
                <a16:creationId xmlns:a16="http://schemas.microsoft.com/office/drawing/2014/main" id="{33CF5651-141E-3FC5-7E03-33721A90F67F}"/>
              </a:ext>
            </a:extLst>
          </p:cNvPr>
          <p:cNvCxnSpPr/>
          <p:nvPr>
            <p:custDataLst>
              <p:tags r:id="rId29"/>
            </p:custDataLst>
          </p:nvPr>
        </p:nvCxnSpPr>
        <p:spPr bwMode="auto">
          <a:xfrm>
            <a:off x="1209675"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0" name="Straight Connector 1689">
            <a:extLst>
              <a:ext uri="{FF2B5EF4-FFF2-40B4-BE49-F238E27FC236}">
                <a16:creationId xmlns:a16="http://schemas.microsoft.com/office/drawing/2014/main" id="{2E6BE393-2432-D97E-103F-012F6AF8413C}"/>
              </a:ext>
            </a:extLst>
          </p:cNvPr>
          <p:cNvCxnSpPr/>
          <p:nvPr>
            <p:custDataLst>
              <p:tags r:id="rId30"/>
            </p:custDataLst>
          </p:nvPr>
        </p:nvCxnSpPr>
        <p:spPr bwMode="auto">
          <a:xfrm>
            <a:off x="1681163"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2" name="Straight Connector 1761">
            <a:extLst>
              <a:ext uri="{FF2B5EF4-FFF2-40B4-BE49-F238E27FC236}">
                <a16:creationId xmlns:a16="http://schemas.microsoft.com/office/drawing/2014/main" id="{B4171A80-0E28-7A90-CCAD-842AA4669FAF}"/>
              </a:ext>
            </a:extLst>
          </p:cNvPr>
          <p:cNvCxnSpPr/>
          <p:nvPr>
            <p:custDataLst>
              <p:tags r:id="rId31"/>
            </p:custDataLst>
          </p:nvPr>
        </p:nvCxnSpPr>
        <p:spPr bwMode="auto">
          <a:xfrm>
            <a:off x="2147888"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1" name="Straight Connector 1690">
            <a:extLst>
              <a:ext uri="{FF2B5EF4-FFF2-40B4-BE49-F238E27FC236}">
                <a16:creationId xmlns:a16="http://schemas.microsoft.com/office/drawing/2014/main" id="{D5D54995-2251-8E67-DD82-577A815E3C00}"/>
              </a:ext>
            </a:extLst>
          </p:cNvPr>
          <p:cNvCxnSpPr/>
          <p:nvPr>
            <p:custDataLst>
              <p:tags r:id="rId32"/>
            </p:custDataLst>
          </p:nvPr>
        </p:nvCxnSpPr>
        <p:spPr bwMode="auto">
          <a:xfrm>
            <a:off x="2620963"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3" name="Straight Connector 1762">
            <a:extLst>
              <a:ext uri="{FF2B5EF4-FFF2-40B4-BE49-F238E27FC236}">
                <a16:creationId xmlns:a16="http://schemas.microsoft.com/office/drawing/2014/main" id="{A713EAC5-D95A-DC9A-B13F-CF15C38AE6B9}"/>
              </a:ext>
            </a:extLst>
          </p:cNvPr>
          <p:cNvCxnSpPr/>
          <p:nvPr>
            <p:custDataLst>
              <p:tags r:id="rId33"/>
            </p:custDataLst>
          </p:nvPr>
        </p:nvCxnSpPr>
        <p:spPr bwMode="auto">
          <a:xfrm>
            <a:off x="3084513"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2" name="Straight Connector 1691">
            <a:extLst>
              <a:ext uri="{FF2B5EF4-FFF2-40B4-BE49-F238E27FC236}">
                <a16:creationId xmlns:a16="http://schemas.microsoft.com/office/drawing/2014/main" id="{3D1A79FC-010E-9379-BA0F-44FDAD328A00}"/>
              </a:ext>
            </a:extLst>
          </p:cNvPr>
          <p:cNvCxnSpPr/>
          <p:nvPr>
            <p:custDataLst>
              <p:tags r:id="rId34"/>
            </p:custDataLst>
          </p:nvPr>
        </p:nvCxnSpPr>
        <p:spPr bwMode="auto">
          <a:xfrm>
            <a:off x="3556000"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4" name="Straight Connector 1763">
            <a:extLst>
              <a:ext uri="{FF2B5EF4-FFF2-40B4-BE49-F238E27FC236}">
                <a16:creationId xmlns:a16="http://schemas.microsoft.com/office/drawing/2014/main" id="{960B5A04-2CE2-B6AA-4A38-EAF8D4658BC2}"/>
              </a:ext>
            </a:extLst>
          </p:cNvPr>
          <p:cNvCxnSpPr/>
          <p:nvPr>
            <p:custDataLst>
              <p:tags r:id="rId35"/>
            </p:custDataLst>
          </p:nvPr>
        </p:nvCxnSpPr>
        <p:spPr bwMode="auto">
          <a:xfrm>
            <a:off x="4019550"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3" name="Straight Connector 1692">
            <a:extLst>
              <a:ext uri="{FF2B5EF4-FFF2-40B4-BE49-F238E27FC236}">
                <a16:creationId xmlns:a16="http://schemas.microsoft.com/office/drawing/2014/main" id="{842B213C-C00E-59A1-B9C3-34AC1620F562}"/>
              </a:ext>
            </a:extLst>
          </p:cNvPr>
          <p:cNvCxnSpPr/>
          <p:nvPr>
            <p:custDataLst>
              <p:tags r:id="rId36"/>
            </p:custDataLst>
          </p:nvPr>
        </p:nvCxnSpPr>
        <p:spPr bwMode="auto">
          <a:xfrm>
            <a:off x="4491038"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5" name="Straight Connector 1764">
            <a:extLst>
              <a:ext uri="{FF2B5EF4-FFF2-40B4-BE49-F238E27FC236}">
                <a16:creationId xmlns:a16="http://schemas.microsoft.com/office/drawing/2014/main" id="{6A993395-9C9A-4E76-25E6-F67B05984674}"/>
              </a:ext>
            </a:extLst>
          </p:cNvPr>
          <p:cNvCxnSpPr/>
          <p:nvPr>
            <p:custDataLst>
              <p:tags r:id="rId37"/>
            </p:custDataLst>
          </p:nvPr>
        </p:nvCxnSpPr>
        <p:spPr bwMode="auto">
          <a:xfrm>
            <a:off x="4956175"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4" name="Straight Connector 1693">
            <a:extLst>
              <a:ext uri="{FF2B5EF4-FFF2-40B4-BE49-F238E27FC236}">
                <a16:creationId xmlns:a16="http://schemas.microsoft.com/office/drawing/2014/main" id="{AFBED10C-A0AB-4352-A7CC-B4C660A04734}"/>
              </a:ext>
            </a:extLst>
          </p:cNvPr>
          <p:cNvCxnSpPr/>
          <p:nvPr>
            <p:custDataLst>
              <p:tags r:id="rId38"/>
            </p:custDataLst>
          </p:nvPr>
        </p:nvCxnSpPr>
        <p:spPr bwMode="auto">
          <a:xfrm>
            <a:off x="5427663"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6" name="Straight Connector 1765">
            <a:extLst>
              <a:ext uri="{FF2B5EF4-FFF2-40B4-BE49-F238E27FC236}">
                <a16:creationId xmlns:a16="http://schemas.microsoft.com/office/drawing/2014/main" id="{92F7A047-F3CD-CB21-3203-1FF6E2EF9DDC}"/>
              </a:ext>
            </a:extLst>
          </p:cNvPr>
          <p:cNvCxnSpPr/>
          <p:nvPr>
            <p:custDataLst>
              <p:tags r:id="rId39"/>
            </p:custDataLst>
          </p:nvPr>
        </p:nvCxnSpPr>
        <p:spPr bwMode="auto">
          <a:xfrm>
            <a:off x="5894388"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95" name="Straight Connector 1694">
            <a:extLst>
              <a:ext uri="{FF2B5EF4-FFF2-40B4-BE49-F238E27FC236}">
                <a16:creationId xmlns:a16="http://schemas.microsoft.com/office/drawing/2014/main" id="{4FE34053-FE26-6E03-F07A-4938F4BA154D}"/>
              </a:ext>
            </a:extLst>
          </p:cNvPr>
          <p:cNvCxnSpPr/>
          <p:nvPr>
            <p:custDataLst>
              <p:tags r:id="rId40"/>
            </p:custDataLst>
          </p:nvPr>
        </p:nvCxnSpPr>
        <p:spPr bwMode="auto">
          <a:xfrm>
            <a:off x="6365875" y="5903913"/>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4" name="Chart 13">
            <a:extLst>
              <a:ext uri="{FF2B5EF4-FFF2-40B4-BE49-F238E27FC236}">
                <a16:creationId xmlns:a16="http://schemas.microsoft.com/office/drawing/2014/main" id="{50C875AD-66B9-4CDD-0395-6B55AAD9CC6A}"/>
              </a:ext>
            </a:extLst>
          </p:cNvPr>
          <p:cNvGraphicFramePr/>
          <p:nvPr>
            <p:custDataLst>
              <p:tags r:id="rId41"/>
            </p:custDataLst>
          </p:nvPr>
        </p:nvGraphicFramePr>
        <p:xfrm>
          <a:off x="227013" y="4597400"/>
          <a:ext cx="6221412" cy="1489075"/>
        </p:xfrm>
        <a:graphic>
          <a:graphicData uri="http://schemas.openxmlformats.org/drawingml/2006/chart">
            <c:chart xmlns:c="http://schemas.openxmlformats.org/drawingml/2006/chart" xmlns:r="http://schemas.openxmlformats.org/officeDocument/2006/relationships" r:id="rId61"/>
          </a:graphicData>
        </a:graphic>
      </p:graphicFrame>
      <p:sp>
        <p:nvSpPr>
          <p:cNvPr id="1682" name="Text Placeholder 10">
            <a:extLst>
              <a:ext uri="{FF2B5EF4-FFF2-40B4-BE49-F238E27FC236}">
                <a16:creationId xmlns:a16="http://schemas.microsoft.com/office/drawing/2014/main" id="{0E06F8DF-B73F-3AD8-1944-387293D8F257}"/>
              </a:ext>
            </a:extLst>
          </p:cNvPr>
          <p:cNvSpPr txBox="1">
            <a:spLocks/>
          </p:cNvSpPr>
          <p:nvPr>
            <p:custDataLst>
              <p:tags r:id="rId42"/>
            </p:custDataLst>
          </p:nvPr>
        </p:nvSpPr>
        <p:spPr bwMode="gray">
          <a:xfrm>
            <a:off x="577850"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2019</a:t>
            </a:r>
            <a:endParaRPr lang="en-US" sz="1200"/>
          </a:p>
        </p:txBody>
      </p:sp>
      <p:sp>
        <p:nvSpPr>
          <p:cNvPr id="1683" name="Text Placeholder 10">
            <a:extLst>
              <a:ext uri="{FF2B5EF4-FFF2-40B4-BE49-F238E27FC236}">
                <a16:creationId xmlns:a16="http://schemas.microsoft.com/office/drawing/2014/main" id="{7935C0BE-F064-DB3D-F1DD-7919C60EBBA9}"/>
              </a:ext>
            </a:extLst>
          </p:cNvPr>
          <p:cNvSpPr txBox="1">
            <a:spLocks/>
          </p:cNvSpPr>
          <p:nvPr>
            <p:custDataLst>
              <p:tags r:id="rId43"/>
            </p:custDataLst>
          </p:nvPr>
        </p:nvSpPr>
        <p:spPr bwMode="gray">
          <a:xfrm>
            <a:off x="1512888"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2020</a:t>
            </a:r>
            <a:endParaRPr lang="en-US" sz="1200"/>
          </a:p>
        </p:txBody>
      </p:sp>
      <p:sp>
        <p:nvSpPr>
          <p:cNvPr id="1684" name="Text Placeholder 10">
            <a:extLst>
              <a:ext uri="{FF2B5EF4-FFF2-40B4-BE49-F238E27FC236}">
                <a16:creationId xmlns:a16="http://schemas.microsoft.com/office/drawing/2014/main" id="{664A33B6-E0D2-60AD-9907-1202E9B09EDF}"/>
              </a:ext>
            </a:extLst>
          </p:cNvPr>
          <p:cNvSpPr txBox="1">
            <a:spLocks/>
          </p:cNvSpPr>
          <p:nvPr>
            <p:custDataLst>
              <p:tags r:id="rId44"/>
            </p:custDataLst>
          </p:nvPr>
        </p:nvSpPr>
        <p:spPr bwMode="gray">
          <a:xfrm>
            <a:off x="2452688"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2021</a:t>
            </a:r>
            <a:endParaRPr lang="en-US" sz="1200"/>
          </a:p>
        </p:txBody>
      </p:sp>
      <p:sp>
        <p:nvSpPr>
          <p:cNvPr id="1685" name="Text Placeholder 10">
            <a:extLst>
              <a:ext uri="{FF2B5EF4-FFF2-40B4-BE49-F238E27FC236}">
                <a16:creationId xmlns:a16="http://schemas.microsoft.com/office/drawing/2014/main" id="{ECCCFA4F-5687-CF4D-C5A0-9F144DECF702}"/>
              </a:ext>
            </a:extLst>
          </p:cNvPr>
          <p:cNvSpPr txBox="1">
            <a:spLocks/>
          </p:cNvSpPr>
          <p:nvPr>
            <p:custDataLst>
              <p:tags r:id="rId45"/>
            </p:custDataLst>
          </p:nvPr>
        </p:nvSpPr>
        <p:spPr bwMode="gray">
          <a:xfrm>
            <a:off x="3387725"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2022</a:t>
            </a:r>
            <a:endParaRPr lang="en-US" sz="1200"/>
          </a:p>
        </p:txBody>
      </p:sp>
      <p:sp>
        <p:nvSpPr>
          <p:cNvPr id="1686" name="Text Placeholder 10">
            <a:extLst>
              <a:ext uri="{FF2B5EF4-FFF2-40B4-BE49-F238E27FC236}">
                <a16:creationId xmlns:a16="http://schemas.microsoft.com/office/drawing/2014/main" id="{06B19E32-B217-B8FA-84AA-1F2BD9AD9BB0}"/>
              </a:ext>
            </a:extLst>
          </p:cNvPr>
          <p:cNvSpPr txBox="1">
            <a:spLocks/>
          </p:cNvSpPr>
          <p:nvPr>
            <p:custDataLst>
              <p:tags r:id="rId46"/>
            </p:custDataLst>
          </p:nvPr>
        </p:nvSpPr>
        <p:spPr bwMode="gray">
          <a:xfrm>
            <a:off x="4322763"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2023</a:t>
            </a:r>
            <a:endParaRPr lang="en-US" sz="1200"/>
          </a:p>
        </p:txBody>
      </p:sp>
      <p:sp>
        <p:nvSpPr>
          <p:cNvPr id="1687" name="Text Placeholder 10">
            <a:extLst>
              <a:ext uri="{FF2B5EF4-FFF2-40B4-BE49-F238E27FC236}">
                <a16:creationId xmlns:a16="http://schemas.microsoft.com/office/drawing/2014/main" id="{979DE1C1-4F64-9DB8-B3DF-AA985ED273E4}"/>
              </a:ext>
            </a:extLst>
          </p:cNvPr>
          <p:cNvSpPr txBox="1">
            <a:spLocks/>
          </p:cNvSpPr>
          <p:nvPr>
            <p:custDataLst>
              <p:tags r:id="rId47"/>
            </p:custDataLst>
          </p:nvPr>
        </p:nvSpPr>
        <p:spPr bwMode="gray">
          <a:xfrm>
            <a:off x="5259388"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2024</a:t>
            </a:r>
            <a:endParaRPr lang="en-US" sz="1200"/>
          </a:p>
        </p:txBody>
      </p:sp>
      <p:sp>
        <p:nvSpPr>
          <p:cNvPr id="1688" name="Text Placeholder 10">
            <a:extLst>
              <a:ext uri="{FF2B5EF4-FFF2-40B4-BE49-F238E27FC236}">
                <a16:creationId xmlns:a16="http://schemas.microsoft.com/office/drawing/2014/main" id="{28C5CBB5-CE34-0297-2C06-91E892C4B0BA}"/>
              </a:ext>
            </a:extLst>
          </p:cNvPr>
          <p:cNvSpPr txBox="1">
            <a:spLocks/>
          </p:cNvSpPr>
          <p:nvPr>
            <p:custDataLst>
              <p:tags r:id="rId48"/>
            </p:custDataLst>
          </p:nvPr>
        </p:nvSpPr>
        <p:spPr bwMode="gray">
          <a:xfrm>
            <a:off x="6197600" y="6005513"/>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2025</a:t>
            </a:r>
            <a:endParaRPr lang="en-US" sz="1200"/>
          </a:p>
        </p:txBody>
      </p:sp>
      <p:cxnSp>
        <p:nvCxnSpPr>
          <p:cNvPr id="1742" name="Straight Connector 1741">
            <a:extLst>
              <a:ext uri="{FF2B5EF4-FFF2-40B4-BE49-F238E27FC236}">
                <a16:creationId xmlns:a16="http://schemas.microsoft.com/office/drawing/2014/main" id="{D0472738-CE3E-3D1D-BB08-40DDB2A9A752}"/>
              </a:ext>
            </a:extLst>
          </p:cNvPr>
          <p:cNvCxnSpPr/>
          <p:nvPr>
            <p:custDataLst>
              <p:tags r:id="rId49"/>
            </p:custDataLst>
          </p:nvPr>
        </p:nvCxnSpPr>
        <p:spPr bwMode="gray">
          <a:xfrm>
            <a:off x="806450" y="5772150"/>
            <a:ext cx="16033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702" name="Text Placeholder 10">
            <a:extLst>
              <a:ext uri="{FF2B5EF4-FFF2-40B4-BE49-F238E27FC236}">
                <a16:creationId xmlns:a16="http://schemas.microsoft.com/office/drawing/2014/main" id="{0411E80B-EB1E-0038-29DB-C7AC601A0C59}"/>
              </a:ext>
            </a:extLst>
          </p:cNvPr>
          <p:cNvSpPr txBox="1">
            <a:spLocks/>
          </p:cNvSpPr>
          <p:nvPr>
            <p:custDataLst>
              <p:tags r:id="rId50"/>
            </p:custDataLst>
          </p:nvPr>
        </p:nvSpPr>
        <p:spPr bwMode="auto">
          <a:xfrm>
            <a:off x="1027113" y="5700713"/>
            <a:ext cx="20050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71CAB63-6487-4ADC-8EF1-6BEE1C58D749}" type="datetime'''''''Historical'' Av''''era''g''es Hot R''oll''e''d C''oil '">
              <a:rPr lang="en-US" altLang="en-US" sz="1000" smtClean="0"/>
              <a:pPr marL="0" indent="0">
                <a:spcBef>
                  <a:spcPct val="0"/>
                </a:spcBef>
                <a:spcAft>
                  <a:spcPct val="0"/>
                </a:spcAft>
                <a:buNone/>
              </a:pPr>
              <a:t>Historical Averages Hot Rolled Coil </a:t>
            </a:fld>
            <a:endParaRPr lang="en-US" sz="1000"/>
          </a:p>
        </p:txBody>
      </p:sp>
      <p:sp>
        <p:nvSpPr>
          <p:cNvPr id="1784" name="TextBox 8">
            <a:extLst>
              <a:ext uri="{FF2B5EF4-FFF2-40B4-BE49-F238E27FC236}">
                <a16:creationId xmlns:a16="http://schemas.microsoft.com/office/drawing/2014/main" id="{4E39A845-40F6-EC73-4882-7534D87E89FC}"/>
              </a:ext>
            </a:extLst>
          </p:cNvPr>
          <p:cNvSpPr txBox="1"/>
          <p:nvPr/>
        </p:nvSpPr>
        <p:spPr bwMode="gray">
          <a:xfrm>
            <a:off x="7297738" y="1554480"/>
            <a:ext cx="4413748" cy="3599372"/>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endParaRPr lang="en-US" sz="1250" dirty="0"/>
          </a:p>
          <a:p>
            <a:pPr>
              <a:spcBef>
                <a:spcPts val="0"/>
              </a:spcBef>
              <a:spcAft>
                <a:spcPts val="400"/>
              </a:spcAft>
              <a:buFont typeface="Arial" panose="020B0604020202020204" pitchFamily="34" charset="0"/>
              <a:buChar char="•"/>
            </a:pPr>
            <a:r>
              <a:rPr lang="en-US" sz="1050" b="1" dirty="0"/>
              <a:t>Levelized cost of production (LCOP): </a:t>
            </a:r>
            <a:r>
              <a:rPr lang="en-US" sz="1050" dirty="0"/>
              <a:t>the total cost of producing one unit of output, such as 1 MW of solar modules, 1 MWh of battery cells, or 1 Mt of steel, considering all the up-front and ongoing costs incurred over the lifetime of the investment.</a:t>
            </a:r>
          </a:p>
          <a:p>
            <a:pPr>
              <a:spcBef>
                <a:spcPts val="0"/>
              </a:spcBef>
              <a:spcAft>
                <a:spcPts val="400"/>
              </a:spcAft>
              <a:buFont typeface="Arial" panose="020B0604020202020204" pitchFamily="34" charset="0"/>
              <a:buChar char="•"/>
            </a:pPr>
            <a:r>
              <a:rPr lang="en-US" sz="1050" dirty="0"/>
              <a:t>At high utilization rates, component and material costs are the main contributors to the LCOP of the clean energy technologies examined in this report, typically accounting for upward of 50% of total production cost.</a:t>
            </a:r>
          </a:p>
          <a:p>
            <a:pPr>
              <a:spcBef>
                <a:spcPts val="0"/>
              </a:spcBef>
              <a:spcAft>
                <a:spcPts val="400"/>
              </a:spcAft>
              <a:buFont typeface="Arial" panose="020B0604020202020204" pitchFamily="34" charset="0"/>
              <a:buChar char="•"/>
            </a:pPr>
            <a:r>
              <a:rPr lang="en-US" sz="1050" dirty="0"/>
              <a:t>Approximately </a:t>
            </a:r>
            <a:r>
              <a:rPr lang="en-US" sz="1050" b="1" dirty="0"/>
              <a:t>80%</a:t>
            </a:r>
            <a:r>
              <a:rPr lang="en-US" sz="1050" dirty="0"/>
              <a:t> of the total cost of producing wind turbines (including nacelles, blades, and towers) is derived from </a:t>
            </a:r>
            <a:r>
              <a:rPr lang="en-US" sz="1050" b="1" dirty="0"/>
              <a:t>materials and upstream components.</a:t>
            </a:r>
            <a:endParaRPr lang="en-US" sz="1050" dirty="0"/>
          </a:p>
          <a:p>
            <a:pPr>
              <a:spcBef>
                <a:spcPts val="0"/>
              </a:spcBef>
              <a:spcAft>
                <a:spcPts val="400"/>
              </a:spcAft>
              <a:buFont typeface="Arial" panose="020B0604020202020204" pitchFamily="34" charset="0"/>
              <a:buChar char="•"/>
            </a:pPr>
            <a:r>
              <a:rPr lang="en-US" sz="1050" dirty="0"/>
              <a:t>With an 85% utilization rate and financing costs between 5% and 20%, the </a:t>
            </a:r>
            <a:r>
              <a:rPr lang="en-US" sz="1050" dirty="0" err="1"/>
              <a:t>CapEx</a:t>
            </a:r>
            <a:r>
              <a:rPr lang="en-US" sz="1050" dirty="0"/>
              <a:t> contribution to total cost is between 5% and 15% for wind turbines, showing a moderate impact on LCOP when facilities are fully utilized.</a:t>
            </a:r>
          </a:p>
          <a:p>
            <a:pPr>
              <a:spcBef>
                <a:spcPts val="0"/>
              </a:spcBef>
              <a:spcAft>
                <a:spcPts val="400"/>
              </a:spcAft>
              <a:buFont typeface="Arial" panose="020B0604020202020204" pitchFamily="34" charset="0"/>
              <a:buChar char="•"/>
            </a:pPr>
            <a:r>
              <a:rPr lang="en-US" sz="1050" dirty="0"/>
              <a:t>Under high utilization, </a:t>
            </a:r>
            <a:r>
              <a:rPr lang="en-US" sz="1050" b="1" dirty="0"/>
              <a:t>energy and labor costs drive LCOP regional variation</a:t>
            </a:r>
            <a:r>
              <a:rPr lang="en-US" sz="1050" dirty="0"/>
              <a:t> in variable </a:t>
            </a:r>
            <a:r>
              <a:rPr lang="en-US" sz="1050" dirty="0" err="1"/>
              <a:t>OpEx</a:t>
            </a:r>
            <a:r>
              <a:rPr lang="en-US" sz="1050" dirty="0"/>
              <a:t>.</a:t>
            </a:r>
          </a:p>
        </p:txBody>
      </p:sp>
    </p:spTree>
    <p:custDataLst>
      <p:tags r:id="rId2"/>
    </p:custDataLst>
    <p:extLst>
      <p:ext uri="{BB962C8B-B14F-4D97-AF65-F5344CB8AC3E}">
        <p14:creationId xmlns:p14="http://schemas.microsoft.com/office/powerpoint/2010/main" val="2348030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1"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Most demand-supply dyads are healthy, except for pain points in fiber, neodymium, and balsa wood if deployment is high</a:t>
            </a:r>
            <a:br>
              <a:rPr lang="en-US" sz="2800" dirty="0"/>
            </a:br>
            <a:endParaRPr lang="en-US" dirty="0"/>
          </a:p>
        </p:txBody>
      </p:sp>
      <p:sp>
        <p:nvSpPr>
          <p:cNvPr id="287" name="btfpNotesBox440432"/>
          <p:cNvSpPr txBox="1"/>
          <p:nvPr>
            <p:custDataLst>
              <p:tags r:id="rId4"/>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UNAV, </a:t>
            </a:r>
            <a:r>
              <a:rPr lang="en-US" sz="800" dirty="0">
                <a:solidFill>
                  <a:srgbClr val="000000"/>
                </a:solidFill>
                <a:hlinkClick r:id="rId9"/>
              </a:rPr>
              <a:t>Wind turbine propellers boost balsawood sales</a:t>
            </a:r>
            <a:r>
              <a:rPr lang="en-US" sz="800" dirty="0">
                <a:solidFill>
                  <a:srgbClr val="000000"/>
                </a:solidFill>
              </a:rPr>
              <a:t> (2021), USITC, </a:t>
            </a:r>
            <a:r>
              <a:rPr lang="en-US" sz="800" dirty="0">
                <a:solidFill>
                  <a:srgbClr val="000000"/>
                </a:solidFill>
                <a:hlinkClick r:id="rId10"/>
              </a:rPr>
              <a:t>From Balsa Wood to Polymer Foam in Wind Turbine Blades: Material Input Substitutes in Low-Carbon Technologies</a:t>
            </a:r>
            <a:r>
              <a:rPr lang="en-US" sz="800" dirty="0">
                <a:solidFill>
                  <a:srgbClr val="000000"/>
                </a:solidFill>
              </a:rPr>
              <a:t> (2022); Stanford Magnets, </a:t>
            </a:r>
            <a:r>
              <a:rPr lang="en-US" sz="800" dirty="0">
                <a:solidFill>
                  <a:srgbClr val="000000"/>
                </a:solidFill>
                <a:hlinkClick r:id="rId11"/>
              </a:rPr>
              <a:t>Application of Neodymium Magnets in Wind Turbine Generators</a:t>
            </a:r>
            <a:r>
              <a:rPr lang="en-US" sz="800" dirty="0">
                <a:solidFill>
                  <a:srgbClr val="000000"/>
                </a:solidFill>
              </a:rPr>
              <a:t> (2024); Nickel Institute, </a:t>
            </a:r>
            <a:r>
              <a:rPr lang="en-US" sz="800" dirty="0">
                <a:solidFill>
                  <a:srgbClr val="000000"/>
                </a:solidFill>
                <a:hlinkClick r:id="rId12"/>
              </a:rPr>
              <a:t>Wind and water - Nickel in clean energy</a:t>
            </a:r>
            <a:r>
              <a:rPr lang="en-US" sz="800" dirty="0">
                <a:solidFill>
                  <a:srgbClr val="000000"/>
                </a:solidFill>
              </a:rPr>
              <a:t> (2021).</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3"/>
              </a:rPr>
              <a:t>Gernot Wagner</a:t>
            </a:r>
            <a:r>
              <a:rPr lang="en-US" sz="800" dirty="0">
                <a:solidFill>
                  <a:srgbClr val="000000"/>
                </a:solidFill>
              </a:rPr>
              <a:t>. </a:t>
            </a:r>
            <a:r>
              <a:rPr lang="en-US" sz="800" dirty="0">
                <a:solidFill>
                  <a:srgbClr val="000000"/>
                </a:solidFill>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5"/>
              </a:rPr>
              <a:t>Reconsidering Wind</a:t>
            </a:r>
            <a:r>
              <a:rPr lang="en-US" sz="800" dirty="0">
                <a:solidFill>
                  <a:srgbClr val="000000"/>
                </a:solidFill>
              </a:rPr>
              <a:t>” (5 March 2025).</a:t>
            </a:r>
          </a:p>
        </p:txBody>
      </p:sp>
      <p:sp>
        <p:nvSpPr>
          <p:cNvPr id="8" name="TextBox 7">
            <a:extLst>
              <a:ext uri="{FF2B5EF4-FFF2-40B4-BE49-F238E27FC236}">
                <a16:creationId xmlns:a16="http://schemas.microsoft.com/office/drawing/2014/main" id="{43595B53-C523-F1CA-E2BF-036E4CFCE6B6}"/>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Commodities</a:t>
            </a:r>
          </a:p>
        </p:txBody>
      </p:sp>
      <p:sp>
        <p:nvSpPr>
          <p:cNvPr id="10" name="TextBox 9">
            <a:extLst>
              <a:ext uri="{FF2B5EF4-FFF2-40B4-BE49-F238E27FC236}">
                <a16:creationId xmlns:a16="http://schemas.microsoft.com/office/drawing/2014/main" id="{565AE60B-2E74-07CD-E77F-A0ADA5B266E5}"/>
              </a:ext>
            </a:extLst>
          </p:cNvPr>
          <p:cNvSpPr txBox="1"/>
          <p:nvPr/>
        </p:nvSpPr>
        <p:spPr bwMode="gray">
          <a:xfrm>
            <a:off x="7381102" y="1986723"/>
            <a:ext cx="4480697" cy="1088366"/>
          </a:xfrm>
          <a:prstGeom prst="rect">
            <a:avLst/>
          </a:prstGeom>
          <a:noFill/>
        </p:spPr>
        <p:txBody>
          <a:bodyPr wrap="square" lIns="36000" tIns="36000" rIns="36000" bIns="36000" rtlCol="0">
            <a:spAutoFit/>
          </a:bodyPr>
          <a:lstStyle/>
          <a:p>
            <a:pPr>
              <a:spcBef>
                <a:spcPts val="0"/>
              </a:spcBef>
              <a:buFont typeface="Arial" panose="020B0604020202020204" pitchFamily="34" charset="0"/>
              <a:buChar char="•"/>
            </a:pPr>
            <a:r>
              <a:rPr lang="en-US" sz="1100" b="1"/>
              <a:t>Key benefits:</a:t>
            </a:r>
            <a:r>
              <a:rPr lang="en-US" sz="1100"/>
              <a:t> Lightweight and strong; ideal for turbine blades</a:t>
            </a:r>
          </a:p>
          <a:p>
            <a:pPr>
              <a:spcBef>
                <a:spcPts val="0"/>
              </a:spcBef>
              <a:buFont typeface="Arial" panose="020B0604020202020204" pitchFamily="34" charset="0"/>
              <a:buChar char="•"/>
            </a:pPr>
            <a:r>
              <a:rPr lang="en-US" sz="1100" b="1"/>
              <a:t>Source</a:t>
            </a:r>
            <a:r>
              <a:rPr lang="en-US" sz="1100"/>
              <a:t>: Fast-growing trees from tropical Americas, including Ecuador (20.3%), Chile (3.92%), Brazil (3.77%)</a:t>
            </a:r>
          </a:p>
          <a:p>
            <a:pPr>
              <a:spcBef>
                <a:spcPts val="0"/>
              </a:spcBef>
              <a:buFont typeface="Arial" panose="020B0604020202020204" pitchFamily="34" charset="0"/>
              <a:buChar char="•"/>
            </a:pPr>
            <a:r>
              <a:rPr lang="en-US" sz="1100"/>
              <a:t>Enhanced with glass or carbon-fiber composites</a:t>
            </a:r>
          </a:p>
          <a:p>
            <a:pPr>
              <a:spcBef>
                <a:spcPts val="0"/>
              </a:spcBef>
              <a:buFont typeface="Arial" panose="020B0604020202020204" pitchFamily="34" charset="0"/>
              <a:buChar char="•"/>
            </a:pPr>
            <a:r>
              <a:rPr lang="en-US" sz="1100"/>
              <a:t>Illegal deforestation and pollution, especially around </a:t>
            </a:r>
            <a:r>
              <a:rPr lang="en-US" sz="1100" b="1"/>
              <a:t>Pastaza, Bobonaza, Curaray, </a:t>
            </a:r>
            <a:r>
              <a:rPr lang="en-US" sz="1100"/>
              <a:t>and</a:t>
            </a:r>
            <a:r>
              <a:rPr lang="en-US" sz="1100" b="1"/>
              <a:t> Villano </a:t>
            </a:r>
            <a:r>
              <a:rPr lang="en-US" sz="1100"/>
              <a:t>Rivers</a:t>
            </a:r>
          </a:p>
        </p:txBody>
      </p:sp>
      <p:sp>
        <p:nvSpPr>
          <p:cNvPr id="11" name="Rectangle 10">
            <a:extLst>
              <a:ext uri="{FF2B5EF4-FFF2-40B4-BE49-F238E27FC236}">
                <a16:creationId xmlns:a16="http://schemas.microsoft.com/office/drawing/2014/main" id="{308929AC-D1C8-A7C5-F164-A52755E8FB81}"/>
              </a:ext>
            </a:extLst>
          </p:cNvPr>
          <p:cNvSpPr/>
          <p:nvPr/>
        </p:nvSpPr>
        <p:spPr bwMode="gray">
          <a:xfrm>
            <a:off x="5658118" y="1984718"/>
            <a:ext cx="1576646" cy="108836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bg1"/>
                </a:solidFill>
              </a:rPr>
              <a:t>Balsa wood</a:t>
            </a:r>
          </a:p>
        </p:txBody>
      </p:sp>
      <p:sp>
        <p:nvSpPr>
          <p:cNvPr id="12" name="Rectangle 11">
            <a:extLst>
              <a:ext uri="{FF2B5EF4-FFF2-40B4-BE49-F238E27FC236}">
                <a16:creationId xmlns:a16="http://schemas.microsoft.com/office/drawing/2014/main" id="{086B2935-0C3F-666D-2F30-371E0CEB9196}"/>
              </a:ext>
            </a:extLst>
          </p:cNvPr>
          <p:cNvSpPr/>
          <p:nvPr/>
        </p:nvSpPr>
        <p:spPr bwMode="gray">
          <a:xfrm>
            <a:off x="5658117" y="3208274"/>
            <a:ext cx="1576646" cy="1229677"/>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bg1"/>
                </a:solidFill>
              </a:rPr>
              <a:t>Sintered NdFeB magnets</a:t>
            </a:r>
          </a:p>
        </p:txBody>
      </p:sp>
      <p:sp>
        <p:nvSpPr>
          <p:cNvPr id="13" name="Rectangle 12">
            <a:extLst>
              <a:ext uri="{FF2B5EF4-FFF2-40B4-BE49-F238E27FC236}">
                <a16:creationId xmlns:a16="http://schemas.microsoft.com/office/drawing/2014/main" id="{E62BC860-5590-5133-521D-F4EE456B95F4}"/>
              </a:ext>
            </a:extLst>
          </p:cNvPr>
          <p:cNvSpPr/>
          <p:nvPr/>
        </p:nvSpPr>
        <p:spPr bwMode="gray">
          <a:xfrm>
            <a:off x="5658117" y="4590802"/>
            <a:ext cx="1576646" cy="135599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bg1"/>
                </a:solidFill>
              </a:rPr>
              <a:t>Nickel in steel alloys</a:t>
            </a:r>
          </a:p>
        </p:txBody>
      </p:sp>
      <p:sp>
        <p:nvSpPr>
          <p:cNvPr id="14" name="TextBox 13">
            <a:extLst>
              <a:ext uri="{FF2B5EF4-FFF2-40B4-BE49-F238E27FC236}">
                <a16:creationId xmlns:a16="http://schemas.microsoft.com/office/drawing/2014/main" id="{F7769850-D134-337E-2FD9-4564856416AB}"/>
              </a:ext>
            </a:extLst>
          </p:cNvPr>
          <p:cNvSpPr txBox="1"/>
          <p:nvPr/>
        </p:nvSpPr>
        <p:spPr bwMode="gray">
          <a:xfrm>
            <a:off x="7381102" y="3204124"/>
            <a:ext cx="4480697" cy="1257643"/>
          </a:xfrm>
          <a:prstGeom prst="rect">
            <a:avLst/>
          </a:prstGeom>
          <a:noFill/>
        </p:spPr>
        <p:txBody>
          <a:bodyPr wrap="square" lIns="36000" tIns="36000" rIns="36000" bIns="36000" rtlCol="0">
            <a:spAutoFit/>
          </a:bodyPr>
          <a:lstStyle/>
          <a:p>
            <a:pPr>
              <a:spcBef>
                <a:spcPts val="0"/>
              </a:spcBef>
            </a:pPr>
            <a:r>
              <a:rPr lang="en-US" sz="1100" b="1"/>
              <a:t>Key benefits:</a:t>
            </a:r>
            <a:r>
              <a:rPr lang="en-US" sz="1100"/>
              <a:t> High magnetic strength relative to size </a:t>
            </a:r>
            <a:r>
              <a:rPr lang="en-US" sz="1100">
                <a:sym typeface="Wingdings" pitchFamily="2" charset="2"/>
              </a:rPr>
              <a:t> </a:t>
            </a:r>
            <a:r>
              <a:rPr lang="en-US" sz="1100"/>
              <a:t>compact generators in high-capacity wind turbines</a:t>
            </a:r>
          </a:p>
          <a:p>
            <a:pPr>
              <a:spcBef>
                <a:spcPts val="0"/>
              </a:spcBef>
              <a:buFont typeface="Arial" panose="020B0604020202020204" pitchFamily="34" charset="0"/>
              <a:buChar char="•"/>
            </a:pPr>
            <a:r>
              <a:rPr lang="en-US" sz="1100" b="1"/>
              <a:t>Thermal limits: </a:t>
            </a:r>
            <a:r>
              <a:rPr lang="en-US" sz="1100"/>
              <a:t>Operates optimally up to </a:t>
            </a:r>
            <a:r>
              <a:rPr lang="en-US" sz="1100" b="1"/>
              <a:t>310°C (590°F); </a:t>
            </a:r>
            <a:r>
              <a:rPr lang="en-US" sz="1100"/>
              <a:t>exceeding Curie temperature compromises magnetic properties</a:t>
            </a:r>
          </a:p>
          <a:p>
            <a:pPr>
              <a:spcBef>
                <a:spcPts val="0"/>
              </a:spcBef>
              <a:buFont typeface="Arial" panose="020B0604020202020204" pitchFamily="34" charset="0"/>
              <a:buChar char="•"/>
            </a:pPr>
            <a:r>
              <a:rPr lang="en-US" sz="1100" b="1"/>
              <a:t>Performance consistency: </a:t>
            </a:r>
            <a:r>
              <a:rPr lang="en-US" sz="1100"/>
              <a:t>Uniformity in size and magnetic strength is essential to system efficiency; variations can disrupt turbine performance</a:t>
            </a:r>
          </a:p>
        </p:txBody>
      </p:sp>
      <p:sp>
        <p:nvSpPr>
          <p:cNvPr id="15" name="TextBox 14">
            <a:extLst>
              <a:ext uri="{FF2B5EF4-FFF2-40B4-BE49-F238E27FC236}">
                <a16:creationId xmlns:a16="http://schemas.microsoft.com/office/drawing/2014/main" id="{A7560684-DA65-1921-1DDF-841F35685ECB}"/>
              </a:ext>
            </a:extLst>
          </p:cNvPr>
          <p:cNvSpPr txBox="1"/>
          <p:nvPr/>
        </p:nvSpPr>
        <p:spPr bwMode="gray">
          <a:xfrm>
            <a:off x="7381102" y="4590802"/>
            <a:ext cx="4460075" cy="1426920"/>
          </a:xfrm>
          <a:prstGeom prst="rect">
            <a:avLst/>
          </a:prstGeom>
          <a:noFill/>
        </p:spPr>
        <p:txBody>
          <a:bodyPr wrap="square" lIns="36000" tIns="36000" rIns="36000" bIns="36000" rtlCol="0">
            <a:spAutoFit/>
          </a:bodyPr>
          <a:lstStyle/>
          <a:p>
            <a:pPr>
              <a:spcBef>
                <a:spcPts val="0"/>
              </a:spcBef>
              <a:buFont typeface="Arial" panose="020B0604020202020204" pitchFamily="34" charset="0"/>
              <a:buChar char="•"/>
            </a:pPr>
            <a:r>
              <a:rPr lang="en-US" sz="1100" b="1"/>
              <a:t>Key benefits:</a:t>
            </a:r>
            <a:r>
              <a:rPr lang="en-US" sz="1100"/>
              <a:t> Improves toughness (absorbs mechanical energy, prevents fractures), which is important for turbine durability</a:t>
            </a:r>
          </a:p>
          <a:p>
            <a:pPr>
              <a:spcBef>
                <a:spcPts val="0"/>
              </a:spcBef>
              <a:buFont typeface="Arial" panose="020B0604020202020204" pitchFamily="34" charset="0"/>
              <a:buChar char="•"/>
            </a:pPr>
            <a:r>
              <a:rPr lang="en-US" sz="1100" b="1"/>
              <a:t>Weight reduction impact:</a:t>
            </a:r>
            <a:r>
              <a:rPr lang="en-US" sz="1100"/>
              <a:t> 1 kg nacelle weight reduction can save 10 kg in the support structure</a:t>
            </a:r>
          </a:p>
          <a:p>
            <a:pPr>
              <a:spcBef>
                <a:spcPts val="0"/>
              </a:spcBef>
              <a:buFont typeface="Arial" panose="020B0604020202020204" pitchFamily="34" charset="0"/>
              <a:buChar char="•"/>
            </a:pPr>
            <a:r>
              <a:rPr lang="en-US" sz="1100"/>
              <a:t>Critical for scaling up to larger turbines (20 MW)</a:t>
            </a:r>
          </a:p>
          <a:p>
            <a:pPr>
              <a:spcBef>
                <a:spcPts val="0"/>
              </a:spcBef>
              <a:buFont typeface="Arial" panose="020B0604020202020204" pitchFamily="34" charset="0"/>
              <a:buChar char="•"/>
            </a:pPr>
            <a:r>
              <a:rPr lang="en-US" sz="1100" b="1"/>
              <a:t>Trends: </a:t>
            </a:r>
            <a:r>
              <a:rPr lang="en-US" sz="1100"/>
              <a:t>Current gearbox steel: up to 2% nickel</a:t>
            </a:r>
          </a:p>
          <a:p>
            <a:pPr>
              <a:spcBef>
                <a:spcPts val="0"/>
              </a:spcBef>
              <a:buFont typeface="Arial" panose="020B0604020202020204" pitchFamily="34" charset="0"/>
              <a:buChar char="•"/>
            </a:pPr>
            <a:r>
              <a:rPr lang="en-US" sz="1100"/>
              <a:t>Future designs may add 0.5% nickel in components to reduce weight and increase reliability</a:t>
            </a:r>
          </a:p>
        </p:txBody>
      </p:sp>
      <p:sp>
        <p:nvSpPr>
          <p:cNvPr id="16" name="btfpColumnHeaderBoxText223027">
            <a:extLst>
              <a:ext uri="{FF2B5EF4-FFF2-40B4-BE49-F238E27FC236}">
                <a16:creationId xmlns:a16="http://schemas.microsoft.com/office/drawing/2014/main" id="{754ABBA0-55EA-90A0-1452-A1095B31DC6E}"/>
              </a:ext>
            </a:extLst>
          </p:cNvPr>
          <p:cNvSpPr txBox="1"/>
          <p:nvPr/>
        </p:nvSpPr>
        <p:spPr bwMode="gray">
          <a:xfrm>
            <a:off x="329184" y="1554480"/>
            <a:ext cx="5489576" cy="288219"/>
          </a:xfrm>
          <a:prstGeom prst="rect">
            <a:avLst/>
          </a:prstGeom>
          <a:noFill/>
        </p:spPr>
        <p:txBody>
          <a:bodyPr vert="horz" wrap="square" lIns="36036" tIns="36036" rIns="36036" bIns="36036" rtlCol="0" anchor="b">
            <a:spAutoFit/>
          </a:bodyPr>
          <a:lstStyle/>
          <a:p>
            <a:pPr marL="0" indent="0">
              <a:buNone/>
            </a:pPr>
            <a:r>
              <a:rPr lang="en-US" sz="1400" b="1" dirty="0"/>
              <a:t>Average US wind energy demand, </a:t>
            </a:r>
            <a:r>
              <a:rPr lang="en-US" sz="1400" b="1" i="1" dirty="0"/>
              <a:t>2020, % of US production</a:t>
            </a:r>
          </a:p>
        </p:txBody>
      </p:sp>
      <p:graphicFrame>
        <p:nvGraphicFramePr>
          <p:cNvPr id="20" name="Table 19">
            <a:extLst>
              <a:ext uri="{FF2B5EF4-FFF2-40B4-BE49-F238E27FC236}">
                <a16:creationId xmlns:a16="http://schemas.microsoft.com/office/drawing/2014/main" id="{90ABA975-F91D-C267-4A3B-24CEA82BB17A}"/>
              </a:ext>
            </a:extLst>
          </p:cNvPr>
          <p:cNvGraphicFramePr>
            <a:graphicFrameLocks noGrp="1"/>
          </p:cNvGraphicFramePr>
          <p:nvPr>
            <p:extLst>
              <p:ext uri="{D42A27DB-BD31-4B8C-83A1-F6EECF244321}">
                <p14:modId xmlns:p14="http://schemas.microsoft.com/office/powerpoint/2010/main" val="761794388"/>
              </p:ext>
            </p:extLst>
          </p:nvPr>
        </p:nvGraphicFramePr>
        <p:xfrm>
          <a:off x="372103" y="2004029"/>
          <a:ext cx="5002824" cy="3932463"/>
        </p:xfrm>
        <a:graphic>
          <a:graphicData uri="http://schemas.openxmlformats.org/drawingml/2006/table">
            <a:tbl>
              <a:tblPr firstRow="1" bandRow="1">
                <a:tableStyleId>{5940675A-B579-460E-94D1-54222C63F5DA}</a:tableStyleId>
              </a:tblPr>
              <a:tblGrid>
                <a:gridCol w="1250706">
                  <a:extLst>
                    <a:ext uri="{9D8B030D-6E8A-4147-A177-3AD203B41FA5}">
                      <a16:colId xmlns:a16="http://schemas.microsoft.com/office/drawing/2014/main" val="1937058900"/>
                    </a:ext>
                  </a:extLst>
                </a:gridCol>
                <a:gridCol w="1250706">
                  <a:extLst>
                    <a:ext uri="{9D8B030D-6E8A-4147-A177-3AD203B41FA5}">
                      <a16:colId xmlns:a16="http://schemas.microsoft.com/office/drawing/2014/main" val="8931843"/>
                    </a:ext>
                  </a:extLst>
                </a:gridCol>
                <a:gridCol w="1250706">
                  <a:extLst>
                    <a:ext uri="{9D8B030D-6E8A-4147-A177-3AD203B41FA5}">
                      <a16:colId xmlns:a16="http://schemas.microsoft.com/office/drawing/2014/main" val="3611980727"/>
                    </a:ext>
                  </a:extLst>
                </a:gridCol>
                <a:gridCol w="1250706">
                  <a:extLst>
                    <a:ext uri="{9D8B030D-6E8A-4147-A177-3AD203B41FA5}">
                      <a16:colId xmlns:a16="http://schemas.microsoft.com/office/drawing/2014/main" val="1630373148"/>
                    </a:ext>
                  </a:extLst>
                </a:gridCol>
              </a:tblGrid>
              <a:tr h="571233">
                <a:tc>
                  <a:txBody>
                    <a:bodyPr/>
                    <a:lstStyle/>
                    <a:p>
                      <a:pPr marL="0" indent="0">
                        <a:buNone/>
                      </a:pPr>
                      <a:r>
                        <a:rPr lang="en-US" sz="1200"/>
                        <a:t>Materials</a:t>
                      </a:r>
                    </a:p>
                  </a:txBody>
                  <a:tcPr/>
                </a:tc>
                <a:tc>
                  <a:txBody>
                    <a:bodyPr/>
                    <a:lstStyle/>
                    <a:p>
                      <a:pPr marL="0" indent="0">
                        <a:buNone/>
                      </a:pPr>
                      <a:r>
                        <a:rPr lang="en-US" sz="1200"/>
                        <a:t>Recent past</a:t>
                      </a:r>
                    </a:p>
                  </a:txBody>
                  <a:tcPr/>
                </a:tc>
                <a:tc>
                  <a:txBody>
                    <a:bodyPr/>
                    <a:lstStyle/>
                    <a:p>
                      <a:pPr marL="0" indent="0">
                        <a:buNone/>
                      </a:pPr>
                      <a:r>
                        <a:rPr lang="en-US" sz="1200"/>
                        <a:t>Current policies</a:t>
                      </a:r>
                    </a:p>
                  </a:txBody>
                  <a:tcPr/>
                </a:tc>
                <a:tc>
                  <a:txBody>
                    <a:bodyPr/>
                    <a:lstStyle/>
                    <a:p>
                      <a:pPr marL="0" indent="0">
                        <a:buNone/>
                      </a:pPr>
                      <a:r>
                        <a:rPr lang="en-US" sz="1200"/>
                        <a:t>High deployment</a:t>
                      </a:r>
                    </a:p>
                  </a:txBody>
                  <a:tcPr/>
                </a:tc>
                <a:extLst>
                  <a:ext uri="{0D108BD9-81ED-4DB2-BD59-A6C34878D82A}">
                    <a16:rowId xmlns:a16="http://schemas.microsoft.com/office/drawing/2014/main" val="188638367"/>
                  </a:ext>
                </a:extLst>
              </a:tr>
              <a:tr h="373470">
                <a:tc>
                  <a:txBody>
                    <a:bodyPr/>
                    <a:lstStyle/>
                    <a:p>
                      <a:pPr marL="0" indent="0">
                        <a:buNone/>
                      </a:pPr>
                      <a:r>
                        <a:rPr lang="en-US" sz="1200"/>
                        <a:t>Carbon fiber</a:t>
                      </a:r>
                    </a:p>
                  </a:txBody>
                  <a:tcPr/>
                </a:tc>
                <a:tc rowSpan="6">
                  <a:txBody>
                    <a:bodyPr/>
                    <a:lstStyle/>
                    <a:p>
                      <a:pPr marL="0" indent="0">
                        <a:buNone/>
                      </a:pPr>
                      <a:r>
                        <a:rPr lang="en-US" sz="1200"/>
                        <a:t>&lt;2%-20%</a:t>
                      </a:r>
                    </a:p>
                  </a:txBody>
                  <a:tcPr>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t>21%-100%</a:t>
                      </a:r>
                    </a:p>
                  </a:txBody>
                  <a:tcPr>
                    <a:solidFill>
                      <a:srgbClr val="FFC000"/>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&gt;100%</a:t>
                      </a:r>
                    </a:p>
                  </a:txBody>
                  <a:tcPr>
                    <a:solidFill>
                      <a:srgbClr val="D55A1C"/>
                    </a:solidFill>
                  </a:tcPr>
                </a:tc>
                <a:extLst>
                  <a:ext uri="{0D108BD9-81ED-4DB2-BD59-A6C34878D82A}">
                    <a16:rowId xmlns:a16="http://schemas.microsoft.com/office/drawing/2014/main" val="3836211383"/>
                  </a:ext>
                </a:extLst>
              </a:tr>
              <a:tr h="373470">
                <a:tc>
                  <a:txBody>
                    <a:bodyPr/>
                    <a:lstStyle/>
                    <a:p>
                      <a:pPr marL="0" indent="0">
                        <a:buNone/>
                      </a:pPr>
                      <a:r>
                        <a:rPr lang="en-US" sz="1200"/>
                        <a:t>Electric steel</a:t>
                      </a:r>
                    </a:p>
                  </a:txBody>
                  <a:tcPr/>
                </a:tc>
                <a:tc vMerge="1">
                  <a:txBody>
                    <a:bodyPr/>
                    <a:lstStyle/>
                    <a:p>
                      <a:pPr marL="0" indent="0">
                        <a:buNone/>
                      </a:pPr>
                      <a:endParaRPr lang="en-US" sz="1200"/>
                    </a:p>
                  </a:txBody>
                  <a:tcPr>
                    <a:solidFill>
                      <a:schemeClr val="accent6">
                        <a:lumMod val="20000"/>
                        <a:lumOff val="80000"/>
                      </a:schemeClr>
                    </a:solidFill>
                  </a:tcPr>
                </a:tc>
                <a:tc rowSpan="5">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t>&lt;2%-20%</a:t>
                      </a:r>
                    </a:p>
                    <a:p>
                      <a:pPr marL="0" indent="0">
                        <a:buNone/>
                      </a:pPr>
                      <a:endParaRPr lang="en-US" sz="1200"/>
                    </a:p>
                  </a:txBody>
                  <a:tcPr>
                    <a:solidFill>
                      <a:schemeClr val="accent6">
                        <a:lumMod val="20000"/>
                        <a:lumOff val="80000"/>
                      </a:schemeClr>
                    </a:solidFill>
                  </a:tcPr>
                </a:tc>
                <a:tc rowSpan="5">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21%-100%</a:t>
                      </a:r>
                    </a:p>
                  </a:txBody>
                  <a:tcPr>
                    <a:solidFill>
                      <a:srgbClr val="FFC000"/>
                    </a:solidFill>
                  </a:tcPr>
                </a:tc>
                <a:extLst>
                  <a:ext uri="{0D108BD9-81ED-4DB2-BD59-A6C34878D82A}">
                    <a16:rowId xmlns:a16="http://schemas.microsoft.com/office/drawing/2014/main" val="137446643"/>
                  </a:ext>
                </a:extLst>
              </a:tr>
              <a:tr h="373470">
                <a:tc>
                  <a:txBody>
                    <a:bodyPr/>
                    <a:lstStyle/>
                    <a:p>
                      <a:pPr marL="0" indent="0">
                        <a:buNone/>
                      </a:pPr>
                      <a:r>
                        <a:rPr lang="en-US" sz="1200"/>
                        <a:t>Aluminum</a:t>
                      </a:r>
                    </a:p>
                  </a:txBody>
                  <a:tcPr/>
                </a:tc>
                <a:tc vMerge="1">
                  <a:txBody>
                    <a:bodyPr/>
                    <a:lstStyle/>
                    <a:p>
                      <a:pPr marL="0" indent="0">
                        <a:buNone/>
                      </a:pPr>
                      <a:endParaRPr lang="en-US" sz="1200"/>
                    </a:p>
                  </a:txBody>
                  <a:tcPr>
                    <a:solidFill>
                      <a:schemeClr val="accent6">
                        <a:lumMod val="20000"/>
                        <a:lumOff val="80000"/>
                      </a:schemeClr>
                    </a:solidFill>
                  </a:tcPr>
                </a:tc>
                <a:tc vMerge="1">
                  <a:txBody>
                    <a:bodyPr/>
                    <a:lstStyle/>
                    <a:p>
                      <a:pPr marL="0" indent="0">
                        <a:buNone/>
                      </a:pPr>
                      <a:endParaRPr lang="en-US" sz="1200"/>
                    </a:p>
                  </a:txBody>
                  <a:tcPr>
                    <a:solidFill>
                      <a:schemeClr val="accent6">
                        <a:lumMod val="20000"/>
                        <a:lumOff val="80000"/>
                      </a:schemeClr>
                    </a:solidFill>
                  </a:tcPr>
                </a:tc>
                <a:tc vMerge="1">
                  <a:txBody>
                    <a:bodyPr/>
                    <a:lstStyle/>
                    <a:p>
                      <a:endParaRPr/>
                    </a:p>
                  </a:txBody>
                  <a:tcPr>
                    <a:solidFill>
                      <a:srgbClr val="FFC000"/>
                    </a:solidFill>
                  </a:tcPr>
                </a:tc>
                <a:extLst>
                  <a:ext uri="{0D108BD9-81ED-4DB2-BD59-A6C34878D82A}">
                    <a16:rowId xmlns:a16="http://schemas.microsoft.com/office/drawing/2014/main" val="3706415845"/>
                  </a:ext>
                </a:extLst>
              </a:tr>
              <a:tr h="373470">
                <a:tc>
                  <a:txBody>
                    <a:bodyPr/>
                    <a:lstStyle/>
                    <a:p>
                      <a:pPr marL="0" indent="0">
                        <a:buNone/>
                      </a:pPr>
                      <a:r>
                        <a:rPr lang="en-US" sz="1200"/>
                        <a:t>Cobalt</a:t>
                      </a:r>
                    </a:p>
                  </a:txBody>
                  <a:tcPr/>
                </a:tc>
                <a:tc vMerge="1">
                  <a:txBody>
                    <a:bodyPr/>
                    <a:lstStyle/>
                    <a:p>
                      <a:pPr marL="0" indent="0">
                        <a:buNone/>
                      </a:pPr>
                      <a:endParaRPr lang="en-US" sz="1200"/>
                    </a:p>
                  </a:txBody>
                  <a:tcPr>
                    <a:solidFill>
                      <a:schemeClr val="accent6">
                        <a:lumMod val="20000"/>
                        <a:lumOff val="80000"/>
                      </a:schemeClr>
                    </a:solidFill>
                  </a:tcPr>
                </a:tc>
                <a:tc vMerge="1">
                  <a:txBody>
                    <a:bodyPr/>
                    <a:lstStyle/>
                    <a:p>
                      <a:pPr marL="0" indent="0">
                        <a:buNone/>
                      </a:pPr>
                      <a:endParaRPr lang="en-US" sz="1200"/>
                    </a:p>
                  </a:txBody>
                  <a:tcPr>
                    <a:solidFill>
                      <a:schemeClr val="accent6">
                        <a:lumMod val="20000"/>
                        <a:lumOff val="80000"/>
                      </a:schemeClr>
                    </a:solidFill>
                  </a:tcPr>
                </a:tc>
                <a:tc vMerge="1">
                  <a:txBody>
                    <a:bodyPr/>
                    <a:lstStyle/>
                    <a:p>
                      <a:endParaRPr/>
                    </a:p>
                  </a:txBody>
                  <a:tcPr>
                    <a:solidFill>
                      <a:srgbClr val="FFC000"/>
                    </a:solidFill>
                  </a:tcPr>
                </a:tc>
                <a:extLst>
                  <a:ext uri="{0D108BD9-81ED-4DB2-BD59-A6C34878D82A}">
                    <a16:rowId xmlns:a16="http://schemas.microsoft.com/office/drawing/2014/main" val="2584988244"/>
                  </a:ext>
                </a:extLst>
              </a:tr>
              <a:tr h="373470">
                <a:tc>
                  <a:txBody>
                    <a:bodyPr/>
                    <a:lstStyle/>
                    <a:p>
                      <a:pPr marL="0" indent="0">
                        <a:buNone/>
                      </a:pPr>
                      <a:r>
                        <a:rPr lang="en-US" sz="1200"/>
                        <a:t>Dysprosium</a:t>
                      </a:r>
                    </a:p>
                  </a:txBody>
                  <a:tcPr/>
                </a:tc>
                <a:tc vMerge="1">
                  <a:txBody>
                    <a:bodyPr/>
                    <a:lstStyle/>
                    <a:p>
                      <a:pPr marL="0" indent="0">
                        <a:buNone/>
                      </a:pPr>
                      <a:endParaRPr lang="en-US" sz="1200"/>
                    </a:p>
                  </a:txBody>
                  <a:tcPr>
                    <a:solidFill>
                      <a:schemeClr val="accent6">
                        <a:lumMod val="20000"/>
                        <a:lumOff val="80000"/>
                      </a:schemeClr>
                    </a:solidFill>
                  </a:tcPr>
                </a:tc>
                <a:tc vMerge="1">
                  <a:txBody>
                    <a:bodyPr/>
                    <a:lstStyle/>
                    <a:p>
                      <a:pPr marL="0" indent="0">
                        <a:buNone/>
                      </a:pPr>
                      <a:endParaRPr lang="en-US" sz="1200"/>
                    </a:p>
                  </a:txBody>
                  <a:tcPr>
                    <a:solidFill>
                      <a:schemeClr val="accent6">
                        <a:lumMod val="20000"/>
                        <a:lumOff val="80000"/>
                      </a:schemeClr>
                    </a:solidFill>
                  </a:tcPr>
                </a:tc>
                <a:tc vMerge="1">
                  <a:txBody>
                    <a:bodyPr/>
                    <a:lstStyle/>
                    <a:p>
                      <a:endParaRPr/>
                    </a:p>
                  </a:txBody>
                  <a:tcPr>
                    <a:solidFill>
                      <a:srgbClr val="FFC000"/>
                    </a:solidFill>
                  </a:tcPr>
                </a:tc>
                <a:extLst>
                  <a:ext uri="{0D108BD9-81ED-4DB2-BD59-A6C34878D82A}">
                    <a16:rowId xmlns:a16="http://schemas.microsoft.com/office/drawing/2014/main" val="3322177636"/>
                  </a:ext>
                </a:extLst>
              </a:tr>
              <a:tr h="373470">
                <a:tc>
                  <a:txBody>
                    <a:bodyPr/>
                    <a:lstStyle/>
                    <a:p>
                      <a:pPr marL="0" indent="0">
                        <a:buNone/>
                      </a:pPr>
                      <a:r>
                        <a:rPr lang="en-US" sz="1200"/>
                        <a:t>Neodymium</a:t>
                      </a:r>
                    </a:p>
                  </a:txBody>
                  <a:tcPr/>
                </a:tc>
                <a:tc vMerge="1">
                  <a:txBody>
                    <a:bodyPr/>
                    <a:lstStyle/>
                    <a:p>
                      <a:pPr marL="0" indent="0">
                        <a:buNone/>
                      </a:pPr>
                      <a:endParaRPr lang="en-US" sz="1200"/>
                    </a:p>
                  </a:txBody>
                  <a:tcPr>
                    <a:solidFill>
                      <a:schemeClr val="accent6">
                        <a:lumMod val="20000"/>
                        <a:lumOff val="80000"/>
                      </a:schemeClr>
                    </a:solidFill>
                  </a:tcPr>
                </a:tc>
                <a:tc vMerge="1">
                  <a:txBody>
                    <a:bodyPr/>
                    <a:lstStyle/>
                    <a:p>
                      <a:pPr marL="0" indent="0">
                        <a:buNone/>
                      </a:pPr>
                      <a:endParaRPr lang="en-US" sz="1200"/>
                    </a:p>
                  </a:txBody>
                  <a:tcPr>
                    <a:solidFill>
                      <a:schemeClr val="accent6">
                        <a:lumMod val="20000"/>
                        <a:lumOff val="80000"/>
                      </a:schemeClr>
                    </a:solidFill>
                  </a:tcPr>
                </a:tc>
                <a:tc vMerge="1">
                  <a:txBody>
                    <a:bodyPr/>
                    <a:lstStyle/>
                    <a:p>
                      <a:endParaRPr/>
                    </a:p>
                  </a:txBody>
                  <a:tcPr>
                    <a:solidFill>
                      <a:srgbClr val="FFC000"/>
                    </a:solidFill>
                  </a:tcPr>
                </a:tc>
                <a:extLst>
                  <a:ext uri="{0D108BD9-81ED-4DB2-BD59-A6C34878D82A}">
                    <a16:rowId xmlns:a16="http://schemas.microsoft.com/office/drawing/2014/main" val="533508271"/>
                  </a:ext>
                </a:extLst>
              </a:tr>
              <a:tr h="373470">
                <a:tc>
                  <a:txBody>
                    <a:bodyPr/>
                    <a:lstStyle/>
                    <a:p>
                      <a:pPr marL="0" indent="0">
                        <a:buNone/>
                      </a:pPr>
                      <a:r>
                        <a:rPr lang="en-US" sz="1200"/>
                        <a:t>Nickel</a:t>
                      </a:r>
                    </a:p>
                  </a:txBody>
                  <a:tcPr/>
                </a:tc>
                <a:tc rowSpan="2" gridSpan="3">
                  <a:txBody>
                    <a:bodyPr/>
                    <a:lstStyle/>
                    <a:p>
                      <a:pPr marL="0" indent="0">
                        <a:buNone/>
                      </a:pPr>
                      <a:r>
                        <a:rPr lang="en-US" sz="1200">
                          <a:solidFill>
                            <a:schemeClr val="bg1"/>
                          </a:solidFill>
                        </a:rPr>
                        <a:t>&gt;100%</a:t>
                      </a:r>
                    </a:p>
                  </a:txBody>
                  <a:tcPr>
                    <a:solidFill>
                      <a:srgbClr val="D55A1C"/>
                    </a:solidFill>
                  </a:tcPr>
                </a:tc>
                <a:tc rowSpan="2" hMerge="1">
                  <a:txBody>
                    <a:bodyPr/>
                    <a:lstStyle/>
                    <a:p>
                      <a:endParaRPr/>
                    </a:p>
                  </a:txBody>
                  <a:tcPr>
                    <a:solidFill>
                      <a:srgbClr val="D55A1C"/>
                    </a:solidFill>
                  </a:tcPr>
                </a:tc>
                <a:tc rowSpan="2" hMerge="1">
                  <a:txBody>
                    <a:bodyPr/>
                    <a:lstStyle/>
                    <a:p>
                      <a:endParaRPr/>
                    </a:p>
                  </a:txBody>
                  <a:tcPr>
                    <a:solidFill>
                      <a:srgbClr val="D55A1C"/>
                    </a:solidFill>
                  </a:tcPr>
                </a:tc>
                <a:extLst>
                  <a:ext uri="{0D108BD9-81ED-4DB2-BD59-A6C34878D82A}">
                    <a16:rowId xmlns:a16="http://schemas.microsoft.com/office/drawing/2014/main" val="3327964450"/>
                  </a:ext>
                </a:extLst>
              </a:tr>
              <a:tr h="373470">
                <a:tc>
                  <a:txBody>
                    <a:bodyPr/>
                    <a:lstStyle/>
                    <a:p>
                      <a:pPr marL="0" indent="0">
                        <a:buNone/>
                      </a:pPr>
                      <a:r>
                        <a:rPr lang="en-US" sz="1200"/>
                        <a:t>Balsa</a:t>
                      </a:r>
                    </a:p>
                  </a:txBody>
                  <a:tcPr/>
                </a:tc>
                <a:tc gridSpan="3" vMerge="1">
                  <a:txBody>
                    <a:bodyPr/>
                    <a:lstStyle/>
                    <a:p>
                      <a:endParaRPr/>
                    </a:p>
                  </a:txBody>
                  <a:tcPr>
                    <a:solidFill>
                      <a:srgbClr val="D55A1C"/>
                    </a:solidFill>
                  </a:tcPr>
                </a:tc>
                <a:tc hMerge="1" vMerge="1">
                  <a:txBody>
                    <a:bodyPr/>
                    <a:lstStyle/>
                    <a:p>
                      <a:endParaRPr/>
                    </a:p>
                  </a:txBody>
                  <a:tcPr>
                    <a:solidFill>
                      <a:srgbClr val="D55A1C"/>
                    </a:solidFill>
                  </a:tcPr>
                </a:tc>
                <a:tc hMerge="1" vMerge="1">
                  <a:txBody>
                    <a:bodyPr/>
                    <a:lstStyle/>
                    <a:p>
                      <a:endParaRPr/>
                    </a:p>
                  </a:txBody>
                  <a:tcPr>
                    <a:solidFill>
                      <a:srgbClr val="D55A1C"/>
                    </a:solidFill>
                  </a:tcPr>
                </a:tc>
                <a:extLst>
                  <a:ext uri="{0D108BD9-81ED-4DB2-BD59-A6C34878D82A}">
                    <a16:rowId xmlns:a16="http://schemas.microsoft.com/office/drawing/2014/main" val="1528545715"/>
                  </a:ext>
                </a:extLst>
              </a:tr>
              <a:tr h="373470">
                <a:tc>
                  <a:txBody>
                    <a:bodyPr/>
                    <a:lstStyle/>
                    <a:p>
                      <a:pPr marL="0" indent="0">
                        <a:buNone/>
                      </a:pPr>
                      <a:r>
                        <a:rPr lang="en-US" sz="1200" dirty="0"/>
                        <a:t>Glass fiber</a:t>
                      </a:r>
                    </a:p>
                  </a:txBody>
                  <a:tcPr/>
                </a:tc>
                <a:tc gridSpan="2">
                  <a:txBody>
                    <a:bodyPr/>
                    <a:lstStyle/>
                    <a:p>
                      <a:pPr marL="0" indent="0">
                        <a:buNone/>
                      </a:pPr>
                      <a:r>
                        <a:rPr lang="en-US" sz="1200"/>
                        <a:t>21%-100%</a:t>
                      </a:r>
                    </a:p>
                  </a:txBody>
                  <a:tcPr>
                    <a:solidFill>
                      <a:srgbClr val="FFC000"/>
                    </a:solidFill>
                  </a:tcPr>
                </a:tc>
                <a:tc hMerge="1">
                  <a:txBody>
                    <a:bodyPr/>
                    <a:lstStyle/>
                    <a:p>
                      <a:endParaRPr/>
                    </a:p>
                  </a:txBody>
                  <a:tcPr>
                    <a:solidFill>
                      <a:srgbClr val="FFC000"/>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&gt;100%</a:t>
                      </a:r>
                    </a:p>
                  </a:txBody>
                  <a:tcPr>
                    <a:solidFill>
                      <a:srgbClr val="D55A1C"/>
                    </a:solidFill>
                  </a:tcPr>
                </a:tc>
                <a:extLst>
                  <a:ext uri="{0D108BD9-81ED-4DB2-BD59-A6C34878D82A}">
                    <a16:rowId xmlns:a16="http://schemas.microsoft.com/office/drawing/2014/main" val="2342615973"/>
                  </a:ext>
                </a:extLst>
              </a:tr>
            </a:tbl>
          </a:graphicData>
        </a:graphic>
      </p:graphicFrame>
      <p:cxnSp>
        <p:nvCxnSpPr>
          <p:cNvPr id="2" name="Straight Connector 1">
            <a:extLst>
              <a:ext uri="{FF2B5EF4-FFF2-40B4-BE49-F238E27FC236}">
                <a16:creationId xmlns:a16="http://schemas.microsoft.com/office/drawing/2014/main" id="{E51E2605-C376-3403-CBD0-E019AC14922F}"/>
              </a:ext>
            </a:extLst>
          </p:cNvPr>
          <p:cNvCxnSpPr>
            <a:cxnSpLocks/>
          </p:cNvCxnSpPr>
          <p:nvPr/>
        </p:nvCxnSpPr>
        <p:spPr bwMode="gray">
          <a:xfrm>
            <a:off x="281868" y="1812925"/>
            <a:ext cx="709798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054665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2A45-C448-D128-1739-4F57D253153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CA3453-D458-72CE-0140-EE58ACB0FF16}"/>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5" name="think-cell Slide" r:id="rId7" imgW="592" imgH="591" progId="TCLayout.ActiveDocument.1">
                  <p:embed/>
                </p:oleObj>
              </mc:Choice>
              <mc:Fallback>
                <p:oleObj name="think-cell Slide" r:id="rId7" imgW="592" imgH="591" progId="TCLayout.ActiveDocument.1">
                  <p:embed/>
                  <p:pic>
                    <p:nvPicPr>
                      <p:cNvPr id="7" name="think-cell data - do not delete" hidden="1">
                        <a:extLst>
                          <a:ext uri="{FF2B5EF4-FFF2-40B4-BE49-F238E27FC236}">
                            <a16:creationId xmlns:a16="http://schemas.microsoft.com/office/drawing/2014/main" id="{4ECA3453-D458-72CE-0140-EE58ACB0FF1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2FAC87B-071B-3E55-CD17-DC9F7C05FB52}"/>
              </a:ext>
            </a:extLst>
          </p:cNvPr>
          <p:cNvSpPr>
            <a:spLocks noGrp="1"/>
          </p:cNvSpPr>
          <p:nvPr>
            <p:ph type="title"/>
          </p:nvPr>
        </p:nvSpPr>
        <p:spPr/>
        <p:txBody>
          <a:bodyPr vert="horz">
            <a:noAutofit/>
          </a:bodyPr>
          <a:lstStyle/>
          <a:p>
            <a:r>
              <a:rPr lang="en-US"/>
              <a:t>Working solutions like vertical integration and localization of supply chain improve risk management regimes</a:t>
            </a:r>
          </a:p>
        </p:txBody>
      </p:sp>
      <p:sp>
        <p:nvSpPr>
          <p:cNvPr id="18" name="Rectangle 17">
            <a:extLst>
              <a:ext uri="{FF2B5EF4-FFF2-40B4-BE49-F238E27FC236}">
                <a16:creationId xmlns:a16="http://schemas.microsoft.com/office/drawing/2014/main" id="{BB7E1E6A-BE05-AAEB-4ABA-2986FF531EEA}"/>
              </a:ext>
            </a:extLst>
          </p:cNvPr>
          <p:cNvSpPr/>
          <p:nvPr/>
        </p:nvSpPr>
        <p:spPr bwMode="gray">
          <a:xfrm>
            <a:off x="896938" y="2390775"/>
            <a:ext cx="1763713" cy="1284288"/>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7" name="btfpNotesBox440432">
            <a:extLst>
              <a:ext uri="{FF2B5EF4-FFF2-40B4-BE49-F238E27FC236}">
                <a16:creationId xmlns:a16="http://schemas.microsoft.com/office/drawing/2014/main" id="{CEF8D790-E34D-F29E-821B-31AB55EC3736}"/>
              </a:ext>
            </a:extLst>
          </p:cNvPr>
          <p:cNvSpPr txBox="1"/>
          <p:nvPr>
            <p:custDataLst>
              <p:tags r:id="rId4"/>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 McKinsey, </a:t>
            </a:r>
            <a:r>
              <a:rPr lang="en-US" sz="800" dirty="0">
                <a:solidFill>
                  <a:srgbClr val="000000"/>
                </a:solidFill>
                <a:hlinkClick r:id="rId9"/>
              </a:rPr>
              <a:t>Renewable-energy development in a net-zero world: Disrupted supply chains</a:t>
            </a:r>
            <a:r>
              <a:rPr lang="en-US" sz="800" dirty="0">
                <a:solidFill>
                  <a:srgbClr val="000000"/>
                </a:solidFill>
              </a:rPr>
              <a:t> (2023)</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0"/>
              </a:rPr>
              <a:t>Gernot Wagner</a:t>
            </a:r>
            <a:r>
              <a:rPr lang="en-US" sz="800" dirty="0">
                <a:solidFill>
                  <a:srgbClr val="000000"/>
                </a:solidFill>
              </a:rPr>
              <a:t>. </a:t>
            </a:r>
            <a:r>
              <a:rPr lang="en-US" sz="800" dirty="0">
                <a:solidFill>
                  <a:srgbClr val="000000"/>
                </a:solidFill>
                <a:hlinkClick r:id="rId1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2"/>
              </a:rPr>
              <a:t>Reconsidering Wind</a:t>
            </a:r>
            <a:r>
              <a:rPr lang="en-US" sz="800" dirty="0">
                <a:solidFill>
                  <a:srgbClr val="000000"/>
                </a:solidFill>
              </a:rPr>
              <a:t>” (5 March 2025).</a:t>
            </a:r>
          </a:p>
        </p:txBody>
      </p:sp>
      <p:sp>
        <p:nvSpPr>
          <p:cNvPr id="8" name="TextBox 7">
            <a:extLst>
              <a:ext uri="{FF2B5EF4-FFF2-40B4-BE49-F238E27FC236}">
                <a16:creationId xmlns:a16="http://schemas.microsoft.com/office/drawing/2014/main" id="{8C6DBFDB-2F40-E508-C964-7BA6C0C18BDB}"/>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Commodities</a:t>
            </a:r>
          </a:p>
        </p:txBody>
      </p:sp>
      <p:graphicFrame>
        <p:nvGraphicFramePr>
          <p:cNvPr id="10" name="Table 9">
            <a:extLst>
              <a:ext uri="{FF2B5EF4-FFF2-40B4-BE49-F238E27FC236}">
                <a16:creationId xmlns:a16="http://schemas.microsoft.com/office/drawing/2014/main" id="{CF0AC532-FC6A-57B4-C52B-3658065FCCC3}"/>
              </a:ext>
            </a:extLst>
          </p:cNvPr>
          <p:cNvGraphicFramePr>
            <a:graphicFrameLocks noGrp="1"/>
          </p:cNvGraphicFramePr>
          <p:nvPr>
            <p:extLst>
              <p:ext uri="{D42A27DB-BD31-4B8C-83A1-F6EECF244321}">
                <p14:modId xmlns:p14="http://schemas.microsoft.com/office/powerpoint/2010/main" val="1954094989"/>
              </p:ext>
            </p:extLst>
          </p:nvPr>
        </p:nvGraphicFramePr>
        <p:xfrm>
          <a:off x="330198" y="1761565"/>
          <a:ext cx="11531599" cy="4229136"/>
        </p:xfrm>
        <a:graphic>
          <a:graphicData uri="http://schemas.openxmlformats.org/drawingml/2006/table">
            <a:tbl>
              <a:tblPr/>
              <a:tblGrid>
                <a:gridCol w="1773387">
                  <a:extLst>
                    <a:ext uri="{9D8B030D-6E8A-4147-A177-3AD203B41FA5}">
                      <a16:colId xmlns:a16="http://schemas.microsoft.com/office/drawing/2014/main" val="847480815"/>
                    </a:ext>
                  </a:extLst>
                </a:gridCol>
                <a:gridCol w="2439553">
                  <a:extLst>
                    <a:ext uri="{9D8B030D-6E8A-4147-A177-3AD203B41FA5}">
                      <a16:colId xmlns:a16="http://schemas.microsoft.com/office/drawing/2014/main" val="2885810355"/>
                    </a:ext>
                  </a:extLst>
                </a:gridCol>
                <a:gridCol w="2439553">
                  <a:extLst>
                    <a:ext uri="{9D8B030D-6E8A-4147-A177-3AD203B41FA5}">
                      <a16:colId xmlns:a16="http://schemas.microsoft.com/office/drawing/2014/main" val="1865393617"/>
                    </a:ext>
                  </a:extLst>
                </a:gridCol>
                <a:gridCol w="2439553">
                  <a:extLst>
                    <a:ext uri="{9D8B030D-6E8A-4147-A177-3AD203B41FA5}">
                      <a16:colId xmlns:a16="http://schemas.microsoft.com/office/drawing/2014/main" val="1038205611"/>
                    </a:ext>
                  </a:extLst>
                </a:gridCol>
                <a:gridCol w="2439553">
                  <a:extLst>
                    <a:ext uri="{9D8B030D-6E8A-4147-A177-3AD203B41FA5}">
                      <a16:colId xmlns:a16="http://schemas.microsoft.com/office/drawing/2014/main" val="2835924888"/>
                    </a:ext>
                  </a:extLst>
                </a:gridCol>
              </a:tblGrid>
              <a:tr h="285951">
                <a:tc>
                  <a:txBody>
                    <a:bodyPr/>
                    <a:lstStyle/>
                    <a:p>
                      <a:pPr marL="0" indent="0" algn="l" fontAlgn="b">
                        <a:buNone/>
                      </a:pPr>
                      <a:r>
                        <a:rPr lang="en-US" sz="1400" b="1" i="0" u="none" strike="noStrike">
                          <a:solidFill>
                            <a:srgbClr val="000000"/>
                          </a:solidFill>
                          <a:effectLst/>
                          <a:latin typeface="Arial" panose="020B0604020202020204" pitchFamily="34" charset="0"/>
                          <a:cs typeface="Arial" panose="020B0604020202020204" pitchFamily="34" charset="0"/>
                        </a:rPr>
                        <a:t>Strategy</a:t>
                      </a:r>
                    </a:p>
                  </a:txBody>
                  <a:tcPr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400" b="1" i="0" u="none" strike="noStrike">
                          <a:solidFill>
                            <a:srgbClr val="000000"/>
                          </a:solidFill>
                          <a:effectLst/>
                          <a:latin typeface="Arial" panose="020B0604020202020204" pitchFamily="34" charset="0"/>
                          <a:cs typeface="Arial" panose="020B0604020202020204" pitchFamily="34" charset="0"/>
                        </a:rPr>
                        <a:t>Description</a:t>
                      </a:r>
                    </a:p>
                  </a:txBody>
                  <a:tcPr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400" b="1" i="0" u="none" strike="noStrike">
                          <a:solidFill>
                            <a:srgbClr val="000000"/>
                          </a:solidFill>
                          <a:effectLst/>
                          <a:latin typeface="Arial" panose="020B0604020202020204" pitchFamily="34" charset="0"/>
                          <a:cs typeface="Arial" panose="020B0604020202020204" pitchFamily="34" charset="0"/>
                        </a:rPr>
                        <a:t>Effectiveness</a:t>
                      </a:r>
                    </a:p>
                  </a:txBody>
                  <a:tcPr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400" b="1" i="0" u="none" strike="noStrike">
                          <a:solidFill>
                            <a:srgbClr val="000000"/>
                          </a:solidFill>
                          <a:effectLst/>
                          <a:latin typeface="Arial" panose="020B0604020202020204" pitchFamily="34" charset="0"/>
                          <a:cs typeface="Arial" panose="020B0604020202020204" pitchFamily="34" charset="0"/>
                        </a:rPr>
                        <a:t>Challenges</a:t>
                      </a:r>
                    </a:p>
                  </a:txBody>
                  <a:tcPr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400" b="1" i="0" u="none" strike="noStrike">
                          <a:solidFill>
                            <a:srgbClr val="000000"/>
                          </a:solidFill>
                          <a:effectLst/>
                          <a:latin typeface="Arial" panose="020B0604020202020204" pitchFamily="34" charset="0"/>
                          <a:cs typeface="Arial" panose="020B0604020202020204" pitchFamily="34" charset="0"/>
                        </a:rPr>
                        <a:t>Case example</a:t>
                      </a:r>
                    </a:p>
                  </a:txBody>
                  <a:tcPr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151813"/>
                  </a:ext>
                </a:extLst>
              </a:tr>
              <a:tr h="1308112">
                <a:tc>
                  <a:txBody>
                    <a:bodyPr/>
                    <a:lstStyle/>
                    <a:p>
                      <a:pPr marL="0" indent="0" algn="l" fontAlgn="b">
                        <a:buNone/>
                      </a:pPr>
                      <a:r>
                        <a:rPr lang="en-US" sz="1400" b="0" i="0" u="none" strike="noStrike">
                          <a:solidFill>
                            <a:srgbClr val="000000"/>
                          </a:solidFill>
                          <a:effectLst/>
                          <a:latin typeface="Arial" panose="020B0604020202020204" pitchFamily="34" charset="0"/>
                          <a:cs typeface="Arial" panose="020B0604020202020204" pitchFamily="34" charset="0"/>
                        </a:rPr>
                        <a:t>Vertical integration</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Developers directly control the supply of turbine blades, nacelles, and gearboxes; enables in-house R&amp;D and customization for performance and durability.</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Predictable project budgets, long-term savings, and enhanced component customization suited to project locations.</a:t>
                      </a:r>
                    </a:p>
                  </a:txBody>
                  <a:tcP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Requires significant capital investment and expertise in upstream operations.</a:t>
                      </a:r>
                    </a:p>
                  </a:txBody>
                  <a:tcP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None/>
                      </a:pPr>
                      <a:r>
                        <a:rPr lang="en-US" sz="1200" b="1" i="0" u="none" strike="noStrike">
                          <a:solidFill>
                            <a:srgbClr val="000000"/>
                          </a:solidFill>
                          <a:effectLst/>
                          <a:latin typeface="Arial" panose="020B0604020202020204" pitchFamily="34" charset="0"/>
                          <a:cs typeface="Arial" panose="020B0604020202020204" pitchFamily="34" charset="0"/>
                        </a:rPr>
                        <a:t>Ørsted and Salzgitter AG (2022):</a:t>
                      </a:r>
                      <a:r>
                        <a:rPr lang="en-US" sz="1200" b="0" i="0" u="none" strike="noStrike">
                          <a:solidFill>
                            <a:srgbClr val="000000"/>
                          </a:solidFill>
                          <a:effectLst/>
                          <a:latin typeface="Arial" panose="020B0604020202020204" pitchFamily="34" charset="0"/>
                          <a:cs typeface="Arial" panose="020B0604020202020204" pitchFamily="34" charset="0"/>
                        </a:rPr>
                        <a:t> Collaboration to produce green steel using wind power, promoting circular economy.</a:t>
                      </a:r>
                    </a:p>
                  </a:txBody>
                  <a:tcP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1533781021"/>
                  </a:ext>
                </a:extLst>
              </a:tr>
              <a:tr h="1308112">
                <a:tc>
                  <a:txBody>
                    <a:bodyPr/>
                    <a:lstStyle/>
                    <a:p>
                      <a:pPr marL="0" indent="0" algn="l" fontAlgn="b">
                        <a:buNone/>
                      </a:pPr>
                      <a:r>
                        <a:rPr lang="en-US" sz="1400" b="0" i="0" u="none" strike="noStrike">
                          <a:solidFill>
                            <a:srgbClr val="000000"/>
                          </a:solidFill>
                          <a:effectLst/>
                          <a:latin typeface="Arial" panose="020B0604020202020204" pitchFamily="34" charset="0"/>
                          <a:cs typeface="Arial" panose="020B0604020202020204" pitchFamily="34" charset="0"/>
                        </a:rPr>
                        <a:t>Localization</a:t>
                      </a:r>
                    </a:p>
                  </a:txBody>
                  <a:tcPr>
                    <a:lnL>
                      <a:noFill/>
                    </a:lnL>
                    <a:lnR w="12700"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Reduces dependency on global supply routes, minimizes logistics disruptions, and reduces transportation costs.</a:t>
                      </a:r>
                    </a:p>
                  </a:txBody>
                  <a:tcPr>
                    <a:lnL w="12700" cap="flat" cmpd="sng" algn="ctr">
                      <a:solidFill>
                        <a:schemeClr val="tx1"/>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Accelerates project timelines, reduces costs, and fosters local economic growth through job creation.</a:t>
                      </a:r>
                    </a:p>
                  </a:txBody>
                  <a:tcPr>
                    <a:lnL>
                      <a:noFill/>
                    </a:lnL>
                    <a:lnR>
                      <a:noFill/>
                    </a:lnR>
                    <a:lnT>
                      <a:noFill/>
                    </a:lnT>
                    <a:lnB>
                      <a:noFill/>
                    </a:lnB>
                    <a:solidFill>
                      <a:schemeClr val="accent3">
                        <a:lumMod val="20000"/>
                        <a:lumOff val="8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High </a:t>
                      </a:r>
                      <a:r>
                        <a:rPr lang="en-US" sz="1200" b="1" i="0" u="none" strike="noStrike">
                          <a:solidFill>
                            <a:srgbClr val="000000"/>
                          </a:solidFill>
                          <a:effectLst/>
                          <a:latin typeface="Arial" panose="020B0604020202020204" pitchFamily="34" charset="0"/>
                          <a:cs typeface="Arial" panose="020B0604020202020204" pitchFamily="34" charset="0"/>
                        </a:rPr>
                        <a:t>up-front costs </a:t>
                      </a:r>
                      <a:r>
                        <a:rPr lang="en-US" sz="1200" b="0" i="0" u="none" strike="noStrike">
                          <a:solidFill>
                            <a:srgbClr val="000000"/>
                          </a:solidFill>
                          <a:effectLst/>
                          <a:latin typeface="Arial" panose="020B0604020202020204" pitchFamily="34" charset="0"/>
                          <a:cs typeface="Arial" panose="020B0604020202020204" pitchFamily="34" charset="0"/>
                        </a:rPr>
                        <a:t>for setting up localized manufacturing and potential dependency on regional policies and infrastructure.</a:t>
                      </a:r>
                    </a:p>
                  </a:txBody>
                  <a:tcPr>
                    <a:lnL>
                      <a:noFill/>
                    </a:lnL>
                    <a:lnR>
                      <a:noFill/>
                    </a:lnR>
                    <a:lnT>
                      <a:noFill/>
                    </a:lnT>
                    <a:lnB>
                      <a:noFill/>
                    </a:lnB>
                    <a:solidFill>
                      <a:schemeClr val="accent3">
                        <a:lumMod val="20000"/>
                        <a:lumOff val="80000"/>
                      </a:schemeClr>
                    </a:solidFill>
                  </a:tcPr>
                </a:tc>
                <a:tc>
                  <a:txBody>
                    <a:bodyPr/>
                    <a:lstStyle/>
                    <a:p>
                      <a:pPr marL="0" indent="0" algn="l" fontAlgn="b">
                        <a:buNone/>
                      </a:pPr>
                      <a:r>
                        <a:rPr lang="en-US" sz="1200" b="1" i="0" u="none" strike="noStrike">
                          <a:solidFill>
                            <a:srgbClr val="000000"/>
                          </a:solidFill>
                          <a:effectLst/>
                          <a:latin typeface="Arial" panose="020B0604020202020204" pitchFamily="34" charset="0"/>
                          <a:cs typeface="Arial" panose="020B0604020202020204" pitchFamily="34" charset="0"/>
                        </a:rPr>
                        <a:t>Enel and Comal:</a:t>
                      </a:r>
                      <a:r>
                        <a:rPr lang="en-US" sz="1200" b="0" i="0" u="none" strike="noStrike">
                          <a:solidFill>
                            <a:srgbClr val="000000"/>
                          </a:solidFill>
                          <a:effectLst/>
                          <a:latin typeface="Arial" panose="020B0604020202020204" pitchFamily="34" charset="0"/>
                          <a:cs typeface="Arial" panose="020B0604020202020204" pitchFamily="34" charset="0"/>
                        </a:rPr>
                        <a:t> Increased solar PV module production in Sicily fifteenfold, building local manufacturing capacity.</a:t>
                      </a:r>
                    </a:p>
                  </a:txBody>
                  <a:tcP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2647697738"/>
                  </a:ext>
                </a:extLst>
              </a:tr>
              <a:tr h="1308112">
                <a:tc>
                  <a:txBody>
                    <a:bodyPr/>
                    <a:lstStyle/>
                    <a:p>
                      <a:pPr marL="0" indent="0" algn="l" fontAlgn="b">
                        <a:buNone/>
                      </a:pPr>
                      <a:r>
                        <a:rPr lang="en-US" sz="1400" b="0" i="0" u="none" strike="noStrike">
                          <a:solidFill>
                            <a:srgbClr val="000000"/>
                          </a:solidFill>
                          <a:effectLst/>
                          <a:latin typeface="Arial" panose="020B0604020202020204" pitchFamily="34" charset="0"/>
                          <a:cs typeface="Arial" panose="020B0604020202020204" pitchFamily="34" charset="0"/>
                        </a:rPr>
                        <a:t>Price hedging</a:t>
                      </a:r>
                    </a:p>
                  </a:txBody>
                  <a:tcPr>
                    <a:lnL>
                      <a:noFill/>
                    </a:lnL>
                    <a:lnR w="12700" cap="flat" cmpd="sng" algn="ctr">
                      <a:solidFill>
                        <a:schemeClr val="tx1"/>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indent="0" algn="l" fontAlgn="b">
                        <a:buNone/>
                      </a:pPr>
                      <a:r>
                        <a:rPr lang="en-US" sz="1200" b="1" i="0" u="none" strike="noStrike">
                          <a:solidFill>
                            <a:srgbClr val="000000"/>
                          </a:solidFill>
                          <a:effectLst/>
                          <a:latin typeface="Arial" panose="020B0604020202020204" pitchFamily="34" charset="0"/>
                          <a:cs typeface="Arial" panose="020B0604020202020204" pitchFamily="34" charset="0"/>
                        </a:rPr>
                        <a:t>Long-term agreements</a:t>
                      </a:r>
                      <a:r>
                        <a:rPr lang="en-US" sz="1200" b="0" i="0" u="none" strike="noStrike">
                          <a:solidFill>
                            <a:srgbClr val="000000"/>
                          </a:solidFill>
                          <a:effectLst/>
                          <a:latin typeface="Arial" panose="020B0604020202020204" pitchFamily="34" charset="0"/>
                          <a:cs typeface="Arial" panose="020B0604020202020204" pitchFamily="34" charset="0"/>
                        </a:rPr>
                        <a:t> through future and options contracts.</a:t>
                      </a:r>
                    </a:p>
                  </a:txBody>
                  <a:tcPr>
                    <a:lnL w="12700" cap="flat" cmpd="sng" algn="ctr">
                      <a:solidFill>
                        <a:schemeClr val="tx1"/>
                      </a:solidFill>
                      <a:prstDash val="solid"/>
                      <a:round/>
                      <a:headEnd type="none" w="med" len="med"/>
                      <a:tailEnd type="none" w="med" len="med"/>
                    </a:lnL>
                    <a:lnR>
                      <a:noFill/>
                    </a:lnR>
                    <a:lnT>
                      <a:noFill/>
                    </a:lnT>
                    <a:lnB>
                      <a:noFill/>
                    </a:lnB>
                    <a:solidFill>
                      <a:schemeClr val="accent6">
                        <a:lumMod val="20000"/>
                        <a:lumOff val="8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Helps stabilize costs and secure supply chain predictability.</a:t>
                      </a:r>
                    </a:p>
                  </a:txBody>
                  <a:tcPr>
                    <a:lnL>
                      <a:noFill/>
                    </a:lnL>
                    <a:lnR>
                      <a:noFill/>
                    </a:lnR>
                    <a:lnT>
                      <a:noFill/>
                    </a:lnT>
                    <a:lnB>
                      <a:noFill/>
                    </a:lnB>
                    <a:solidFill>
                      <a:schemeClr val="accent6">
                        <a:lumMod val="20000"/>
                        <a:lumOff val="80000"/>
                      </a:schemeClr>
                    </a:solidFill>
                  </a:tcPr>
                </a:tc>
                <a:tc>
                  <a:txBody>
                    <a:bodyPr/>
                    <a:lstStyle/>
                    <a:p>
                      <a:pPr marL="0" indent="0" algn="l" fontAlgn="b">
                        <a:buNone/>
                      </a:pPr>
                      <a:r>
                        <a:rPr lang="en-US" sz="1200" b="1" i="0" u="none" strike="noStrike">
                          <a:solidFill>
                            <a:srgbClr val="000000"/>
                          </a:solidFill>
                          <a:effectLst/>
                          <a:latin typeface="Arial" panose="020B0604020202020204" pitchFamily="34" charset="0"/>
                          <a:cs typeface="Arial" panose="020B0604020202020204" pitchFamily="34" charset="0"/>
                        </a:rPr>
                        <a:t>Insufficient</a:t>
                      </a:r>
                      <a:r>
                        <a:rPr lang="en-US" sz="1200" b="0" i="0" u="none" strike="noStrike">
                          <a:solidFill>
                            <a:srgbClr val="000000"/>
                          </a:solidFill>
                          <a:effectLst/>
                          <a:latin typeface="Arial" panose="020B0604020202020204" pitchFamily="34" charset="0"/>
                          <a:cs typeface="Arial" panose="020B0604020202020204" pitchFamily="34" charset="0"/>
                        </a:rPr>
                        <a:t> industry-wide adoption; requires </a:t>
                      </a:r>
                      <a:r>
                        <a:rPr lang="en-US" sz="1200" b="1" i="0" u="none" strike="noStrike">
                          <a:solidFill>
                            <a:srgbClr val="000000"/>
                          </a:solidFill>
                          <a:effectLst/>
                          <a:latin typeface="Arial" panose="020B0604020202020204" pitchFamily="34" charset="0"/>
                          <a:cs typeface="Arial" panose="020B0604020202020204" pitchFamily="34" charset="0"/>
                        </a:rPr>
                        <a:t>proactive supplier evaluations</a:t>
                      </a:r>
                      <a:r>
                        <a:rPr lang="en-US" sz="1200" b="0" i="0" u="none" strike="noStrike">
                          <a:solidFill>
                            <a:srgbClr val="000000"/>
                          </a:solidFill>
                          <a:effectLst/>
                          <a:latin typeface="Arial" panose="020B0604020202020204" pitchFamily="34" charset="0"/>
                          <a:cs typeface="Arial" panose="020B0604020202020204" pitchFamily="34" charset="0"/>
                        </a:rPr>
                        <a:t> and robust partnerships to identify and manage risks.</a:t>
                      </a:r>
                    </a:p>
                  </a:txBody>
                  <a:tcPr>
                    <a:lnL>
                      <a:noFill/>
                    </a:lnL>
                    <a:lnR>
                      <a:noFill/>
                    </a:lnR>
                    <a:lnT>
                      <a:noFill/>
                    </a:lnT>
                    <a:lnB>
                      <a:noFill/>
                    </a:lnB>
                    <a:solidFill>
                      <a:schemeClr val="accent6">
                        <a:lumMod val="20000"/>
                        <a:lumOff val="80000"/>
                      </a:schemeClr>
                    </a:solidFill>
                  </a:tcPr>
                </a:tc>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Price </a:t>
                      </a:r>
                      <a:r>
                        <a:rPr lang="en-US" sz="1200" b="1" i="0" u="none" strike="noStrike">
                          <a:solidFill>
                            <a:srgbClr val="000000"/>
                          </a:solidFill>
                          <a:effectLst/>
                          <a:latin typeface="Arial" panose="020B0604020202020204" pitchFamily="34" charset="0"/>
                          <a:cs typeface="Arial" panose="020B0604020202020204" pitchFamily="34" charset="0"/>
                        </a:rPr>
                        <a:t>hedging</a:t>
                      </a:r>
                      <a:r>
                        <a:rPr lang="en-US" sz="1200" b="0" i="0" u="none" strike="noStrike">
                          <a:solidFill>
                            <a:srgbClr val="000000"/>
                          </a:solidFill>
                          <a:effectLst/>
                          <a:latin typeface="Arial" panose="020B0604020202020204" pitchFamily="34" charset="0"/>
                          <a:cs typeface="Arial" panose="020B0604020202020204" pitchFamily="34" charset="0"/>
                        </a:rPr>
                        <a:t> using </a:t>
                      </a:r>
                      <a:r>
                        <a:rPr lang="en-US" sz="1200" b="1" i="0" u="none" strike="noStrike">
                          <a:solidFill>
                            <a:srgbClr val="000000"/>
                          </a:solidFill>
                          <a:effectLst/>
                          <a:latin typeface="Arial" panose="020B0604020202020204" pitchFamily="34" charset="0"/>
                          <a:cs typeface="Arial" panose="020B0604020202020204" pitchFamily="34" charset="0"/>
                        </a:rPr>
                        <a:t>futures</a:t>
                      </a:r>
                      <a:r>
                        <a:rPr lang="en-US" sz="1200" b="0" i="0" u="none" strike="noStrike">
                          <a:solidFill>
                            <a:srgbClr val="000000"/>
                          </a:solidFill>
                          <a:effectLst/>
                          <a:latin typeface="Arial" panose="020B0604020202020204" pitchFamily="34" charset="0"/>
                          <a:cs typeface="Arial" panose="020B0604020202020204" pitchFamily="34" charset="0"/>
                        </a:rPr>
                        <a:t> locks in </a:t>
                      </a:r>
                      <a:r>
                        <a:rPr lang="en-US" sz="1200" b="1" i="0" u="none" strike="noStrike">
                          <a:solidFill>
                            <a:srgbClr val="000000"/>
                          </a:solidFill>
                          <a:effectLst/>
                          <a:latin typeface="Arial" panose="020B0604020202020204" pitchFamily="34" charset="0"/>
                          <a:cs typeface="Arial" panose="020B0604020202020204" pitchFamily="34" charset="0"/>
                        </a:rPr>
                        <a:t>stable steel costs</a:t>
                      </a:r>
                      <a:r>
                        <a:rPr lang="en-US" sz="1200" b="0" i="0" u="none" strike="noStrike">
                          <a:solidFill>
                            <a:srgbClr val="000000"/>
                          </a:solidFill>
                          <a:effectLst/>
                          <a:latin typeface="Arial" panose="020B0604020202020204" pitchFamily="34" charset="0"/>
                          <a:cs typeface="Arial" panose="020B0604020202020204" pitchFamily="34" charset="0"/>
                        </a:rPr>
                        <a:t>, ensuring cost predictability and </a:t>
                      </a:r>
                      <a:r>
                        <a:rPr lang="en-US" sz="1200" b="1" i="0" u="none" strike="noStrike">
                          <a:solidFill>
                            <a:srgbClr val="000000"/>
                          </a:solidFill>
                          <a:effectLst/>
                          <a:latin typeface="Arial" panose="020B0604020202020204" pitchFamily="34" charset="0"/>
                          <a:cs typeface="Arial" panose="020B0604020202020204" pitchFamily="34" charset="0"/>
                        </a:rPr>
                        <a:t>mitigating</a:t>
                      </a:r>
                      <a:r>
                        <a:rPr lang="en-US" sz="1200" b="0" i="0" u="none" strike="noStrike">
                          <a:solidFill>
                            <a:srgbClr val="000000"/>
                          </a:solidFill>
                          <a:effectLst/>
                          <a:latin typeface="Arial" panose="020B0604020202020204" pitchFamily="34" charset="0"/>
                          <a:cs typeface="Arial" panose="020B0604020202020204" pitchFamily="34" charset="0"/>
                        </a:rPr>
                        <a:t> </a:t>
                      </a:r>
                      <a:r>
                        <a:rPr lang="en-US" sz="1200" b="1" i="0" u="none" strike="noStrike">
                          <a:solidFill>
                            <a:srgbClr val="000000"/>
                          </a:solidFill>
                          <a:effectLst/>
                          <a:latin typeface="Arial" panose="020B0604020202020204" pitchFamily="34" charset="0"/>
                          <a:cs typeface="Arial" panose="020B0604020202020204" pitchFamily="34" charset="0"/>
                        </a:rPr>
                        <a:t>volatility</a:t>
                      </a:r>
                      <a:r>
                        <a:rPr lang="en-US" sz="1200" b="0" i="0" u="none" strike="noStrike">
                          <a:solidFill>
                            <a:srgbClr val="000000"/>
                          </a:solidFill>
                          <a:effectLst/>
                          <a:latin typeface="Arial" panose="020B0604020202020204" pitchFamily="34" charset="0"/>
                          <a:cs typeface="Arial" panose="020B0604020202020204" pitchFamily="34" charset="0"/>
                        </a:rPr>
                        <a:t> for key raw materials like steel.</a:t>
                      </a:r>
                    </a:p>
                  </a:txBody>
                  <a:tcP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3721328786"/>
                  </a:ext>
                </a:extLst>
              </a:tr>
            </a:tbl>
          </a:graphicData>
        </a:graphic>
      </p:graphicFrame>
    </p:spTree>
    <p:custDataLst>
      <p:tags r:id="rId2"/>
    </p:custDataLst>
    <p:extLst>
      <p:ext uri="{BB962C8B-B14F-4D97-AF65-F5344CB8AC3E}">
        <p14:creationId xmlns:p14="http://schemas.microsoft.com/office/powerpoint/2010/main" val="2668156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416909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9" name="think-cell Slide" r:id="rId78" imgW="592" imgH="591" progId="TCLayout.ActiveDocument.1">
                  <p:embed/>
                </p:oleObj>
              </mc:Choice>
              <mc:Fallback>
                <p:oleObj name="think-cell Slide" r:id="rId78" imgW="592" imgH="591" progId="TCLayout.ActiveDocument.1">
                  <p:embed/>
                  <p:pic>
                    <p:nvPicPr>
                      <p:cNvPr id="7" name="think-cell data - do not delete" hidden="1"/>
                      <p:cNvPicPr/>
                      <p:nvPr/>
                    </p:nvPicPr>
                    <p:blipFill>
                      <a:blip r:embed="rId7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China is leading wind tech manufacturing capacity with ~60% market share; a significant demand gap can still be captured</a:t>
            </a:r>
          </a:p>
        </p:txBody>
      </p:sp>
      <p:sp>
        <p:nvSpPr>
          <p:cNvPr id="287" name="btfpNotesBox440432"/>
          <p:cNvSpPr txBox="1"/>
          <p:nvPr>
            <p:custDataLst>
              <p:tags r:id="rId4"/>
            </p:custDataLst>
          </p:nvPr>
        </p:nvSpPr>
        <p:spPr bwMode="gray">
          <a:xfrm>
            <a:off x="330198" y="6419088"/>
            <a:ext cx="9103362"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IEA, </a:t>
            </a:r>
            <a:r>
              <a:rPr lang="en-US" sz="800" dirty="0">
                <a:solidFill>
                  <a:srgbClr val="000000"/>
                </a:solidFill>
                <a:hlinkClick r:id="rId80"/>
              </a:rPr>
              <a:t>Energy Technology Perspectives</a:t>
            </a:r>
            <a:r>
              <a:rPr lang="en-US" sz="800" dirty="0">
                <a:solidFill>
                  <a:srgbClr val="000000"/>
                </a:solidFill>
              </a:rPr>
              <a:t> (2023); Wood Mackenzie, </a:t>
            </a:r>
            <a:r>
              <a:rPr lang="en-US" sz="800" dirty="0">
                <a:solidFill>
                  <a:srgbClr val="000000"/>
                </a:solidFill>
                <a:hlinkClick r:id="rId81"/>
              </a:rPr>
              <a:t>China leads global wind turbine manufacturers’ market share in 2023</a:t>
            </a:r>
            <a:r>
              <a:rPr lang="en-US" sz="800" dirty="0">
                <a:solidFill>
                  <a:srgbClr val="000000"/>
                </a:solidFill>
              </a:rPr>
              <a:t> (2024); GWEC </a:t>
            </a:r>
            <a:r>
              <a:rPr lang="en-US" sz="800" dirty="0">
                <a:solidFill>
                  <a:srgbClr val="000000"/>
                </a:solidFill>
                <a:hlinkClick r:id="rId82"/>
              </a:rPr>
              <a:t>Global Wind Report</a:t>
            </a:r>
            <a:r>
              <a:rPr lang="en-US" sz="800" dirty="0">
                <a:solidFill>
                  <a:srgbClr val="000000"/>
                </a:solidFill>
              </a:rPr>
              <a:t> (2024); GWEC, </a:t>
            </a:r>
            <a:r>
              <a:rPr lang="en-US" sz="800" dirty="0">
                <a:solidFill>
                  <a:srgbClr val="000000"/>
                </a:solidFill>
                <a:hlinkClick r:id="rId83"/>
              </a:rPr>
              <a:t>Global Wind Market Development Supply-side Data </a:t>
            </a:r>
            <a:r>
              <a:rPr lang="en-US" sz="800" dirty="0">
                <a:solidFill>
                  <a:srgbClr val="000000"/>
                </a:solidFill>
              </a:rPr>
              <a:t>(2023).</a:t>
            </a:r>
          </a:p>
          <a:p>
            <a:pPr marL="0" indent="0">
              <a:spcBef>
                <a:spcPts val="0"/>
              </a:spcBef>
              <a:buNone/>
            </a:pPr>
            <a:r>
              <a:rPr lang="en-US" sz="800" dirty="0">
                <a:solidFill>
                  <a:srgbClr val="000000"/>
                </a:solidFill>
              </a:rPr>
              <a:t>Credit: Petr </a:t>
            </a:r>
            <a:r>
              <a:rPr lang="en-US" sz="800" dirty="0" err="1">
                <a:solidFill>
                  <a:srgbClr val="000000"/>
                </a:solidFill>
              </a:rPr>
              <a:t>Jenicek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84"/>
              </a:rPr>
              <a:t>Gernot Wagner</a:t>
            </a:r>
            <a:r>
              <a:rPr lang="en-US" sz="800" dirty="0">
                <a:solidFill>
                  <a:srgbClr val="000000"/>
                </a:solidFill>
              </a:rPr>
              <a:t>. </a:t>
            </a:r>
            <a:r>
              <a:rPr lang="en-US" sz="800" dirty="0">
                <a:solidFill>
                  <a:srgbClr val="000000"/>
                </a:solidFill>
                <a:hlinkClick r:id="rId85"/>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86"/>
              </a:rPr>
              <a:t>Reconsidering Wind</a:t>
            </a:r>
            <a:r>
              <a:rPr lang="en-US" sz="800" dirty="0">
                <a:solidFill>
                  <a:srgbClr val="000000"/>
                </a:solidFill>
              </a:rPr>
              <a:t>” (5 March 2025).</a:t>
            </a:r>
          </a:p>
        </p:txBody>
      </p:sp>
      <p:graphicFrame>
        <p:nvGraphicFramePr>
          <p:cNvPr id="10" name="Chart 9">
            <a:extLst>
              <a:ext uri="{FF2B5EF4-FFF2-40B4-BE49-F238E27FC236}">
                <a16:creationId xmlns:a16="http://schemas.microsoft.com/office/drawing/2014/main" id="{EEBCBE03-C26C-4784-D413-8D265988FB5F}"/>
              </a:ext>
            </a:extLst>
          </p:cNvPr>
          <p:cNvGraphicFramePr/>
          <p:nvPr>
            <p:custDataLst>
              <p:tags r:id="rId5"/>
            </p:custDataLst>
            <p:extLst>
              <p:ext uri="{D42A27DB-BD31-4B8C-83A1-F6EECF244321}">
                <p14:modId xmlns:p14="http://schemas.microsoft.com/office/powerpoint/2010/main" val="3697355602"/>
              </p:ext>
            </p:extLst>
          </p:nvPr>
        </p:nvGraphicFramePr>
        <p:xfrm>
          <a:off x="814388" y="2709863"/>
          <a:ext cx="4110037" cy="2819400"/>
        </p:xfrm>
        <a:graphic>
          <a:graphicData uri="http://schemas.openxmlformats.org/drawingml/2006/chart">
            <c:chart xmlns:c="http://schemas.openxmlformats.org/drawingml/2006/chart" xmlns:r="http://schemas.openxmlformats.org/officeDocument/2006/relationships" r:id="rId87"/>
          </a:graphicData>
        </a:graphic>
      </p:graphicFrame>
      <p:sp>
        <p:nvSpPr>
          <p:cNvPr id="51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741363" y="52276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B3CC7CC-C7B6-4BA3-B169-1C63F491082E}" type="datetime'''''''''''''''''''0'''''''''''''''''''''''''''''''''''''">
              <a:rPr lang="en-US" altLang="en-US" sz="1000" smtClean="0">
                <a:effectLst/>
              </a:rPr>
              <a:pPr marL="0" lvl="0" indent="0" algn="r">
                <a:spcBef>
                  <a:spcPct val="0"/>
                </a:spcBef>
                <a:spcAft>
                  <a:spcPct val="0"/>
                </a:spcAft>
                <a:buNone/>
              </a:pPr>
              <a:t>0</a:t>
            </a:fld>
            <a:endParaRPr lang="en-US" sz="1000"/>
          </a:p>
        </p:txBody>
      </p:sp>
      <p:sp>
        <p:nvSpPr>
          <p:cNvPr id="711"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671513" y="49641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9BF729-F0D2-4D45-81EB-05882EB1B232}" type="datetime'''''5''''''''''''''''''''''''''''''''''''''''0'''''''''">
              <a:rPr lang="en-US" altLang="en-US" sz="1000" smtClean="0">
                <a:effectLst/>
              </a:rPr>
              <a:pPr marL="0" lvl="0" indent="0" algn="r">
                <a:spcBef>
                  <a:spcPct val="0"/>
                </a:spcBef>
                <a:spcAft>
                  <a:spcPct val="0"/>
                </a:spcAft>
                <a:buNone/>
              </a:pPr>
              <a:t>50</a:t>
            </a:fld>
            <a:endParaRPr lang="en-US" sz="1000"/>
          </a:p>
        </p:txBody>
      </p:sp>
      <p:sp>
        <p:nvSpPr>
          <p:cNvPr id="712"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601663" y="47005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4A0B290-5E43-421E-A620-93288F681E3D}" type="datetime'1''00'''''''">
              <a:rPr lang="en-US" altLang="en-US" sz="1000" smtClean="0">
                <a:effectLst/>
              </a:rPr>
              <a:pPr marL="0" lvl="0" indent="0" algn="r">
                <a:spcBef>
                  <a:spcPct val="0"/>
                </a:spcBef>
                <a:spcAft>
                  <a:spcPct val="0"/>
                </a:spcAft>
                <a:buNone/>
              </a:pPr>
              <a:t>100</a:t>
            </a:fld>
            <a:endParaRPr lang="en-US" sz="1000"/>
          </a:p>
        </p:txBody>
      </p:sp>
      <p:sp>
        <p:nvSpPr>
          <p:cNvPr id="713"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601663" y="443865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0D94FF-A0CB-4E0D-B02C-3F50BB1DA6FD}" type="datetime'''''''''''''''''''''''''''''1''5''0'''''''''''''''''''''''''">
              <a:rPr lang="en-US" altLang="en-US" sz="1000" smtClean="0">
                <a:effectLst/>
              </a:rPr>
              <a:pPr marL="0" lvl="0" indent="0" algn="r">
                <a:spcBef>
                  <a:spcPct val="0"/>
                </a:spcBef>
                <a:spcAft>
                  <a:spcPct val="0"/>
                </a:spcAft>
                <a:buNone/>
              </a:pPr>
              <a:t>150</a:t>
            </a:fld>
            <a:endParaRPr lang="en-US" sz="1000"/>
          </a:p>
        </p:txBody>
      </p:sp>
      <p:sp>
        <p:nvSpPr>
          <p:cNvPr id="52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601663" y="41751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E821AFC-DD45-4CF6-88F8-D98AE829D1FC}" type="datetime'''''''''''''''''''2''''''''''''''0''''''''''''''''0'''''''''">
              <a:rPr lang="en-US" altLang="en-US" sz="1000" smtClean="0">
                <a:effectLst/>
              </a:rPr>
              <a:pPr marL="0" lvl="0" indent="0" algn="r">
                <a:spcBef>
                  <a:spcPct val="0"/>
                </a:spcBef>
                <a:spcAft>
                  <a:spcPct val="0"/>
                </a:spcAft>
                <a:buNone/>
              </a:pPr>
              <a:t>200</a:t>
            </a:fld>
            <a:endParaRPr lang="en-US" sz="1000"/>
          </a:p>
        </p:txBody>
      </p:sp>
      <p:sp>
        <p:nvSpPr>
          <p:cNvPr id="714"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601663" y="39116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265C796-F09C-4BC3-B34E-BF55946A80FF}" type="datetime'''''2''5''''''''''''''''''''''''0'''''''''''''''''''''''''''">
              <a:rPr lang="en-US" altLang="en-US" sz="1000" smtClean="0">
                <a:effectLst/>
              </a:rPr>
              <a:pPr marL="0" lvl="0" indent="0" algn="r">
                <a:spcBef>
                  <a:spcPct val="0"/>
                </a:spcBef>
                <a:spcAft>
                  <a:spcPct val="0"/>
                </a:spcAft>
                <a:buNone/>
              </a:pPr>
              <a:t>250</a:t>
            </a:fld>
            <a:endParaRPr lang="en-US" sz="1000"/>
          </a:p>
        </p:txBody>
      </p:sp>
      <p:sp>
        <p:nvSpPr>
          <p:cNvPr id="715"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01663" y="36480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F31F54-B4E2-49F2-8D7D-69859A7CD9AB}" type="datetime'''''''''''''''''''''3''''''''0''''''''''''0'''''''">
              <a:rPr lang="en-US" altLang="en-US" sz="1000" smtClean="0">
                <a:effectLst/>
              </a:rPr>
              <a:pPr marL="0" lvl="0" indent="0" algn="r">
                <a:spcBef>
                  <a:spcPct val="0"/>
                </a:spcBef>
                <a:spcAft>
                  <a:spcPct val="0"/>
                </a:spcAft>
                <a:buNone/>
              </a:pPr>
              <a:t>300</a:t>
            </a:fld>
            <a:endParaRPr lang="en-US" sz="1000"/>
          </a:p>
        </p:txBody>
      </p:sp>
      <p:sp>
        <p:nvSpPr>
          <p:cNvPr id="716"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01663" y="33861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A0B748F-DB52-46B7-A7AE-C50555A29B9F}" type="datetime'''''''''''''''''3''''''''''''''''''''''''''5''''''0'''''''''">
              <a:rPr lang="en-US" altLang="en-US" sz="1000" smtClean="0">
                <a:effectLst/>
              </a:rPr>
              <a:pPr marL="0" lvl="0" indent="0" algn="r">
                <a:spcBef>
                  <a:spcPct val="0"/>
                </a:spcBef>
                <a:spcAft>
                  <a:spcPct val="0"/>
                </a:spcAft>
                <a:buNone/>
              </a:pPr>
              <a:t>350</a:t>
            </a:fld>
            <a:endParaRPr lang="en-US" sz="1000"/>
          </a:p>
        </p:txBody>
      </p:sp>
      <p:sp>
        <p:nvSpPr>
          <p:cNvPr id="526"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601663" y="31226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259DE9-46C5-4BEE-9265-C40D8CCA4E01}" type="datetime'''''''''''''''''''''''''''''''''''''''4''''''''''''''''''00'''">
              <a:rPr lang="en-US" altLang="en-US" sz="1000" smtClean="0">
                <a:effectLst/>
              </a:rPr>
              <a:pPr marL="0" lvl="0" indent="0" algn="r">
                <a:spcBef>
                  <a:spcPct val="0"/>
                </a:spcBef>
                <a:spcAft>
                  <a:spcPct val="0"/>
                </a:spcAft>
                <a:buNone/>
              </a:pPr>
              <a:t>400</a:t>
            </a:fld>
            <a:endParaRPr lang="en-US" sz="1000"/>
          </a:p>
        </p:txBody>
      </p:sp>
      <p:sp>
        <p:nvSpPr>
          <p:cNvPr id="71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601663" y="28590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139418F-7C72-4EA4-8B57-BBFEF6492DE3}" type="datetime'4''''''''''''''''''''''''''5''0'''''''''''''''''''''''''''''">
              <a:rPr lang="en-US" altLang="en-US" sz="1000" smtClean="0">
                <a:effectLst/>
              </a:rPr>
              <a:pPr marL="0" lvl="0" indent="0" algn="r">
                <a:spcBef>
                  <a:spcPct val="0"/>
                </a:spcBef>
                <a:spcAft>
                  <a:spcPct val="0"/>
                </a:spcAft>
                <a:buNone/>
              </a:pPr>
              <a:t>450</a:t>
            </a:fld>
            <a:endParaRPr lang="en-US" sz="1000"/>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4927600" y="304165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B547069-6E77-4F10-B11E-1BB941C0C0BD}" type="datetime'3'''''''''''''''''',0''''''''''''''''''''''00'''''''''''">
              <a:rPr lang="en-US" altLang="en-US" sz="1000" smtClean="0">
                <a:effectLst/>
              </a:rPr>
              <a:pPr marL="0" lvl="0" indent="0">
                <a:spcBef>
                  <a:spcPct val="0"/>
                </a:spcBef>
                <a:spcAft>
                  <a:spcPct val="0"/>
                </a:spcAft>
                <a:buNone/>
              </a:pPr>
              <a:t>3,000</a:t>
            </a:fld>
            <a:endParaRPr lang="en-US" sz="100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4927600" y="52276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50CC62-A517-4790-8429-474AD9495C4F}" type="datetime'''''''''''0'''''''''''''''''''''''''''''''''">
              <a:rPr lang="en-US" altLang="en-US" sz="1000" smtClean="0">
                <a:effectLst/>
              </a:rPr>
              <a:pPr marL="0" lvl="0" indent="0">
                <a:spcBef>
                  <a:spcPct val="0"/>
                </a:spcBef>
                <a:spcAft>
                  <a:spcPct val="0"/>
                </a:spcAft>
                <a:buNone/>
              </a:pPr>
              <a:t>0</a:t>
            </a:fld>
            <a:endParaRPr lang="en-US" sz="1000"/>
          </a:p>
        </p:txBody>
      </p:sp>
      <p:sp>
        <p:nvSpPr>
          <p:cNvPr id="299"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4927600" y="4862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17E856-0DEF-44D3-948F-ADAD08D9ED96}" type="datetime'''''''''''''''''''''''''''''''5''''''''''0''''0'''''''">
              <a:rPr lang="en-US" altLang="en-US" sz="1000" smtClean="0">
                <a:effectLst/>
              </a:rPr>
              <a:pPr marL="0" lvl="0" indent="0">
                <a:spcBef>
                  <a:spcPct val="0"/>
                </a:spcBef>
                <a:spcAft>
                  <a:spcPct val="0"/>
                </a:spcAft>
                <a:buNone/>
              </a:pPr>
              <a:t>500</a:t>
            </a:fld>
            <a:endParaRPr lang="en-US" sz="1000"/>
          </a:p>
        </p:txBody>
      </p:sp>
      <p:sp>
        <p:nvSpPr>
          <p:cNvPr id="28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4927600" y="449897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FC9A0A0-6C33-4ED9-99C9-B747BD233C9A}" type="datetime'''''''''''''''''''''1'''''''',''''''''''''''''0''''0''''''0'">
              <a:rPr lang="en-US" altLang="en-US" sz="1000" smtClean="0">
                <a:effectLst/>
              </a:rPr>
              <a:pPr marL="0" lvl="0" indent="0">
                <a:spcBef>
                  <a:spcPct val="0"/>
                </a:spcBef>
                <a:spcAft>
                  <a:spcPct val="0"/>
                </a:spcAft>
                <a:buNone/>
              </a:pPr>
              <a:t>1,000</a:t>
            </a:fld>
            <a:endParaRPr lang="en-US" sz="1000"/>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4927600" y="413385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9BAD19D-F770-45E6-89F0-BB12E9D566D3}" type="datetime'''''1'''''''''''''''''',''5''''''''''0''''''''''0'''''">
              <a:rPr lang="en-US" altLang="en-US" sz="1000" smtClean="0">
                <a:effectLst/>
              </a:rPr>
              <a:pPr marL="0" lvl="0" indent="0">
                <a:spcBef>
                  <a:spcPct val="0"/>
                </a:spcBef>
                <a:spcAft>
                  <a:spcPct val="0"/>
                </a:spcAft>
                <a:buNone/>
              </a:pPr>
              <a:t>1,500</a:t>
            </a:fld>
            <a:endParaRPr lang="en-US" sz="1000"/>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4927600" y="377031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65236D3-5EAF-4992-8BEB-316D01880EFF}" type="datetime'''''''''''''''''''''2'''''',''''''0''''''''''''''0''''''''''0'">
              <a:rPr lang="en-US" altLang="en-US" sz="1000" smtClean="0">
                <a:effectLst/>
              </a:rPr>
              <a:pPr marL="0" lvl="0" indent="0">
                <a:spcBef>
                  <a:spcPct val="0"/>
                </a:spcBef>
                <a:spcAft>
                  <a:spcPct val="0"/>
                </a:spcAft>
                <a:buNone/>
              </a:pPr>
              <a:t>2,000</a:t>
            </a:fld>
            <a:endParaRPr lang="en-US" sz="1000"/>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4927600" y="3405188"/>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E9D5AAB-D94F-41FB-BF81-EE1ED9F2A423}" type="datetime'''''2'''''''''''''''''''',''''''5''''''''''0''''0'''''">
              <a:rPr lang="en-US" altLang="en-US" sz="1000" smtClean="0">
                <a:effectLst/>
              </a:rPr>
              <a:pPr marL="0" lvl="0" indent="0">
                <a:spcBef>
                  <a:spcPct val="0"/>
                </a:spcBef>
                <a:spcAft>
                  <a:spcPct val="0"/>
                </a:spcAft>
                <a:buNone/>
              </a:pPr>
              <a:t>2,500</a:t>
            </a:fld>
            <a:endParaRPr lang="en-US" sz="1000"/>
          </a:p>
        </p:txBody>
      </p:sp>
      <p:cxnSp>
        <p:nvCxnSpPr>
          <p:cNvPr id="706" name="Straight Connector 705">
            <a:extLst>
              <a:ext uri="{FF2B5EF4-FFF2-40B4-BE49-F238E27FC236}">
                <a16:creationId xmlns:a16="http://schemas.microsoft.com/office/drawing/2014/main" id="{3B86624F-8CE1-E126-8E46-3C6DEC5F2D46}"/>
              </a:ext>
            </a:extLst>
          </p:cNvPr>
          <p:cNvCxnSpPr/>
          <p:nvPr>
            <p:custDataLst>
              <p:tags r:id="rId23"/>
            </p:custDataLst>
          </p:nvPr>
        </p:nvCxnSpPr>
        <p:spPr bwMode="auto">
          <a:xfrm>
            <a:off x="4600575" y="3852863"/>
            <a:ext cx="5080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930275"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C00C99B-D4CF-4E8C-900E-EAF4BABC7CAF}" type="datetime'''''''''''''''''2''0''2''''''''0'''">
              <a:rPr lang="en-US" altLang="en-US" sz="1000" smtClean="0"/>
              <a:pPr marL="0" lvl="0" indent="0" algn="ctr">
                <a:spcBef>
                  <a:spcPct val="0"/>
                </a:spcBef>
                <a:spcAft>
                  <a:spcPct val="0"/>
                </a:spcAft>
                <a:buNone/>
              </a:pPr>
              <a:t>2020</a:t>
            </a:fld>
            <a:endParaRPr lang="en-US" sz="1000"/>
          </a:p>
        </p:txBody>
      </p:sp>
      <p:sp>
        <p:nvSpPr>
          <p:cNvPr id="27"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1289050"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620096A-549A-427E-8FA1-76DD237937A4}" type="datetime'''''''''''2''0''''''''''''2''''''''''''''''''''1'">
              <a:rPr lang="en-US" altLang="en-US" sz="1000" smtClean="0"/>
              <a:pPr marL="0" lvl="0" indent="0" algn="ctr">
                <a:spcBef>
                  <a:spcPct val="0"/>
                </a:spcBef>
                <a:spcAft>
                  <a:spcPct val="0"/>
                </a:spcAft>
                <a:buNone/>
              </a:pPr>
              <a:t>2021</a:t>
            </a:fld>
            <a:endParaRPr lang="en-US" sz="1000"/>
          </a:p>
        </p:txBody>
      </p:sp>
      <p:sp>
        <p:nvSpPr>
          <p:cNvPr id="28"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1647825"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3AE901-4AD3-44A1-84B8-A602AFADC3FA}" type="datetime'''''''''''''2''''''''''''''''''0''''''''''''''''''2''2'">
              <a:rPr lang="en-US" altLang="en-US" sz="1000" smtClean="0"/>
              <a:pPr marL="0" lvl="0" indent="0" algn="ctr">
                <a:spcBef>
                  <a:spcPct val="0"/>
                </a:spcBef>
                <a:spcAft>
                  <a:spcPct val="0"/>
                </a:spcAft>
                <a:buNone/>
              </a:pPr>
              <a:t>2022</a:t>
            </a:fld>
            <a:endParaRPr lang="en-US" sz="1000"/>
          </a:p>
        </p:txBody>
      </p:sp>
      <p:sp>
        <p:nvSpPr>
          <p:cNvPr id="48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2030413" y="4924425"/>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01F95DB-51A0-480A-95F5-3EEEBF37C400}" type="datetime'''''''''''''''''''1''''''1''5'''''''''''''''''''''''">
              <a:rPr lang="en-US" altLang="en-US" sz="1000" smtClean="0">
                <a:solidFill>
                  <a:schemeClr val="bg1"/>
                </a:solidFill>
                <a:effectLst/>
              </a:rPr>
              <a:pPr marL="0" lvl="0" indent="0" algn="ctr">
                <a:spcBef>
                  <a:spcPct val="0"/>
                </a:spcBef>
                <a:spcAft>
                  <a:spcPct val="0"/>
                </a:spcAft>
                <a:buNone/>
              </a:pPr>
              <a:t>115</a:t>
            </a:fld>
            <a:endParaRPr lang="en-US" sz="1000">
              <a:solidFill>
                <a:schemeClr val="bg1"/>
              </a:solidFill>
            </a:endParaRPr>
          </a:p>
        </p:txBody>
      </p:sp>
      <p:sp>
        <p:nvSpPr>
          <p:cNvPr id="50" name="Text Placeholder 10">
            <a:extLst>
              <a:ext uri="{FF2B5EF4-FFF2-40B4-BE49-F238E27FC236}">
                <a16:creationId xmlns:a16="http://schemas.microsoft.com/office/drawing/2014/main" id="{7DC8D74B-70C8-9175-93AC-00C4C57EF8D7}"/>
              </a:ext>
            </a:extLst>
          </p:cNvPr>
          <p:cNvSpPr>
            <a:spLocks noGrp="1"/>
          </p:cNvSpPr>
          <p:nvPr>
            <p:custDataLst>
              <p:tags r:id="rId28"/>
            </p:custDataLst>
          </p:nvPr>
        </p:nvSpPr>
        <p:spPr bwMode="auto">
          <a:xfrm>
            <a:off x="2006600"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4D592C-B122-465D-B9FB-93330F4C5968}" type="datetime'''''''''2''''''''''''0''''''''''''''2''''3'">
              <a:rPr lang="en-US" altLang="en-US" sz="1000" smtClean="0"/>
              <a:pPr marL="0" lvl="0" indent="0" algn="ctr">
                <a:spcBef>
                  <a:spcPct val="0"/>
                </a:spcBef>
                <a:spcAft>
                  <a:spcPct val="0"/>
                </a:spcAft>
                <a:buNone/>
              </a:pPr>
              <a:t>2023</a:t>
            </a:fld>
            <a:endParaRPr lang="en-US" sz="1000"/>
          </a:p>
        </p:txBody>
      </p:sp>
      <p:sp>
        <p:nvSpPr>
          <p:cNvPr id="481"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389188" y="4899025"/>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7D6D69D-BA3F-4115-A746-BE9D838FBA14}" type="datetime'''1''''''2''''''''''''''''''''''''''''''''''5'''''''''''''''''">
              <a:rPr lang="en-US" altLang="en-US" sz="1000" smtClean="0">
                <a:solidFill>
                  <a:schemeClr val="bg1"/>
                </a:solidFill>
                <a:effectLst/>
              </a:rPr>
              <a:pPr marL="0" lvl="0" indent="0" algn="ctr">
                <a:spcBef>
                  <a:spcPct val="0"/>
                </a:spcBef>
                <a:spcAft>
                  <a:spcPct val="0"/>
                </a:spcAft>
                <a:buNone/>
              </a:pPr>
              <a:t>125</a:t>
            </a:fld>
            <a:endParaRPr lang="en-US" sz="1000">
              <a:solidFill>
                <a:schemeClr val="bg1"/>
              </a:solidFill>
            </a:endParaRPr>
          </a:p>
        </p:txBody>
      </p:sp>
      <p:sp>
        <p:nvSpPr>
          <p:cNvPr id="51" name="Text Placeholder 10">
            <a:extLst>
              <a:ext uri="{FF2B5EF4-FFF2-40B4-BE49-F238E27FC236}">
                <a16:creationId xmlns:a16="http://schemas.microsoft.com/office/drawing/2014/main" id="{0691DEEA-3F0A-A904-01E9-081EE8B54FED}"/>
              </a:ext>
            </a:extLst>
          </p:cNvPr>
          <p:cNvSpPr>
            <a:spLocks noGrp="1"/>
          </p:cNvSpPr>
          <p:nvPr>
            <p:custDataLst>
              <p:tags r:id="rId30"/>
            </p:custDataLst>
          </p:nvPr>
        </p:nvSpPr>
        <p:spPr bwMode="auto">
          <a:xfrm>
            <a:off x="2365375"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73AD86-A787-41B4-954C-D606A8DB45E9}" type="datetime'2''''''''''''0''''''''''2''''''''''''''''''''''''''''4'''''">
              <a:rPr lang="en-US" altLang="en-US" sz="1000" smtClean="0"/>
              <a:pPr marL="0" lvl="0" indent="0" algn="ctr">
                <a:spcBef>
                  <a:spcPct val="0"/>
                </a:spcBef>
                <a:spcAft>
                  <a:spcPct val="0"/>
                </a:spcAft>
                <a:buNone/>
              </a:pPr>
              <a:t>2024</a:t>
            </a:fld>
            <a:endParaRPr lang="en-US" sz="1000"/>
          </a:p>
        </p:txBody>
      </p:sp>
      <p:sp>
        <p:nvSpPr>
          <p:cNvPr id="482"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2746375" y="4872038"/>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776842-815F-43B6-BC7E-B73CDB34C272}" type="datetime'''''1''''''''''3''''''''''5'''''''''">
              <a:rPr lang="en-US" altLang="en-US" sz="1000" smtClean="0">
                <a:solidFill>
                  <a:schemeClr val="bg1"/>
                </a:solidFill>
                <a:effectLst/>
              </a:rPr>
              <a:pPr marL="0" lvl="0" indent="0" algn="ctr">
                <a:spcBef>
                  <a:spcPct val="0"/>
                </a:spcBef>
                <a:spcAft>
                  <a:spcPct val="0"/>
                </a:spcAft>
                <a:buNone/>
              </a:pPr>
              <a:t>135</a:t>
            </a:fld>
            <a:endParaRPr lang="en-US" sz="1000">
              <a:solidFill>
                <a:schemeClr val="bg1"/>
              </a:solidFill>
            </a:endParaRPr>
          </a:p>
        </p:txBody>
      </p:sp>
      <p:sp>
        <p:nvSpPr>
          <p:cNvPr id="52" name="Text Placeholder 10">
            <a:extLst>
              <a:ext uri="{FF2B5EF4-FFF2-40B4-BE49-F238E27FC236}">
                <a16:creationId xmlns:a16="http://schemas.microsoft.com/office/drawing/2014/main" id="{22EC1EA2-B194-B4F4-1873-9EBAD76BABC4}"/>
              </a:ext>
            </a:extLst>
          </p:cNvPr>
          <p:cNvSpPr>
            <a:spLocks noGrp="1"/>
          </p:cNvSpPr>
          <p:nvPr>
            <p:custDataLst>
              <p:tags r:id="rId32"/>
            </p:custDataLst>
          </p:nvPr>
        </p:nvSpPr>
        <p:spPr bwMode="auto">
          <a:xfrm>
            <a:off x="2722563"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2DBED7-567B-42CE-8E46-66F8367D2BBD}" type="datetime'''2''''''''''''''0''''''''''2''''''''5'''''''">
              <a:rPr lang="en-US" altLang="en-US" sz="1000" smtClean="0"/>
              <a:pPr marL="0" lvl="0" indent="0" algn="ctr">
                <a:spcBef>
                  <a:spcPct val="0"/>
                </a:spcBef>
                <a:spcAft>
                  <a:spcPct val="0"/>
                </a:spcAft>
                <a:buNone/>
              </a:pPr>
              <a:t>2025</a:t>
            </a:fld>
            <a:endParaRPr lang="en-US" sz="1000"/>
          </a:p>
        </p:txBody>
      </p:sp>
      <p:sp>
        <p:nvSpPr>
          <p:cNvPr id="483"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3105150" y="4832350"/>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7CB0A6-F7CF-40F5-A94F-5273009B3BDC}" type="datetime'''''1''''''''''''''''''''''''''''''''''''''5''''''''''''''''0'">
              <a:rPr lang="en-US" altLang="en-US" sz="1000" smtClean="0">
                <a:solidFill>
                  <a:schemeClr val="bg1"/>
                </a:solidFill>
                <a:effectLst/>
              </a:rPr>
              <a:pPr marL="0" lvl="0" indent="0" algn="ctr">
                <a:spcBef>
                  <a:spcPct val="0"/>
                </a:spcBef>
                <a:spcAft>
                  <a:spcPct val="0"/>
                </a:spcAft>
                <a:buNone/>
              </a:pPr>
              <a:t>150</a:t>
            </a:fld>
            <a:endParaRPr lang="en-US" sz="1000">
              <a:solidFill>
                <a:schemeClr val="bg1"/>
              </a:solidFill>
            </a:endParaRPr>
          </a:p>
        </p:txBody>
      </p:sp>
      <p:sp>
        <p:nvSpPr>
          <p:cNvPr id="53" name="Text Placeholder 10">
            <a:extLst>
              <a:ext uri="{FF2B5EF4-FFF2-40B4-BE49-F238E27FC236}">
                <a16:creationId xmlns:a16="http://schemas.microsoft.com/office/drawing/2014/main" id="{3ADF655A-1957-6583-621B-6C26C6833875}"/>
              </a:ext>
            </a:extLst>
          </p:cNvPr>
          <p:cNvSpPr>
            <a:spLocks noGrp="1"/>
          </p:cNvSpPr>
          <p:nvPr>
            <p:custDataLst>
              <p:tags r:id="rId34"/>
            </p:custDataLst>
          </p:nvPr>
        </p:nvSpPr>
        <p:spPr bwMode="auto">
          <a:xfrm>
            <a:off x="3081338"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F1F0E5-A567-4AEA-997F-45C53E5830EC}" type="datetime'''''''''''2''''''''0''''''''''''''''''2''''''''''''''''6'''''">
              <a:rPr lang="en-US" altLang="en-US" sz="1000" smtClean="0"/>
              <a:pPr marL="0" lvl="0" indent="0" algn="ctr">
                <a:spcBef>
                  <a:spcPct val="0"/>
                </a:spcBef>
                <a:spcAft>
                  <a:spcPct val="0"/>
                </a:spcAft>
                <a:buNone/>
              </a:pPr>
              <a:t>2026</a:t>
            </a:fld>
            <a:endParaRPr lang="en-US" sz="1000"/>
          </a:p>
        </p:txBody>
      </p:sp>
      <p:sp>
        <p:nvSpPr>
          <p:cNvPr id="48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3463925" y="4813300"/>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1B4429-BE15-4785-9C1A-BB3285D63ED8}" type="datetime'''''1''''''''''''''5''''''''''''''''''7'''''">
              <a:rPr lang="en-US" altLang="en-US" sz="1000" smtClean="0">
                <a:solidFill>
                  <a:schemeClr val="bg1"/>
                </a:solidFill>
                <a:effectLst/>
              </a:rPr>
              <a:pPr marL="0" lvl="0" indent="0" algn="ctr">
                <a:spcBef>
                  <a:spcPct val="0"/>
                </a:spcBef>
                <a:spcAft>
                  <a:spcPct val="0"/>
                </a:spcAft>
                <a:buNone/>
              </a:pPr>
              <a:t>157</a:t>
            </a:fld>
            <a:endParaRPr lang="en-US" sz="1000">
              <a:solidFill>
                <a:schemeClr val="bg1"/>
              </a:solidFill>
            </a:endParaRPr>
          </a:p>
        </p:txBody>
      </p:sp>
      <p:sp>
        <p:nvSpPr>
          <p:cNvPr id="54" name="Text Placeholder 10">
            <a:extLst>
              <a:ext uri="{FF2B5EF4-FFF2-40B4-BE49-F238E27FC236}">
                <a16:creationId xmlns:a16="http://schemas.microsoft.com/office/drawing/2014/main" id="{1AEF917F-1F1B-F068-533B-94D7CE7A9451}"/>
              </a:ext>
            </a:extLst>
          </p:cNvPr>
          <p:cNvSpPr>
            <a:spLocks noGrp="1"/>
          </p:cNvSpPr>
          <p:nvPr>
            <p:custDataLst>
              <p:tags r:id="rId36"/>
            </p:custDataLst>
          </p:nvPr>
        </p:nvSpPr>
        <p:spPr bwMode="auto">
          <a:xfrm>
            <a:off x="3440113"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D18644-79C4-4335-ADAF-9A31230A6687}" type="datetime'''2''''''''''''''''0''''''''''''2''''7'''''''">
              <a:rPr lang="en-US" altLang="en-US" sz="1000" smtClean="0"/>
              <a:pPr marL="0" lvl="0" indent="0" algn="ctr">
                <a:spcBef>
                  <a:spcPct val="0"/>
                </a:spcBef>
                <a:spcAft>
                  <a:spcPct val="0"/>
                </a:spcAft>
                <a:buNone/>
              </a:pPr>
              <a:t>2027</a:t>
            </a:fld>
            <a:endParaRPr lang="en-US" sz="1000"/>
          </a:p>
        </p:txBody>
      </p:sp>
      <p:sp>
        <p:nvSpPr>
          <p:cNvPr id="642"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41325" y="2452688"/>
            <a:ext cx="9128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b="1">
                <a:effectLst/>
              </a:rPr>
              <a:t>Newly installed</a:t>
            </a:r>
            <a:br>
              <a:rPr lang="en-US" altLang="en-US" sz="1000" b="1">
                <a:effectLst/>
              </a:rPr>
            </a:br>
            <a:r>
              <a:rPr lang="en-US" altLang="en-US" sz="1000" b="1">
                <a:effectLst/>
              </a:rPr>
              <a:t>capacity</a:t>
            </a:r>
            <a:endParaRPr lang="en-US" sz="1000" b="1"/>
          </a:p>
        </p:txBody>
      </p:sp>
      <p:sp>
        <p:nvSpPr>
          <p:cNvPr id="55" name="Text Placeholder 10">
            <a:extLst>
              <a:ext uri="{FF2B5EF4-FFF2-40B4-BE49-F238E27FC236}">
                <a16:creationId xmlns:a16="http://schemas.microsoft.com/office/drawing/2014/main" id="{B7F3E420-C05C-A5F8-FAE9-EC46D4FF7985}"/>
              </a:ext>
            </a:extLst>
          </p:cNvPr>
          <p:cNvSpPr>
            <a:spLocks noGrp="1"/>
          </p:cNvSpPr>
          <p:nvPr>
            <p:custDataLst>
              <p:tags r:id="rId38"/>
            </p:custDataLst>
          </p:nvPr>
        </p:nvSpPr>
        <p:spPr bwMode="auto">
          <a:xfrm>
            <a:off x="3798888"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97A2FE1-A31D-4982-9EF1-55AB63DF6850}" type="datetime'''''''''''''''''''''''''''''''''''''20''''2''''8'''">
              <a:rPr lang="en-US" altLang="en-US" sz="1000" smtClean="0"/>
              <a:pPr marL="0" lvl="0" indent="0" algn="ctr">
                <a:spcBef>
                  <a:spcPct val="0"/>
                </a:spcBef>
                <a:spcAft>
                  <a:spcPct val="0"/>
                </a:spcAft>
                <a:buNone/>
              </a:pPr>
              <a:t>2028</a:t>
            </a:fld>
            <a:endParaRPr lang="en-US" sz="1000"/>
          </a:p>
        </p:txBody>
      </p:sp>
      <p:sp>
        <p:nvSpPr>
          <p:cNvPr id="486"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4181475" y="4752975"/>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2C1BD3-1F9B-4565-A8D4-26329A06CF6D}" type="datetime'''''''''''''''''1''''''8''''0'''''''''">
              <a:rPr lang="en-US" altLang="en-US" sz="1000" smtClean="0">
                <a:solidFill>
                  <a:schemeClr val="bg1"/>
                </a:solidFill>
                <a:effectLst/>
              </a:rPr>
              <a:pPr marL="0" lvl="0" indent="0" algn="ctr">
                <a:spcBef>
                  <a:spcPct val="0"/>
                </a:spcBef>
                <a:spcAft>
                  <a:spcPct val="0"/>
                </a:spcAft>
                <a:buNone/>
              </a:pPr>
              <a:t>180</a:t>
            </a:fld>
            <a:endParaRPr lang="en-US" sz="1000">
              <a:solidFill>
                <a:schemeClr val="bg1"/>
              </a:solidFill>
            </a:endParaRPr>
          </a:p>
        </p:txBody>
      </p:sp>
      <p:sp>
        <p:nvSpPr>
          <p:cNvPr id="56" name="Text Placeholder 10">
            <a:extLst>
              <a:ext uri="{FF2B5EF4-FFF2-40B4-BE49-F238E27FC236}">
                <a16:creationId xmlns:a16="http://schemas.microsoft.com/office/drawing/2014/main" id="{7EDE80B7-8377-FDC9-279B-4F448186C5CA}"/>
              </a:ext>
            </a:extLst>
          </p:cNvPr>
          <p:cNvSpPr>
            <a:spLocks noGrp="1"/>
          </p:cNvSpPr>
          <p:nvPr>
            <p:custDataLst>
              <p:tags r:id="rId40"/>
            </p:custDataLst>
          </p:nvPr>
        </p:nvSpPr>
        <p:spPr bwMode="auto">
          <a:xfrm>
            <a:off x="4157663"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24ADAE-4539-4C52-A944-A95B88079F49}" type="datetime'''''''2''0''2''''''''''''''''''''''''''''''9'''''''''">
              <a:rPr lang="en-US" altLang="en-US" sz="1000" smtClean="0"/>
              <a:pPr marL="0" lvl="0" indent="0" algn="ctr">
                <a:spcBef>
                  <a:spcPct val="0"/>
                </a:spcBef>
                <a:spcAft>
                  <a:spcPct val="0"/>
                </a:spcAft>
                <a:buNone/>
              </a:pPr>
              <a:t>2029</a:t>
            </a:fld>
            <a:endParaRPr lang="en-US" sz="1000"/>
          </a:p>
        </p:txBody>
      </p:sp>
      <p:sp>
        <p:nvSpPr>
          <p:cNvPr id="63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4206875" y="2767013"/>
            <a:ext cx="6032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69046C-25CB-4DCF-A710-DC4E724AF422}" type="datetime'''''''''''''''''''3'''',''''''2''''''''0''''''0'''">
              <a:rPr lang="en-US" altLang="en-US" sz="1000" b="1" smtClean="0">
                <a:effectLst/>
              </a:rPr>
              <a:pPr marL="0" lvl="0" indent="0" algn="ctr">
                <a:spcBef>
                  <a:spcPct val="0"/>
                </a:spcBef>
                <a:spcAft>
                  <a:spcPct val="0"/>
                </a:spcAft>
                <a:buNone/>
              </a:pPr>
              <a:t>3,200</a:t>
            </a:fld>
            <a:r>
              <a:rPr lang="en-US" altLang="en-US" sz="1000" b="1">
                <a:effectLst/>
              </a:rPr>
              <a:t> GW</a:t>
            </a:r>
            <a:endParaRPr lang="en-US" sz="1000" b="1"/>
          </a:p>
        </p:txBody>
      </p:sp>
      <p:sp>
        <p:nvSpPr>
          <p:cNvPr id="485"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3822700" y="4783138"/>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2426080-ED6F-41DF-8BC8-7D62373DBE59}" type="datetime'''''''''''1''''''6''''9'''''''''''''''''''''''''">
              <a:rPr lang="en-US" altLang="en-US" sz="1000" smtClean="0">
                <a:solidFill>
                  <a:schemeClr val="bg1"/>
                </a:solidFill>
                <a:effectLst/>
              </a:rPr>
              <a:pPr marL="0" lvl="0" indent="0" algn="ctr">
                <a:spcBef>
                  <a:spcPct val="0"/>
                </a:spcBef>
                <a:spcAft>
                  <a:spcPct val="0"/>
                </a:spcAft>
                <a:buNone/>
              </a:pPr>
              <a:t>169</a:t>
            </a:fld>
            <a:endParaRPr lang="en-US" sz="1000">
              <a:solidFill>
                <a:schemeClr val="bg1"/>
              </a:solidFill>
            </a:endParaRPr>
          </a:p>
        </p:txBody>
      </p:sp>
      <p:sp>
        <p:nvSpPr>
          <p:cNvPr id="692"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4206875" y="3700463"/>
            <a:ext cx="603250" cy="152400"/>
          </a:xfrm>
          <a:prstGeom prst="rect">
            <a:avLst/>
          </a:prstGeom>
          <a:solidFill>
            <a:srgbClr val="DFE5EF"/>
          </a:solidFill>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b="1">
                <a:effectLst/>
              </a:rPr>
              <a:t>2,000</a:t>
            </a:r>
            <a:r>
              <a:rPr lang="en-US" altLang="en-US" sz="1000">
                <a:effectLst/>
              </a:rPr>
              <a:t> </a:t>
            </a:r>
            <a:r>
              <a:rPr lang="en-US" altLang="en-US" sz="1000" b="1">
                <a:effectLst/>
              </a:rPr>
              <a:t>GW</a:t>
            </a:r>
            <a:endParaRPr lang="en-US" sz="1000" b="1"/>
          </a:p>
        </p:txBody>
      </p:sp>
      <p:sp>
        <p:nvSpPr>
          <p:cNvPr id="655"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4210050" y="2371725"/>
            <a:ext cx="126523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b="1">
                <a:effectLst/>
              </a:rPr>
              <a:t>Cumulative installed </a:t>
            </a:r>
            <a:br>
              <a:rPr lang="en-US" altLang="en-US" sz="1000" b="1">
                <a:effectLst/>
              </a:rPr>
            </a:br>
            <a:r>
              <a:rPr lang="en-US" altLang="en-US" sz="1000" b="1">
                <a:effectLst/>
              </a:rPr>
              <a:t>capacity</a:t>
            </a:r>
          </a:p>
          <a:p>
            <a:pPr marL="0" lvl="0" indent="0" algn="ctr">
              <a:spcBef>
                <a:spcPct val="0"/>
              </a:spcBef>
              <a:spcAft>
                <a:spcPct val="0"/>
              </a:spcAft>
              <a:buNone/>
            </a:pPr>
            <a:endParaRPr lang="en-US" sz="1000" b="1"/>
          </a:p>
        </p:txBody>
      </p:sp>
      <p:sp>
        <p:nvSpPr>
          <p:cNvPr id="59" name="Text Placeholder 10">
            <a:extLst>
              <a:ext uri="{FF2B5EF4-FFF2-40B4-BE49-F238E27FC236}">
                <a16:creationId xmlns:a16="http://schemas.microsoft.com/office/drawing/2014/main" id="{E14194A1-4159-3A0E-AED7-19E4A9B4B55D}"/>
              </a:ext>
            </a:extLst>
          </p:cNvPr>
          <p:cNvSpPr>
            <a:spLocks noGrp="1"/>
          </p:cNvSpPr>
          <p:nvPr>
            <p:custDataLst>
              <p:tags r:id="rId45"/>
            </p:custDataLst>
          </p:nvPr>
        </p:nvSpPr>
        <p:spPr bwMode="auto">
          <a:xfrm>
            <a:off x="4516438" y="53467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E99112-3862-4C57-980E-6148E1562DDC}" type="datetime'2''''''''''''''''''''''0''''''''''3''0'''''''''''''''''''''">
              <a:rPr lang="en-US" altLang="en-US" sz="1000" smtClean="0"/>
              <a:pPr marL="0" lvl="0" indent="0" algn="ctr">
                <a:spcBef>
                  <a:spcPct val="0"/>
                </a:spcBef>
                <a:spcAft>
                  <a:spcPct val="0"/>
                </a:spcAft>
                <a:buNone/>
              </a:pPr>
              <a:t>2030</a:t>
            </a:fld>
            <a:endParaRPr lang="en-US" sz="1000"/>
          </a:p>
        </p:txBody>
      </p:sp>
      <p:sp useBgFill="1">
        <p:nvSpPr>
          <p:cNvPr id="710"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1671638" y="4598988"/>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FA10AE-F407-47AB-8D54-CACCF0521940}" type="datetime'''''''''''10''''''''''''''''''''''0'''''''''">
              <a:rPr lang="en-US" altLang="en-US" sz="1000" smtClean="0">
                <a:effectLst/>
              </a:rPr>
              <a:pPr marL="0" lvl="0" indent="0" algn="ctr">
                <a:spcBef>
                  <a:spcPct val="0"/>
                </a:spcBef>
                <a:spcAft>
                  <a:spcPct val="0"/>
                </a:spcAft>
                <a:buNone/>
              </a:pPr>
              <a:t>100</a:t>
            </a:fld>
            <a:endParaRPr lang="en-US" sz="1000"/>
          </a:p>
        </p:txBody>
      </p:sp>
      <p:sp>
        <p:nvSpPr>
          <p:cNvPr id="487"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4540250" y="4727575"/>
            <a:ext cx="2444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389BFE-524C-4666-9E07-F9C7B2DDF91D}" type="datetime'1''''''9''''''''''''''''''''''''''0'''''''''''''">
              <a:rPr lang="en-US" altLang="en-US" sz="1000" smtClean="0">
                <a:solidFill>
                  <a:schemeClr val="bg1"/>
                </a:solidFill>
                <a:effectLst/>
              </a:rPr>
              <a:pPr marL="0" lvl="0" indent="0" algn="ctr">
                <a:spcBef>
                  <a:spcPct val="0"/>
                </a:spcBef>
                <a:spcAft>
                  <a:spcPct val="0"/>
                </a:spcAft>
                <a:buNone/>
              </a:pPr>
              <a:t>190</a:t>
            </a:fld>
            <a:endParaRPr lang="en-US" sz="1000">
              <a:solidFill>
                <a:schemeClr val="bg1"/>
              </a:solidFill>
            </a:endParaRPr>
          </a:p>
        </p:txBody>
      </p:sp>
      <p:cxnSp>
        <p:nvCxnSpPr>
          <p:cNvPr id="45" name="Straight Connector 44">
            <a:extLst>
              <a:ext uri="{FF2B5EF4-FFF2-40B4-BE49-F238E27FC236}">
                <a16:creationId xmlns:a16="http://schemas.microsoft.com/office/drawing/2014/main" id="{955075BE-3824-DD41-47D1-9CE5E14D893E}"/>
              </a:ext>
            </a:extLst>
          </p:cNvPr>
          <p:cNvCxnSpPr/>
          <p:nvPr>
            <p:custDataLst>
              <p:tags r:id="rId48"/>
            </p:custDataLst>
          </p:nvPr>
        </p:nvCxnSpPr>
        <p:spPr bwMode="gray">
          <a:xfrm>
            <a:off x="914400" y="5715000"/>
            <a:ext cx="150813" cy="0"/>
          </a:xfrm>
          <a:prstGeom prst="line">
            <a:avLst/>
          </a:prstGeom>
          <a:ln w="28575" cap="rnd" cmpd="sng" algn="ctr">
            <a:solidFill>
              <a:srgbClr val="00777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08" name="Straight Connector 707">
            <a:extLst>
              <a:ext uri="{FF2B5EF4-FFF2-40B4-BE49-F238E27FC236}">
                <a16:creationId xmlns:a16="http://schemas.microsoft.com/office/drawing/2014/main" id="{4EB6ACB4-AB24-0CA8-F9B2-F20D022A3288}"/>
              </a:ext>
            </a:extLst>
          </p:cNvPr>
          <p:cNvCxnSpPr/>
          <p:nvPr>
            <p:custDataLst>
              <p:tags r:id="rId49"/>
            </p:custDataLst>
          </p:nvPr>
        </p:nvCxnSpPr>
        <p:spPr bwMode="gray">
          <a:xfrm>
            <a:off x="914400" y="5918200"/>
            <a:ext cx="150813" cy="0"/>
          </a:xfrm>
          <a:prstGeom prst="line">
            <a:avLst/>
          </a:prstGeom>
          <a:ln w="28575"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63" name="Rectangle 362">
            <a:extLst>
              <a:ext uri="{FF2B5EF4-FFF2-40B4-BE49-F238E27FC236}">
                <a16:creationId xmlns:a16="http://schemas.microsoft.com/office/drawing/2014/main" id="{4C907BBD-7931-6869-206E-8C612860B692}"/>
              </a:ext>
            </a:extLst>
          </p:cNvPr>
          <p:cNvSpPr/>
          <p:nvPr>
            <p:custDataLst>
              <p:tags r:id="rId50"/>
            </p:custDataLst>
          </p:nvPr>
        </p:nvSpPr>
        <p:spPr bwMode="auto">
          <a:xfrm>
            <a:off x="2957513" y="5648325"/>
            <a:ext cx="179388" cy="133350"/>
          </a:xfrm>
          <a:prstGeom prst="rect">
            <a:avLst/>
          </a:prstGeom>
          <a:solidFill>
            <a:srgbClr val="DFE5E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70" name="Rectangle 469">
            <a:extLst>
              <a:ext uri="{FF2B5EF4-FFF2-40B4-BE49-F238E27FC236}">
                <a16:creationId xmlns:a16="http://schemas.microsoft.com/office/drawing/2014/main" id="{9F67B7F2-CD34-BD19-4E57-04FAFC225A32}"/>
              </a:ext>
            </a:extLst>
          </p:cNvPr>
          <p:cNvSpPr/>
          <p:nvPr>
            <p:custDataLst>
              <p:tags r:id="rId51"/>
            </p:custDataLst>
          </p:nvPr>
        </p:nvSpPr>
        <p:spPr bwMode="auto">
          <a:xfrm>
            <a:off x="2957513" y="58515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1130300" y="5643563"/>
            <a:ext cx="17256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Net Zero 2050 capacity targets</a:t>
            </a:r>
            <a:endParaRPr lang="en-US" sz="1000"/>
          </a:p>
        </p:txBody>
      </p:sp>
      <p:sp>
        <p:nvSpPr>
          <p:cNvPr id="661" name="Text Placeholder 10">
            <a:extLst>
              <a:ext uri="{FF2B5EF4-FFF2-40B4-BE49-F238E27FC236}">
                <a16:creationId xmlns:a16="http://schemas.microsoft.com/office/drawing/2014/main" id="{DF3BD8A1-20FB-C22E-6B41-C0CD6CFE5AC2}"/>
              </a:ext>
            </a:extLst>
          </p:cNvPr>
          <p:cNvSpPr>
            <a:spLocks noGrp="1"/>
          </p:cNvSpPr>
          <p:nvPr>
            <p:custDataLst>
              <p:tags r:id="rId53"/>
            </p:custDataLst>
          </p:nvPr>
        </p:nvSpPr>
        <p:spPr bwMode="auto">
          <a:xfrm>
            <a:off x="1130300" y="5846763"/>
            <a:ext cx="1106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39446C5-0A6F-4157-89D6-65A549B313F3}" type="datetime'''Stat''u''''''''''''s'' ''''''''''''''''q''u''''''o'">
              <a:rPr lang="en-US" altLang="en-US" sz="1000" smtClean="0"/>
              <a:pPr marL="0" lvl="0" indent="0">
                <a:spcBef>
                  <a:spcPct val="0"/>
                </a:spcBef>
                <a:spcAft>
                  <a:spcPct val="0"/>
                </a:spcAft>
                <a:buNone/>
              </a:pPr>
              <a:t>Status quo</a:t>
            </a:fld>
            <a:r>
              <a:rPr lang="en-US" altLang="en-US" sz="1000"/>
              <a:t> pathway</a:t>
            </a:r>
            <a:endParaRPr lang="en-US" sz="1000"/>
          </a:p>
        </p:txBody>
      </p:sp>
      <p:sp>
        <p:nvSpPr>
          <p:cNvPr id="357" name="Text Placeholder 10">
            <a:extLst>
              <a:ext uri="{FF2B5EF4-FFF2-40B4-BE49-F238E27FC236}">
                <a16:creationId xmlns:a16="http://schemas.microsoft.com/office/drawing/2014/main" id="{3214E2A9-C7B2-92FE-FEFC-80F4E023DB26}"/>
              </a:ext>
            </a:extLst>
          </p:cNvPr>
          <p:cNvSpPr>
            <a:spLocks noGrp="1"/>
          </p:cNvSpPr>
          <p:nvPr>
            <p:custDataLst>
              <p:tags r:id="rId54"/>
            </p:custDataLst>
          </p:nvPr>
        </p:nvSpPr>
        <p:spPr bwMode="auto">
          <a:xfrm>
            <a:off x="3187700" y="5643563"/>
            <a:ext cx="6302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D946978-7BD1-450D-8FBA-F7B19AE42687}" type="datetime'''''''S''up''ply'''' ''g''a''''''''''''''''''''p'''''''''">
              <a:rPr lang="en-US" altLang="en-US" sz="1000" smtClean="0"/>
              <a:pPr marL="0" lvl="0" indent="0">
                <a:spcBef>
                  <a:spcPct val="0"/>
                </a:spcBef>
                <a:spcAft>
                  <a:spcPct val="0"/>
                </a:spcAft>
                <a:buNone/>
              </a:pPr>
              <a:t>Supply gap</a:t>
            </a:fld>
            <a:endParaRPr lang="en-US" sz="1000"/>
          </a:p>
        </p:txBody>
      </p:sp>
      <p:sp>
        <p:nvSpPr>
          <p:cNvPr id="465" name="Text Placeholder 10">
            <a:extLst>
              <a:ext uri="{FF2B5EF4-FFF2-40B4-BE49-F238E27FC236}">
                <a16:creationId xmlns:a16="http://schemas.microsoft.com/office/drawing/2014/main" id="{117E979C-3329-0E49-D54C-4AC0DD6A5838}"/>
              </a:ext>
            </a:extLst>
          </p:cNvPr>
          <p:cNvSpPr>
            <a:spLocks noGrp="1"/>
          </p:cNvSpPr>
          <p:nvPr>
            <p:custDataLst>
              <p:tags r:id="rId55"/>
            </p:custDataLst>
          </p:nvPr>
        </p:nvSpPr>
        <p:spPr bwMode="auto">
          <a:xfrm>
            <a:off x="3187700" y="5846763"/>
            <a:ext cx="1655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B0110AF-A4EE-445F-B811-F630FE76D6C1}" type="datetime'Pr''''''''ed''i''c''''ted'' prod''''u''ctio''n capaci''''ty'''">
              <a:rPr lang="en-US" altLang="en-US" sz="1000" smtClean="0"/>
              <a:pPr marL="0" lvl="0" indent="0">
                <a:spcBef>
                  <a:spcPct val="0"/>
                </a:spcBef>
                <a:spcAft>
                  <a:spcPct val="0"/>
                </a:spcAft>
                <a:buNone/>
              </a:pPr>
              <a:t>Predicted production capacity</a:t>
            </a:fld>
            <a:endParaRPr lang="en-US" sz="1000"/>
          </a:p>
        </p:txBody>
      </p:sp>
      <p:sp>
        <p:nvSpPr>
          <p:cNvPr id="745" name="Text Placeholder 10">
            <a:extLst>
              <a:ext uri="{FF2B5EF4-FFF2-40B4-BE49-F238E27FC236}">
                <a16:creationId xmlns:a16="http://schemas.microsoft.com/office/drawing/2014/main" id="{0915F778-8B57-1970-8A10-15619C4806DC}"/>
              </a:ext>
            </a:extLst>
          </p:cNvPr>
          <p:cNvSpPr>
            <a:spLocks noGrp="1"/>
          </p:cNvSpPr>
          <p:nvPr>
            <p:custDataLst>
              <p:tags r:id="rId56"/>
            </p:custDataLst>
          </p:nvPr>
        </p:nvSpPr>
        <p:spPr bwMode="auto">
          <a:xfrm>
            <a:off x="329184" y="1554480"/>
            <a:ext cx="5626807" cy="308046"/>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solidFill>
                  <a:srgbClr val="000000"/>
                </a:solidFill>
                <a:ea typeface="+mn-lt"/>
                <a:cs typeface="+mn-lt"/>
              </a:rPr>
              <a:t>Current production capacity and gap to 2050 Net Zero targets, </a:t>
            </a:r>
            <a:r>
              <a:rPr lang="en-US" sz="1200" i="1" dirty="0">
                <a:solidFill>
                  <a:srgbClr val="000000"/>
                </a:solidFill>
                <a:ea typeface="+mn-lt"/>
                <a:cs typeface="+mn-lt"/>
              </a:rPr>
              <a:t>GW</a:t>
            </a:r>
            <a:endParaRPr lang="en-US" sz="1200" i="1" dirty="0"/>
          </a:p>
        </p:txBody>
      </p:sp>
      <p:cxnSp>
        <p:nvCxnSpPr>
          <p:cNvPr id="746" name="Straight Connector 745">
            <a:extLst>
              <a:ext uri="{FF2B5EF4-FFF2-40B4-BE49-F238E27FC236}">
                <a16:creationId xmlns:a16="http://schemas.microsoft.com/office/drawing/2014/main" id="{7495A62C-D869-E1A6-F901-9E52169E8448}"/>
              </a:ext>
            </a:extLst>
          </p:cNvPr>
          <p:cNvCxnSpPr>
            <a:cxnSpLocks/>
          </p:cNvCxnSpPr>
          <p:nvPr/>
        </p:nvCxnSpPr>
        <p:spPr bwMode="gray">
          <a:xfrm>
            <a:off x="278693" y="1870960"/>
            <a:ext cx="485845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56" name="Speech Bubble: Rectangle 455">
            <a:extLst>
              <a:ext uri="{FF2B5EF4-FFF2-40B4-BE49-F238E27FC236}">
                <a16:creationId xmlns:a16="http://schemas.microsoft.com/office/drawing/2014/main" id="{22964F7B-01EB-F779-300F-9A648F72CE8E}"/>
              </a:ext>
            </a:extLst>
          </p:cNvPr>
          <p:cNvSpPr/>
          <p:nvPr/>
        </p:nvSpPr>
        <p:spPr bwMode="gray">
          <a:xfrm>
            <a:off x="2099469" y="2540000"/>
            <a:ext cx="1403350" cy="1108075"/>
          </a:xfrm>
          <a:prstGeom prst="wedgeRectCallout">
            <a:avLst>
              <a:gd name="adj1" fmla="val -4521"/>
              <a:gd name="adj2" fmla="val -8146"/>
            </a:avLst>
          </a:prstGeom>
          <a:solidFill>
            <a:srgbClr val="00777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b="1">
                <a:solidFill>
                  <a:srgbClr val="FFFFFF"/>
                </a:solidFill>
              </a:rPr>
              <a:t>Supply gap of </a:t>
            </a:r>
            <a:br>
              <a:rPr lang="en-US" sz="1100" b="1">
                <a:solidFill>
                  <a:srgbClr val="FFFFFF"/>
                </a:solidFill>
              </a:rPr>
            </a:br>
            <a:r>
              <a:rPr lang="en-US" sz="1100" b="1">
                <a:solidFill>
                  <a:srgbClr val="FFFFFF"/>
                </a:solidFill>
              </a:rPr>
              <a:t>1,200 GW </a:t>
            </a:r>
            <a:br>
              <a:rPr lang="en-US" sz="1100">
                <a:solidFill>
                  <a:srgbClr val="FFFFFF"/>
                </a:solidFill>
              </a:rPr>
            </a:br>
            <a:r>
              <a:rPr lang="en-US" sz="1100">
                <a:solidFill>
                  <a:srgbClr val="FFFFFF"/>
                </a:solidFill>
              </a:rPr>
              <a:t>of wind production capacity is available to be captured </a:t>
            </a:r>
            <a:br>
              <a:rPr lang="en-US" sz="1100">
                <a:solidFill>
                  <a:srgbClr val="FFFFFF"/>
                </a:solidFill>
              </a:rPr>
            </a:br>
            <a:r>
              <a:rPr lang="en-US" sz="1100">
                <a:solidFill>
                  <a:srgbClr val="FFFFFF"/>
                </a:solidFill>
              </a:rPr>
              <a:t>by 2030.</a:t>
            </a:r>
            <a:endParaRPr lang="en-US" sz="1050">
              <a:solidFill>
                <a:srgbClr val="FFFFFF"/>
              </a:solidFill>
            </a:endParaRPr>
          </a:p>
        </p:txBody>
      </p:sp>
      <p:sp>
        <p:nvSpPr>
          <p:cNvPr id="463" name="TextBox 8">
            <a:extLst>
              <a:ext uri="{FF2B5EF4-FFF2-40B4-BE49-F238E27FC236}">
                <a16:creationId xmlns:a16="http://schemas.microsoft.com/office/drawing/2014/main" id="{0E4AE557-D4CD-2C3C-A689-53A9724B504C}"/>
              </a:ext>
            </a:extLst>
          </p:cNvPr>
          <p:cNvSpPr txBox="1"/>
          <p:nvPr/>
        </p:nvSpPr>
        <p:spPr bwMode="gray">
          <a:xfrm>
            <a:off x="8911926" y="1703349"/>
            <a:ext cx="2890401" cy="4246601"/>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173736" indent="-173736">
              <a:spcBef>
                <a:spcPts val="0"/>
              </a:spcBef>
              <a:spcAft>
                <a:spcPts val="400"/>
              </a:spcAft>
              <a:buFont typeface="Arial" panose="020B0604020202020204" pitchFamily="34" charset="0"/>
              <a:buChar char="•"/>
            </a:pPr>
            <a:r>
              <a:rPr lang="en-US" sz="1050" dirty="0"/>
              <a:t>Currently available wind production capacity and its predicted growth is </a:t>
            </a:r>
            <a:r>
              <a:rPr lang="en-US" sz="1050" b="1" dirty="0"/>
              <a:t>not enough to meet 2050 Net Zero targets.</a:t>
            </a:r>
            <a:endParaRPr lang="en-US" sz="1050" dirty="0"/>
          </a:p>
          <a:p>
            <a:pPr marL="173736" indent="-173736">
              <a:spcBef>
                <a:spcPts val="0"/>
              </a:spcBef>
              <a:spcAft>
                <a:spcPts val="400"/>
              </a:spcAft>
              <a:buFont typeface="Arial" panose="020B0604020202020204" pitchFamily="34" charset="0"/>
              <a:buChar char="•"/>
            </a:pPr>
            <a:r>
              <a:rPr lang="en-US" sz="1050" dirty="0"/>
              <a:t>A total </a:t>
            </a:r>
            <a:r>
              <a:rPr lang="en-US" sz="1050" b="1" dirty="0"/>
              <a:t>supply gap of 1,200 GW of capacity </a:t>
            </a:r>
            <a:r>
              <a:rPr lang="en-US" sz="1050" dirty="0"/>
              <a:t>is</a:t>
            </a:r>
            <a:r>
              <a:rPr lang="en-US" sz="1050" b="1" dirty="0"/>
              <a:t> </a:t>
            </a:r>
            <a:r>
              <a:rPr lang="en-US" sz="1050" dirty="0"/>
              <a:t>available to be captured by OEMs until 2030.</a:t>
            </a:r>
          </a:p>
          <a:p>
            <a:pPr marL="173736" indent="-173736">
              <a:spcBef>
                <a:spcPts val="0"/>
              </a:spcBef>
              <a:spcAft>
                <a:spcPts val="400"/>
              </a:spcAft>
              <a:buFont typeface="Arial" panose="020B0604020202020204" pitchFamily="34" charset="0"/>
              <a:buChar char="•"/>
            </a:pPr>
            <a:r>
              <a:rPr lang="en-US" sz="1050" dirty="0"/>
              <a:t>EU and US OEMs should invest significantly to capture a part of the 1,200 GW supply gap.</a:t>
            </a:r>
          </a:p>
          <a:p>
            <a:pPr marL="173736" indent="-173736">
              <a:spcBef>
                <a:spcPts val="0"/>
              </a:spcBef>
              <a:spcAft>
                <a:spcPts val="400"/>
              </a:spcAft>
              <a:buFont typeface="Arial" panose="020B0604020202020204" pitchFamily="34" charset="0"/>
              <a:buChar char="•"/>
            </a:pPr>
            <a:r>
              <a:rPr lang="en-US" sz="1050" dirty="0"/>
              <a:t>Currently, China dominates the OEM market with ~60% market share, reaching up to ~80% in selected components.</a:t>
            </a:r>
          </a:p>
          <a:p>
            <a:pPr marL="173355" indent="-173355">
              <a:spcBef>
                <a:spcPts val="0"/>
              </a:spcBef>
              <a:spcAft>
                <a:spcPts val="400"/>
              </a:spcAft>
              <a:buFont typeface="Arial" panose="020B0604020202020204" pitchFamily="34" charset="0"/>
              <a:buChar char="•"/>
            </a:pPr>
            <a:r>
              <a:rPr lang="en-US" sz="1050" dirty="0"/>
              <a:t>China: 81.6 GW of installed capacity, ranking 4th among the top 5 and 6th among the top 10 globally. </a:t>
            </a:r>
            <a:endParaRPr lang="en-US" sz="1050" dirty="0">
              <a:cs typeface="Arial"/>
            </a:endParaRPr>
          </a:p>
          <a:p>
            <a:pPr marL="173355" indent="-173355">
              <a:spcBef>
                <a:spcPts val="0"/>
              </a:spcBef>
              <a:spcAft>
                <a:spcPts val="400"/>
              </a:spcAft>
              <a:buFont typeface="Arial" panose="020B0604020202020204" pitchFamily="34" charset="0"/>
              <a:buChar char="•"/>
            </a:pPr>
            <a:r>
              <a:rPr lang="en-US" sz="1050" dirty="0"/>
              <a:t>In 2023, Vestas, Siemens Gamesa, and Nordex Group were the top three companies in Europe. Globally, Vestas ranked between 1st and 3rd, continues to supply to 36 countries.</a:t>
            </a:r>
            <a:endParaRPr lang="en-US" sz="1050" dirty="0">
              <a:cs typeface="Arial"/>
            </a:endParaRPr>
          </a:p>
          <a:p>
            <a:pPr marL="285750" indent="-285750">
              <a:spcBef>
                <a:spcPts val="0"/>
              </a:spcBef>
              <a:spcAft>
                <a:spcPts val="600"/>
              </a:spcAft>
              <a:buFont typeface="Arial" panose="020B0604020202020204" pitchFamily="34" charset="0"/>
              <a:buChar char="•"/>
            </a:pPr>
            <a:endParaRPr lang="en-US" sz="1050" dirty="0"/>
          </a:p>
        </p:txBody>
      </p:sp>
      <p:cxnSp>
        <p:nvCxnSpPr>
          <p:cNvPr id="478" name="Straight Connector 477">
            <a:extLst>
              <a:ext uri="{FF2B5EF4-FFF2-40B4-BE49-F238E27FC236}">
                <a16:creationId xmlns:a16="http://schemas.microsoft.com/office/drawing/2014/main" id="{4521F0A2-EC1E-18E9-1BB6-6FB93B0306F4}"/>
              </a:ext>
            </a:extLst>
          </p:cNvPr>
          <p:cNvCxnSpPr>
            <a:cxnSpLocks/>
          </p:cNvCxnSpPr>
          <p:nvPr/>
        </p:nvCxnSpPr>
        <p:spPr bwMode="gray">
          <a:xfrm>
            <a:off x="5695123" y="1870960"/>
            <a:ext cx="270823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99" name="Rectangle 498">
            <a:extLst>
              <a:ext uri="{FF2B5EF4-FFF2-40B4-BE49-F238E27FC236}">
                <a16:creationId xmlns:a16="http://schemas.microsoft.com/office/drawing/2014/main" id="{358F683A-C941-4451-655E-8A8E8F91033C}"/>
              </a:ext>
            </a:extLst>
          </p:cNvPr>
          <p:cNvSpPr/>
          <p:nvPr/>
        </p:nvSpPr>
        <p:spPr bwMode="gray">
          <a:xfrm>
            <a:off x="7467600" y="4514850"/>
            <a:ext cx="344487" cy="185738"/>
          </a:xfrm>
          <a:prstGeom prst="rect">
            <a:avLst/>
          </a:prstGeom>
          <a:solidFill>
            <a:srgbClr val="FFFFFF"/>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extBox 1">
            <a:extLst>
              <a:ext uri="{FF2B5EF4-FFF2-40B4-BE49-F238E27FC236}">
                <a16:creationId xmlns:a16="http://schemas.microsoft.com/office/drawing/2014/main" id="{CE9A08BF-DA74-1C39-892B-DCC1BD296F0B}"/>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Suppliers</a:t>
            </a:r>
          </a:p>
        </p:txBody>
      </p:sp>
      <p:graphicFrame>
        <p:nvGraphicFramePr>
          <p:cNvPr id="11" name="Chart 10">
            <a:extLst>
              <a:ext uri="{FF2B5EF4-FFF2-40B4-BE49-F238E27FC236}">
                <a16:creationId xmlns:a16="http://schemas.microsoft.com/office/drawing/2014/main" id="{3D83EECB-219B-26DE-9A55-8959DD0FEA35}"/>
              </a:ext>
            </a:extLst>
          </p:cNvPr>
          <p:cNvGraphicFramePr/>
          <p:nvPr>
            <p:custDataLst>
              <p:tags r:id="rId57"/>
            </p:custDataLst>
            <p:extLst>
              <p:ext uri="{D42A27DB-BD31-4B8C-83A1-F6EECF244321}">
                <p14:modId xmlns:p14="http://schemas.microsoft.com/office/powerpoint/2010/main" val="1997613029"/>
              </p:ext>
            </p:extLst>
          </p:nvPr>
        </p:nvGraphicFramePr>
        <p:xfrm>
          <a:off x="5632450" y="4125913"/>
          <a:ext cx="2681288" cy="2054225"/>
        </p:xfrm>
        <a:graphic>
          <a:graphicData uri="http://schemas.openxmlformats.org/drawingml/2006/chart">
            <c:chart xmlns:c="http://schemas.openxmlformats.org/drawingml/2006/chart" xmlns:r="http://schemas.openxmlformats.org/officeDocument/2006/relationships" r:id="rId88"/>
          </a:graphicData>
        </a:graphic>
      </p:graphicFrame>
      <p:sp>
        <p:nvSpPr>
          <p:cNvPr id="15" name="Text Placeholder 10">
            <a:extLst>
              <a:ext uri="{FF2B5EF4-FFF2-40B4-BE49-F238E27FC236}">
                <a16:creationId xmlns:a16="http://schemas.microsoft.com/office/drawing/2014/main" id="{70AB0A30-342A-C27D-A856-33BE995F7126}"/>
              </a:ext>
            </a:extLst>
          </p:cNvPr>
          <p:cNvSpPr txBox="1">
            <a:spLocks/>
          </p:cNvSpPr>
          <p:nvPr>
            <p:custDataLst>
              <p:tags r:id="rId58"/>
            </p:custDataLst>
          </p:nvPr>
        </p:nvSpPr>
        <p:spPr bwMode="auto">
          <a:xfrm>
            <a:off x="7042150" y="5815013"/>
            <a:ext cx="477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E0E1F10-3416-402F-8574-909DCCC114B9}" type="datetime'''''''''''''E''''''nv''i''s''i''''''o''''n'''''''">
              <a:rPr lang="en-US" altLang="en-US" sz="1000" smtClean="0">
                <a:solidFill>
                  <a:srgbClr val="C30C3E"/>
                </a:solidFill>
              </a:rPr>
              <a:pPr marL="0" indent="0">
                <a:spcBef>
                  <a:spcPct val="0"/>
                </a:spcBef>
                <a:spcAft>
                  <a:spcPct val="0"/>
                </a:spcAft>
                <a:buNone/>
              </a:pPr>
              <a:t>Envision</a:t>
            </a:fld>
            <a:endParaRPr lang="en-US" sz="1000">
              <a:solidFill>
                <a:srgbClr val="C30C3E"/>
              </a:solidFill>
            </a:endParaRPr>
          </a:p>
        </p:txBody>
      </p:sp>
      <p:sp>
        <p:nvSpPr>
          <p:cNvPr id="13" name="Text Placeholder 10">
            <a:extLst>
              <a:ext uri="{FF2B5EF4-FFF2-40B4-BE49-F238E27FC236}">
                <a16:creationId xmlns:a16="http://schemas.microsoft.com/office/drawing/2014/main" id="{9AC2E4E0-5948-CAC9-3D97-A0210583E00F}"/>
              </a:ext>
            </a:extLst>
          </p:cNvPr>
          <p:cNvSpPr txBox="1">
            <a:spLocks/>
          </p:cNvSpPr>
          <p:nvPr>
            <p:custDataLst>
              <p:tags r:id="rId59"/>
            </p:custDataLst>
          </p:nvPr>
        </p:nvSpPr>
        <p:spPr bwMode="auto">
          <a:xfrm>
            <a:off x="6280150" y="5797550"/>
            <a:ext cx="527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E3C978-0860-47F0-ACE9-D1A9A40AE048}" type="datetime'''''G''o''''''''l''''''d''''''''''''''''''w''''''''''''i''nd'">
              <a:rPr lang="en-US" altLang="en-US" sz="1000" smtClean="0">
                <a:solidFill>
                  <a:srgbClr val="C30C3E"/>
                </a:solidFill>
              </a:rPr>
              <a:pPr marL="0" indent="0" algn="r">
                <a:spcBef>
                  <a:spcPct val="0"/>
                </a:spcBef>
                <a:spcAft>
                  <a:spcPct val="0"/>
                </a:spcAft>
                <a:buNone/>
              </a:pPr>
              <a:t>Goldwind</a:t>
            </a:fld>
            <a:endParaRPr lang="en-US" sz="1000">
              <a:solidFill>
                <a:srgbClr val="C30C3E"/>
              </a:solidFill>
            </a:endParaRPr>
          </a:p>
        </p:txBody>
      </p:sp>
      <p:sp>
        <p:nvSpPr>
          <p:cNvPr id="601" name="Text Placeholder 10">
            <a:extLst>
              <a:ext uri="{FF2B5EF4-FFF2-40B4-BE49-F238E27FC236}">
                <a16:creationId xmlns:a16="http://schemas.microsoft.com/office/drawing/2014/main" id="{3A397630-65EA-1A8E-6DBF-8C8632DA3D4F}"/>
              </a:ext>
            </a:extLst>
          </p:cNvPr>
          <p:cNvSpPr txBox="1">
            <a:spLocks/>
          </p:cNvSpPr>
          <p:nvPr>
            <p:custDataLst>
              <p:tags r:id="rId60"/>
            </p:custDataLst>
          </p:nvPr>
        </p:nvSpPr>
        <p:spPr bwMode="gray">
          <a:xfrm>
            <a:off x="6370638" y="5314950"/>
            <a:ext cx="393700" cy="212725"/>
          </a:xfrm>
          <a:prstGeom prst="rect">
            <a:avLst/>
          </a:prstGeom>
          <a:solidFill>
            <a:schemeClr val="accent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7F5425-C188-49F9-826A-283F1ED499F5}" type="datetime'''''''''''''''''''''''''''''1''''''1''%'''''">
              <a:rPr lang="en-US" altLang="en-US" sz="1400" smtClean="0">
                <a:solidFill>
                  <a:schemeClr val="bg1"/>
                </a:solidFill>
                <a:effectLst/>
              </a:rPr>
              <a:pPr marL="0" indent="0" algn="ctr">
                <a:spcBef>
                  <a:spcPct val="0"/>
                </a:spcBef>
                <a:spcAft>
                  <a:spcPct val="0"/>
                </a:spcAft>
                <a:buNone/>
              </a:pPr>
              <a:t>11%</a:t>
            </a:fld>
            <a:endParaRPr lang="en-US" sz="1400">
              <a:solidFill>
                <a:schemeClr val="bg1"/>
              </a:solidFill>
            </a:endParaRPr>
          </a:p>
        </p:txBody>
      </p:sp>
      <p:sp>
        <p:nvSpPr>
          <p:cNvPr id="9" name="Text Placeholder 10">
            <a:extLst>
              <a:ext uri="{FF2B5EF4-FFF2-40B4-BE49-F238E27FC236}">
                <a16:creationId xmlns:a16="http://schemas.microsoft.com/office/drawing/2014/main" id="{A7E67F2B-21FB-6642-A5F6-206CE5D218A6}"/>
              </a:ext>
            </a:extLst>
          </p:cNvPr>
          <p:cNvSpPr txBox="1">
            <a:spLocks/>
          </p:cNvSpPr>
          <p:nvPr>
            <p:custDataLst>
              <p:tags r:id="rId61"/>
            </p:custDataLst>
          </p:nvPr>
        </p:nvSpPr>
        <p:spPr bwMode="auto">
          <a:xfrm>
            <a:off x="5619750" y="5537200"/>
            <a:ext cx="715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16C9C17-A37B-4737-AB7C-21B16BB241B6}" type="datetime'''''GE ''''''''V''''''''''''''''e''r''''nova'''''''''''''''">
              <a:rPr lang="en-US" altLang="en-US" sz="1000" b="1" smtClean="0"/>
              <a:pPr marL="0" indent="0" algn="r">
                <a:spcBef>
                  <a:spcPct val="0"/>
                </a:spcBef>
                <a:spcAft>
                  <a:spcPct val="0"/>
                </a:spcAft>
                <a:buNone/>
              </a:pPr>
              <a:t>GE Vernova</a:t>
            </a:fld>
            <a:endParaRPr lang="en-US" sz="1000" b="1"/>
          </a:p>
        </p:txBody>
      </p:sp>
      <p:sp>
        <p:nvSpPr>
          <p:cNvPr id="8" name="Text Placeholder 10">
            <a:extLst>
              <a:ext uri="{FF2B5EF4-FFF2-40B4-BE49-F238E27FC236}">
                <a16:creationId xmlns:a16="http://schemas.microsoft.com/office/drawing/2014/main" id="{1859BDE2-A825-9283-7EC4-8D696862A4DC}"/>
              </a:ext>
            </a:extLst>
          </p:cNvPr>
          <p:cNvSpPr txBox="1">
            <a:spLocks/>
          </p:cNvSpPr>
          <p:nvPr>
            <p:custDataLst>
              <p:tags r:id="rId62"/>
            </p:custDataLst>
          </p:nvPr>
        </p:nvSpPr>
        <p:spPr bwMode="auto">
          <a:xfrm>
            <a:off x="5176838" y="4959350"/>
            <a:ext cx="1044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A77E8B8-0B36-441F-BA65-6D8967D19ACC}" type="datetime'''S''i''''e''''m''''e''n''''''s ''G''''''''am''e''''sa'''''''">
              <a:rPr lang="en-US" altLang="en-US" sz="1000" b="1" smtClean="0">
                <a:solidFill>
                  <a:schemeClr val="hlink"/>
                </a:solidFill>
              </a:rPr>
              <a:pPr marL="0" indent="0" algn="r">
                <a:spcBef>
                  <a:spcPct val="0"/>
                </a:spcBef>
                <a:spcAft>
                  <a:spcPct val="0"/>
                </a:spcAft>
                <a:buNone/>
              </a:pPr>
              <a:t>Siemens Gamesa</a:t>
            </a:fld>
            <a:endParaRPr lang="en-US" sz="1000" b="1">
              <a:solidFill>
                <a:schemeClr val="hlink"/>
              </a:solidFill>
            </a:endParaRPr>
          </a:p>
        </p:txBody>
      </p:sp>
      <p:sp>
        <p:nvSpPr>
          <p:cNvPr id="18" name="Text Placeholder 10">
            <a:extLst>
              <a:ext uri="{FF2B5EF4-FFF2-40B4-BE49-F238E27FC236}">
                <a16:creationId xmlns:a16="http://schemas.microsoft.com/office/drawing/2014/main" id="{7940114A-AB00-1DE7-5604-8A6C846B6EF3}"/>
              </a:ext>
            </a:extLst>
          </p:cNvPr>
          <p:cNvSpPr txBox="1">
            <a:spLocks/>
          </p:cNvSpPr>
          <p:nvPr>
            <p:custDataLst>
              <p:tags r:id="rId63"/>
            </p:custDataLst>
          </p:nvPr>
        </p:nvSpPr>
        <p:spPr bwMode="auto">
          <a:xfrm>
            <a:off x="6232525" y="4352925"/>
            <a:ext cx="406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91BDDA-6412-4CFC-99C2-B73626DE12E2}" type="datetime'''''''V''''es''''''''''''''t''a''''''''''''''s'''">
              <a:rPr lang="en-US" altLang="en-US" sz="1000" b="1" smtClean="0">
                <a:solidFill>
                  <a:schemeClr val="accent1"/>
                </a:solidFill>
              </a:rPr>
              <a:pPr marL="0" indent="0" algn="r">
                <a:spcBef>
                  <a:spcPct val="0"/>
                </a:spcBef>
                <a:spcAft>
                  <a:spcPct val="0"/>
                </a:spcAft>
                <a:buNone/>
              </a:pPr>
              <a:t>Vestas</a:t>
            </a:fld>
            <a:endParaRPr lang="en-US" sz="1000" b="1">
              <a:solidFill>
                <a:schemeClr val="accent1"/>
              </a:solidFill>
            </a:endParaRPr>
          </a:p>
        </p:txBody>
      </p:sp>
      <p:sp>
        <p:nvSpPr>
          <p:cNvPr id="24" name="Text Placeholder 10">
            <a:extLst>
              <a:ext uri="{FF2B5EF4-FFF2-40B4-BE49-F238E27FC236}">
                <a16:creationId xmlns:a16="http://schemas.microsoft.com/office/drawing/2014/main" id="{1BD3717A-FF96-3ABD-10B0-1FB78D4522D4}"/>
              </a:ext>
            </a:extLst>
          </p:cNvPr>
          <p:cNvSpPr txBox="1">
            <a:spLocks/>
          </p:cNvSpPr>
          <p:nvPr>
            <p:custDataLst>
              <p:tags r:id="rId64"/>
            </p:custDataLst>
          </p:nvPr>
        </p:nvSpPr>
        <p:spPr bwMode="auto">
          <a:xfrm>
            <a:off x="7400925" y="4489450"/>
            <a:ext cx="379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DE21EDB-679E-43CC-8D82-788A2FAF4757}" type="datetime'''O''''t''''h''''''''''''''''''e''''rs'''''''''">
              <a:rPr lang="en-US" altLang="en-US" sz="1000" smtClean="0"/>
              <a:pPr marL="0" indent="0">
                <a:spcBef>
                  <a:spcPct val="0"/>
                </a:spcBef>
                <a:spcAft>
                  <a:spcPct val="0"/>
                </a:spcAft>
                <a:buNone/>
              </a:pPr>
              <a:t>Others</a:t>
            </a:fld>
            <a:endParaRPr lang="en-US" sz="1000"/>
          </a:p>
        </p:txBody>
      </p:sp>
      <p:graphicFrame>
        <p:nvGraphicFramePr>
          <p:cNvPr id="12" name="Chart 11">
            <a:extLst>
              <a:ext uri="{FF2B5EF4-FFF2-40B4-BE49-F238E27FC236}">
                <a16:creationId xmlns:a16="http://schemas.microsoft.com/office/drawing/2014/main" id="{8C66F56F-2DFA-00F8-AFD5-EF8C9D1229D7}"/>
              </a:ext>
            </a:extLst>
          </p:cNvPr>
          <p:cNvGraphicFramePr/>
          <p:nvPr>
            <p:custDataLst>
              <p:tags r:id="rId65"/>
            </p:custDataLst>
            <p:extLst>
              <p:ext uri="{D42A27DB-BD31-4B8C-83A1-F6EECF244321}">
                <p14:modId xmlns:p14="http://schemas.microsoft.com/office/powerpoint/2010/main" val="3035151663"/>
              </p:ext>
            </p:extLst>
          </p:nvPr>
        </p:nvGraphicFramePr>
        <p:xfrm>
          <a:off x="5595938" y="2392363"/>
          <a:ext cx="2681287" cy="2152650"/>
        </p:xfrm>
        <a:graphic>
          <a:graphicData uri="http://schemas.openxmlformats.org/drawingml/2006/chart">
            <c:chart xmlns:c="http://schemas.openxmlformats.org/drawingml/2006/chart" xmlns:r="http://schemas.openxmlformats.org/officeDocument/2006/relationships" r:id="rId89"/>
          </a:graphicData>
        </a:graphic>
      </p:graphicFrame>
      <p:sp>
        <p:nvSpPr>
          <p:cNvPr id="49" name="Text Placeholder 10">
            <a:extLst>
              <a:ext uri="{FF2B5EF4-FFF2-40B4-BE49-F238E27FC236}">
                <a16:creationId xmlns:a16="http://schemas.microsoft.com/office/drawing/2014/main" id="{D1234A22-2499-47DA-6E63-B733F0DF37B3}"/>
              </a:ext>
            </a:extLst>
          </p:cNvPr>
          <p:cNvSpPr txBox="1">
            <a:spLocks/>
          </p:cNvSpPr>
          <p:nvPr>
            <p:custDataLst>
              <p:tags r:id="rId66"/>
            </p:custDataLst>
          </p:nvPr>
        </p:nvSpPr>
        <p:spPr bwMode="auto">
          <a:xfrm>
            <a:off x="7089775" y="2619375"/>
            <a:ext cx="379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2B626BD-44C7-43AB-B670-B6FFB73675AB}" type="datetime'''''''O''t''''''''h''''''''''e''''''rs'''''">
              <a:rPr lang="en-US" altLang="en-US" sz="1000" smtClean="0"/>
              <a:pPr marL="0" indent="0">
                <a:spcBef>
                  <a:spcPct val="0"/>
                </a:spcBef>
                <a:spcAft>
                  <a:spcPct val="0"/>
                </a:spcAft>
                <a:buNone/>
              </a:pPr>
              <a:t>Others</a:t>
            </a:fld>
            <a:endParaRPr lang="en-US" sz="1000"/>
          </a:p>
        </p:txBody>
      </p:sp>
      <p:sp>
        <p:nvSpPr>
          <p:cNvPr id="37" name="Text Placeholder 10">
            <a:extLst>
              <a:ext uri="{FF2B5EF4-FFF2-40B4-BE49-F238E27FC236}">
                <a16:creationId xmlns:a16="http://schemas.microsoft.com/office/drawing/2014/main" id="{76AA3FB5-BD2E-0A2C-DE88-8E27E99C273D}"/>
              </a:ext>
            </a:extLst>
          </p:cNvPr>
          <p:cNvSpPr txBox="1">
            <a:spLocks/>
          </p:cNvSpPr>
          <p:nvPr>
            <p:custDataLst>
              <p:tags r:id="rId67"/>
            </p:custDataLst>
          </p:nvPr>
        </p:nvSpPr>
        <p:spPr bwMode="auto">
          <a:xfrm>
            <a:off x="7518400" y="3903663"/>
            <a:ext cx="687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7FBD3D9-AC55-4A8B-B255-30E74D54B1C6}" type="datetime'''G''E'''''''''''' ''''''''V''''e''''r''n''''''o''v''''a'''''">
              <a:rPr lang="en-US" altLang="en-US" sz="1000" smtClean="0"/>
              <a:pPr marL="0" indent="0">
                <a:spcBef>
                  <a:spcPct val="0"/>
                </a:spcBef>
                <a:spcAft>
                  <a:spcPct val="0"/>
                </a:spcAft>
                <a:buNone/>
              </a:pPr>
              <a:t>GE Vernova</a:t>
            </a:fld>
            <a:endParaRPr lang="en-US" sz="1000"/>
          </a:p>
        </p:txBody>
      </p:sp>
      <p:sp>
        <p:nvSpPr>
          <p:cNvPr id="36" name="Text Placeholder 10">
            <a:extLst>
              <a:ext uri="{FF2B5EF4-FFF2-40B4-BE49-F238E27FC236}">
                <a16:creationId xmlns:a16="http://schemas.microsoft.com/office/drawing/2014/main" id="{507A8693-7767-95F5-9881-C646A8979445}"/>
              </a:ext>
            </a:extLst>
          </p:cNvPr>
          <p:cNvSpPr txBox="1">
            <a:spLocks/>
          </p:cNvSpPr>
          <p:nvPr>
            <p:custDataLst>
              <p:tags r:id="rId68"/>
            </p:custDataLst>
          </p:nvPr>
        </p:nvSpPr>
        <p:spPr bwMode="auto">
          <a:xfrm>
            <a:off x="7251700" y="4110038"/>
            <a:ext cx="10048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A059BAF-AFFF-4E9A-BFE1-F5E095D894CA}" type="datetime'''''''''''Siem''e''''''''ns'''' ''G''am''es''''''''a'''''">
              <a:rPr lang="en-US" altLang="en-US" sz="1000" smtClean="0">
                <a:solidFill>
                  <a:schemeClr val="folHlink"/>
                </a:solidFill>
              </a:rPr>
              <a:pPr marL="0" indent="0">
                <a:spcBef>
                  <a:spcPct val="0"/>
                </a:spcBef>
                <a:spcAft>
                  <a:spcPct val="0"/>
                </a:spcAft>
                <a:buNone/>
              </a:pPr>
              <a:t>Siemens Gamesa</a:t>
            </a:fld>
            <a:endParaRPr lang="en-US" sz="1000">
              <a:solidFill>
                <a:schemeClr val="folHlink"/>
              </a:solidFill>
            </a:endParaRPr>
          </a:p>
        </p:txBody>
      </p:sp>
      <p:sp>
        <p:nvSpPr>
          <p:cNvPr id="35" name="Text Placeholder 10">
            <a:extLst>
              <a:ext uri="{FF2B5EF4-FFF2-40B4-BE49-F238E27FC236}">
                <a16:creationId xmlns:a16="http://schemas.microsoft.com/office/drawing/2014/main" id="{0EB4D7C1-19D4-5805-3C83-8A91BE7606D1}"/>
              </a:ext>
            </a:extLst>
          </p:cNvPr>
          <p:cNvSpPr txBox="1">
            <a:spLocks/>
          </p:cNvSpPr>
          <p:nvPr>
            <p:custDataLst>
              <p:tags r:id="rId69"/>
            </p:custDataLst>
          </p:nvPr>
        </p:nvSpPr>
        <p:spPr bwMode="auto">
          <a:xfrm>
            <a:off x="6653213" y="4221163"/>
            <a:ext cx="5476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414645E-E7A8-4660-B093-985F252157DE}" type="datetime'M''''''i''''n''''''''''''''''''''gy''''''''''a''''n''g'">
              <a:rPr lang="en-US" altLang="en-US" sz="1000" smtClean="0">
                <a:solidFill>
                  <a:srgbClr val="C30C3E"/>
                </a:solidFill>
              </a:rPr>
              <a:pPr marL="0" indent="0" algn="r">
                <a:spcBef>
                  <a:spcPct val="0"/>
                </a:spcBef>
                <a:spcAft>
                  <a:spcPct val="0"/>
                </a:spcAft>
                <a:buNone/>
              </a:pPr>
              <a:t>Mingyang</a:t>
            </a:fld>
            <a:endParaRPr lang="en-US" sz="1000">
              <a:solidFill>
                <a:srgbClr val="C30C3E"/>
              </a:solidFill>
            </a:endParaRPr>
          </a:p>
        </p:txBody>
      </p:sp>
      <p:sp>
        <p:nvSpPr>
          <p:cNvPr id="34" name="Text Placeholder 10">
            <a:extLst>
              <a:ext uri="{FF2B5EF4-FFF2-40B4-BE49-F238E27FC236}">
                <a16:creationId xmlns:a16="http://schemas.microsoft.com/office/drawing/2014/main" id="{DBB38B28-9550-7E87-1EF5-D637556D7293}"/>
              </a:ext>
            </a:extLst>
          </p:cNvPr>
          <p:cNvSpPr txBox="1">
            <a:spLocks/>
          </p:cNvSpPr>
          <p:nvPr>
            <p:custDataLst>
              <p:tags r:id="rId70"/>
            </p:custDataLst>
          </p:nvPr>
        </p:nvSpPr>
        <p:spPr bwMode="auto">
          <a:xfrm>
            <a:off x="6134100" y="4068763"/>
            <a:ext cx="422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AF6A32F-6634-4D89-8B6B-709156AC9B9F}" type="datetime'''Wi''''''''''''''''''''n''''''''''''''d''e''y'''''''''">
              <a:rPr lang="en-US" altLang="en-US" sz="1000" smtClean="0">
                <a:solidFill>
                  <a:srgbClr val="C30C3E"/>
                </a:solidFill>
              </a:rPr>
              <a:pPr marL="0" indent="0" algn="r">
                <a:spcBef>
                  <a:spcPct val="0"/>
                </a:spcBef>
                <a:spcAft>
                  <a:spcPct val="0"/>
                </a:spcAft>
                <a:buNone/>
              </a:pPr>
              <a:t>Windey</a:t>
            </a:fld>
            <a:endParaRPr lang="en-US" sz="1000">
              <a:solidFill>
                <a:srgbClr val="C30C3E"/>
              </a:solidFill>
            </a:endParaRPr>
          </a:p>
        </p:txBody>
      </p:sp>
      <p:sp>
        <p:nvSpPr>
          <p:cNvPr id="525" name="Text Placeholder 10">
            <a:extLst>
              <a:ext uri="{FF2B5EF4-FFF2-40B4-BE49-F238E27FC236}">
                <a16:creationId xmlns:a16="http://schemas.microsoft.com/office/drawing/2014/main" id="{7F0E239E-9AA6-BD5B-7B24-187A50EAD53F}"/>
              </a:ext>
            </a:extLst>
          </p:cNvPr>
          <p:cNvSpPr txBox="1">
            <a:spLocks/>
          </p:cNvSpPr>
          <p:nvPr>
            <p:custDataLst>
              <p:tags r:id="rId71"/>
            </p:custDataLst>
          </p:nvPr>
        </p:nvSpPr>
        <p:spPr bwMode="gray">
          <a:xfrm>
            <a:off x="6254750" y="3602038"/>
            <a:ext cx="393700"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CE1F3C-91ED-4EAD-8D93-F5CE1052E6C7}" type="datetime'''''''1''''''1''''''''''%'''''''''''''''''''''''''''''''">
              <a:rPr lang="en-US" altLang="en-US" sz="1400" smtClean="0">
                <a:solidFill>
                  <a:schemeClr val="bg1"/>
                </a:solidFill>
                <a:effectLst/>
              </a:rPr>
              <a:pPr marL="0" indent="0" algn="ctr">
                <a:spcBef>
                  <a:spcPct val="0"/>
                </a:spcBef>
                <a:spcAft>
                  <a:spcPct val="0"/>
                </a:spcAft>
                <a:buNone/>
              </a:pPr>
              <a:t>11%</a:t>
            </a:fld>
            <a:endParaRPr lang="en-US" sz="1400">
              <a:solidFill>
                <a:schemeClr val="bg1"/>
              </a:solidFill>
            </a:endParaRPr>
          </a:p>
        </p:txBody>
      </p:sp>
      <p:sp>
        <p:nvSpPr>
          <p:cNvPr id="33" name="Text Placeholder 10">
            <a:extLst>
              <a:ext uri="{FF2B5EF4-FFF2-40B4-BE49-F238E27FC236}">
                <a16:creationId xmlns:a16="http://schemas.microsoft.com/office/drawing/2014/main" id="{DE2C79AB-A8A5-E1D9-B61C-7921B5756F2C}"/>
              </a:ext>
            </a:extLst>
          </p:cNvPr>
          <p:cNvSpPr txBox="1">
            <a:spLocks/>
          </p:cNvSpPr>
          <p:nvPr>
            <p:custDataLst>
              <p:tags r:id="rId72"/>
            </p:custDataLst>
          </p:nvPr>
        </p:nvSpPr>
        <p:spPr bwMode="auto">
          <a:xfrm>
            <a:off x="5792788" y="3784600"/>
            <a:ext cx="406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BAD84E8-DDC5-449C-8E37-7DD770528A82}" type="datetime'''''''V''''''''''e''s''''''''''''''t''as'''">
              <a:rPr lang="en-US" altLang="en-US" sz="1000" b="1" smtClean="0">
                <a:solidFill>
                  <a:schemeClr val="accent1"/>
                </a:solidFill>
              </a:rPr>
              <a:pPr marL="0" indent="0" algn="r">
                <a:spcBef>
                  <a:spcPct val="0"/>
                </a:spcBef>
                <a:spcAft>
                  <a:spcPct val="0"/>
                </a:spcAft>
                <a:buNone/>
              </a:pPr>
              <a:t>Vestas</a:t>
            </a:fld>
            <a:endParaRPr lang="en-US" sz="1000" b="1">
              <a:solidFill>
                <a:schemeClr val="accent1"/>
              </a:solidFill>
            </a:endParaRPr>
          </a:p>
        </p:txBody>
      </p:sp>
      <p:sp>
        <p:nvSpPr>
          <p:cNvPr id="32" name="Text Placeholder 10">
            <a:extLst>
              <a:ext uri="{FF2B5EF4-FFF2-40B4-BE49-F238E27FC236}">
                <a16:creationId xmlns:a16="http://schemas.microsoft.com/office/drawing/2014/main" id="{D8F405B4-B333-C09B-3D68-C66E80812749}"/>
              </a:ext>
            </a:extLst>
          </p:cNvPr>
          <p:cNvSpPr txBox="1">
            <a:spLocks/>
          </p:cNvSpPr>
          <p:nvPr>
            <p:custDataLst>
              <p:tags r:id="rId73"/>
            </p:custDataLst>
          </p:nvPr>
        </p:nvSpPr>
        <p:spPr bwMode="auto">
          <a:xfrm>
            <a:off x="5622925" y="3146425"/>
            <a:ext cx="527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DB28280-259C-4AB7-B1DE-20C9D521FCB2}" type="datetime'''''''''E''''''''nv''''''''''''''i''''''si''on'''">
              <a:rPr lang="en-US" altLang="en-US" sz="1000" b="1" smtClean="0">
                <a:solidFill>
                  <a:srgbClr val="C30C3E"/>
                </a:solidFill>
              </a:rPr>
              <a:pPr marL="0" indent="0" algn="r">
                <a:spcBef>
                  <a:spcPct val="0"/>
                </a:spcBef>
                <a:spcAft>
                  <a:spcPct val="0"/>
                </a:spcAft>
                <a:buNone/>
              </a:pPr>
              <a:t>Envision</a:t>
            </a:fld>
            <a:endParaRPr lang="en-US" sz="1000" b="1">
              <a:solidFill>
                <a:srgbClr val="C30C3E"/>
              </a:solidFill>
            </a:endParaRPr>
          </a:p>
        </p:txBody>
      </p:sp>
      <p:sp>
        <p:nvSpPr>
          <p:cNvPr id="39" name="Text Placeholder 10">
            <a:extLst>
              <a:ext uri="{FF2B5EF4-FFF2-40B4-BE49-F238E27FC236}">
                <a16:creationId xmlns:a16="http://schemas.microsoft.com/office/drawing/2014/main" id="{A51CFEDF-1AEA-4029-6B47-FD401B3F749F}"/>
              </a:ext>
            </a:extLst>
          </p:cNvPr>
          <p:cNvSpPr txBox="1">
            <a:spLocks/>
          </p:cNvSpPr>
          <p:nvPr>
            <p:custDataLst>
              <p:tags r:id="rId74"/>
            </p:custDataLst>
          </p:nvPr>
        </p:nvSpPr>
        <p:spPr bwMode="auto">
          <a:xfrm>
            <a:off x="6062663" y="2592388"/>
            <a:ext cx="577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B02FA8-667D-4DED-A8C9-E10E179A4678}" type="datetime'''''''''''''G''ol''''dwi''''''''''nd'''''''''''''''''''''">
              <a:rPr lang="en-US" altLang="en-US" sz="1000" b="1" smtClean="0">
                <a:solidFill>
                  <a:srgbClr val="C30C3E"/>
                </a:solidFill>
              </a:rPr>
              <a:pPr marL="0" indent="0" algn="r">
                <a:spcBef>
                  <a:spcPct val="0"/>
                </a:spcBef>
                <a:spcAft>
                  <a:spcPct val="0"/>
                </a:spcAft>
                <a:buNone/>
              </a:pPr>
              <a:t>Goldwind</a:t>
            </a:fld>
            <a:endParaRPr lang="en-US" sz="1000" b="1">
              <a:solidFill>
                <a:srgbClr val="C30C3E"/>
              </a:solidFill>
            </a:endParaRPr>
          </a:p>
        </p:txBody>
      </p:sp>
      <p:sp>
        <p:nvSpPr>
          <p:cNvPr id="532" name="Text Placeholder 10">
            <a:extLst>
              <a:ext uri="{FF2B5EF4-FFF2-40B4-BE49-F238E27FC236}">
                <a16:creationId xmlns:a16="http://schemas.microsoft.com/office/drawing/2014/main" id="{B990AB33-4B6E-D6EA-91FB-B09F08036ED9}"/>
              </a:ext>
            </a:extLst>
          </p:cNvPr>
          <p:cNvSpPr>
            <a:spLocks noGrp="1"/>
          </p:cNvSpPr>
          <p:nvPr>
            <p:custDataLst>
              <p:tags r:id="rId75"/>
            </p:custDataLst>
          </p:nvPr>
        </p:nvSpPr>
        <p:spPr bwMode="auto">
          <a:xfrm>
            <a:off x="5732463" y="1554480"/>
            <a:ext cx="2708239" cy="308046"/>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solidFill>
                  <a:srgbClr val="000000"/>
                </a:solidFill>
                <a:ea typeface="+mn-lt"/>
                <a:cs typeface="+mn-lt"/>
              </a:rPr>
              <a:t>World vs. Europe market share, </a:t>
            </a:r>
            <a:r>
              <a:rPr lang="en-US" sz="1200" i="1" dirty="0">
                <a:solidFill>
                  <a:srgbClr val="000000"/>
                </a:solidFill>
                <a:ea typeface="+mn-lt"/>
                <a:cs typeface="+mn-lt"/>
              </a:rPr>
              <a:t>2023</a:t>
            </a:r>
            <a:endParaRPr lang="en-US" sz="1200" i="1" dirty="0"/>
          </a:p>
        </p:txBody>
      </p:sp>
      <p:sp>
        <p:nvSpPr>
          <p:cNvPr id="19" name="TextBox 18">
            <a:extLst>
              <a:ext uri="{FF2B5EF4-FFF2-40B4-BE49-F238E27FC236}">
                <a16:creationId xmlns:a16="http://schemas.microsoft.com/office/drawing/2014/main" id="{EB893FD2-D389-7DF3-13EF-81D9CBDD169A}"/>
              </a:ext>
            </a:extLst>
          </p:cNvPr>
          <p:cNvSpPr txBox="1"/>
          <p:nvPr/>
        </p:nvSpPr>
        <p:spPr bwMode="gray">
          <a:xfrm>
            <a:off x="5704359" y="2019300"/>
            <a:ext cx="2901310" cy="533400"/>
          </a:xfrm>
          <a:prstGeom prst="rect">
            <a:avLst/>
          </a:prstGeom>
          <a:noFill/>
        </p:spPr>
        <p:txBody>
          <a:bodyPr wrap="square" lIns="36000" tIns="36000" rIns="36000" bIns="36000" rtlCol="0">
            <a:spAutoFit/>
          </a:bodyPr>
          <a:lstStyle/>
          <a:p>
            <a:pPr marL="0" indent="0">
              <a:spcBef>
                <a:spcPts val="0"/>
              </a:spcBef>
              <a:buNone/>
            </a:pPr>
            <a:r>
              <a:rPr lang="en-US" sz="1000"/>
              <a:t>* Ordered by descending %, top 3 are broken out</a:t>
            </a:r>
            <a:br>
              <a:rPr lang="en-US" sz="1000">
                <a:solidFill>
                  <a:srgbClr val="C00000"/>
                </a:solidFill>
              </a:rPr>
            </a:br>
            <a:r>
              <a:rPr lang="en-US" sz="1000">
                <a:solidFill>
                  <a:srgbClr val="C00000"/>
                </a:solidFill>
              </a:rPr>
              <a:t>     </a:t>
            </a:r>
            <a:r>
              <a:rPr lang="en-US" sz="1000" b="1">
                <a:solidFill>
                  <a:srgbClr val="C00000"/>
                </a:solidFill>
              </a:rPr>
              <a:t>China </a:t>
            </a:r>
            <a:r>
              <a:rPr lang="en-US" sz="1000" b="1"/>
              <a:t>|</a:t>
            </a:r>
            <a:r>
              <a:rPr lang="en-US" sz="1000" b="1">
                <a:solidFill>
                  <a:srgbClr val="C00000"/>
                </a:solidFill>
              </a:rPr>
              <a:t>       </a:t>
            </a:r>
            <a:r>
              <a:rPr lang="en-US" sz="1000" b="1">
                <a:solidFill>
                  <a:srgbClr val="00B0F0"/>
                </a:solidFill>
              </a:rPr>
              <a:t>Denmark </a:t>
            </a:r>
            <a:r>
              <a:rPr lang="en-US" sz="1000" b="1"/>
              <a:t>|</a:t>
            </a:r>
            <a:r>
              <a:rPr lang="en-US" sz="1000" b="1">
                <a:solidFill>
                  <a:srgbClr val="00B0F0"/>
                </a:solidFill>
              </a:rPr>
              <a:t>        </a:t>
            </a:r>
            <a:r>
              <a:rPr lang="en-US" sz="1000" b="1">
                <a:solidFill>
                  <a:schemeClr val="accent6"/>
                </a:solidFill>
              </a:rPr>
              <a:t>US</a:t>
            </a:r>
            <a:endParaRPr lang="en-US" sz="1000" b="1"/>
          </a:p>
          <a:p>
            <a:pPr marL="0" indent="0">
              <a:spcBef>
                <a:spcPts val="0"/>
              </a:spcBef>
              <a:buNone/>
            </a:pPr>
            <a:r>
              <a:rPr lang="en-US" sz="1000" b="1">
                <a:solidFill>
                  <a:schemeClr val="accent2">
                    <a:lumMod val="90000"/>
                    <a:lumOff val="10000"/>
                  </a:schemeClr>
                </a:solidFill>
              </a:rPr>
              <a:t>     Germany</a:t>
            </a:r>
            <a:r>
              <a:rPr lang="en-US" sz="1000">
                <a:solidFill>
                  <a:schemeClr val="accent2">
                    <a:lumMod val="90000"/>
                    <a:lumOff val="10000"/>
                  </a:schemeClr>
                </a:solidFill>
              </a:rPr>
              <a:t> |   </a:t>
            </a:r>
            <a:r>
              <a:rPr lang="en-US" sz="800"/>
              <a:t>//</a:t>
            </a:r>
            <a:r>
              <a:rPr lang="en-US" sz="1000"/>
              <a:t>/</a:t>
            </a:r>
            <a:r>
              <a:rPr lang="en-US" sz="1000">
                <a:solidFill>
                  <a:schemeClr val="accent2">
                    <a:lumMod val="90000"/>
                    <a:lumOff val="10000"/>
                  </a:schemeClr>
                </a:solidFill>
              </a:rPr>
              <a:t>  </a:t>
            </a:r>
            <a:r>
              <a:rPr lang="en-US" sz="1000"/>
              <a:t>Others</a:t>
            </a:r>
          </a:p>
        </p:txBody>
      </p:sp>
      <p:sp>
        <p:nvSpPr>
          <p:cNvPr id="5" name="Rectangle 4"/>
          <p:cNvSpPr/>
          <p:nvPr/>
        </p:nvSpPr>
        <p:spPr bwMode="gray">
          <a:xfrm>
            <a:off x="5758085" y="2222500"/>
            <a:ext cx="91440" cy="109538"/>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 name="Rectangle 87"/>
          <p:cNvSpPr/>
          <p:nvPr/>
        </p:nvSpPr>
        <p:spPr bwMode="gray">
          <a:xfrm>
            <a:off x="6395226" y="2222500"/>
            <a:ext cx="91440" cy="109538"/>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 name="Rectangle 88"/>
          <p:cNvSpPr/>
          <p:nvPr/>
        </p:nvSpPr>
        <p:spPr bwMode="gray">
          <a:xfrm>
            <a:off x="7274266" y="2222500"/>
            <a:ext cx="91440" cy="109538"/>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90" name="Rectangle 89"/>
          <p:cNvSpPr/>
          <p:nvPr/>
        </p:nvSpPr>
        <p:spPr bwMode="gray">
          <a:xfrm>
            <a:off x="5758085" y="2386013"/>
            <a:ext cx="91440" cy="109538"/>
          </a:xfrm>
          <a:prstGeom prst="rect">
            <a:avLst/>
          </a:prstGeom>
          <a:solidFill>
            <a:schemeClr val="accent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93" name="Rectangle 92"/>
          <p:cNvSpPr/>
          <p:nvPr/>
        </p:nvSpPr>
        <p:spPr bwMode="gray">
          <a:xfrm>
            <a:off x="6626580" y="2386013"/>
            <a:ext cx="91440" cy="1095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Tree>
    <p:custDataLst>
      <p:tags r:id="rId2"/>
    </p:custDataLst>
    <p:extLst>
      <p:ext uri="{BB962C8B-B14F-4D97-AF65-F5344CB8AC3E}">
        <p14:creationId xmlns:p14="http://schemas.microsoft.com/office/powerpoint/2010/main" val="336785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580000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3" name="think-cell Slide" r:id="rId31" imgW="592" imgH="591" progId="TCLayout.ActiveDocument.1">
                  <p:embed/>
                </p:oleObj>
              </mc:Choice>
              <mc:Fallback>
                <p:oleObj name="think-cell Slide" r:id="rId31" imgW="592" imgH="591" progId="TCLayout.ActiveDocument.1">
                  <p:embed/>
                  <p:pic>
                    <p:nvPicPr>
                      <p:cNvPr id="10" name="think-cell data - do not delete"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1" name="Title 10"/>
          <p:cNvSpPr>
            <a:spLocks noGrp="1"/>
          </p:cNvSpPr>
          <p:nvPr>
            <p:ph type="title"/>
          </p:nvPr>
        </p:nvSpPr>
        <p:spPr/>
        <p:txBody>
          <a:bodyPr vert="horz">
            <a:noAutofit/>
          </a:bodyPr>
          <a:lstStyle/>
          <a:p>
            <a:r>
              <a:rPr lang="en-US" altLang="zh-CN"/>
              <a:t>China is mostly self-sufficient; India is eager to position itself as a production hub along the supply chain</a:t>
            </a:r>
            <a:endParaRPr lang="zh-CN" altLang="en-US"/>
          </a:p>
        </p:txBody>
      </p:sp>
      <p:sp>
        <p:nvSpPr>
          <p:cNvPr id="18" name="btfpNotesBox440432"/>
          <p:cNvSpPr txBox="1"/>
          <p:nvPr>
            <p:custDataLst>
              <p:tags r:id="rId4"/>
            </p:custDataLst>
          </p:nvPr>
        </p:nvSpPr>
        <p:spPr bwMode="gray">
          <a:xfrm>
            <a:off x="330197" y="6419088"/>
            <a:ext cx="9623427"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GWEC, </a:t>
            </a:r>
            <a:r>
              <a:rPr lang="en-US" sz="800" dirty="0">
                <a:solidFill>
                  <a:srgbClr val="000000"/>
                </a:solidFill>
                <a:hlinkClick r:id="rId33"/>
              </a:rPr>
              <a:t>Global Wind Report</a:t>
            </a:r>
            <a:r>
              <a:rPr lang="en-US" sz="800" dirty="0">
                <a:solidFill>
                  <a:srgbClr val="000000"/>
                </a:solidFill>
              </a:rPr>
              <a:t> (2024); IEA analysis based on Eurostat, US DOE (2022a), the US ITA; IEA investment data (2022e), </a:t>
            </a:r>
            <a:r>
              <a:rPr lang="en-US" sz="800" dirty="0">
                <a:solidFill>
                  <a:srgbClr val="000000"/>
                </a:solidFill>
                <a:hlinkClick r:id="rId34"/>
              </a:rPr>
              <a:t>IEA – Solar PV Global Supply Chains (p. 28)</a:t>
            </a:r>
            <a:r>
              <a:rPr lang="en-US" sz="800" dirty="0">
                <a:solidFill>
                  <a:srgbClr val="000000"/>
                </a:solidFill>
              </a:rPr>
              <a:t>.</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35"/>
              </a:rPr>
              <a:t>Gernot Wagner</a:t>
            </a:r>
            <a:r>
              <a:rPr lang="en-US" sz="800" dirty="0">
                <a:solidFill>
                  <a:srgbClr val="000000"/>
                </a:solidFill>
              </a:rPr>
              <a:t>. </a:t>
            </a:r>
            <a:r>
              <a:rPr lang="en-US" sz="800" dirty="0">
                <a:solidFill>
                  <a:srgbClr val="000000"/>
                </a:solidFill>
                <a:hlinkClick r:id="rId3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7"/>
              </a:rPr>
              <a:t>Reconsidering Wind</a:t>
            </a:r>
            <a:r>
              <a:rPr lang="en-US" sz="800" dirty="0">
                <a:solidFill>
                  <a:srgbClr val="000000"/>
                </a:solidFill>
              </a:rPr>
              <a:t>” (5 March 2025).</a:t>
            </a:r>
          </a:p>
        </p:txBody>
      </p:sp>
      <p:pic>
        <p:nvPicPr>
          <p:cNvPr id="16" name="Picture 15">
            <a:extLst>
              <a:ext uri="{FF2B5EF4-FFF2-40B4-BE49-F238E27FC236}">
                <a16:creationId xmlns:a16="http://schemas.microsoft.com/office/drawing/2014/main" id="{47BEAE57-847E-0250-D5D2-AC12300EF1C2}"/>
              </a:ext>
            </a:extLst>
          </p:cNvPr>
          <p:cNvPicPr>
            <a:picLocks noChangeAspect="1"/>
          </p:cNvPicPr>
          <p:nvPr/>
        </p:nvPicPr>
        <p:blipFill>
          <a:blip r:embed="rId38" cstate="print">
            <a:extLst>
              <a:ext uri="{28A0092B-C50C-407E-A947-70E740481C1C}">
                <a14:useLocalDpi xmlns:a14="http://schemas.microsoft.com/office/drawing/2010/main"/>
              </a:ext>
            </a:extLst>
          </a:blip>
          <a:srcRect/>
          <a:stretch/>
        </p:blipFill>
        <p:spPr>
          <a:xfrm>
            <a:off x="504825" y="1989138"/>
            <a:ext cx="5197023" cy="2481263"/>
          </a:xfrm>
          <a:prstGeom prst="rect">
            <a:avLst/>
          </a:prstGeom>
        </p:spPr>
      </p:pic>
      <p:sp>
        <p:nvSpPr>
          <p:cNvPr id="2" name="TextBox 1">
            <a:extLst>
              <a:ext uri="{FF2B5EF4-FFF2-40B4-BE49-F238E27FC236}">
                <a16:creationId xmlns:a16="http://schemas.microsoft.com/office/drawing/2014/main" id="{17EBA3A9-A2DA-4F3F-83B2-6C4FD3BB2289}"/>
              </a:ext>
            </a:extLst>
          </p:cNvPr>
          <p:cNvSpPr txBox="1"/>
          <p:nvPr/>
        </p:nvSpPr>
        <p:spPr bwMode="gray">
          <a:xfrm>
            <a:off x="0" y="-8862"/>
            <a:ext cx="3383666" cy="318119"/>
          </a:xfrm>
          <a:prstGeom prst="rect">
            <a:avLst/>
          </a:prstGeom>
          <a:solidFill>
            <a:srgbClr val="FFC000"/>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Trade</a:t>
            </a:r>
          </a:p>
        </p:txBody>
      </p:sp>
      <p:cxnSp>
        <p:nvCxnSpPr>
          <p:cNvPr id="9" name="btfpColumnHeaderBoxLine223027">
            <a:extLst>
              <a:ext uri="{FF2B5EF4-FFF2-40B4-BE49-F238E27FC236}">
                <a16:creationId xmlns:a16="http://schemas.microsoft.com/office/drawing/2014/main" id="{2B49206D-4AAD-C29C-0946-71515E98139C}"/>
              </a:ext>
            </a:extLst>
          </p:cNvPr>
          <p:cNvCxnSpPr>
            <a:cxnSpLocks/>
          </p:cNvCxnSpPr>
          <p:nvPr/>
        </p:nvCxnSpPr>
        <p:spPr bwMode="gray">
          <a:xfrm>
            <a:off x="330200" y="1811922"/>
            <a:ext cx="558100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 name="btfpColumnHeaderBoxText223027">
            <a:extLst>
              <a:ext uri="{FF2B5EF4-FFF2-40B4-BE49-F238E27FC236}">
                <a16:creationId xmlns:a16="http://schemas.microsoft.com/office/drawing/2014/main" id="{28BA219E-C820-438E-F88B-401133B6AD84}"/>
              </a:ext>
            </a:extLst>
          </p:cNvPr>
          <p:cNvSpPr txBox="1"/>
          <p:nvPr/>
        </p:nvSpPr>
        <p:spPr bwMode="gray">
          <a:xfrm>
            <a:off x="330198" y="1554480"/>
            <a:ext cx="5581007" cy="257442"/>
          </a:xfrm>
          <a:prstGeom prst="rect">
            <a:avLst/>
          </a:prstGeom>
          <a:noFill/>
        </p:spPr>
        <p:txBody>
          <a:bodyPr vert="horz" wrap="square" lIns="36036" tIns="36036" rIns="36036" bIns="36036" rtlCol="0" anchor="b">
            <a:spAutoFit/>
          </a:bodyPr>
          <a:lstStyle/>
          <a:p>
            <a:pPr marL="0" indent="0">
              <a:buNone/>
            </a:pPr>
            <a:r>
              <a:rPr lang="en-US" sz="1200" b="1" dirty="0"/>
              <a:t>I. Trade flows of wind components | II. Manufacturing value vs. installation</a:t>
            </a:r>
          </a:p>
        </p:txBody>
      </p:sp>
      <p:sp>
        <p:nvSpPr>
          <p:cNvPr id="19" name="TextBox 8">
            <a:extLst>
              <a:ext uri="{FF2B5EF4-FFF2-40B4-BE49-F238E27FC236}">
                <a16:creationId xmlns:a16="http://schemas.microsoft.com/office/drawing/2014/main" id="{EC577912-6C5E-3AE8-CAA8-352D728ED18C}"/>
              </a:ext>
            </a:extLst>
          </p:cNvPr>
          <p:cNvSpPr txBox="1"/>
          <p:nvPr/>
        </p:nvSpPr>
        <p:spPr bwMode="gray">
          <a:xfrm>
            <a:off x="6485391" y="1554480"/>
            <a:ext cx="5376409" cy="4163392"/>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173736" indent="-173736">
              <a:spcBef>
                <a:spcPts val="0"/>
              </a:spcBef>
              <a:spcAft>
                <a:spcPts val="400"/>
              </a:spcAft>
              <a:buFont typeface="Arial" panose="020B0604020202020204" pitchFamily="34" charset="0"/>
              <a:buChar char="•"/>
            </a:pPr>
            <a:r>
              <a:rPr lang="en-US" sz="1050" b="1" dirty="0"/>
              <a:t>China</a:t>
            </a:r>
            <a:r>
              <a:rPr lang="en-US" sz="1050" dirty="0"/>
              <a:t> holds a positive trade balance for 2023-2025. Some </a:t>
            </a:r>
            <a:r>
              <a:rPr lang="en-US" sz="1050" b="1" dirty="0"/>
              <a:t>97% </a:t>
            </a:r>
            <a:r>
              <a:rPr lang="en-US" sz="1050" dirty="0"/>
              <a:t>of Chinese wind turbine manufacturers' installed capacity in 2023 is in the </a:t>
            </a:r>
            <a:r>
              <a:rPr lang="en-US" sz="1050" b="1" dirty="0"/>
              <a:t>domestic market</a:t>
            </a:r>
            <a:r>
              <a:rPr lang="en-US" sz="1050" dirty="0"/>
              <a:t>, which is basically the same as the previous year. In 2023, Chinese manufacturers installed 2.3 GW outside the domestic market, of which </a:t>
            </a:r>
            <a:r>
              <a:rPr lang="en-US" sz="1050" b="1" dirty="0"/>
              <a:t>63% was in the APAC market.</a:t>
            </a:r>
            <a:endParaRPr lang="en-US" sz="1050" dirty="0"/>
          </a:p>
          <a:p>
            <a:pPr marL="173736" indent="-173736">
              <a:spcBef>
                <a:spcPts val="0"/>
              </a:spcBef>
              <a:spcAft>
                <a:spcPts val="400"/>
              </a:spcAft>
              <a:buFont typeface="Arial" panose="020B0604020202020204" pitchFamily="34" charset="0"/>
              <a:buChar char="•"/>
            </a:pPr>
            <a:r>
              <a:rPr lang="en-US" sz="1050" b="1" dirty="0"/>
              <a:t>India’s trade balance surpasses China</a:t>
            </a:r>
            <a:r>
              <a:rPr lang="en-US" sz="1050" dirty="0"/>
              <a:t>, reflecting its growing strength as a </a:t>
            </a:r>
            <a:r>
              <a:rPr lang="en-US" sz="1050" b="1" dirty="0"/>
              <a:t>production hub.</a:t>
            </a:r>
            <a:endParaRPr lang="en-US" sz="1050" dirty="0"/>
          </a:p>
          <a:p>
            <a:pPr marL="173736" indent="-173736">
              <a:spcBef>
                <a:spcPts val="0"/>
              </a:spcBef>
              <a:spcAft>
                <a:spcPts val="400"/>
              </a:spcAft>
              <a:buFont typeface="Arial" panose="020B0604020202020204" pitchFamily="34" charset="0"/>
              <a:buChar char="•"/>
            </a:pPr>
            <a:r>
              <a:rPr lang="en-US" sz="1050" b="1" dirty="0"/>
              <a:t>India’s growing role </a:t>
            </a:r>
            <a:r>
              <a:rPr lang="en-US" sz="1050" dirty="0"/>
              <a:t>is driven by large conglomerates investing in </a:t>
            </a:r>
            <a:r>
              <a:rPr lang="en-US" sz="1050" b="1" dirty="0"/>
              <a:t>cleantech</a:t>
            </a:r>
            <a:r>
              <a:rPr lang="en-US" sz="1050" dirty="0"/>
              <a:t> and the "Make in India" policy. The country is positioned to become a </a:t>
            </a:r>
            <a:r>
              <a:rPr lang="en-US" sz="1050" b="1" dirty="0"/>
              <a:t>global export hub</a:t>
            </a:r>
            <a:r>
              <a:rPr lang="en-US" sz="1050" dirty="0"/>
              <a:t> for the wind industry.</a:t>
            </a:r>
          </a:p>
          <a:p>
            <a:pPr marL="173736" indent="-173736">
              <a:spcBef>
                <a:spcPts val="0"/>
              </a:spcBef>
              <a:spcAft>
                <a:spcPts val="400"/>
              </a:spcAft>
              <a:buFont typeface="Arial" panose="020B0604020202020204" pitchFamily="34" charset="0"/>
              <a:buChar char="•"/>
            </a:pPr>
            <a:r>
              <a:rPr lang="en-US" sz="1050" dirty="0"/>
              <a:t>The EU and US generate the most wind component value from and to </a:t>
            </a:r>
            <a:r>
              <a:rPr lang="en-US" sz="1050" b="1" dirty="0"/>
              <a:t>internal markets; China receives very little wind components, </a:t>
            </a:r>
            <a:r>
              <a:rPr lang="en-US" sz="1050" dirty="0"/>
              <a:t>in USD terms, from foreign markets.</a:t>
            </a:r>
          </a:p>
          <a:p>
            <a:pPr marL="173736" indent="-173736">
              <a:spcBef>
                <a:spcPts val="0"/>
              </a:spcBef>
              <a:spcAft>
                <a:spcPts val="400"/>
              </a:spcAft>
              <a:buFont typeface="Arial" panose="020B0604020202020204" pitchFamily="34" charset="0"/>
              <a:buChar char="•"/>
            </a:pPr>
            <a:r>
              <a:rPr lang="en-US" sz="1050" b="1" dirty="0"/>
              <a:t>The US and Japan run a wind turbine deficit </a:t>
            </a:r>
            <a:r>
              <a:rPr lang="en-US" sz="1050" dirty="0"/>
              <a:t>that is even more significant compared to their trade position across other </a:t>
            </a:r>
            <a:r>
              <a:rPr lang="en-US" sz="1050" b="1" dirty="0"/>
              <a:t>energy tech</a:t>
            </a:r>
            <a:r>
              <a:rPr lang="en-US" sz="1050" dirty="0"/>
              <a:t>; all depend on the </a:t>
            </a:r>
            <a:r>
              <a:rPr lang="en-US" sz="1050" b="1" dirty="0"/>
              <a:t>free flow of minerals.</a:t>
            </a:r>
          </a:p>
          <a:p>
            <a:pPr marL="173736" indent="-173736">
              <a:spcBef>
                <a:spcPts val="0"/>
              </a:spcBef>
              <a:spcAft>
                <a:spcPts val="400"/>
              </a:spcAft>
              <a:buFont typeface="Arial" panose="020B0604020202020204" pitchFamily="34" charset="0"/>
              <a:buChar char="•"/>
            </a:pPr>
            <a:r>
              <a:rPr lang="en-US" sz="1050" b="1" dirty="0"/>
              <a:t>Trade policy goals: Competitive industries</a:t>
            </a:r>
            <a:r>
              <a:rPr lang="en-US" sz="1050" dirty="0"/>
              <a:t> without higher costs for end users. </a:t>
            </a:r>
          </a:p>
          <a:p>
            <a:pPr lvl="1">
              <a:spcBef>
                <a:spcPts val="0"/>
              </a:spcBef>
              <a:spcAft>
                <a:spcPts val="400"/>
              </a:spcAft>
              <a:buFont typeface="Arial" panose="020B0604020202020204" pitchFamily="34" charset="0"/>
              <a:buChar char="–"/>
            </a:pPr>
            <a:r>
              <a:rPr lang="en-US" sz="850" dirty="0"/>
              <a:t>Enable </a:t>
            </a:r>
            <a:r>
              <a:rPr lang="en-US" sz="850" b="1" dirty="0"/>
              <a:t>resource sharing </a:t>
            </a:r>
            <a:r>
              <a:rPr lang="en-US" sz="850" dirty="0"/>
              <a:t>across regions for </a:t>
            </a:r>
            <a:r>
              <a:rPr lang="en-US" sz="850" b="1" dirty="0"/>
              <a:t>cost reduction via supply chain capacity utilization.</a:t>
            </a:r>
          </a:p>
          <a:p>
            <a:pPr lvl="1">
              <a:spcBef>
                <a:spcPts val="0"/>
              </a:spcBef>
              <a:spcAft>
                <a:spcPts val="400"/>
              </a:spcAft>
              <a:buFont typeface="Arial" panose="020B0604020202020204" pitchFamily="34" charset="0"/>
              <a:buChar char="–"/>
            </a:pPr>
            <a:r>
              <a:rPr lang="en-US" sz="850" dirty="0"/>
              <a:t>Develop </a:t>
            </a:r>
            <a:r>
              <a:rPr lang="en-US" sz="850" b="1" dirty="0"/>
              <a:t>workforce skills and infrastructure.</a:t>
            </a:r>
          </a:p>
          <a:p>
            <a:pPr lvl="1">
              <a:spcBef>
                <a:spcPts val="0"/>
              </a:spcBef>
              <a:spcAft>
                <a:spcPts val="400"/>
              </a:spcAft>
              <a:buFont typeface="Arial" panose="020B0604020202020204" pitchFamily="34" charset="0"/>
              <a:buChar char="–"/>
            </a:pPr>
            <a:r>
              <a:rPr lang="en-US" sz="850" dirty="0"/>
              <a:t>Avoid </a:t>
            </a:r>
            <a:r>
              <a:rPr lang="en-US" sz="850" b="1" dirty="0"/>
              <a:t>prescriptive regulations </a:t>
            </a:r>
            <a:r>
              <a:rPr lang="en-US" sz="850" dirty="0"/>
              <a:t>that restrict cross-border trade.</a:t>
            </a:r>
          </a:p>
        </p:txBody>
      </p:sp>
      <p:graphicFrame>
        <p:nvGraphicFramePr>
          <p:cNvPr id="4" name="Chart 3">
            <a:extLst>
              <a:ext uri="{FF2B5EF4-FFF2-40B4-BE49-F238E27FC236}">
                <a16:creationId xmlns:a16="http://schemas.microsoft.com/office/drawing/2014/main" id="{84DAEE29-7C11-9C9F-BF1F-F700059F734E}"/>
              </a:ext>
            </a:extLst>
          </p:cNvPr>
          <p:cNvGraphicFramePr/>
          <p:nvPr>
            <p:custDataLst>
              <p:tags r:id="rId5"/>
            </p:custDataLst>
            <p:extLst>
              <p:ext uri="{D42A27DB-BD31-4B8C-83A1-F6EECF244321}">
                <p14:modId xmlns:p14="http://schemas.microsoft.com/office/powerpoint/2010/main" val="3058986163"/>
              </p:ext>
            </p:extLst>
          </p:nvPr>
        </p:nvGraphicFramePr>
        <p:xfrm>
          <a:off x="1806575" y="4343400"/>
          <a:ext cx="3609975" cy="1758950"/>
        </p:xfrm>
        <a:graphic>
          <a:graphicData uri="http://schemas.openxmlformats.org/drawingml/2006/chart">
            <c:chart xmlns:c="http://schemas.openxmlformats.org/drawingml/2006/chart" xmlns:r="http://schemas.openxmlformats.org/officeDocument/2006/relationships" r:id="rId39"/>
          </a:graphicData>
        </a:graphic>
      </p:graphicFrame>
      <p:cxnSp>
        <p:nvCxnSpPr>
          <p:cNvPr id="275" name="Straight Connector 274">
            <a:extLst>
              <a:ext uri="{FF2B5EF4-FFF2-40B4-BE49-F238E27FC236}">
                <a16:creationId xmlns:a16="http://schemas.microsoft.com/office/drawing/2014/main" id="{719609C1-F175-7BEC-E466-936B9A137915}"/>
              </a:ext>
            </a:extLst>
          </p:cNvPr>
          <p:cNvCxnSpPr/>
          <p:nvPr>
            <p:custDataLst>
              <p:tags r:id="rId6"/>
            </p:custDataLst>
          </p:nvPr>
        </p:nvCxnSpPr>
        <p:spPr bwMode="auto">
          <a:xfrm flipH="1">
            <a:off x="3152775" y="4738688"/>
            <a:ext cx="9207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66" name="Text Placeholder 10">
            <a:extLst>
              <a:ext uri="{FF2B5EF4-FFF2-40B4-BE49-F238E27FC236}">
                <a16:creationId xmlns:a16="http://schemas.microsoft.com/office/drawing/2014/main" id="{F366443A-2D50-52BE-28C5-037D7AFDBD1A}"/>
              </a:ext>
            </a:extLst>
          </p:cNvPr>
          <p:cNvSpPr txBox="1">
            <a:spLocks/>
          </p:cNvSpPr>
          <p:nvPr>
            <p:custDataLst>
              <p:tags r:id="rId7"/>
            </p:custDataLst>
          </p:nvPr>
        </p:nvSpPr>
        <p:spPr bwMode="gray">
          <a:xfrm>
            <a:off x="2881313" y="4538663"/>
            <a:ext cx="217488"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58C2FE-8E5C-4E26-A16D-8DF984298227}" type="datetime'''''''''''7''''''''''''''''''''''''''''''''''''''%'''">
              <a:rPr lang="en-US" altLang="en-US" sz="1000" smtClean="0">
                <a:solidFill>
                  <a:schemeClr val="bg1"/>
                </a:solidFill>
                <a:effectLst/>
              </a:rPr>
              <a:pPr marL="0" indent="0" algn="ctr">
                <a:spcBef>
                  <a:spcPct val="0"/>
                </a:spcBef>
                <a:spcAft>
                  <a:spcPct val="0"/>
                </a:spcAft>
                <a:buNone/>
              </a:pPr>
              <a:t>7%</a:t>
            </a:fld>
            <a:endParaRPr lang="en-US" sz="1000">
              <a:solidFill>
                <a:schemeClr val="bg1"/>
              </a:solidFill>
            </a:endParaRPr>
          </a:p>
        </p:txBody>
      </p:sp>
      <p:sp>
        <p:nvSpPr>
          <p:cNvPr id="267" name="Text Placeholder 10">
            <a:extLst>
              <a:ext uri="{FF2B5EF4-FFF2-40B4-BE49-F238E27FC236}">
                <a16:creationId xmlns:a16="http://schemas.microsoft.com/office/drawing/2014/main" id="{ECF612A6-0A44-52AF-BCE3-8B7236F43708}"/>
              </a:ext>
            </a:extLst>
          </p:cNvPr>
          <p:cNvSpPr txBox="1">
            <a:spLocks/>
          </p:cNvSpPr>
          <p:nvPr>
            <p:custDataLst>
              <p:tags r:id="rId8"/>
            </p:custDataLst>
          </p:nvPr>
        </p:nvSpPr>
        <p:spPr bwMode="gray">
          <a:xfrm>
            <a:off x="2403475" y="4603750"/>
            <a:ext cx="217488"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C3F38A-4184-40F2-96B6-EB0FDE5DFB0D}"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268" name="Text Placeholder 10">
            <a:extLst>
              <a:ext uri="{FF2B5EF4-FFF2-40B4-BE49-F238E27FC236}">
                <a16:creationId xmlns:a16="http://schemas.microsoft.com/office/drawing/2014/main" id="{767E5876-BF46-FDE5-1ECE-813E6F32ACBB}"/>
              </a:ext>
            </a:extLst>
          </p:cNvPr>
          <p:cNvSpPr txBox="1">
            <a:spLocks/>
          </p:cNvSpPr>
          <p:nvPr>
            <p:custDataLst>
              <p:tags r:id="rId9"/>
            </p:custDataLst>
          </p:nvPr>
        </p:nvSpPr>
        <p:spPr bwMode="gray">
          <a:xfrm>
            <a:off x="2403475" y="4916488"/>
            <a:ext cx="217488" cy="152400"/>
          </a:xfrm>
          <a:prstGeom prst="rect">
            <a:avLst/>
          </a:prstGeom>
          <a:solidFill>
            <a:srgbClr val="00777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3AEC60-6C03-4CAB-B58A-88181D6A7C34}" type="datetime'''''''5%'''''''">
              <a:rPr lang="en-US" altLang="en-US" sz="1000" smtClean="0">
                <a:solidFill>
                  <a:schemeClr val="bg1"/>
                </a:solidFill>
                <a:effectLst/>
              </a:rPr>
              <a:pPr marL="0" indent="0" algn="ctr">
                <a:spcBef>
                  <a:spcPct val="0"/>
                </a:spcBef>
                <a:spcAft>
                  <a:spcPct val="0"/>
                </a:spcAft>
                <a:buNone/>
              </a:pPr>
              <a:t>5%</a:t>
            </a:fld>
            <a:endParaRPr lang="en-US" sz="1000">
              <a:solidFill>
                <a:schemeClr val="bg1"/>
              </a:solidFill>
            </a:endParaRPr>
          </a:p>
        </p:txBody>
      </p:sp>
      <p:sp>
        <p:nvSpPr>
          <p:cNvPr id="155" name="Text Placeholder 10">
            <a:extLst>
              <a:ext uri="{FF2B5EF4-FFF2-40B4-BE49-F238E27FC236}">
                <a16:creationId xmlns:a16="http://schemas.microsoft.com/office/drawing/2014/main" id="{11CD06DE-926D-AB05-283C-AB8B731D9A64}"/>
              </a:ext>
            </a:extLst>
          </p:cNvPr>
          <p:cNvSpPr txBox="1">
            <a:spLocks/>
          </p:cNvSpPr>
          <p:nvPr>
            <p:custDataLst>
              <p:tags r:id="rId10"/>
            </p:custDataLst>
          </p:nvPr>
        </p:nvSpPr>
        <p:spPr bwMode="auto">
          <a:xfrm>
            <a:off x="2239963" y="5919788"/>
            <a:ext cx="1019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D2AD97-7A46-445E-90DC-8D57C8C0EB29}" type="datetime'''Tot''''a''l'''''''''''''' ''v''al''ue'''' (''''US''D'''')'">
              <a:rPr lang="en-US" altLang="en-US" sz="1000" smtClean="0"/>
              <a:pPr marL="0" indent="0" algn="ctr">
                <a:spcBef>
                  <a:spcPct val="0"/>
                </a:spcBef>
                <a:spcAft>
                  <a:spcPct val="0"/>
                </a:spcAft>
                <a:buNone/>
              </a:pPr>
              <a:t>Total value (USD)</a:t>
            </a:fld>
            <a:endParaRPr lang="en-US" sz="1000"/>
          </a:p>
        </p:txBody>
      </p:sp>
      <p:sp>
        <p:nvSpPr>
          <p:cNvPr id="270" name="Text Placeholder 10">
            <a:extLst>
              <a:ext uri="{FF2B5EF4-FFF2-40B4-BE49-F238E27FC236}">
                <a16:creationId xmlns:a16="http://schemas.microsoft.com/office/drawing/2014/main" id="{9C78884A-B3E2-948B-58BA-653FE65AF1C0}"/>
              </a:ext>
            </a:extLst>
          </p:cNvPr>
          <p:cNvSpPr txBox="1">
            <a:spLocks/>
          </p:cNvSpPr>
          <p:nvPr>
            <p:custDataLst>
              <p:tags r:id="rId11"/>
            </p:custDataLst>
          </p:nvPr>
        </p:nvSpPr>
        <p:spPr bwMode="gray">
          <a:xfrm>
            <a:off x="4125913" y="4538663"/>
            <a:ext cx="217488"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224ACB-56D8-4F24-8492-8B6132A03108}" type="datetime'''''''''''''''7''''%'''''''">
              <a:rPr lang="en-US" altLang="en-US" sz="1000" smtClean="0">
                <a:solidFill>
                  <a:schemeClr val="bg1"/>
                </a:solidFill>
                <a:effectLst/>
              </a:rPr>
              <a:pPr marL="0" indent="0" algn="ctr">
                <a:spcBef>
                  <a:spcPct val="0"/>
                </a:spcBef>
                <a:spcAft>
                  <a:spcPct val="0"/>
                </a:spcAft>
                <a:buNone/>
              </a:pPr>
              <a:t>7%</a:t>
            </a:fld>
            <a:endParaRPr lang="en-US" sz="1000">
              <a:solidFill>
                <a:schemeClr val="bg1"/>
              </a:solidFill>
            </a:endParaRPr>
          </a:p>
        </p:txBody>
      </p:sp>
      <p:sp>
        <p:nvSpPr>
          <p:cNvPr id="271" name="Text Placeholder 10">
            <a:extLst>
              <a:ext uri="{FF2B5EF4-FFF2-40B4-BE49-F238E27FC236}">
                <a16:creationId xmlns:a16="http://schemas.microsoft.com/office/drawing/2014/main" id="{E5F3638C-CDA1-39BD-494F-1CDD05A6A80D}"/>
              </a:ext>
            </a:extLst>
          </p:cNvPr>
          <p:cNvSpPr txBox="1">
            <a:spLocks/>
          </p:cNvSpPr>
          <p:nvPr>
            <p:custDataLst>
              <p:tags r:id="rId12"/>
            </p:custDataLst>
          </p:nvPr>
        </p:nvSpPr>
        <p:spPr bwMode="gray">
          <a:xfrm>
            <a:off x="4603750" y="4616450"/>
            <a:ext cx="217488"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F877C7-6B97-44CB-A29D-10BBB042DE43}" type="datetime'''''''''''''''''''''''5''''%'''''''''''''''''">
              <a:rPr lang="en-US" altLang="en-US" sz="1000" smtClean="0">
                <a:solidFill>
                  <a:schemeClr val="bg1"/>
                </a:solidFill>
                <a:effectLst/>
              </a:rPr>
              <a:pPr marL="0" indent="0" algn="ctr">
                <a:spcBef>
                  <a:spcPct val="0"/>
                </a:spcBef>
                <a:spcAft>
                  <a:spcPct val="0"/>
                </a:spcAft>
                <a:buNone/>
              </a:pPr>
              <a:t>5%</a:t>
            </a:fld>
            <a:endParaRPr lang="en-US" sz="1000">
              <a:solidFill>
                <a:schemeClr val="bg1"/>
              </a:solidFill>
            </a:endParaRPr>
          </a:p>
        </p:txBody>
      </p:sp>
      <p:sp>
        <p:nvSpPr>
          <p:cNvPr id="272" name="Text Placeholder 10">
            <a:extLst>
              <a:ext uri="{FF2B5EF4-FFF2-40B4-BE49-F238E27FC236}">
                <a16:creationId xmlns:a16="http://schemas.microsoft.com/office/drawing/2014/main" id="{3C452BAF-8FAD-CBC6-FDEE-AA15F1C5D061}"/>
              </a:ext>
            </a:extLst>
          </p:cNvPr>
          <p:cNvSpPr txBox="1">
            <a:spLocks/>
          </p:cNvSpPr>
          <p:nvPr>
            <p:custDataLst>
              <p:tags r:id="rId13"/>
            </p:custDataLst>
          </p:nvPr>
        </p:nvSpPr>
        <p:spPr bwMode="gray">
          <a:xfrm>
            <a:off x="4125913" y="4708525"/>
            <a:ext cx="217488"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F06E96-B209-44F5-8941-6C3C281C6739}" type="datetime'''9''''''%'''''''''''''''''''''''''''''''">
              <a:rPr lang="en-US" altLang="en-US" sz="1000" smtClean="0">
                <a:solidFill>
                  <a:schemeClr val="bg1"/>
                </a:solidFill>
                <a:effectLst/>
              </a:rPr>
              <a:pPr marL="0" indent="0" algn="ctr">
                <a:spcBef>
                  <a:spcPct val="0"/>
                </a:spcBef>
                <a:spcAft>
                  <a:spcPct val="0"/>
                </a:spcAft>
                <a:buNone/>
              </a:pPr>
              <a:t>9%</a:t>
            </a:fld>
            <a:endParaRPr lang="en-US" sz="1000">
              <a:solidFill>
                <a:schemeClr val="bg1"/>
              </a:solidFill>
            </a:endParaRPr>
          </a:p>
        </p:txBody>
      </p:sp>
      <p:sp>
        <p:nvSpPr>
          <p:cNvPr id="273" name="Text Placeholder 10">
            <a:extLst>
              <a:ext uri="{FF2B5EF4-FFF2-40B4-BE49-F238E27FC236}">
                <a16:creationId xmlns:a16="http://schemas.microsoft.com/office/drawing/2014/main" id="{C0DDC2D5-A93F-8551-F91B-D9E9C5D184BC}"/>
              </a:ext>
            </a:extLst>
          </p:cNvPr>
          <p:cNvSpPr txBox="1">
            <a:spLocks/>
          </p:cNvSpPr>
          <p:nvPr>
            <p:custDataLst>
              <p:tags r:id="rId14"/>
            </p:custDataLst>
          </p:nvPr>
        </p:nvSpPr>
        <p:spPr bwMode="gray">
          <a:xfrm>
            <a:off x="4364038" y="5021263"/>
            <a:ext cx="217488" cy="152400"/>
          </a:xfrm>
          <a:prstGeom prst="rect">
            <a:avLst/>
          </a:prstGeom>
          <a:solidFill>
            <a:srgbClr val="007770"/>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81A6E2-6B21-44AF-9918-D88BDDEF1D97}"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56" name="Text Placeholder 10">
            <a:extLst>
              <a:ext uri="{FF2B5EF4-FFF2-40B4-BE49-F238E27FC236}">
                <a16:creationId xmlns:a16="http://schemas.microsoft.com/office/drawing/2014/main" id="{3EA8BF3A-909F-C059-9BAF-B6663C7AA6E2}"/>
              </a:ext>
            </a:extLst>
          </p:cNvPr>
          <p:cNvSpPr txBox="1">
            <a:spLocks/>
          </p:cNvSpPr>
          <p:nvPr>
            <p:custDataLst>
              <p:tags r:id="rId15"/>
            </p:custDataLst>
          </p:nvPr>
        </p:nvSpPr>
        <p:spPr bwMode="auto">
          <a:xfrm>
            <a:off x="3817938" y="5919788"/>
            <a:ext cx="1308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BA9141-0100-45F4-A050-C81A3B7AE0AA}" type="datetime'N''''ew'' I''nst''''''a''''''''lla''''t''i''''ons (GW'''')'''">
              <a:rPr lang="en-US" altLang="en-US" sz="1000" smtClean="0"/>
              <a:pPr marL="0" indent="0" algn="ctr">
                <a:spcBef>
                  <a:spcPct val="0"/>
                </a:spcBef>
                <a:spcAft>
                  <a:spcPct val="0"/>
                </a:spcAft>
                <a:buNone/>
              </a:pPr>
              <a:t>New Installations (GW)</a:t>
            </a:fld>
            <a:endParaRPr lang="en-US" sz="1000"/>
          </a:p>
        </p:txBody>
      </p:sp>
      <p:sp>
        <p:nvSpPr>
          <p:cNvPr id="269" name="Text Placeholder 10">
            <a:extLst>
              <a:ext uri="{FF2B5EF4-FFF2-40B4-BE49-F238E27FC236}">
                <a16:creationId xmlns:a16="http://schemas.microsoft.com/office/drawing/2014/main" id="{6D1500FF-1060-419A-E413-49DD4F43201C}"/>
              </a:ext>
            </a:extLst>
          </p:cNvPr>
          <p:cNvSpPr txBox="1">
            <a:spLocks/>
          </p:cNvSpPr>
          <p:nvPr>
            <p:custDataLst>
              <p:tags r:id="rId16"/>
            </p:custDataLst>
          </p:nvPr>
        </p:nvSpPr>
        <p:spPr bwMode="gray">
          <a:xfrm>
            <a:off x="2571749" y="4386263"/>
            <a:ext cx="357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97118F2-1C5F-4ED1-AAFB-A29A4F05088D}" type="datetime'''''1''''''0''0'''''">
              <a:rPr lang="en-US" altLang="en-US" sz="1000" smtClean="0">
                <a:effectLst/>
              </a:rPr>
              <a:pPr marL="0" indent="0" algn="ctr">
                <a:spcBef>
                  <a:spcPct val="0"/>
                </a:spcBef>
                <a:spcAft>
                  <a:spcPct val="0"/>
                </a:spcAft>
                <a:buNone/>
              </a:pPr>
              <a:t>100</a:t>
            </a:fld>
            <a:r>
              <a:rPr lang="en-US" altLang="en-US" sz="1000">
                <a:effectLst/>
              </a:rPr>
              <a:t>%</a:t>
            </a:r>
            <a:endParaRPr lang="en-US" sz="1000"/>
          </a:p>
        </p:txBody>
      </p:sp>
      <p:sp>
        <p:nvSpPr>
          <p:cNvPr id="274" name="Text Placeholder 10">
            <a:extLst>
              <a:ext uri="{FF2B5EF4-FFF2-40B4-BE49-F238E27FC236}">
                <a16:creationId xmlns:a16="http://schemas.microsoft.com/office/drawing/2014/main" id="{2BB4C6BA-C9E5-5A8B-639D-6935824FF6CF}"/>
              </a:ext>
            </a:extLst>
          </p:cNvPr>
          <p:cNvSpPr txBox="1">
            <a:spLocks/>
          </p:cNvSpPr>
          <p:nvPr>
            <p:custDataLst>
              <p:tags r:id="rId17"/>
            </p:custDataLst>
          </p:nvPr>
        </p:nvSpPr>
        <p:spPr bwMode="gray">
          <a:xfrm>
            <a:off x="4294187" y="4386263"/>
            <a:ext cx="357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E4DE542-9BFE-45E5-83A9-518D479CF522}" type="datetime'''''''''''''''''1''''''''''''''''''''''''''''''''0''''0'''''''">
              <a:rPr lang="en-US" altLang="en-US" sz="1000" smtClean="0">
                <a:effectLst/>
              </a:rPr>
              <a:pPr marL="0" indent="0" algn="ctr">
                <a:spcBef>
                  <a:spcPct val="0"/>
                </a:spcBef>
                <a:spcAft>
                  <a:spcPct val="0"/>
                </a:spcAft>
                <a:buNone/>
              </a:pPr>
              <a:t>100</a:t>
            </a:fld>
            <a:r>
              <a:rPr lang="en-US" altLang="en-US" sz="1000">
                <a:effectLst/>
              </a:rPr>
              <a:t>%</a:t>
            </a:r>
            <a:endParaRPr lang="en-US" sz="1000"/>
          </a:p>
        </p:txBody>
      </p:sp>
      <p:sp>
        <p:nvSpPr>
          <p:cNvPr id="203" name="Rectangle 202">
            <a:extLst>
              <a:ext uri="{FF2B5EF4-FFF2-40B4-BE49-F238E27FC236}">
                <a16:creationId xmlns:a16="http://schemas.microsoft.com/office/drawing/2014/main" id="{6F1E7342-5609-142F-BB61-B3CA2A3FF02A}"/>
              </a:ext>
            </a:extLst>
          </p:cNvPr>
          <p:cNvSpPr/>
          <p:nvPr>
            <p:custDataLst>
              <p:tags r:id="rId18"/>
            </p:custDataLst>
          </p:nvPr>
        </p:nvSpPr>
        <p:spPr bwMode="auto">
          <a:xfrm>
            <a:off x="666750" y="462438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4" name="Rectangle 203">
            <a:extLst>
              <a:ext uri="{FF2B5EF4-FFF2-40B4-BE49-F238E27FC236}">
                <a16:creationId xmlns:a16="http://schemas.microsoft.com/office/drawing/2014/main" id="{081A3D64-E29C-6983-ACC0-9B11B66DEC0C}"/>
              </a:ext>
            </a:extLst>
          </p:cNvPr>
          <p:cNvSpPr/>
          <p:nvPr>
            <p:custDataLst>
              <p:tags r:id="rId19"/>
            </p:custDataLst>
          </p:nvPr>
        </p:nvSpPr>
        <p:spPr bwMode="auto">
          <a:xfrm>
            <a:off x="666750" y="4827588"/>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5" name="Rectangle 204">
            <a:extLst>
              <a:ext uri="{FF2B5EF4-FFF2-40B4-BE49-F238E27FC236}">
                <a16:creationId xmlns:a16="http://schemas.microsoft.com/office/drawing/2014/main" id="{AB46FF3E-7192-4C9C-B8C7-8C28766619B5}"/>
              </a:ext>
            </a:extLst>
          </p:cNvPr>
          <p:cNvSpPr/>
          <p:nvPr>
            <p:custDataLst>
              <p:tags r:id="rId20"/>
            </p:custDataLst>
          </p:nvPr>
        </p:nvSpPr>
        <p:spPr bwMode="auto">
          <a:xfrm>
            <a:off x="666750" y="5030788"/>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 name="Rectangle 205">
            <a:extLst>
              <a:ext uri="{FF2B5EF4-FFF2-40B4-BE49-F238E27FC236}">
                <a16:creationId xmlns:a16="http://schemas.microsoft.com/office/drawing/2014/main" id="{1D6C9B0B-3DD2-EC82-CE3D-6FEA71E6E32A}"/>
              </a:ext>
            </a:extLst>
          </p:cNvPr>
          <p:cNvSpPr/>
          <p:nvPr>
            <p:custDataLst>
              <p:tags r:id="rId21"/>
            </p:custDataLst>
          </p:nvPr>
        </p:nvSpPr>
        <p:spPr bwMode="auto">
          <a:xfrm>
            <a:off x="666750" y="5233988"/>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 name="Rectangle 206">
            <a:extLst>
              <a:ext uri="{FF2B5EF4-FFF2-40B4-BE49-F238E27FC236}">
                <a16:creationId xmlns:a16="http://schemas.microsoft.com/office/drawing/2014/main" id="{D3F19010-B7EB-D836-EBA4-229DB1CA03E3}"/>
              </a:ext>
            </a:extLst>
          </p:cNvPr>
          <p:cNvSpPr/>
          <p:nvPr>
            <p:custDataLst>
              <p:tags r:id="rId22"/>
            </p:custDataLst>
          </p:nvPr>
        </p:nvSpPr>
        <p:spPr bwMode="auto">
          <a:xfrm>
            <a:off x="666750" y="5437188"/>
            <a:ext cx="179388" cy="133350"/>
          </a:xfrm>
          <a:prstGeom prst="rect">
            <a:avLst/>
          </a:prstGeom>
          <a:solidFill>
            <a:srgbClr val="00777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8" name="Rectangle 207">
            <a:extLst>
              <a:ext uri="{FF2B5EF4-FFF2-40B4-BE49-F238E27FC236}">
                <a16:creationId xmlns:a16="http://schemas.microsoft.com/office/drawing/2014/main" id="{C3E9DA6C-5039-AD9B-B566-8185B0B6C55E}"/>
              </a:ext>
            </a:extLst>
          </p:cNvPr>
          <p:cNvSpPr/>
          <p:nvPr>
            <p:custDataLst>
              <p:tags r:id="rId23"/>
            </p:custDataLst>
          </p:nvPr>
        </p:nvSpPr>
        <p:spPr bwMode="auto">
          <a:xfrm>
            <a:off x="666750" y="5640388"/>
            <a:ext cx="179388" cy="133350"/>
          </a:xfrm>
          <a:prstGeom prst="rect">
            <a:avLst/>
          </a:prstGeom>
          <a:solidFill>
            <a:srgbClr val="C30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2" name="Text Placeholder 10">
            <a:extLst>
              <a:ext uri="{FF2B5EF4-FFF2-40B4-BE49-F238E27FC236}">
                <a16:creationId xmlns:a16="http://schemas.microsoft.com/office/drawing/2014/main" id="{F32F01A4-46F4-5ECD-32BB-73B7A3D894FD}"/>
              </a:ext>
            </a:extLst>
          </p:cNvPr>
          <p:cNvSpPr txBox="1">
            <a:spLocks/>
          </p:cNvSpPr>
          <p:nvPr>
            <p:custDataLst>
              <p:tags r:id="rId24"/>
            </p:custDataLst>
          </p:nvPr>
        </p:nvSpPr>
        <p:spPr bwMode="auto">
          <a:xfrm>
            <a:off x="896938" y="4619625"/>
            <a:ext cx="3111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75F86E4-BBE4-40DF-B2C9-63C85C6AE499}" type="datetime'''''''''''''R''''''''''''''''''O''''''''''''''''W'''''''''''">
              <a:rPr lang="en-US" altLang="en-US" sz="1000" smtClean="0"/>
              <a:pPr marL="0" indent="0">
                <a:spcBef>
                  <a:spcPct val="0"/>
                </a:spcBef>
                <a:spcAft>
                  <a:spcPct val="0"/>
                </a:spcAft>
                <a:buNone/>
              </a:pPr>
              <a:t>ROW</a:t>
            </a:fld>
            <a:endParaRPr lang="en-US" sz="1000"/>
          </a:p>
        </p:txBody>
      </p:sp>
      <p:sp>
        <p:nvSpPr>
          <p:cNvPr id="143" name="Text Placeholder 10">
            <a:extLst>
              <a:ext uri="{FF2B5EF4-FFF2-40B4-BE49-F238E27FC236}">
                <a16:creationId xmlns:a16="http://schemas.microsoft.com/office/drawing/2014/main" id="{C7615BD5-C0B2-405E-608A-62A14EC2C4A0}"/>
              </a:ext>
            </a:extLst>
          </p:cNvPr>
          <p:cNvSpPr txBox="1">
            <a:spLocks/>
          </p:cNvSpPr>
          <p:nvPr>
            <p:custDataLst>
              <p:tags r:id="rId25"/>
            </p:custDataLst>
          </p:nvPr>
        </p:nvSpPr>
        <p:spPr bwMode="auto">
          <a:xfrm>
            <a:off x="896938" y="4822825"/>
            <a:ext cx="8286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95214E0-E42C-4971-8143-D6363274F7A9}" type="datetime'''S''''''o''u''''''th'''''''' ''A''''me''''''''''r''i''ca'''">
              <a:rPr lang="en-US" altLang="en-US" sz="1000" smtClean="0"/>
              <a:pPr marL="0" indent="0">
                <a:spcBef>
                  <a:spcPct val="0"/>
                </a:spcBef>
                <a:spcAft>
                  <a:spcPct val="0"/>
                </a:spcAft>
                <a:buNone/>
              </a:pPr>
              <a:t>South America</a:t>
            </a:fld>
            <a:endParaRPr lang="en-US" sz="1000"/>
          </a:p>
        </p:txBody>
      </p:sp>
      <p:sp>
        <p:nvSpPr>
          <p:cNvPr id="144" name="Text Placeholder 10">
            <a:extLst>
              <a:ext uri="{FF2B5EF4-FFF2-40B4-BE49-F238E27FC236}">
                <a16:creationId xmlns:a16="http://schemas.microsoft.com/office/drawing/2014/main" id="{80FA3681-CC8C-B353-2F50-0DF3AC4B6436}"/>
              </a:ext>
            </a:extLst>
          </p:cNvPr>
          <p:cNvSpPr txBox="1">
            <a:spLocks/>
          </p:cNvSpPr>
          <p:nvPr>
            <p:custDataLst>
              <p:tags r:id="rId26"/>
            </p:custDataLst>
          </p:nvPr>
        </p:nvSpPr>
        <p:spPr bwMode="auto">
          <a:xfrm>
            <a:off x="896938" y="5026025"/>
            <a:ext cx="809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2EDD57A-00D1-4389-9384-3B19C20435B7}" type="datetime'''''No''rt''''''h'' ''''A''m''''''''''e''r''''i''''''c''''a'">
              <a:rPr lang="en-US" altLang="en-US" sz="1000" smtClean="0"/>
              <a:pPr marL="0" indent="0">
                <a:spcBef>
                  <a:spcPct val="0"/>
                </a:spcBef>
                <a:spcAft>
                  <a:spcPct val="0"/>
                </a:spcAft>
                <a:buNone/>
              </a:pPr>
              <a:t>North America</a:t>
            </a:fld>
            <a:endParaRPr lang="en-US" sz="1000"/>
          </a:p>
        </p:txBody>
      </p:sp>
      <p:sp>
        <p:nvSpPr>
          <p:cNvPr id="145" name="Text Placeholder 10">
            <a:extLst>
              <a:ext uri="{FF2B5EF4-FFF2-40B4-BE49-F238E27FC236}">
                <a16:creationId xmlns:a16="http://schemas.microsoft.com/office/drawing/2014/main" id="{4B104CB0-429C-940D-7267-62249C79913C}"/>
              </a:ext>
            </a:extLst>
          </p:cNvPr>
          <p:cNvSpPr txBox="1">
            <a:spLocks/>
          </p:cNvSpPr>
          <p:nvPr>
            <p:custDataLst>
              <p:tags r:id="rId27"/>
            </p:custDataLst>
          </p:nvPr>
        </p:nvSpPr>
        <p:spPr bwMode="auto">
          <a:xfrm>
            <a:off x="896938" y="5229225"/>
            <a:ext cx="406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F3B30A3-7BCB-4D12-9E1C-CA7F4DA74545}" type="datetime'''''''''Eu''''''''r''''''''o''''p''''''''''e'''''''''''">
              <a:rPr lang="en-US" altLang="en-US" sz="1000" smtClean="0"/>
              <a:pPr marL="0" indent="0">
                <a:spcBef>
                  <a:spcPct val="0"/>
                </a:spcBef>
                <a:spcAft>
                  <a:spcPct val="0"/>
                </a:spcAft>
                <a:buNone/>
              </a:pPr>
              <a:t>Europe</a:t>
            </a:fld>
            <a:endParaRPr lang="en-US" sz="1000"/>
          </a:p>
        </p:txBody>
      </p:sp>
      <p:sp>
        <p:nvSpPr>
          <p:cNvPr id="146" name="Text Placeholder 10">
            <a:extLst>
              <a:ext uri="{FF2B5EF4-FFF2-40B4-BE49-F238E27FC236}">
                <a16:creationId xmlns:a16="http://schemas.microsoft.com/office/drawing/2014/main" id="{523539EC-BC84-65A8-0F96-61B41BC06F27}"/>
              </a:ext>
            </a:extLst>
          </p:cNvPr>
          <p:cNvSpPr txBox="1">
            <a:spLocks/>
          </p:cNvSpPr>
          <p:nvPr>
            <p:custDataLst>
              <p:tags r:id="rId28"/>
            </p:custDataLst>
          </p:nvPr>
        </p:nvSpPr>
        <p:spPr bwMode="auto">
          <a:xfrm>
            <a:off x="896938" y="5432425"/>
            <a:ext cx="273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EBCCB2-C213-4479-9BAF-44B10359EFCC}" type="datetime'I''''''''n''''''''''''''''''''''''''''''''''''d''''i''''a'''">
              <a:rPr lang="en-US" altLang="en-US" sz="1000" smtClean="0"/>
              <a:pPr marL="0" indent="0">
                <a:spcBef>
                  <a:spcPct val="0"/>
                </a:spcBef>
                <a:spcAft>
                  <a:spcPct val="0"/>
                </a:spcAft>
                <a:buNone/>
              </a:pPr>
              <a:t>India</a:t>
            </a:fld>
            <a:endParaRPr lang="en-US" sz="1000"/>
          </a:p>
        </p:txBody>
      </p:sp>
      <p:sp>
        <p:nvSpPr>
          <p:cNvPr id="157" name="Text Placeholder 10">
            <a:extLst>
              <a:ext uri="{FF2B5EF4-FFF2-40B4-BE49-F238E27FC236}">
                <a16:creationId xmlns:a16="http://schemas.microsoft.com/office/drawing/2014/main" id="{1C858A87-9DFD-1988-A9E9-662BDE9ED80A}"/>
              </a:ext>
            </a:extLst>
          </p:cNvPr>
          <p:cNvSpPr txBox="1">
            <a:spLocks/>
          </p:cNvSpPr>
          <p:nvPr>
            <p:custDataLst>
              <p:tags r:id="rId29"/>
            </p:custDataLst>
          </p:nvPr>
        </p:nvSpPr>
        <p:spPr bwMode="auto">
          <a:xfrm>
            <a:off x="896938" y="5635625"/>
            <a:ext cx="330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01D59AA-A3F2-4547-955D-E87F348778BA}" type="datetime'C''''''''''''''''''''h''''''''''''''i''''''''''''''''''na'''">
              <a:rPr lang="en-US" altLang="en-US" sz="1000" smtClean="0"/>
              <a:pPr marL="0" indent="0">
                <a:spcBef>
                  <a:spcPct val="0"/>
                </a:spcBef>
                <a:spcAft>
                  <a:spcPct val="0"/>
                </a:spcAft>
                <a:buNone/>
              </a:pPr>
              <a:t>China</a:t>
            </a:fld>
            <a:endParaRPr lang="en-US" sz="1000"/>
          </a:p>
        </p:txBody>
      </p:sp>
    </p:spTree>
    <p:custDataLst>
      <p:tags r:id="rId2"/>
    </p:custDataLst>
    <p:extLst>
      <p:ext uri="{BB962C8B-B14F-4D97-AF65-F5344CB8AC3E}">
        <p14:creationId xmlns:p14="http://schemas.microsoft.com/office/powerpoint/2010/main" val="540848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E62E5-84D9-9C9C-0CA1-5EE65EC4A04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C22D1FF-B188-EC47-7186-712818346DD0}"/>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7" name="think-cell Slide" r:id="rId7" imgW="592" imgH="591" progId="TCLayout.ActiveDocument.1">
                  <p:embed/>
                </p:oleObj>
              </mc:Choice>
              <mc:Fallback>
                <p:oleObj name="think-cell Slide" r:id="rId7" imgW="592" imgH="591" progId="TCLayout.ActiveDocument.1">
                  <p:embed/>
                  <p:pic>
                    <p:nvPicPr>
                      <p:cNvPr id="10" name="think-cell data - do not delete" hidden="1">
                        <a:extLst>
                          <a:ext uri="{FF2B5EF4-FFF2-40B4-BE49-F238E27FC236}">
                            <a16:creationId xmlns:a16="http://schemas.microsoft.com/office/drawing/2014/main" id="{9C22D1FF-B188-EC47-7186-712818346DD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9B0A91CA-19C4-2B31-3229-A7B945BD2A7E}"/>
              </a:ext>
            </a:extLst>
          </p:cNvPr>
          <p:cNvSpPr>
            <a:spLocks noGrp="1"/>
          </p:cNvSpPr>
          <p:nvPr>
            <p:ph type="title"/>
          </p:nvPr>
        </p:nvSpPr>
        <p:spPr/>
        <p:txBody>
          <a:bodyPr vert="horz">
            <a:noAutofit/>
          </a:bodyPr>
          <a:lstStyle/>
          <a:p>
            <a:r>
              <a:rPr lang="en-US" altLang="zh-CN"/>
              <a:t>US has a large deficit in turbines and is especially weak in refined nickel; China, Japan, and Korea are weak across ores</a:t>
            </a:r>
            <a:endParaRPr lang="zh-CN" altLang="en-US"/>
          </a:p>
        </p:txBody>
      </p:sp>
      <p:sp>
        <p:nvSpPr>
          <p:cNvPr id="18" name="btfpNotesBox440432">
            <a:extLst>
              <a:ext uri="{FF2B5EF4-FFF2-40B4-BE49-F238E27FC236}">
                <a16:creationId xmlns:a16="http://schemas.microsoft.com/office/drawing/2014/main" id="{53687136-DB19-8047-69D9-E62B0A2AC511}"/>
              </a:ext>
            </a:extLst>
          </p:cNvPr>
          <p:cNvSpPr txBox="1"/>
          <p:nvPr>
            <p:custDataLst>
              <p:tags r:id="rId4"/>
            </p:custDataLst>
          </p:nvPr>
        </p:nvSpPr>
        <p:spPr bwMode="gray">
          <a:xfrm>
            <a:off x="330198" y="6293358"/>
            <a:ext cx="9118602"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Data for wind-power generating sets were used as a basis to estimate trade for wind nacelles and blades.</a:t>
            </a:r>
          </a:p>
          <a:p>
            <a:pPr marL="0" indent="0">
              <a:spcBef>
                <a:spcPts val="0"/>
              </a:spcBef>
              <a:buNone/>
            </a:pPr>
            <a:r>
              <a:rPr lang="en-US" sz="800" dirty="0">
                <a:solidFill>
                  <a:srgbClr val="000000"/>
                </a:solidFill>
              </a:rPr>
              <a:t>Sources: USITC, </a:t>
            </a:r>
            <a:r>
              <a:rPr lang="en-US" sz="800" dirty="0">
                <a:solidFill>
                  <a:srgbClr val="000000"/>
                </a:solidFill>
                <a:hlinkClick r:id="rId9"/>
              </a:rPr>
              <a:t>Impact of the Russian Invasion of Ukraine on Global Nickel Trade</a:t>
            </a:r>
            <a:r>
              <a:rPr lang="en-US" sz="800" dirty="0">
                <a:solidFill>
                  <a:srgbClr val="000000"/>
                </a:solidFill>
              </a:rPr>
              <a:t> (2024); Eurostat, US DOE (2022a); US ITA, and analysis based on IEA investment data (2022e), Forest Trends, </a:t>
            </a:r>
            <a:r>
              <a:rPr lang="en-US" sz="800" dirty="0">
                <a:solidFill>
                  <a:srgbClr val="000000"/>
                </a:solidFill>
                <a:hlinkClick r:id="rId10"/>
              </a:rPr>
              <a:t>Forest Policy Trade and Finance Initiative</a:t>
            </a:r>
            <a:r>
              <a:rPr lang="en-US" sz="800" dirty="0">
                <a:solidFill>
                  <a:srgbClr val="000000"/>
                </a:solidFill>
              </a:rPr>
              <a:t> (2022).</a:t>
            </a:r>
            <a:br>
              <a:rPr lang="en-US" sz="800" dirty="0">
                <a:solidFill>
                  <a:srgbClr val="000000"/>
                </a:solidFill>
              </a:rPr>
            </a:b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1"/>
              </a:rPr>
              <a:t>Gernot Wagner</a:t>
            </a:r>
            <a:r>
              <a:rPr lang="en-US" sz="800" dirty="0">
                <a:solidFill>
                  <a:srgbClr val="000000"/>
                </a:solidFill>
              </a:rPr>
              <a:t>. </a:t>
            </a:r>
            <a:r>
              <a:rPr lang="en-US" sz="800" dirty="0">
                <a:solidFill>
                  <a:srgbClr val="000000"/>
                </a:solidFill>
                <a:hlinkClick r:id="rId1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3"/>
              </a:rPr>
              <a:t>Reconsidering Wind</a:t>
            </a:r>
            <a:r>
              <a:rPr lang="en-US" sz="800" dirty="0">
                <a:solidFill>
                  <a:srgbClr val="000000"/>
                </a:solidFill>
              </a:rPr>
              <a:t>” (5 March 2025).</a:t>
            </a:r>
          </a:p>
        </p:txBody>
      </p:sp>
      <p:graphicFrame>
        <p:nvGraphicFramePr>
          <p:cNvPr id="6" name="Table 5">
            <a:extLst>
              <a:ext uri="{FF2B5EF4-FFF2-40B4-BE49-F238E27FC236}">
                <a16:creationId xmlns:a16="http://schemas.microsoft.com/office/drawing/2014/main" id="{3992256B-7248-EBFF-B81A-8C432B35F036}"/>
              </a:ext>
            </a:extLst>
          </p:cNvPr>
          <p:cNvGraphicFramePr>
            <a:graphicFrameLocks noGrp="1"/>
          </p:cNvGraphicFramePr>
          <p:nvPr>
            <p:extLst>
              <p:ext uri="{D42A27DB-BD31-4B8C-83A1-F6EECF244321}">
                <p14:modId xmlns:p14="http://schemas.microsoft.com/office/powerpoint/2010/main" val="3573286805"/>
              </p:ext>
            </p:extLst>
          </p:nvPr>
        </p:nvGraphicFramePr>
        <p:xfrm>
          <a:off x="547552" y="2380129"/>
          <a:ext cx="5086631" cy="3566160"/>
        </p:xfrm>
        <a:graphic>
          <a:graphicData uri="http://schemas.openxmlformats.org/drawingml/2006/table">
            <a:tbl>
              <a:tblPr firstRow="1" bandRow="1"/>
              <a:tblGrid>
                <a:gridCol w="1755946">
                  <a:extLst>
                    <a:ext uri="{9D8B030D-6E8A-4147-A177-3AD203B41FA5}">
                      <a16:colId xmlns:a16="http://schemas.microsoft.com/office/drawing/2014/main" val="363159211"/>
                    </a:ext>
                  </a:extLst>
                </a:gridCol>
                <a:gridCol w="666137">
                  <a:extLst>
                    <a:ext uri="{9D8B030D-6E8A-4147-A177-3AD203B41FA5}">
                      <a16:colId xmlns:a16="http://schemas.microsoft.com/office/drawing/2014/main" val="4037657828"/>
                    </a:ext>
                  </a:extLst>
                </a:gridCol>
                <a:gridCol w="666137">
                  <a:extLst>
                    <a:ext uri="{9D8B030D-6E8A-4147-A177-3AD203B41FA5}">
                      <a16:colId xmlns:a16="http://schemas.microsoft.com/office/drawing/2014/main" val="3933756716"/>
                    </a:ext>
                  </a:extLst>
                </a:gridCol>
                <a:gridCol w="666137">
                  <a:extLst>
                    <a:ext uri="{9D8B030D-6E8A-4147-A177-3AD203B41FA5}">
                      <a16:colId xmlns:a16="http://schemas.microsoft.com/office/drawing/2014/main" val="3414489526"/>
                    </a:ext>
                  </a:extLst>
                </a:gridCol>
                <a:gridCol w="666137">
                  <a:extLst>
                    <a:ext uri="{9D8B030D-6E8A-4147-A177-3AD203B41FA5}">
                      <a16:colId xmlns:a16="http://schemas.microsoft.com/office/drawing/2014/main" val="1718361998"/>
                    </a:ext>
                  </a:extLst>
                </a:gridCol>
                <a:gridCol w="666137">
                  <a:extLst>
                    <a:ext uri="{9D8B030D-6E8A-4147-A177-3AD203B41FA5}">
                      <a16:colId xmlns:a16="http://schemas.microsoft.com/office/drawing/2014/main" val="1903305101"/>
                    </a:ext>
                  </a:extLst>
                </a:gridCol>
              </a:tblGrid>
              <a:tr h="252535">
                <a:tc>
                  <a:txBody>
                    <a:bodyPr/>
                    <a:lstStyle/>
                    <a:p>
                      <a:pPr marL="0" indent="0" algn="l" fontAlgn="b">
                        <a:buNone/>
                      </a:pP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b">
                    <a:lnL>
                      <a:noFill/>
                    </a:lnL>
                    <a:lnR w="28575" cap="flat" cmpd="sng" algn="ctr">
                      <a:solidFill>
                        <a:schemeClr val="tx1"/>
                      </a:solidFill>
                      <a:prstDash val="solid"/>
                      <a:round/>
                      <a:headEnd type="none" w="med" len="med"/>
                      <a:tailEnd type="none" w="med" len="med"/>
                    </a:lnR>
                    <a:lnT>
                      <a:noFill/>
                    </a:lnT>
                    <a:lnB>
                      <a:noFill/>
                    </a:lnB>
                    <a:noFill/>
                  </a:tcPr>
                </a:tc>
                <a:tc>
                  <a:txBody>
                    <a:bodyPr/>
                    <a:lstStyle/>
                    <a:p>
                      <a:pPr marL="0" indent="0" algn="ctr" fontAlgn="b">
                        <a:buNone/>
                      </a:pPr>
                      <a:r>
                        <a:rPr lang="en-US" sz="1200" b="1" i="0" u="none" strike="noStrike">
                          <a:solidFill>
                            <a:srgbClr val="000000"/>
                          </a:solidFill>
                          <a:effectLst/>
                          <a:latin typeface="Arial" panose="020B0604020202020204" pitchFamily="34" charset="0"/>
                          <a:cs typeface="Arial" panose="020B0604020202020204" pitchFamily="34" charset="0"/>
                        </a:rPr>
                        <a:t>China</a:t>
                      </a:r>
                    </a:p>
                  </a:txBody>
                  <a:tcPr anchor="b">
                    <a:lnL w="28575" cap="flat" cmpd="sng" algn="ctr">
                      <a:solidFill>
                        <a:schemeClr val="tx1"/>
                      </a:solidFill>
                      <a:prstDash val="solid"/>
                      <a:round/>
                      <a:headEnd type="none" w="med" len="med"/>
                      <a:tailEnd type="none" w="med" len="med"/>
                    </a:lnL>
                    <a:lnR>
                      <a:noFill/>
                    </a:lnR>
                    <a:lnT>
                      <a:noFill/>
                    </a:lnT>
                    <a:lnB>
                      <a:noFill/>
                    </a:lnB>
                    <a:noFill/>
                  </a:tcPr>
                </a:tc>
                <a:tc>
                  <a:txBody>
                    <a:bodyPr/>
                    <a:lstStyle/>
                    <a:p>
                      <a:pPr marL="0" indent="0" algn="ctr" fontAlgn="b">
                        <a:buNone/>
                      </a:pPr>
                      <a:r>
                        <a:rPr lang="en-US" sz="1200" b="1" i="0" u="none" strike="noStrike">
                          <a:solidFill>
                            <a:srgbClr val="000000"/>
                          </a:solidFill>
                          <a:effectLst/>
                          <a:latin typeface="Arial" panose="020B0604020202020204" pitchFamily="34" charset="0"/>
                          <a:cs typeface="Arial" panose="020B0604020202020204" pitchFamily="34" charset="0"/>
                        </a:rPr>
                        <a:t>EU</a:t>
                      </a:r>
                    </a:p>
                  </a:txBody>
                  <a:tcPr anchor="b">
                    <a:lnL>
                      <a:noFill/>
                    </a:lnL>
                    <a:lnR>
                      <a:noFill/>
                    </a:lnR>
                    <a:lnT>
                      <a:noFill/>
                    </a:lnT>
                    <a:lnB>
                      <a:noFill/>
                    </a:lnB>
                    <a:noFill/>
                  </a:tcPr>
                </a:tc>
                <a:tc>
                  <a:txBody>
                    <a:bodyPr/>
                    <a:lstStyle/>
                    <a:p>
                      <a:pPr marL="0" indent="0" algn="ctr" fontAlgn="b">
                        <a:buNone/>
                      </a:pPr>
                      <a:r>
                        <a:rPr lang="en-US" sz="1200" b="1" i="0" u="none" strike="noStrike">
                          <a:solidFill>
                            <a:srgbClr val="000000"/>
                          </a:solidFill>
                          <a:effectLst/>
                          <a:latin typeface="Arial" panose="020B0604020202020204" pitchFamily="34" charset="0"/>
                          <a:cs typeface="Arial" panose="020B0604020202020204" pitchFamily="34" charset="0"/>
                        </a:rPr>
                        <a:t>US</a:t>
                      </a:r>
                    </a:p>
                  </a:txBody>
                  <a:tcPr anchor="b">
                    <a:lnL>
                      <a:noFill/>
                    </a:lnL>
                    <a:lnR>
                      <a:noFill/>
                    </a:lnR>
                    <a:lnT>
                      <a:noFill/>
                    </a:lnT>
                    <a:lnB>
                      <a:noFill/>
                    </a:lnB>
                    <a:noFill/>
                  </a:tcPr>
                </a:tc>
                <a:tc>
                  <a:txBody>
                    <a:bodyPr/>
                    <a:lstStyle/>
                    <a:p>
                      <a:pPr marL="0" indent="0" algn="ctr" fontAlgn="b">
                        <a:buNone/>
                      </a:pPr>
                      <a:r>
                        <a:rPr lang="en-US" sz="1200" b="1" i="0" u="none" strike="noStrike">
                          <a:solidFill>
                            <a:srgbClr val="000000"/>
                          </a:solidFill>
                          <a:effectLst/>
                          <a:latin typeface="Arial" panose="020B0604020202020204" pitchFamily="34" charset="0"/>
                          <a:cs typeface="Arial" panose="020B0604020202020204" pitchFamily="34" charset="0"/>
                        </a:rPr>
                        <a:t>Japan</a:t>
                      </a:r>
                    </a:p>
                  </a:txBody>
                  <a:tcPr anchor="b">
                    <a:lnL>
                      <a:noFill/>
                    </a:lnL>
                    <a:lnR>
                      <a:noFill/>
                    </a:lnR>
                    <a:lnT>
                      <a:noFill/>
                    </a:lnT>
                    <a:lnB>
                      <a:noFill/>
                    </a:lnB>
                    <a:noFill/>
                  </a:tcPr>
                </a:tc>
                <a:tc>
                  <a:txBody>
                    <a:bodyPr/>
                    <a:lstStyle/>
                    <a:p>
                      <a:pPr marL="0" indent="0" algn="ctr" fontAlgn="b">
                        <a:buNone/>
                      </a:pPr>
                      <a:r>
                        <a:rPr lang="en-US" sz="1200" b="1" i="0" u="none" strike="noStrike">
                          <a:solidFill>
                            <a:srgbClr val="000000"/>
                          </a:solidFill>
                          <a:effectLst/>
                          <a:latin typeface="Arial" panose="020B0604020202020204" pitchFamily="34" charset="0"/>
                          <a:cs typeface="Arial" panose="020B0604020202020204" pitchFamily="34" charset="0"/>
                        </a:rPr>
                        <a:t>Korea</a:t>
                      </a:r>
                    </a:p>
                  </a:txBody>
                  <a:tcPr anchor="b">
                    <a:lnL>
                      <a:noFill/>
                    </a:lnL>
                    <a:lnR>
                      <a:noFill/>
                    </a:lnR>
                    <a:lnT>
                      <a:noFill/>
                    </a:lnT>
                    <a:lnB>
                      <a:noFill/>
                    </a:lnB>
                    <a:noFill/>
                  </a:tcPr>
                </a:tc>
                <a:extLst>
                  <a:ext uri="{0D108BD9-81ED-4DB2-BD59-A6C34878D82A}">
                    <a16:rowId xmlns:a16="http://schemas.microsoft.com/office/drawing/2014/main" val="2237848216"/>
                  </a:ext>
                </a:extLst>
              </a:tr>
              <a:tr h="252535">
                <a:tc>
                  <a:txBody>
                    <a:bodyPr/>
                    <a:lstStyle/>
                    <a:p>
                      <a:pPr marL="0" indent="0" algn="l" fontAlgn="b">
                        <a:buNone/>
                      </a:pPr>
                      <a:r>
                        <a:rPr lang="en-US" sz="1200" b="1" i="0" u="none" strike="noStrike">
                          <a:solidFill>
                            <a:srgbClr val="000000"/>
                          </a:solidFill>
                          <a:effectLst/>
                          <a:latin typeface="Arial" panose="020B0604020202020204" pitchFamily="34" charset="0"/>
                          <a:cs typeface="Arial" panose="020B0604020202020204" pitchFamily="34" charset="0"/>
                        </a:rPr>
                        <a:t>Wind turbines</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indent="0" algn="r" fontAlgn="b">
                        <a:buNone/>
                      </a:pPr>
                      <a:r>
                        <a:rPr lang="en-US" sz="1200" b="1" i="0" u="none" strike="noStrike">
                          <a:solidFill>
                            <a:srgbClr val="000000"/>
                          </a:solidFill>
                          <a:effectLst/>
                          <a:latin typeface="Arial" panose="020B0604020202020204" pitchFamily="34" charset="0"/>
                          <a:cs typeface="Arial" panose="020B0604020202020204" pitchFamily="34" charset="0"/>
                        </a:rPr>
                        <a:t>14%</a:t>
                      </a:r>
                    </a:p>
                  </a:txBody>
                  <a:tcPr anchor="b">
                    <a:lnL w="28575" cap="flat" cmpd="sng" algn="ctr">
                      <a:solidFill>
                        <a:schemeClr val="tx1"/>
                      </a:solidFill>
                      <a:prstDash val="solid"/>
                      <a:round/>
                      <a:headEnd type="none" w="med" len="med"/>
                      <a:tailEnd type="none" w="med" len="med"/>
                    </a:lnL>
                    <a:lnR>
                      <a:noFill/>
                    </a:lnR>
                    <a:lnT>
                      <a:noFill/>
                    </a:lnT>
                    <a:lnB>
                      <a:noFill/>
                    </a:lnB>
                    <a:solidFill>
                      <a:srgbClr val="CDE9D7"/>
                    </a:solidFill>
                  </a:tcPr>
                </a:tc>
                <a:tc>
                  <a:txBody>
                    <a:bodyPr/>
                    <a:lstStyle/>
                    <a:p>
                      <a:pPr marL="0" indent="0" algn="r" fontAlgn="b">
                        <a:buNone/>
                      </a:pPr>
                      <a:r>
                        <a:rPr lang="en-US" sz="1200" b="1" i="0" u="none" strike="noStrike">
                          <a:solidFill>
                            <a:srgbClr val="000000"/>
                          </a:solidFill>
                          <a:effectLst/>
                          <a:latin typeface="Arial" panose="020B0604020202020204" pitchFamily="34" charset="0"/>
                          <a:cs typeface="Arial" panose="020B0604020202020204" pitchFamily="34" charset="0"/>
                        </a:rPr>
                        <a:t>6%</a:t>
                      </a:r>
                    </a:p>
                  </a:txBody>
                  <a:tcPr anchor="b">
                    <a:lnL>
                      <a:noFill/>
                    </a:lnL>
                    <a:lnR>
                      <a:noFill/>
                    </a:lnR>
                    <a:lnT>
                      <a:noFill/>
                    </a:lnT>
                    <a:lnB>
                      <a:noFill/>
                    </a:lnB>
                    <a:solidFill>
                      <a:srgbClr val="D7EDDF"/>
                    </a:solidFill>
                  </a:tcPr>
                </a:tc>
                <a:tc>
                  <a:txBody>
                    <a:bodyPr/>
                    <a:lstStyle/>
                    <a:p>
                      <a:pPr marL="0" indent="0" algn="r" fontAlgn="b">
                        <a:buNone/>
                      </a:pPr>
                      <a:r>
                        <a:rPr lang="en-US" sz="1200" b="1" i="0" u="none" strike="noStrike">
                          <a:solidFill>
                            <a:srgbClr val="000000"/>
                          </a:solidFill>
                          <a:effectLst/>
                          <a:latin typeface="Arial" panose="020B0604020202020204" pitchFamily="34" charset="0"/>
                          <a:cs typeface="Arial" panose="020B0604020202020204" pitchFamily="34" charset="0"/>
                        </a:rPr>
                        <a:t>-38%</a:t>
                      </a:r>
                    </a:p>
                  </a:txBody>
                  <a:tcPr anchor="b">
                    <a:lnL>
                      <a:noFill/>
                    </a:lnL>
                    <a:lnR>
                      <a:noFill/>
                    </a:lnR>
                    <a:lnT>
                      <a:noFill/>
                    </a:lnT>
                    <a:lnB>
                      <a:noFill/>
                    </a:lnB>
                    <a:solidFill>
                      <a:srgbClr val="FBE1E4"/>
                    </a:solidFill>
                  </a:tcPr>
                </a:tc>
                <a:tc>
                  <a:txBody>
                    <a:bodyPr/>
                    <a:lstStyle/>
                    <a:p>
                      <a:pPr marL="0" indent="0" algn="r" fontAlgn="b">
                        <a:buNone/>
                      </a:pPr>
                      <a:r>
                        <a:rPr lang="en-US" sz="1200" b="1" i="0" u="none" strike="noStrike">
                          <a:solidFill>
                            <a:srgbClr val="000000"/>
                          </a:solidFill>
                          <a:effectLst/>
                          <a:latin typeface="Arial" panose="020B0604020202020204" pitchFamily="34" charset="0"/>
                          <a:cs typeface="Arial" panose="020B0604020202020204" pitchFamily="34" charset="0"/>
                        </a:rPr>
                        <a:t>-46%</a:t>
                      </a:r>
                    </a:p>
                  </a:txBody>
                  <a:tcPr anchor="b">
                    <a:lnL>
                      <a:noFill/>
                    </a:lnL>
                    <a:lnR>
                      <a:noFill/>
                    </a:lnR>
                    <a:lnT>
                      <a:noFill/>
                    </a:lnT>
                    <a:lnB>
                      <a:noFill/>
                    </a:lnB>
                    <a:solidFill>
                      <a:srgbClr val="FAD2D4"/>
                    </a:solidFill>
                  </a:tcPr>
                </a:tc>
                <a:tc>
                  <a:txBody>
                    <a:bodyPr/>
                    <a:lstStyle/>
                    <a:p>
                      <a:pPr marL="0" indent="0" algn="r" fontAlgn="b">
                        <a:buNone/>
                      </a:pPr>
                      <a:r>
                        <a:rPr lang="en-US" sz="1200" b="1" i="0" u="none" strike="noStrike">
                          <a:solidFill>
                            <a:srgbClr val="000000"/>
                          </a:solidFill>
                          <a:effectLst/>
                          <a:latin typeface="Arial" panose="020B0604020202020204" pitchFamily="34" charset="0"/>
                          <a:cs typeface="Arial" panose="020B0604020202020204" pitchFamily="34" charset="0"/>
                        </a:rPr>
                        <a:t>80%</a:t>
                      </a:r>
                    </a:p>
                  </a:txBody>
                  <a:tcPr anchor="b">
                    <a:lnL>
                      <a:noFill/>
                    </a:lnL>
                    <a:lnR>
                      <a:noFill/>
                    </a:lnR>
                    <a:lnT>
                      <a:noFill/>
                    </a:lnT>
                    <a:lnB>
                      <a:noFill/>
                    </a:lnB>
                    <a:solidFill>
                      <a:srgbClr val="7CC891"/>
                    </a:solidFill>
                  </a:tcPr>
                </a:tc>
                <a:extLst>
                  <a:ext uri="{0D108BD9-81ED-4DB2-BD59-A6C34878D82A}">
                    <a16:rowId xmlns:a16="http://schemas.microsoft.com/office/drawing/2014/main" val="3054354612"/>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Cobalt ore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-98%</a:t>
                      </a:r>
                    </a:p>
                  </a:txBody>
                  <a:tcPr anchor="b">
                    <a:lnL w="28575" cap="flat" cmpd="sng" algn="ctr">
                      <a:solidFill>
                        <a:schemeClr val="tx1"/>
                      </a:solidFill>
                      <a:prstDash val="solid"/>
                      <a:round/>
                      <a:headEnd type="none" w="med" len="med"/>
                      <a:tailEnd type="none" w="med" len="med"/>
                    </a:lnL>
                    <a:lnR>
                      <a:noFill/>
                    </a:lnR>
                    <a:lnT>
                      <a:noFill/>
                    </a:lnT>
                    <a:lnB>
                      <a:noFill/>
                    </a:lnB>
                    <a:solidFill>
                      <a:srgbClr val="F86C6E"/>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63BE7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0%</a:t>
                      </a:r>
                    </a:p>
                  </a:txBody>
                  <a:tcPr anchor="b">
                    <a:lnL>
                      <a:noFill/>
                    </a:lnL>
                    <a:lnR>
                      <a:noFill/>
                    </a:lnR>
                    <a:lnT>
                      <a:noFill/>
                    </a:lnT>
                    <a:lnB>
                      <a:noFill/>
                    </a:lnB>
                    <a:solidFill>
                      <a:srgbClr val="DEF0E6"/>
                    </a:solidFill>
                  </a:tcPr>
                </a:tc>
                <a:extLst>
                  <a:ext uri="{0D108BD9-81ED-4DB2-BD59-A6C34878D82A}">
                    <a16:rowId xmlns:a16="http://schemas.microsoft.com/office/drawing/2014/main" val="1605621231"/>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Nickel ore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-88%</a:t>
                      </a:r>
                    </a:p>
                  </a:txBody>
                  <a:tcPr anchor="b">
                    <a:lnL w="28575" cap="flat" cmpd="sng" algn="ctr">
                      <a:solidFill>
                        <a:schemeClr val="tx1"/>
                      </a:solidFill>
                      <a:prstDash val="solid"/>
                      <a:round/>
                      <a:headEnd type="none" w="med" len="med"/>
                      <a:tailEnd type="none" w="med" len="med"/>
                    </a:lnL>
                    <a:lnR>
                      <a:noFill/>
                    </a:lnR>
                    <a:lnT>
                      <a:noFill/>
                    </a:lnT>
                    <a:lnB>
                      <a:noFill/>
                    </a:lnB>
                    <a:solidFill>
                      <a:srgbClr val="F88082"/>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-66%</a:t>
                      </a:r>
                    </a:p>
                  </a:txBody>
                  <a:tcPr anchor="b">
                    <a:lnL>
                      <a:noFill/>
                    </a:lnL>
                    <a:lnR>
                      <a:noFill/>
                    </a:lnR>
                    <a:lnT>
                      <a:noFill/>
                    </a:lnT>
                    <a:lnB>
                      <a:noFill/>
                    </a:lnB>
                    <a:solidFill>
                      <a:srgbClr val="F9ABAD"/>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63BE7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extLst>
                  <a:ext uri="{0D108BD9-81ED-4DB2-BD59-A6C34878D82A}">
                    <a16:rowId xmlns:a16="http://schemas.microsoft.com/office/drawing/2014/main" val="20561511"/>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Copper ore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-80%</a:t>
                      </a:r>
                    </a:p>
                  </a:txBody>
                  <a:tcPr anchor="b">
                    <a:lnL w="28575" cap="flat" cmpd="sng" algn="ctr">
                      <a:solidFill>
                        <a:schemeClr val="tx1"/>
                      </a:solidFill>
                      <a:prstDash val="solid"/>
                      <a:round/>
                      <a:headEnd type="none" w="med" len="med"/>
                      <a:tailEnd type="none" w="med" len="med"/>
                    </a:lnL>
                    <a:lnR>
                      <a:noFill/>
                    </a:lnR>
                    <a:lnT>
                      <a:noFill/>
                    </a:lnT>
                    <a:lnB>
                      <a:noFill/>
                    </a:lnB>
                    <a:solidFill>
                      <a:srgbClr val="F98F92"/>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-40%</a:t>
                      </a:r>
                    </a:p>
                  </a:txBody>
                  <a:tcPr anchor="b">
                    <a:lnL>
                      <a:noFill/>
                    </a:lnL>
                    <a:lnR>
                      <a:noFill/>
                    </a:lnR>
                    <a:lnT>
                      <a:noFill/>
                    </a:lnT>
                    <a:lnB>
                      <a:noFill/>
                    </a:lnB>
                    <a:solidFill>
                      <a:srgbClr val="FBDDE0"/>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30%</a:t>
                      </a:r>
                    </a:p>
                  </a:txBody>
                  <a:tcPr anchor="b">
                    <a:lnL>
                      <a:noFill/>
                    </a:lnL>
                    <a:lnR>
                      <a:noFill/>
                    </a:lnR>
                    <a:lnT>
                      <a:noFill/>
                    </a:lnT>
                    <a:lnB>
                      <a:noFill/>
                    </a:lnB>
                    <a:solidFill>
                      <a:srgbClr val="BAE1C6"/>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extLst>
                  <a:ext uri="{0D108BD9-81ED-4DB2-BD59-A6C34878D82A}">
                    <a16:rowId xmlns:a16="http://schemas.microsoft.com/office/drawing/2014/main" val="3932824245"/>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Nickel refined</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4">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-51%</a:t>
                      </a:r>
                    </a:p>
                  </a:txBody>
                  <a:tcPr anchor="b">
                    <a:lnL w="28575" cap="flat" cmpd="sng" algn="ctr">
                      <a:solidFill>
                        <a:schemeClr val="tx1"/>
                      </a:solidFill>
                      <a:prstDash val="solid"/>
                      <a:round/>
                      <a:headEnd type="none" w="med" len="med"/>
                      <a:tailEnd type="none" w="med" len="med"/>
                    </a:lnL>
                    <a:lnR>
                      <a:noFill/>
                    </a:lnR>
                    <a:lnT>
                      <a:noFill/>
                    </a:lnT>
                    <a:lnB>
                      <a:noFill/>
                    </a:lnB>
                    <a:solidFill>
                      <a:srgbClr val="FAC8C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-22%</a:t>
                      </a:r>
                    </a:p>
                  </a:txBody>
                  <a:tcPr anchor="b">
                    <a:lnL>
                      <a:noFill/>
                    </a:lnL>
                    <a:lnR>
                      <a:noFill/>
                    </a:lnR>
                    <a:lnT>
                      <a:noFill/>
                    </a:lnT>
                    <a:lnB>
                      <a:noFill/>
                    </a:lnB>
                    <a:solidFill>
                      <a:srgbClr val="F9FBFD"/>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a:noFill/>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23%</a:t>
                      </a:r>
                    </a:p>
                  </a:txBody>
                  <a:tcPr anchor="b">
                    <a:lnL>
                      <a:noFill/>
                    </a:lnL>
                    <a:lnR>
                      <a:noFill/>
                    </a:lnR>
                    <a:lnT>
                      <a:noFill/>
                    </a:lnT>
                    <a:lnB>
                      <a:noFill/>
                    </a:lnB>
                    <a:solidFill>
                      <a:srgbClr val="C2E5CD"/>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-58%</a:t>
                      </a:r>
                    </a:p>
                  </a:txBody>
                  <a:tcPr anchor="b">
                    <a:lnL>
                      <a:noFill/>
                    </a:lnL>
                    <a:lnR>
                      <a:noFill/>
                    </a:lnR>
                    <a:lnT>
                      <a:noFill/>
                    </a:lnT>
                    <a:lnB>
                      <a:noFill/>
                    </a:lnB>
                    <a:solidFill>
                      <a:srgbClr val="FABABD"/>
                    </a:solidFill>
                  </a:tcPr>
                </a:tc>
                <a:extLst>
                  <a:ext uri="{0D108BD9-81ED-4DB2-BD59-A6C34878D82A}">
                    <a16:rowId xmlns:a16="http://schemas.microsoft.com/office/drawing/2014/main" val="1565787910"/>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Copper refined</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4">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-25%</a:t>
                      </a:r>
                    </a:p>
                  </a:txBody>
                  <a:tcPr anchor="b">
                    <a:lnL w="28575" cap="flat" cmpd="sng" algn="ctr">
                      <a:solidFill>
                        <a:schemeClr val="tx1"/>
                      </a:solidFill>
                      <a:prstDash val="solid"/>
                      <a:round/>
                      <a:headEnd type="none" w="med" len="med"/>
                      <a:tailEnd type="none" w="med" len="med"/>
                    </a:lnL>
                    <a:lnR>
                      <a:noFill/>
                    </a:lnR>
                    <a:lnT>
                      <a:noFill/>
                    </a:lnT>
                    <a:lnB>
                      <a:noFill/>
                    </a:lnB>
                    <a:solidFill>
                      <a:srgbClr val="FBFBFE"/>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-11%</a:t>
                      </a:r>
                    </a:p>
                  </a:txBody>
                  <a:tcPr anchor="b">
                    <a:lnL>
                      <a:noFill/>
                    </a:lnL>
                    <a:lnR>
                      <a:noFill/>
                    </a:lnR>
                    <a:lnT>
                      <a:noFill/>
                    </a:lnT>
                    <a:lnB>
                      <a:noFill/>
                    </a:lnB>
                    <a:solidFill>
                      <a:srgbClr val="ECF6F1"/>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-45%</a:t>
                      </a:r>
                    </a:p>
                  </a:txBody>
                  <a:tcPr anchor="b">
                    <a:lnL>
                      <a:noFill/>
                    </a:lnL>
                    <a:lnR>
                      <a:noFill/>
                    </a:lnR>
                    <a:lnT>
                      <a:noFill/>
                    </a:lnT>
                    <a:lnB>
                      <a:noFill/>
                    </a:lnB>
                    <a:solidFill>
                      <a:srgbClr val="FAD4D6"/>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41%</a:t>
                      </a:r>
                    </a:p>
                  </a:txBody>
                  <a:tcPr anchor="b">
                    <a:lnL>
                      <a:noFill/>
                    </a:lnL>
                    <a:lnR>
                      <a:noFill/>
                    </a:lnR>
                    <a:lnT>
                      <a:noFill/>
                    </a:lnT>
                    <a:lnB>
                      <a:noFill/>
                    </a:lnB>
                    <a:solidFill>
                      <a:srgbClr val="ACDCBA"/>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a:t>
                      </a:r>
                    </a:p>
                  </a:txBody>
                  <a:tcPr anchor="b">
                    <a:lnL>
                      <a:noFill/>
                    </a:lnL>
                    <a:lnR>
                      <a:noFill/>
                    </a:lnR>
                    <a:lnT>
                      <a:noFill/>
                    </a:lnT>
                    <a:lnB>
                      <a:noFill/>
                    </a:lnB>
                    <a:solidFill>
                      <a:srgbClr val="E0F1E7"/>
                    </a:solidFill>
                  </a:tcPr>
                </a:tc>
                <a:extLst>
                  <a:ext uri="{0D108BD9-81ED-4DB2-BD59-A6C34878D82A}">
                    <a16:rowId xmlns:a16="http://schemas.microsoft.com/office/drawing/2014/main" val="2202324017"/>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Iron and steel</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6">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a:t>
                      </a:r>
                    </a:p>
                  </a:txBody>
                  <a:tcPr anchor="b">
                    <a:lnL w="28575" cap="flat" cmpd="sng" algn="ctr">
                      <a:solidFill>
                        <a:schemeClr val="tx1"/>
                      </a:solidFill>
                      <a:prstDash val="solid"/>
                      <a:round/>
                      <a:headEnd type="none" w="med" len="med"/>
                      <a:tailEnd type="none" w="med" len="med"/>
                    </a:lnL>
                    <a:lnR>
                      <a:noFill/>
                    </a:lnR>
                    <a:lnT>
                      <a:noFill/>
                    </a:lnT>
                    <a:lnB>
                      <a:noFill/>
                    </a:lnB>
                    <a:solidFill>
                      <a:srgbClr val="D8EEE0"/>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a:t>
                      </a:r>
                    </a:p>
                  </a:txBody>
                  <a:tcPr anchor="b">
                    <a:lnL>
                      <a:noFill/>
                    </a:lnL>
                    <a:lnR>
                      <a:noFill/>
                    </a:lnR>
                    <a:lnT>
                      <a:noFill/>
                    </a:lnT>
                    <a:lnB>
                      <a:noFill/>
                    </a:lnB>
                    <a:solidFill>
                      <a:srgbClr val="DCEFE3"/>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-24%</a:t>
                      </a:r>
                    </a:p>
                  </a:txBody>
                  <a:tcPr anchor="b">
                    <a:lnL>
                      <a:noFill/>
                    </a:lnL>
                    <a:lnR>
                      <a:noFill/>
                    </a:lnR>
                    <a:lnT>
                      <a:noFill/>
                    </a:lnT>
                    <a:lnB>
                      <a:noFill/>
                    </a:lnB>
                    <a:solidFill>
                      <a:srgbClr val="FCFCFF"/>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31%</a:t>
                      </a:r>
                    </a:p>
                  </a:txBody>
                  <a:tcPr anchor="b">
                    <a:lnL>
                      <a:noFill/>
                    </a:lnL>
                    <a:lnR>
                      <a:noFill/>
                    </a:lnR>
                    <a:lnT>
                      <a:noFill/>
                    </a:lnT>
                    <a:lnB>
                      <a:noFill/>
                    </a:lnB>
                    <a:solidFill>
                      <a:srgbClr val="B8E1C5"/>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17%</a:t>
                      </a:r>
                    </a:p>
                  </a:txBody>
                  <a:tcPr anchor="b">
                    <a:lnL>
                      <a:noFill/>
                    </a:lnL>
                    <a:lnR>
                      <a:noFill/>
                    </a:lnR>
                    <a:lnT>
                      <a:noFill/>
                    </a:lnT>
                    <a:lnB>
                      <a:noFill/>
                    </a:lnB>
                    <a:solidFill>
                      <a:srgbClr val="CAE8D4"/>
                    </a:solidFill>
                  </a:tcPr>
                </a:tc>
                <a:extLst>
                  <a:ext uri="{0D108BD9-81ED-4DB2-BD59-A6C34878D82A}">
                    <a16:rowId xmlns:a16="http://schemas.microsoft.com/office/drawing/2014/main" val="2408549547"/>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Aluminum</a:t>
                      </a:r>
                    </a:p>
                  </a:txBody>
                  <a:tcPr anchor="b">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-7%</a:t>
                      </a:r>
                    </a:p>
                  </a:txBody>
                  <a:tcPr anchor="b">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solidFill>
                      <a:srgbClr val="E7F4ED"/>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-53%</a:t>
                      </a:r>
                    </a:p>
                  </a:txBody>
                  <a:tcPr anchor="b">
                    <a:lnL>
                      <a:noFill/>
                    </a:lnL>
                    <a:lnR>
                      <a:noFill/>
                    </a:lnR>
                    <a:lnT>
                      <a:noFill/>
                    </a:lnT>
                    <a:lnB w="28575" cap="flat" cmpd="sng" algn="ctr">
                      <a:solidFill>
                        <a:schemeClr val="tx1"/>
                      </a:solidFill>
                      <a:prstDash val="solid"/>
                      <a:round/>
                      <a:headEnd type="none" w="med" len="med"/>
                      <a:tailEnd type="none" w="med" len="med"/>
                    </a:lnB>
                    <a:solidFill>
                      <a:srgbClr val="FAC4C7"/>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-80%</a:t>
                      </a:r>
                    </a:p>
                  </a:txBody>
                  <a:tcPr anchor="b">
                    <a:lnL>
                      <a:noFill/>
                    </a:lnL>
                    <a:lnR>
                      <a:noFill/>
                    </a:lnR>
                    <a:lnT>
                      <a:noFill/>
                    </a:lnT>
                    <a:lnB w="28575" cap="flat" cmpd="sng" algn="ctr">
                      <a:solidFill>
                        <a:schemeClr val="tx1"/>
                      </a:solidFill>
                      <a:prstDash val="solid"/>
                      <a:round/>
                      <a:headEnd type="none" w="med" len="med"/>
                      <a:tailEnd type="none" w="med" len="med"/>
                    </a:lnB>
                    <a:solidFill>
                      <a:srgbClr val="F98F92"/>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w="28575" cap="flat" cmpd="sng" algn="ctr">
                      <a:solidFill>
                        <a:schemeClr val="tx1"/>
                      </a:solidFill>
                      <a:prstDash val="solid"/>
                      <a:round/>
                      <a:headEnd type="none" w="med" len="med"/>
                      <a:tailEnd type="none" w="med" len="med"/>
                    </a:lnB>
                    <a:solidFill>
                      <a:srgbClr val="F8696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-100%</a:t>
                      </a:r>
                    </a:p>
                  </a:txBody>
                  <a:tcPr anchor="b">
                    <a:lnL>
                      <a:noFill/>
                    </a:lnL>
                    <a:lnR>
                      <a:noFill/>
                    </a:lnR>
                    <a:lnT>
                      <a:noFill/>
                    </a:lnT>
                    <a:lnB w="28575"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2112283754"/>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Energy </a:t>
                      </a:r>
                      <a:r>
                        <a:rPr lang="en-US" sz="1200" b="0" i="0" u="none" strike="noStrike" kern="1200">
                          <a:solidFill>
                            <a:srgbClr val="000000"/>
                          </a:solidFill>
                          <a:effectLst/>
                          <a:latin typeface="Arial" panose="020B0604020202020204" pitchFamily="34" charset="0"/>
                          <a:ea typeface="+mn-ea"/>
                          <a:cs typeface="Arial" panose="020B0604020202020204" pitchFamily="34" charset="0"/>
                        </a:rPr>
                        <a:t>tech</a:t>
                      </a:r>
                      <a:r>
                        <a:rPr lang="en-US" sz="1200" b="0" i="0" u="none" strike="noStrike">
                          <a:solidFill>
                            <a:srgbClr val="000000"/>
                          </a:solidFill>
                          <a:effectLst/>
                          <a:latin typeface="Arial" panose="020B0604020202020204" pitchFamily="34" charset="0"/>
                          <a:cs typeface="Arial" panose="020B0604020202020204" pitchFamily="34" charset="0"/>
                        </a:rPr>
                        <a:t> average</a:t>
                      </a:r>
                    </a:p>
                  </a:txBody>
                  <a:tcPr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solidFill>
                      <a:schemeClr val="accent1">
                        <a:lumMod val="20000"/>
                        <a:lumOff val="8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15%</a:t>
                      </a:r>
                    </a:p>
                  </a:txBody>
                  <a:tcPr anchor="b">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solidFill>
                      <a:srgbClr val="CCE9D6"/>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-38%</a:t>
                      </a:r>
                    </a:p>
                  </a:txBody>
                  <a:tcPr anchor="b">
                    <a:lnL>
                      <a:noFill/>
                    </a:lnL>
                    <a:lnR>
                      <a:noFill/>
                    </a:lnR>
                    <a:lnT w="28575" cap="flat" cmpd="sng" algn="ctr">
                      <a:solidFill>
                        <a:schemeClr val="tx1"/>
                      </a:solidFill>
                      <a:prstDash val="solid"/>
                      <a:round/>
                      <a:headEnd type="none" w="med" len="med"/>
                      <a:tailEnd type="none" w="med" len="med"/>
                    </a:lnT>
                    <a:lnB>
                      <a:noFill/>
                    </a:lnB>
                    <a:solidFill>
                      <a:srgbClr val="FBE1E4"/>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-16%</a:t>
                      </a:r>
                    </a:p>
                  </a:txBody>
                  <a:tcPr anchor="b">
                    <a:lnL>
                      <a:noFill/>
                    </a:lnL>
                    <a:lnR>
                      <a:noFill/>
                    </a:lnR>
                    <a:lnT w="28575" cap="flat" cmpd="sng" algn="ctr">
                      <a:solidFill>
                        <a:schemeClr val="tx1"/>
                      </a:solidFill>
                      <a:prstDash val="solid"/>
                      <a:round/>
                      <a:headEnd type="none" w="med" len="med"/>
                      <a:tailEnd type="none" w="med" len="med"/>
                    </a:lnT>
                    <a:lnB>
                      <a:noFill/>
                    </a:lnB>
                    <a:solidFill>
                      <a:srgbClr val="F2F8F6"/>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6%</a:t>
                      </a:r>
                    </a:p>
                  </a:txBody>
                  <a:tcPr anchor="b">
                    <a:lnL>
                      <a:noFill/>
                    </a:lnL>
                    <a:lnR>
                      <a:noFill/>
                    </a:lnR>
                    <a:lnT w="28575" cap="flat" cmpd="sng" algn="ctr">
                      <a:solidFill>
                        <a:schemeClr val="tx1"/>
                      </a:solidFill>
                      <a:prstDash val="solid"/>
                      <a:round/>
                      <a:headEnd type="none" w="med" len="med"/>
                      <a:tailEnd type="none" w="med" len="med"/>
                    </a:lnT>
                    <a:lnB>
                      <a:noFill/>
                    </a:lnB>
                    <a:solidFill>
                      <a:srgbClr val="D7EDDF"/>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26%</a:t>
                      </a:r>
                    </a:p>
                  </a:txBody>
                  <a:tcPr anchor="b">
                    <a:lnL>
                      <a:noFill/>
                    </a:lnL>
                    <a:lnR>
                      <a:noFill/>
                    </a:lnR>
                    <a:lnT w="28575" cap="flat" cmpd="sng" algn="ctr">
                      <a:solidFill>
                        <a:schemeClr val="tx1"/>
                      </a:solidFill>
                      <a:prstDash val="solid"/>
                      <a:round/>
                      <a:headEnd type="none" w="med" len="med"/>
                      <a:tailEnd type="none" w="med" len="med"/>
                    </a:lnT>
                    <a:lnB>
                      <a:noFill/>
                    </a:lnB>
                    <a:solidFill>
                      <a:srgbClr val="BEE3CA"/>
                    </a:solidFill>
                  </a:tcPr>
                </a:tc>
                <a:extLst>
                  <a:ext uri="{0D108BD9-81ED-4DB2-BD59-A6C34878D82A}">
                    <a16:rowId xmlns:a16="http://schemas.microsoft.com/office/drawing/2014/main" val="2621360665"/>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CE average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-85%</a:t>
                      </a:r>
                    </a:p>
                  </a:txBody>
                  <a:tcPr anchor="b">
                    <a:lnL w="28575" cap="flat" cmpd="sng" algn="ctr">
                      <a:solidFill>
                        <a:schemeClr val="tx1"/>
                      </a:solidFill>
                      <a:prstDash val="solid"/>
                      <a:round/>
                      <a:headEnd type="none" w="med" len="med"/>
                      <a:tailEnd type="none" w="med" len="med"/>
                    </a:lnL>
                    <a:lnR>
                      <a:noFill/>
                    </a:lnR>
                    <a:lnT>
                      <a:noFill/>
                    </a:lnT>
                    <a:lnB>
                      <a:noFill/>
                    </a:lnB>
                    <a:solidFill>
                      <a:srgbClr val="F88688"/>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-52%</a:t>
                      </a:r>
                    </a:p>
                  </a:txBody>
                  <a:tcPr anchor="b">
                    <a:lnL>
                      <a:noFill/>
                    </a:lnL>
                    <a:lnR>
                      <a:noFill/>
                    </a:lnR>
                    <a:lnT>
                      <a:noFill/>
                    </a:lnT>
                    <a:lnB>
                      <a:noFill/>
                    </a:lnB>
                    <a:solidFill>
                      <a:srgbClr val="FAC6C9"/>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33%</a:t>
                      </a:r>
                    </a:p>
                  </a:txBody>
                  <a:tcPr anchor="b">
                    <a:lnL>
                      <a:noFill/>
                    </a:lnL>
                    <a:lnR>
                      <a:noFill/>
                    </a:lnR>
                    <a:lnT>
                      <a:noFill/>
                    </a:lnT>
                    <a:lnB>
                      <a:noFill/>
                    </a:lnB>
                    <a:solidFill>
                      <a:srgbClr val="B6E0C3"/>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-74%</a:t>
                      </a:r>
                    </a:p>
                  </a:txBody>
                  <a:tcPr anchor="b">
                    <a:lnL>
                      <a:noFill/>
                    </a:lnL>
                    <a:lnR>
                      <a:noFill/>
                    </a:lnR>
                    <a:lnT>
                      <a:noFill/>
                    </a:lnT>
                    <a:lnB>
                      <a:noFill/>
                    </a:lnB>
                    <a:solidFill>
                      <a:srgbClr val="F99B9D"/>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-50%</a:t>
                      </a:r>
                    </a:p>
                  </a:txBody>
                  <a:tcPr anchor="b">
                    <a:lnL>
                      <a:noFill/>
                    </a:lnL>
                    <a:lnR>
                      <a:noFill/>
                    </a:lnR>
                    <a:lnT>
                      <a:noFill/>
                    </a:lnT>
                    <a:lnB>
                      <a:noFill/>
                    </a:lnB>
                    <a:solidFill>
                      <a:srgbClr val="FACACD"/>
                    </a:solidFill>
                  </a:tcPr>
                </a:tc>
                <a:extLst>
                  <a:ext uri="{0D108BD9-81ED-4DB2-BD59-A6C34878D82A}">
                    <a16:rowId xmlns:a16="http://schemas.microsoft.com/office/drawing/2014/main" val="1914646939"/>
                  </a:ext>
                </a:extLst>
              </a:tr>
              <a:tr h="164496">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Refined average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4">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anchor="b">
                    <a:lnL w="28575" cap="flat" cmpd="sng" algn="ctr">
                      <a:solidFill>
                        <a:schemeClr val="tx1"/>
                      </a:solidFill>
                      <a:prstDash val="solid"/>
                      <a:round/>
                      <a:headEnd type="none" w="med" len="med"/>
                      <a:tailEnd type="none" w="med" len="med"/>
                    </a:lnL>
                    <a:lnR>
                      <a:noFill/>
                    </a:lnR>
                    <a:lnT>
                      <a:noFill/>
                    </a:lnT>
                    <a:lnB>
                      <a:noFill/>
                    </a:lnB>
                    <a:solidFill>
                      <a:srgbClr val="FBD7DA"/>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a:t>
                      </a:r>
                    </a:p>
                  </a:txBody>
                  <a:tcPr anchor="b">
                    <a:lnL>
                      <a:noFill/>
                    </a:lnL>
                    <a:lnR>
                      <a:noFill/>
                    </a:lnR>
                    <a:lnT>
                      <a:noFill/>
                    </a:lnT>
                    <a:lnB>
                      <a:noFill/>
                    </a:lnB>
                    <a:solidFill>
                      <a:srgbClr val="DDF0E4"/>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anchor="b">
                    <a:lnL>
                      <a:noFill/>
                    </a:lnL>
                    <a:lnR>
                      <a:noFill/>
                    </a:lnR>
                    <a:lnT>
                      <a:noFill/>
                    </a:lnT>
                    <a:lnB>
                      <a:noFill/>
                    </a:lnB>
                    <a:solidFill>
                      <a:srgbClr val="FBD7DA"/>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35%</a:t>
                      </a:r>
                    </a:p>
                  </a:txBody>
                  <a:tcPr anchor="b">
                    <a:lnL>
                      <a:noFill/>
                    </a:lnL>
                    <a:lnR>
                      <a:noFill/>
                    </a:lnR>
                    <a:lnT>
                      <a:noFill/>
                    </a:lnT>
                    <a:lnB>
                      <a:noFill/>
                    </a:lnB>
                    <a:solidFill>
                      <a:srgbClr val="B3DFC0"/>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a:t>
                      </a:r>
                    </a:p>
                  </a:txBody>
                  <a:tcPr anchor="b">
                    <a:lnL>
                      <a:noFill/>
                    </a:lnL>
                    <a:lnR>
                      <a:noFill/>
                    </a:lnR>
                    <a:lnT>
                      <a:noFill/>
                    </a:lnT>
                    <a:lnB>
                      <a:noFill/>
                    </a:lnB>
                    <a:solidFill>
                      <a:srgbClr val="DCEFE3"/>
                    </a:solidFill>
                  </a:tcPr>
                </a:tc>
                <a:extLst>
                  <a:ext uri="{0D108BD9-81ED-4DB2-BD59-A6C34878D82A}">
                    <a16:rowId xmlns:a16="http://schemas.microsoft.com/office/drawing/2014/main" val="2343405147"/>
                  </a:ext>
                </a:extLst>
              </a:tr>
              <a:tr h="252535">
                <a:tc>
                  <a:txBody>
                    <a:bodyPr/>
                    <a:lstStyle/>
                    <a:p>
                      <a:pPr marL="0" indent="0" algn="l" fontAlgn="b">
                        <a:buNone/>
                      </a:pPr>
                      <a:r>
                        <a:rPr lang="en-US" sz="1200" b="0" i="0" u="none" strike="noStrike">
                          <a:solidFill>
                            <a:srgbClr val="000000"/>
                          </a:solidFill>
                          <a:effectLst/>
                          <a:latin typeface="Arial" panose="020B0604020202020204" pitchFamily="34" charset="0"/>
                          <a:cs typeface="Arial" panose="020B0604020202020204" pitchFamily="34" charset="0"/>
                        </a:rPr>
                        <a:t>Bulk average</a:t>
                      </a:r>
                    </a:p>
                  </a:txBody>
                  <a:tcPr anchor="b">
                    <a:lnL>
                      <a:noFill/>
                    </a:lnL>
                    <a:lnR w="28575" cap="flat" cmpd="sng" algn="ctr">
                      <a:solidFill>
                        <a:schemeClr val="tx1"/>
                      </a:solidFill>
                      <a:prstDash val="solid"/>
                      <a:round/>
                      <a:headEnd type="none" w="med" len="med"/>
                      <a:tailEnd type="none" w="med" len="med"/>
                    </a:lnR>
                    <a:lnT>
                      <a:noFill/>
                    </a:lnT>
                    <a:lnB>
                      <a:noFill/>
                    </a:lnB>
                    <a:solidFill>
                      <a:schemeClr val="accent6">
                        <a:lumMod val="40000"/>
                        <a:lumOff val="60000"/>
                      </a:schemeClr>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-8%</a:t>
                      </a:r>
                    </a:p>
                  </a:txBody>
                  <a:tcPr anchor="b">
                    <a:lnL w="28575" cap="flat" cmpd="sng" algn="ctr">
                      <a:solidFill>
                        <a:schemeClr val="tx1"/>
                      </a:solidFill>
                      <a:prstDash val="solid"/>
                      <a:round/>
                      <a:headEnd type="none" w="med" len="med"/>
                      <a:tailEnd type="none" w="med" len="med"/>
                    </a:lnL>
                    <a:lnR>
                      <a:noFill/>
                    </a:lnR>
                    <a:lnT>
                      <a:noFill/>
                    </a:lnT>
                    <a:lnB>
                      <a:noFill/>
                    </a:lnB>
                    <a:solidFill>
                      <a:srgbClr val="E8F4EE"/>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-20%</a:t>
                      </a:r>
                    </a:p>
                  </a:txBody>
                  <a:tcPr anchor="b">
                    <a:lnL>
                      <a:noFill/>
                    </a:lnL>
                    <a:lnR>
                      <a:noFill/>
                    </a:lnR>
                    <a:lnT>
                      <a:noFill/>
                    </a:lnT>
                    <a:lnB>
                      <a:noFill/>
                    </a:lnB>
                    <a:solidFill>
                      <a:srgbClr val="F7FAFB"/>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-28%</a:t>
                      </a:r>
                    </a:p>
                  </a:txBody>
                  <a:tcPr anchor="b">
                    <a:lnL>
                      <a:noFill/>
                    </a:lnL>
                    <a:lnR>
                      <a:noFill/>
                    </a:lnR>
                    <a:lnT>
                      <a:noFill/>
                    </a:lnT>
                    <a:lnB>
                      <a:noFill/>
                    </a:lnB>
                    <a:solidFill>
                      <a:srgbClr val="FBF5F8"/>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-21%</a:t>
                      </a:r>
                    </a:p>
                  </a:txBody>
                  <a:tcPr anchor="b">
                    <a:lnL>
                      <a:noFill/>
                    </a:lnL>
                    <a:lnR>
                      <a:noFill/>
                    </a:lnR>
                    <a:lnT>
                      <a:noFill/>
                    </a:lnT>
                    <a:lnB>
                      <a:noFill/>
                    </a:lnB>
                    <a:solidFill>
                      <a:srgbClr val="F8FBFC"/>
                    </a:solidFill>
                  </a:tcPr>
                </a:tc>
                <a:tc>
                  <a:txBody>
                    <a:bodyPr/>
                    <a:lstStyle/>
                    <a:p>
                      <a:pPr marL="0" indent="0" algn="r" fontAlgn="b">
                        <a:buNone/>
                      </a:pPr>
                      <a:r>
                        <a:rPr lang="en-US" sz="1200" b="0" i="0" u="none" strike="noStrike">
                          <a:solidFill>
                            <a:srgbClr val="000000"/>
                          </a:solidFill>
                          <a:effectLst/>
                          <a:latin typeface="Arial" panose="020B0604020202020204" pitchFamily="34" charset="0"/>
                          <a:cs typeface="Arial" panose="020B0604020202020204" pitchFamily="34" charset="0"/>
                        </a:rPr>
                        <a:t>-13%</a:t>
                      </a:r>
                    </a:p>
                  </a:txBody>
                  <a:tcPr anchor="b">
                    <a:lnL>
                      <a:noFill/>
                    </a:lnL>
                    <a:lnR>
                      <a:noFill/>
                    </a:lnR>
                    <a:lnT>
                      <a:noFill/>
                    </a:lnT>
                    <a:lnB>
                      <a:noFill/>
                    </a:lnB>
                    <a:solidFill>
                      <a:srgbClr val="EEF7F3"/>
                    </a:solidFill>
                  </a:tcPr>
                </a:tc>
                <a:extLst>
                  <a:ext uri="{0D108BD9-81ED-4DB2-BD59-A6C34878D82A}">
                    <a16:rowId xmlns:a16="http://schemas.microsoft.com/office/drawing/2014/main" val="2478560258"/>
                  </a:ext>
                </a:extLst>
              </a:tr>
            </a:tbl>
          </a:graphicData>
        </a:graphic>
      </p:graphicFrame>
      <p:cxnSp>
        <p:nvCxnSpPr>
          <p:cNvPr id="14" name="btfpColumnHeaderBoxLine223027">
            <a:extLst>
              <a:ext uri="{FF2B5EF4-FFF2-40B4-BE49-F238E27FC236}">
                <a16:creationId xmlns:a16="http://schemas.microsoft.com/office/drawing/2014/main" id="{ED4791A6-1BFE-5761-7241-28A18B2F3F0E}"/>
              </a:ext>
            </a:extLst>
          </p:cNvPr>
          <p:cNvCxnSpPr>
            <a:cxnSpLocks/>
          </p:cNvCxnSpPr>
          <p:nvPr/>
        </p:nvCxnSpPr>
        <p:spPr bwMode="gray">
          <a:xfrm>
            <a:off x="329184" y="1813136"/>
            <a:ext cx="540604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btfpColumnHeaderBoxText223027">
            <a:extLst>
              <a:ext uri="{FF2B5EF4-FFF2-40B4-BE49-F238E27FC236}">
                <a16:creationId xmlns:a16="http://schemas.microsoft.com/office/drawing/2014/main" id="{5A222454-F40A-4A7D-F5A1-B4BCD66326D2}"/>
              </a:ext>
            </a:extLst>
          </p:cNvPr>
          <p:cNvSpPr txBox="1"/>
          <p:nvPr/>
        </p:nvSpPr>
        <p:spPr bwMode="gray">
          <a:xfrm>
            <a:off x="329184" y="1523703"/>
            <a:ext cx="5686181" cy="288219"/>
          </a:xfrm>
          <a:prstGeom prst="rect">
            <a:avLst/>
          </a:prstGeom>
          <a:noFill/>
        </p:spPr>
        <p:txBody>
          <a:bodyPr vert="horz" wrap="square" lIns="36036" tIns="36036" rIns="36036" bIns="36036" rtlCol="0" anchor="b">
            <a:spAutoFit/>
          </a:bodyPr>
          <a:lstStyle/>
          <a:p>
            <a:pPr marL="0" indent="0">
              <a:buNone/>
            </a:pPr>
            <a:r>
              <a:rPr lang="en-US" sz="1400" b="1" dirty="0"/>
              <a:t>Trade balance (%) along supply chains in select countries, </a:t>
            </a:r>
            <a:r>
              <a:rPr lang="en-US" sz="1400" i="1" dirty="0"/>
              <a:t>2021</a:t>
            </a:r>
            <a:endParaRPr lang="en-US" sz="1400" dirty="0"/>
          </a:p>
        </p:txBody>
      </p:sp>
      <p:sp>
        <p:nvSpPr>
          <p:cNvPr id="3" name="TextBox 2">
            <a:extLst>
              <a:ext uri="{FF2B5EF4-FFF2-40B4-BE49-F238E27FC236}">
                <a16:creationId xmlns:a16="http://schemas.microsoft.com/office/drawing/2014/main" id="{CB1DC141-23EB-7FB9-CBC3-3514E0566F55}"/>
              </a:ext>
            </a:extLst>
          </p:cNvPr>
          <p:cNvSpPr txBox="1"/>
          <p:nvPr/>
        </p:nvSpPr>
        <p:spPr bwMode="gray">
          <a:xfrm>
            <a:off x="546223" y="1960038"/>
            <a:ext cx="5086630" cy="411257"/>
          </a:xfrm>
          <a:prstGeom prst="rect">
            <a:avLst/>
          </a:prstGeom>
          <a:solidFill>
            <a:schemeClr val="accent2"/>
          </a:solidFill>
        </p:spPr>
        <p:txBody>
          <a:bodyPr wrap="square" lIns="36000" tIns="36000" rIns="36000" bIns="36000" rtlCol="0">
            <a:spAutoFit/>
          </a:bodyPr>
          <a:lstStyle/>
          <a:p>
            <a:pPr marL="0" indent="0">
              <a:buNone/>
            </a:pPr>
            <a:r>
              <a:rPr lang="en-US" sz="1100" dirty="0">
                <a:solidFill>
                  <a:schemeClr val="bg1"/>
                </a:solidFill>
              </a:rPr>
              <a:t>China: modest surplus in turbine but depends on foreign ore and refining; EU weak on ore; US good on ore but weak in refining</a:t>
            </a:r>
          </a:p>
        </p:txBody>
      </p:sp>
      <p:sp>
        <p:nvSpPr>
          <p:cNvPr id="75" name="TextBox 74">
            <a:extLst>
              <a:ext uri="{FF2B5EF4-FFF2-40B4-BE49-F238E27FC236}">
                <a16:creationId xmlns:a16="http://schemas.microsoft.com/office/drawing/2014/main" id="{9C957A2E-99E0-60EB-61AB-90C0F96E9215}"/>
              </a:ext>
            </a:extLst>
          </p:cNvPr>
          <p:cNvSpPr txBox="1"/>
          <p:nvPr/>
        </p:nvSpPr>
        <p:spPr bwMode="gray">
          <a:xfrm>
            <a:off x="7005918" y="2380129"/>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77" name="TextBox 8">
            <a:extLst>
              <a:ext uri="{FF2B5EF4-FFF2-40B4-BE49-F238E27FC236}">
                <a16:creationId xmlns:a16="http://schemas.microsoft.com/office/drawing/2014/main" id="{56606C24-7514-3554-64EF-8FD6FC63F245}"/>
              </a:ext>
            </a:extLst>
          </p:cNvPr>
          <p:cNvSpPr txBox="1"/>
          <p:nvPr/>
        </p:nvSpPr>
        <p:spPr bwMode="gray">
          <a:xfrm>
            <a:off x="6557818" y="1554480"/>
            <a:ext cx="5212080" cy="2735021"/>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pPr>
            <a:r>
              <a:rPr lang="en-US" sz="1050" b="1" dirty="0"/>
              <a:t>Nickel exports: </a:t>
            </a:r>
            <a:r>
              <a:rPr lang="en-US" sz="1050" dirty="0"/>
              <a:t>Russia's main nickel exports are unwrought refined nickel and nickel matte; nearly all matte is processed at </a:t>
            </a:r>
            <a:r>
              <a:rPr lang="en-US" sz="1050" dirty="0" err="1"/>
              <a:t>Nornickel's</a:t>
            </a:r>
            <a:r>
              <a:rPr lang="en-US" sz="1050" dirty="0"/>
              <a:t> Finland plant, with refined nickel sold globally.</a:t>
            </a:r>
          </a:p>
          <a:p>
            <a:pPr lvl="1">
              <a:spcBef>
                <a:spcPts val="0"/>
              </a:spcBef>
              <a:spcAft>
                <a:spcPts val="400"/>
              </a:spcAft>
              <a:buFont typeface="Arial" panose="020B0604020202020204" pitchFamily="34" charset="0"/>
              <a:buChar char="–"/>
            </a:pPr>
            <a:r>
              <a:rPr lang="en-US" sz="850" b="1" dirty="0"/>
              <a:t>Post-2022 shifts: </a:t>
            </a:r>
            <a:r>
              <a:rPr lang="en-US" sz="850" dirty="0"/>
              <a:t>Imports of refined nickel from Russia dropped 41% in 2023 due to lower prices; US imports fell by 93% ($19M vs. $264M in 2022), with Germany and the Netherlands also declining.</a:t>
            </a:r>
          </a:p>
          <a:p>
            <a:pPr lvl="1">
              <a:spcBef>
                <a:spcPts val="0"/>
              </a:spcBef>
              <a:spcAft>
                <a:spcPts val="400"/>
              </a:spcAft>
              <a:buFont typeface="Arial" panose="020B0604020202020204" pitchFamily="34" charset="0"/>
              <a:buChar char="–"/>
            </a:pPr>
            <a:r>
              <a:rPr lang="en-US" sz="850" b="1" dirty="0"/>
              <a:t>China’s role: </a:t>
            </a:r>
            <a:r>
              <a:rPr lang="en-US" sz="850" dirty="0"/>
              <a:t>China, the Netherlands, and Taiwan accounted for 91% of Russian refined nickel imports in 2023; many Chinese firms shifted to cheaper nickel from Indonesia.</a:t>
            </a:r>
          </a:p>
          <a:p>
            <a:pPr>
              <a:spcBef>
                <a:spcPts val="0"/>
              </a:spcBef>
              <a:spcAft>
                <a:spcPts val="400"/>
              </a:spcAft>
            </a:pPr>
            <a:r>
              <a:rPr lang="en-US" sz="1050" b="1" dirty="0"/>
              <a:t>Balsa wood demand:</a:t>
            </a:r>
            <a:r>
              <a:rPr lang="en-US" sz="1050" dirty="0"/>
              <a:t> Lightweight balsa is essential for wind turbine blades, with global demand at </a:t>
            </a:r>
            <a:r>
              <a:rPr lang="en-US" sz="1050" b="1" dirty="0"/>
              <a:t>400,000 to 465,000 m³/year.</a:t>
            </a:r>
            <a:endParaRPr lang="en-US" sz="1050" dirty="0"/>
          </a:p>
          <a:p>
            <a:pPr lvl="1">
              <a:spcBef>
                <a:spcPts val="0"/>
              </a:spcBef>
              <a:spcAft>
                <a:spcPts val="400"/>
              </a:spcAft>
              <a:buFont typeface="Arial" panose="020B0604020202020204" pitchFamily="34" charset="0"/>
              <a:buChar char="–"/>
            </a:pPr>
            <a:r>
              <a:rPr lang="en-US" sz="850" b="1" dirty="0"/>
              <a:t>China: </a:t>
            </a:r>
            <a:r>
              <a:rPr lang="en-US" sz="850" dirty="0"/>
              <a:t>Accounts for 50% of global balsa imports, driven by rapid wind energy expansion (60% capacity growth in 2020).</a:t>
            </a:r>
          </a:p>
          <a:p>
            <a:pPr lvl="1">
              <a:spcBef>
                <a:spcPts val="0"/>
              </a:spcBef>
              <a:spcAft>
                <a:spcPts val="400"/>
              </a:spcAft>
              <a:buFont typeface="Arial" panose="020B0604020202020204" pitchFamily="34" charset="0"/>
              <a:buChar char="–"/>
            </a:pPr>
            <a:r>
              <a:rPr lang="en-US" sz="850" b="1" dirty="0"/>
              <a:t>Key markets: </a:t>
            </a:r>
            <a:r>
              <a:rPr lang="en-US" sz="850" dirty="0"/>
              <a:t>The EU (20% of global imports, led by Denmark, Poland, and Germany) and the US (7.6%, top tropical wood species, 23% of imports in 2018).</a:t>
            </a:r>
          </a:p>
          <a:p>
            <a:pPr marL="285750" indent="-285750">
              <a:spcAft>
                <a:spcPts val="600"/>
              </a:spcAft>
              <a:buFont typeface="Arial" panose="020B0604020202020204" pitchFamily="34" charset="0"/>
              <a:buChar char="•"/>
            </a:pPr>
            <a:endParaRPr lang="en-US" sz="1050" dirty="0"/>
          </a:p>
        </p:txBody>
      </p:sp>
      <p:sp>
        <p:nvSpPr>
          <p:cNvPr id="131" name="TextBox 130">
            <a:extLst>
              <a:ext uri="{FF2B5EF4-FFF2-40B4-BE49-F238E27FC236}">
                <a16:creationId xmlns:a16="http://schemas.microsoft.com/office/drawing/2014/main" id="{89EB79D8-AA6D-ED32-A7CB-48FA0FF5CF96}"/>
              </a:ext>
            </a:extLst>
          </p:cNvPr>
          <p:cNvSpPr txBox="1"/>
          <p:nvPr/>
        </p:nvSpPr>
        <p:spPr bwMode="gray">
          <a:xfrm>
            <a:off x="0" y="-8862"/>
            <a:ext cx="3383666" cy="318119"/>
          </a:xfrm>
          <a:prstGeom prst="rect">
            <a:avLst/>
          </a:prstGeom>
          <a:solidFill>
            <a:srgbClr val="FFC000"/>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n-ea"/>
                <a:cs typeface="+mn-cs"/>
              </a:rPr>
              <a:t>Trade</a:t>
            </a:r>
          </a:p>
        </p:txBody>
      </p:sp>
    </p:spTree>
    <p:custDataLst>
      <p:tags r:id="rId2"/>
    </p:custDataLst>
    <p:extLst>
      <p:ext uri="{BB962C8B-B14F-4D97-AF65-F5344CB8AC3E}">
        <p14:creationId xmlns:p14="http://schemas.microsoft.com/office/powerpoint/2010/main" val="1557584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1" name="think-cell Slide" r:id="rId38" imgW="592" imgH="591" progId="TCLayout.ActiveDocument.1">
                  <p:embed/>
                </p:oleObj>
              </mc:Choice>
              <mc:Fallback>
                <p:oleObj name="think-cell Slide" r:id="rId38" imgW="592" imgH="591" progId="TCLayout.ActiveDocument.1">
                  <p:embed/>
                  <p:pic>
                    <p:nvPicPr>
                      <p:cNvPr id="7" name="think-cell data - do not delete" hidden="1"/>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China the only market with production expected to surpass domestic demand in 2028; significant deficits in Europe and NAM</a:t>
            </a:r>
          </a:p>
        </p:txBody>
      </p:sp>
      <p:sp>
        <p:nvSpPr>
          <p:cNvPr id="287" name="btfpNotesBox440432"/>
          <p:cNvSpPr txBox="1"/>
          <p:nvPr>
            <p:custDataLst>
              <p:tags r:id="rId4"/>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IEA, </a:t>
            </a:r>
            <a:r>
              <a:rPr lang="en-US" sz="800" dirty="0">
                <a:solidFill>
                  <a:srgbClr val="000000"/>
                </a:solidFill>
                <a:hlinkClick r:id="rId40"/>
              </a:rPr>
              <a:t>Energy Technology Perspectives</a:t>
            </a:r>
            <a:r>
              <a:rPr lang="en-US" sz="800" dirty="0">
                <a:solidFill>
                  <a:srgbClr val="000000"/>
                </a:solidFill>
              </a:rPr>
              <a:t> (2023); GWEC, </a:t>
            </a:r>
            <a:r>
              <a:rPr lang="en-US" sz="800" dirty="0">
                <a:solidFill>
                  <a:srgbClr val="000000"/>
                </a:solidFill>
                <a:hlinkClick r:id="rId41"/>
              </a:rPr>
              <a:t>Global Wind Report</a:t>
            </a:r>
            <a:r>
              <a:rPr lang="en-US" sz="800" dirty="0">
                <a:solidFill>
                  <a:srgbClr val="000000"/>
                </a:solidFill>
              </a:rPr>
              <a:t> (2024).</a:t>
            </a:r>
          </a:p>
          <a:p>
            <a:pPr marL="0" indent="0">
              <a:spcBef>
                <a:spcPts val="0"/>
              </a:spcBef>
              <a:buNone/>
            </a:pPr>
            <a:r>
              <a:rPr lang="en-US" sz="800" dirty="0">
                <a:solidFill>
                  <a:srgbClr val="000000"/>
                </a:solidFill>
              </a:rPr>
              <a:t>Credit: Petr </a:t>
            </a:r>
            <a:r>
              <a:rPr lang="en-US" sz="800" dirty="0" err="1">
                <a:solidFill>
                  <a:srgbClr val="000000"/>
                </a:solidFill>
              </a:rPr>
              <a:t>Jenicek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42"/>
              </a:rPr>
              <a:t>Gernot Wagner</a:t>
            </a:r>
            <a:r>
              <a:rPr lang="en-US" sz="800" dirty="0">
                <a:solidFill>
                  <a:srgbClr val="000000"/>
                </a:solidFill>
              </a:rPr>
              <a:t>. </a:t>
            </a:r>
            <a:r>
              <a:rPr lang="en-US" sz="800" dirty="0">
                <a:solidFill>
                  <a:srgbClr val="000000"/>
                </a:solidFill>
                <a:hlinkClick r:id="rId4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4"/>
              </a:rPr>
              <a:t>Reconsidering Wind</a:t>
            </a:r>
            <a:r>
              <a:rPr lang="en-US" sz="800" dirty="0">
                <a:solidFill>
                  <a:srgbClr val="000000"/>
                </a:solidFill>
              </a:rPr>
              <a:t>” (5 March 2025).</a:t>
            </a:r>
          </a:p>
        </p:txBody>
      </p:sp>
      <p:graphicFrame>
        <p:nvGraphicFramePr>
          <p:cNvPr id="10" name="Chart 9">
            <a:extLst>
              <a:ext uri="{FF2B5EF4-FFF2-40B4-BE49-F238E27FC236}">
                <a16:creationId xmlns:a16="http://schemas.microsoft.com/office/drawing/2014/main" id="{591248D4-8751-4158-E449-E6200A4A2CE0}"/>
              </a:ext>
            </a:extLst>
          </p:cNvPr>
          <p:cNvGraphicFramePr/>
          <p:nvPr>
            <p:custDataLst>
              <p:tags r:id="rId5"/>
            </p:custDataLst>
          </p:nvPr>
        </p:nvGraphicFramePr>
        <p:xfrm>
          <a:off x="247650" y="3568700"/>
          <a:ext cx="7573963" cy="2579688"/>
        </p:xfrm>
        <a:graphic>
          <a:graphicData uri="http://schemas.openxmlformats.org/drawingml/2006/chart">
            <c:chart xmlns:c="http://schemas.openxmlformats.org/drawingml/2006/chart" xmlns:r="http://schemas.openxmlformats.org/officeDocument/2006/relationships" r:id="rId45"/>
          </a:graphicData>
        </a:graphic>
      </p:graphicFrame>
      <p:cxnSp>
        <p:nvCxnSpPr>
          <p:cNvPr id="328" name="Straight Connector 327">
            <a:extLst>
              <a:ext uri="{FF2B5EF4-FFF2-40B4-BE49-F238E27FC236}">
                <a16:creationId xmlns:a16="http://schemas.microsoft.com/office/drawing/2014/main" id="{4C7EAA96-039E-3CC1-744B-42C4A451B6B7}"/>
              </a:ext>
            </a:extLst>
          </p:cNvPr>
          <p:cNvCxnSpPr/>
          <p:nvPr>
            <p:custDataLst>
              <p:tags r:id="rId6"/>
            </p:custDataLst>
          </p:nvPr>
        </p:nvCxnSpPr>
        <p:spPr bwMode="auto">
          <a:xfrm flipV="1">
            <a:off x="806450" y="3427414"/>
            <a:ext cx="0" cy="625475"/>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9" name="Straight Connector 328">
            <a:extLst>
              <a:ext uri="{FF2B5EF4-FFF2-40B4-BE49-F238E27FC236}">
                <a16:creationId xmlns:a16="http://schemas.microsoft.com/office/drawing/2014/main" id="{0B8DF8DE-CB9F-092E-0221-54D8CB47F292}"/>
              </a:ext>
            </a:extLst>
          </p:cNvPr>
          <p:cNvCxnSpPr/>
          <p:nvPr>
            <p:custDataLst>
              <p:tags r:id="rId7"/>
            </p:custDataLst>
          </p:nvPr>
        </p:nvCxnSpPr>
        <p:spPr bwMode="auto">
          <a:xfrm>
            <a:off x="806449" y="3427413"/>
            <a:ext cx="52863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90B33018-89AB-DC02-AE4C-CD92E21ECBD2}"/>
              </a:ext>
            </a:extLst>
          </p:cNvPr>
          <p:cNvCxnSpPr/>
          <p:nvPr>
            <p:custDataLst>
              <p:tags r:id="rId8"/>
            </p:custDataLst>
          </p:nvPr>
        </p:nvCxnSpPr>
        <p:spPr bwMode="auto">
          <a:xfrm>
            <a:off x="1335088" y="3427413"/>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F1F83BF9-E7E9-2E36-D7A0-259C31D3602E}"/>
              </a:ext>
            </a:extLst>
          </p:cNvPr>
          <p:cNvCxnSpPr/>
          <p:nvPr>
            <p:custDataLst>
              <p:tags r:id="rId9"/>
            </p:custDataLst>
          </p:nvPr>
        </p:nvCxnSpPr>
        <p:spPr bwMode="auto">
          <a:xfrm>
            <a:off x="2817813" y="4440238"/>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61" name="Straight Connector 260">
            <a:extLst>
              <a:ext uri="{FF2B5EF4-FFF2-40B4-BE49-F238E27FC236}">
                <a16:creationId xmlns:a16="http://schemas.microsoft.com/office/drawing/2014/main" id="{49FB9CFB-058C-052A-F8F9-5EF40DF0BD23}"/>
              </a:ext>
            </a:extLst>
          </p:cNvPr>
          <p:cNvCxnSpPr>
            <a:cxnSpLocks/>
          </p:cNvCxnSpPr>
          <p:nvPr>
            <p:custDataLst>
              <p:tags r:id="rId10"/>
            </p:custDataLst>
          </p:nvPr>
        </p:nvCxnSpPr>
        <p:spPr bwMode="auto">
          <a:xfrm flipV="1">
            <a:off x="2287588" y="4440239"/>
            <a:ext cx="0" cy="7604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5" name="Straight Connector 294">
            <a:extLst>
              <a:ext uri="{FF2B5EF4-FFF2-40B4-BE49-F238E27FC236}">
                <a16:creationId xmlns:a16="http://schemas.microsoft.com/office/drawing/2014/main" id="{6CA0EF66-15EC-DC30-D58C-9BC32379FA2F}"/>
              </a:ext>
            </a:extLst>
          </p:cNvPr>
          <p:cNvCxnSpPr/>
          <p:nvPr>
            <p:custDataLst>
              <p:tags r:id="rId11"/>
            </p:custDataLst>
          </p:nvPr>
        </p:nvCxnSpPr>
        <p:spPr bwMode="auto">
          <a:xfrm>
            <a:off x="2287588" y="4440238"/>
            <a:ext cx="5302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F1F47D36-B22B-9195-DF50-D0180599F703}"/>
              </a:ext>
            </a:extLst>
          </p:cNvPr>
          <p:cNvCxnSpPr/>
          <p:nvPr>
            <p:custDataLst>
              <p:tags r:id="rId12"/>
            </p:custDataLst>
          </p:nvPr>
        </p:nvCxnSpPr>
        <p:spPr bwMode="auto">
          <a:xfrm flipV="1">
            <a:off x="3770313" y="4867275"/>
            <a:ext cx="0" cy="527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216B9D31-F015-B19B-0A0D-69B4D7BA78D1}"/>
              </a:ext>
            </a:extLst>
          </p:cNvPr>
          <p:cNvCxnSpPr/>
          <p:nvPr>
            <p:custDataLst>
              <p:tags r:id="rId13"/>
            </p:custDataLst>
          </p:nvPr>
        </p:nvCxnSpPr>
        <p:spPr bwMode="auto">
          <a:xfrm>
            <a:off x="4298950" y="4867275"/>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1596BDC2-71CA-2DD0-30CF-08157B1AF833}"/>
              </a:ext>
            </a:extLst>
          </p:cNvPr>
          <p:cNvCxnSpPr/>
          <p:nvPr>
            <p:custDataLst>
              <p:tags r:id="rId14"/>
            </p:custDataLst>
          </p:nvPr>
        </p:nvCxnSpPr>
        <p:spPr bwMode="auto">
          <a:xfrm>
            <a:off x="3770312" y="4867275"/>
            <a:ext cx="52863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1" name="Straight Connector 290">
            <a:extLst>
              <a:ext uri="{FF2B5EF4-FFF2-40B4-BE49-F238E27FC236}">
                <a16:creationId xmlns:a16="http://schemas.microsoft.com/office/drawing/2014/main" id="{44E4FECB-9BF3-F129-B008-B15D88FA9FB4}"/>
              </a:ext>
            </a:extLst>
          </p:cNvPr>
          <p:cNvCxnSpPr>
            <a:cxnSpLocks/>
          </p:cNvCxnSpPr>
          <p:nvPr>
            <p:custDataLst>
              <p:tags r:id="rId15"/>
            </p:custDataLst>
          </p:nvPr>
        </p:nvCxnSpPr>
        <p:spPr bwMode="auto">
          <a:xfrm>
            <a:off x="5251450" y="4975225"/>
            <a:ext cx="5302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2" name="Straight Connector 291">
            <a:extLst>
              <a:ext uri="{FF2B5EF4-FFF2-40B4-BE49-F238E27FC236}">
                <a16:creationId xmlns:a16="http://schemas.microsoft.com/office/drawing/2014/main" id="{DC3B0D0E-9E0E-4509-7DF6-014C39B57878}"/>
              </a:ext>
            </a:extLst>
          </p:cNvPr>
          <p:cNvCxnSpPr/>
          <p:nvPr>
            <p:custDataLst>
              <p:tags r:id="rId16"/>
            </p:custDataLst>
          </p:nvPr>
        </p:nvCxnSpPr>
        <p:spPr bwMode="auto">
          <a:xfrm>
            <a:off x="5781675" y="4975225"/>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4F38A74D-1BC6-7491-254F-3D03711A63E8}"/>
              </a:ext>
            </a:extLst>
          </p:cNvPr>
          <p:cNvCxnSpPr/>
          <p:nvPr>
            <p:custDataLst>
              <p:tags r:id="rId17"/>
            </p:custDataLst>
          </p:nvPr>
        </p:nvCxnSpPr>
        <p:spPr bwMode="auto">
          <a:xfrm flipV="1">
            <a:off x="5251450" y="4975225"/>
            <a:ext cx="0" cy="460375"/>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5" name="Straight Connector 374">
            <a:extLst>
              <a:ext uri="{FF2B5EF4-FFF2-40B4-BE49-F238E27FC236}">
                <a16:creationId xmlns:a16="http://schemas.microsoft.com/office/drawing/2014/main" id="{109775BD-6852-3C80-115D-151942EAF8D4}"/>
              </a:ext>
            </a:extLst>
          </p:cNvPr>
          <p:cNvCxnSpPr/>
          <p:nvPr>
            <p:custDataLst>
              <p:tags r:id="rId18"/>
            </p:custDataLst>
          </p:nvPr>
        </p:nvCxnSpPr>
        <p:spPr bwMode="auto">
          <a:xfrm>
            <a:off x="7262813" y="5021263"/>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3" name="Straight Connector 372">
            <a:extLst>
              <a:ext uri="{FF2B5EF4-FFF2-40B4-BE49-F238E27FC236}">
                <a16:creationId xmlns:a16="http://schemas.microsoft.com/office/drawing/2014/main" id="{C5243071-B9AE-8107-E2E3-4DDEFF566662}"/>
              </a:ext>
            </a:extLst>
          </p:cNvPr>
          <p:cNvCxnSpPr/>
          <p:nvPr>
            <p:custDataLst>
              <p:tags r:id="rId19"/>
            </p:custDataLst>
          </p:nvPr>
        </p:nvCxnSpPr>
        <p:spPr bwMode="auto">
          <a:xfrm flipV="1">
            <a:off x="6734175" y="5021264"/>
            <a:ext cx="0" cy="398463"/>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012C26BE-9319-559E-3B65-E99451AA2CD8}"/>
              </a:ext>
            </a:extLst>
          </p:cNvPr>
          <p:cNvCxnSpPr>
            <a:cxnSpLocks/>
          </p:cNvCxnSpPr>
          <p:nvPr>
            <p:custDataLst>
              <p:tags r:id="rId20"/>
            </p:custDataLst>
          </p:nvPr>
        </p:nvCxnSpPr>
        <p:spPr bwMode="auto">
          <a:xfrm>
            <a:off x="6734174" y="5021263"/>
            <a:ext cx="52863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16" name="Text Placeholder 10">
            <a:extLst>
              <a:ext uri="{FF2B5EF4-FFF2-40B4-BE49-F238E27FC236}">
                <a16:creationId xmlns:a16="http://schemas.microsoft.com/office/drawing/2014/main" id="{5686C44E-B976-B0F1-38E3-9609F39BE279}"/>
              </a:ext>
            </a:extLst>
          </p:cNvPr>
          <p:cNvSpPr>
            <a:spLocks noGrp="1"/>
          </p:cNvSpPr>
          <p:nvPr>
            <p:custDataLst>
              <p:tags r:id="rId21"/>
            </p:custDataLst>
          </p:nvPr>
        </p:nvSpPr>
        <p:spPr bwMode="auto">
          <a:xfrm>
            <a:off x="831850" y="5900738"/>
            <a:ext cx="4762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D5D7A5-A032-45D1-B987-2D535D3CAA70}" type="datetime'''''C''''''''''h''''''''''''''''''''i''''n''''''''a'''">
              <a:rPr lang="en-US" altLang="en-US" sz="1400" smtClean="0"/>
              <a:pPr marL="0" lvl="0" indent="0" algn="ctr">
                <a:spcBef>
                  <a:spcPct val="0"/>
                </a:spcBef>
                <a:spcAft>
                  <a:spcPct val="0"/>
                </a:spcAft>
                <a:buNone/>
              </a:pPr>
              <a:t>China</a:t>
            </a:fld>
            <a:endParaRPr lang="en-US" sz="1400"/>
          </a:p>
        </p:txBody>
      </p:sp>
      <p:sp>
        <p:nvSpPr>
          <p:cNvPr id="367" name="Text Placeholder 10">
            <a:extLst>
              <a:ext uri="{FF2B5EF4-FFF2-40B4-BE49-F238E27FC236}">
                <a16:creationId xmlns:a16="http://schemas.microsoft.com/office/drawing/2014/main" id="{A60EAC4D-5F8B-03E8-A58B-3643F86D43C4}"/>
              </a:ext>
            </a:extLst>
          </p:cNvPr>
          <p:cNvSpPr>
            <a:spLocks noGrp="1"/>
          </p:cNvSpPr>
          <p:nvPr>
            <p:custDataLst>
              <p:tags r:id="rId22"/>
            </p:custDataLst>
          </p:nvPr>
        </p:nvSpPr>
        <p:spPr bwMode="auto">
          <a:xfrm>
            <a:off x="6794500" y="5900738"/>
            <a:ext cx="4079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400"/>
              <a:t>RoW</a:t>
            </a:r>
            <a:endParaRPr lang="en-US" sz="1400"/>
          </a:p>
        </p:txBody>
      </p:sp>
      <p:sp>
        <p:nvSpPr>
          <p:cNvPr id="32" name="Text Placeholder 10">
            <a:extLst>
              <a:ext uri="{FF2B5EF4-FFF2-40B4-BE49-F238E27FC236}">
                <a16:creationId xmlns:a16="http://schemas.microsoft.com/office/drawing/2014/main" id="{14601716-EAD4-23B7-CE79-A969A177C483}"/>
              </a:ext>
            </a:extLst>
          </p:cNvPr>
          <p:cNvSpPr>
            <a:spLocks noGrp="1"/>
          </p:cNvSpPr>
          <p:nvPr>
            <p:custDataLst>
              <p:tags r:id="rId23"/>
            </p:custDataLst>
          </p:nvPr>
        </p:nvSpPr>
        <p:spPr bwMode="auto">
          <a:xfrm>
            <a:off x="5027613" y="5900738"/>
            <a:ext cx="9779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48B07B-5B8A-4AF9-845B-3858BA89EB25}" type="datetime'Oth''e''''''''''''''''''''r'''''''''' AP''A''C'''''''''''''">
              <a:rPr lang="en-US" altLang="en-US" sz="1400" smtClean="0"/>
              <a:pPr marL="0" lvl="0" indent="0" algn="ctr">
                <a:spcBef>
                  <a:spcPct val="0"/>
                </a:spcBef>
                <a:spcAft>
                  <a:spcPct val="0"/>
                </a:spcAft>
                <a:buNone/>
              </a:pPr>
              <a:t>Other APAC</a:t>
            </a:fld>
            <a:endParaRPr lang="en-US" sz="1400"/>
          </a:p>
        </p:txBody>
      </p:sp>
      <p:sp>
        <p:nvSpPr>
          <p:cNvPr id="322" name="Text Placeholder 10">
            <a:extLst>
              <a:ext uri="{FF2B5EF4-FFF2-40B4-BE49-F238E27FC236}">
                <a16:creationId xmlns:a16="http://schemas.microsoft.com/office/drawing/2014/main" id="{EB6D91E1-28E9-4C3B-C93E-029E59DEFF3A}"/>
              </a:ext>
            </a:extLst>
          </p:cNvPr>
          <p:cNvSpPr>
            <a:spLocks noGrp="1"/>
          </p:cNvSpPr>
          <p:nvPr>
            <p:custDataLst>
              <p:tags r:id="rId24"/>
            </p:custDataLst>
          </p:nvPr>
        </p:nvSpPr>
        <p:spPr bwMode="auto">
          <a:xfrm>
            <a:off x="2260600" y="5900738"/>
            <a:ext cx="5842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D9B559-7084-4F60-8C76-7B906818AF56}" type="datetime'''''''''''''''Eu''''''''''r''''''''''''''o''''pe'''''''">
              <a:rPr lang="en-US" altLang="en-US" sz="1400" smtClean="0"/>
              <a:pPr marL="0" lvl="0" indent="0" algn="ctr">
                <a:spcBef>
                  <a:spcPct val="0"/>
                </a:spcBef>
                <a:spcAft>
                  <a:spcPct val="0"/>
                </a:spcAft>
                <a:buNone/>
              </a:pPr>
              <a:t>Europe</a:t>
            </a:fld>
            <a:endParaRPr lang="en-US" sz="1400"/>
          </a:p>
        </p:txBody>
      </p:sp>
      <p:sp>
        <p:nvSpPr>
          <p:cNvPr id="319" name="Text Placeholder 10">
            <a:extLst>
              <a:ext uri="{FF2B5EF4-FFF2-40B4-BE49-F238E27FC236}">
                <a16:creationId xmlns:a16="http://schemas.microsoft.com/office/drawing/2014/main" id="{4A8C7762-ADAA-A6CA-825B-FDAA21874922}"/>
              </a:ext>
            </a:extLst>
          </p:cNvPr>
          <p:cNvSpPr>
            <a:spLocks noGrp="1"/>
          </p:cNvSpPr>
          <p:nvPr>
            <p:custDataLst>
              <p:tags r:id="rId25"/>
            </p:custDataLst>
          </p:nvPr>
        </p:nvSpPr>
        <p:spPr bwMode="auto">
          <a:xfrm>
            <a:off x="3830638" y="5900738"/>
            <a:ext cx="4079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38790C-DAE0-47E4-B605-2DF25A29D503}" type="datetime'N''''''''''''A''''M'''''''''''''''''''">
              <a:rPr lang="en-US" altLang="en-US" sz="1400" smtClean="0"/>
              <a:pPr marL="0" lvl="0" indent="0" algn="ctr">
                <a:spcBef>
                  <a:spcPct val="0"/>
                </a:spcBef>
                <a:spcAft>
                  <a:spcPct val="0"/>
                </a:spcAft>
                <a:buNone/>
              </a:pPr>
              <a:t>NAM</a:t>
            </a:fld>
            <a:endParaRPr lang="en-US" sz="1400"/>
          </a:p>
        </p:txBody>
      </p:sp>
      <p:sp>
        <p:nvSpPr>
          <p:cNvPr id="32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746125" y="3276600"/>
            <a:ext cx="64928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EDD9811-9319-4FF5-B6E2-CD82CE4CBA9D}" type="datetime'''''''''''''''''''''''''''''''''''+2''1''%'''''''">
              <a:rPr lang="en-US" altLang="en-US" sz="1400" b="1" smtClean="0">
                <a:effectLst/>
              </a:rPr>
              <a:pPr marL="0" lvl="0" indent="0" algn="ctr">
                <a:spcBef>
                  <a:spcPct val="0"/>
                </a:spcBef>
                <a:spcAft>
                  <a:spcPct val="0"/>
                </a:spcAft>
                <a:buNone/>
              </a:pPr>
              <a:t>+21%</a:t>
            </a:fld>
            <a:endParaRPr lang="en-US" sz="1400" b="1"/>
          </a:p>
        </p:txBody>
      </p:sp>
      <p:sp>
        <p:nvSpPr>
          <p:cNvPr id="257"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2159000" y="4289425"/>
            <a:ext cx="78898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823ACEB-0403-422A-98F2-7538F2814385}" type="datetime'''+''1''''''''''''''2''''''5''''''''''''''''''%'''''''''''''">
              <a:rPr lang="en-US" altLang="en-US" sz="1400" b="1" smtClean="0">
                <a:effectLst/>
              </a:rPr>
              <a:pPr marL="0" lvl="0" indent="0" algn="ctr">
                <a:spcBef>
                  <a:spcPct val="0"/>
                </a:spcBef>
                <a:spcAft>
                  <a:spcPct val="0"/>
                </a:spcAft>
                <a:buNone/>
              </a:pPr>
              <a:t>+125%</a:t>
            </a:fld>
            <a:endParaRPr lang="en-US" sz="1400" b="1"/>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3640138" y="4716463"/>
            <a:ext cx="78898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311738-8AD1-4FBF-B85A-4D1A75D53597}" type="datetime'''''''''+''''''''''1''3''''''''''''''0''''''%'">
              <a:rPr lang="en-US" altLang="en-US" sz="1400" b="1" smtClean="0">
                <a:effectLst/>
              </a:rPr>
              <a:pPr marL="0" lvl="0" indent="0" algn="ctr">
                <a:spcBef>
                  <a:spcPct val="0"/>
                </a:spcBef>
                <a:spcAft>
                  <a:spcPct val="0"/>
                </a:spcAft>
                <a:buNone/>
              </a:pPr>
              <a:t>+130%</a:t>
            </a:fld>
            <a:endParaRPr lang="en-US" sz="1400" b="1"/>
          </a:p>
        </p:txBody>
      </p:sp>
      <p:sp>
        <p:nvSpPr>
          <p:cNvPr id="288"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122863" y="4824413"/>
            <a:ext cx="78898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99DCE06-6AED-41DE-BC98-5C0A8311AB80}" type="datetime'''''''''''''''''+''''''''''''''''''12''''2''''%'''''">
              <a:rPr lang="en-US" altLang="en-US" sz="1400" b="1" smtClean="0">
                <a:effectLst/>
              </a:rPr>
              <a:pPr marL="0" lvl="0" indent="0" algn="ctr">
                <a:spcBef>
                  <a:spcPct val="0"/>
                </a:spcBef>
                <a:spcAft>
                  <a:spcPct val="0"/>
                </a:spcAft>
                <a:buNone/>
              </a:pPr>
              <a:t>+122%</a:t>
            </a:fld>
            <a:endParaRPr lang="en-US" sz="1400" b="1"/>
          </a:p>
        </p:txBody>
      </p:sp>
      <p:sp>
        <p:nvSpPr>
          <p:cNvPr id="37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6673850" y="4870450"/>
            <a:ext cx="64928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F85374-D314-4BC3-9C11-A4BEC3B6182D}" type="datetime'''''''''+''6''''''''''''''6''''''''''''%'">
              <a:rPr lang="en-US" altLang="en-US" sz="1400" b="1" smtClean="0">
                <a:effectLst/>
              </a:rPr>
              <a:pPr marL="0" lvl="0" indent="0" algn="ctr">
                <a:spcBef>
                  <a:spcPct val="0"/>
                </a:spcBef>
                <a:spcAft>
                  <a:spcPct val="0"/>
                </a:spcAft>
                <a:buNone/>
              </a:pPr>
              <a:t>+66%</a:t>
            </a:fld>
            <a:endParaRPr lang="en-US" sz="1400" b="1"/>
          </a:p>
        </p:txBody>
      </p:sp>
      <p:sp>
        <p:nvSpPr>
          <p:cNvPr id="14" name="Rectangle 13">
            <a:extLst>
              <a:ext uri="{FF2B5EF4-FFF2-40B4-BE49-F238E27FC236}">
                <a16:creationId xmlns:a16="http://schemas.microsoft.com/office/drawing/2014/main" id="{FE4B93E8-B847-758B-2B88-1AB19D59DF50}"/>
              </a:ext>
            </a:extLst>
          </p:cNvPr>
          <p:cNvSpPr/>
          <p:nvPr>
            <p:custDataLst>
              <p:tags r:id="rId31"/>
            </p:custDataLst>
          </p:nvPr>
        </p:nvSpPr>
        <p:spPr bwMode="auto">
          <a:xfrm>
            <a:off x="6648450" y="3463925"/>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 name="Rectangle 14">
            <a:extLst>
              <a:ext uri="{FF2B5EF4-FFF2-40B4-BE49-F238E27FC236}">
                <a16:creationId xmlns:a16="http://schemas.microsoft.com/office/drawing/2014/main" id="{7857C7C4-D899-2055-8133-0E512CA5CB83}"/>
              </a:ext>
            </a:extLst>
          </p:cNvPr>
          <p:cNvSpPr/>
          <p:nvPr>
            <p:custDataLst>
              <p:tags r:id="rId32"/>
            </p:custDataLst>
          </p:nvPr>
        </p:nvSpPr>
        <p:spPr bwMode="auto">
          <a:xfrm>
            <a:off x="6648450" y="3727450"/>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6950075" y="3459163"/>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DD58527-2D57-4EA0-AAEC-CEFF8A755DF9}" type="datetime'''''''''''''''''''''''''''20''''2''''''''''''''''3'''''''">
              <a:rPr lang="en-US" altLang="en-US" sz="1400" smtClean="0"/>
              <a:pPr marL="0" lvl="0" indent="0">
                <a:spcBef>
                  <a:spcPct val="0"/>
                </a:spcBef>
                <a:spcAft>
                  <a:spcPct val="0"/>
                </a:spcAft>
                <a:buNone/>
              </a:pPr>
              <a:t>2023</a:t>
            </a:fld>
            <a:endParaRPr lang="en-US" sz="1400"/>
          </a:p>
        </p:txBody>
      </p:sp>
      <p:sp>
        <p:nvSpPr>
          <p:cNvPr id="9"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6950075" y="3722688"/>
            <a:ext cx="4921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59A7205-1E3B-4C93-ACE3-C0D835DA056B}" type="datetime'''''''''''''''''''''''''''''2''''''''''''''''''0''''''2''8'">
              <a:rPr lang="en-US" altLang="en-US" sz="1400" smtClean="0"/>
              <a:pPr marL="0" lvl="0" indent="0">
                <a:spcBef>
                  <a:spcPct val="0"/>
                </a:spcBef>
                <a:spcAft>
                  <a:spcPct val="0"/>
                </a:spcAft>
                <a:buNone/>
              </a:pPr>
              <a:t>2028</a:t>
            </a:fld>
            <a:r>
              <a:rPr lang="en-US" altLang="en-US" sz="1400"/>
              <a:t>e</a:t>
            </a:r>
            <a:endParaRPr lang="en-US" sz="1400"/>
          </a:p>
        </p:txBody>
      </p:sp>
      <p:sp>
        <p:nvSpPr>
          <p:cNvPr id="54" name="Text Placeholder 10">
            <a:extLst>
              <a:ext uri="{FF2B5EF4-FFF2-40B4-BE49-F238E27FC236}">
                <a16:creationId xmlns:a16="http://schemas.microsoft.com/office/drawing/2014/main" id="{CFFC04EB-DECF-41A7-6515-68BF33B2BD49}"/>
              </a:ext>
            </a:extLst>
          </p:cNvPr>
          <p:cNvSpPr>
            <a:spLocks noGrp="1"/>
          </p:cNvSpPr>
          <p:nvPr>
            <p:custDataLst>
              <p:tags r:id="rId35"/>
            </p:custDataLst>
          </p:nvPr>
        </p:nvSpPr>
        <p:spPr bwMode="auto">
          <a:xfrm>
            <a:off x="329184" y="1554480"/>
            <a:ext cx="7202426" cy="221571"/>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solidFill>
                  <a:srgbClr val="000000"/>
                </a:solidFill>
                <a:ea typeface="+mn-lt"/>
                <a:cs typeface="+mn-lt"/>
              </a:rPr>
              <a:t>Predicted production capacity and forecasted annual demand for wind generation tech, </a:t>
            </a:r>
            <a:r>
              <a:rPr lang="en-US" sz="1200" i="1" dirty="0">
                <a:solidFill>
                  <a:srgbClr val="000000"/>
                </a:solidFill>
                <a:ea typeface="+mn-lt"/>
                <a:cs typeface="+mn-lt"/>
              </a:rPr>
              <a:t>GW</a:t>
            </a:r>
            <a:endParaRPr lang="en-US" sz="1200" i="1" dirty="0"/>
          </a:p>
        </p:txBody>
      </p:sp>
      <p:sp>
        <p:nvSpPr>
          <p:cNvPr id="312" name="TextBox 8">
            <a:extLst>
              <a:ext uri="{FF2B5EF4-FFF2-40B4-BE49-F238E27FC236}">
                <a16:creationId xmlns:a16="http://schemas.microsoft.com/office/drawing/2014/main" id="{1531D909-153C-F143-0649-3620F74F67DC}"/>
              </a:ext>
            </a:extLst>
          </p:cNvPr>
          <p:cNvSpPr txBox="1"/>
          <p:nvPr/>
        </p:nvSpPr>
        <p:spPr bwMode="gray">
          <a:xfrm>
            <a:off x="7970836" y="1554480"/>
            <a:ext cx="3802882" cy="3468687"/>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173736" indent="-173736">
              <a:spcBef>
                <a:spcPts val="0"/>
              </a:spcBef>
              <a:spcAft>
                <a:spcPts val="400"/>
              </a:spcAft>
              <a:buFont typeface="Arial" panose="020B0604020202020204" pitchFamily="34" charset="0"/>
              <a:buChar char="•"/>
            </a:pPr>
            <a:r>
              <a:rPr lang="en-US" sz="1050" b="1" dirty="0"/>
              <a:t>China represents the largest market for wind generation technology worldwide, </a:t>
            </a:r>
            <a:r>
              <a:rPr lang="en-US" sz="1050" dirty="0"/>
              <a:t>rapidly expanding its renewable generation capacity.</a:t>
            </a:r>
          </a:p>
          <a:p>
            <a:pPr marL="173736" indent="-173736">
              <a:spcBef>
                <a:spcPts val="0"/>
              </a:spcBef>
              <a:spcAft>
                <a:spcPts val="400"/>
              </a:spcAft>
              <a:buFont typeface="Arial" panose="020B0604020202020204" pitchFamily="34" charset="0"/>
              <a:buChar char="•"/>
            </a:pPr>
            <a:r>
              <a:rPr lang="en-US" sz="1050" dirty="0"/>
              <a:t>The trend is expected to continue into 2025 and onward, with a </a:t>
            </a:r>
            <a:r>
              <a:rPr lang="en-US" sz="1050" b="1" dirty="0"/>
              <a:t>21% increase in demand </a:t>
            </a:r>
            <a:r>
              <a:rPr lang="en-US" sz="1050" dirty="0"/>
              <a:t>for wind generation technology within China, comfortably covered by domestic supply. This </a:t>
            </a:r>
            <a:r>
              <a:rPr lang="en-US" sz="1050" b="1" dirty="0"/>
              <a:t>solidifies China as a key exporter in the market.</a:t>
            </a:r>
          </a:p>
          <a:p>
            <a:pPr marL="173736" indent="-173736">
              <a:spcBef>
                <a:spcPts val="0"/>
              </a:spcBef>
              <a:spcAft>
                <a:spcPts val="400"/>
              </a:spcAft>
              <a:buFont typeface="Arial" panose="020B0604020202020204" pitchFamily="34" charset="0"/>
              <a:buChar char="•"/>
            </a:pPr>
            <a:r>
              <a:rPr lang="en-US" sz="1050" dirty="0"/>
              <a:t>A significant demand increase for wind generation technology is expected in Europe (+125%), North America (+130%), and wider APAC, including India (+122%), driven by global decarbonization efforts.</a:t>
            </a:r>
          </a:p>
          <a:p>
            <a:pPr marL="173736" indent="-173736">
              <a:spcBef>
                <a:spcPts val="0"/>
              </a:spcBef>
              <a:spcAft>
                <a:spcPts val="400"/>
              </a:spcAft>
              <a:buFont typeface="Arial" panose="020B0604020202020204" pitchFamily="34" charset="0"/>
              <a:buChar char="•"/>
            </a:pPr>
            <a:r>
              <a:rPr lang="en-US" sz="1050" b="1" dirty="0"/>
              <a:t>Europe and the US will require significant imports of wind generation technology</a:t>
            </a:r>
            <a:r>
              <a:rPr lang="en-US" sz="1050" dirty="0"/>
              <a:t> to cover expected demand in 2028 unless massive investments in production capacities are made within the coming years.</a:t>
            </a:r>
          </a:p>
          <a:p>
            <a:pPr marL="285750" indent="-285750">
              <a:spcAft>
                <a:spcPts val="600"/>
              </a:spcAft>
              <a:buFont typeface="Arial" panose="020B0604020202020204" pitchFamily="34" charset="0"/>
              <a:buChar char="•"/>
            </a:pPr>
            <a:endParaRPr lang="en-US" sz="1050" dirty="0"/>
          </a:p>
          <a:p>
            <a:pPr marL="285750" indent="-285750">
              <a:spcAft>
                <a:spcPts val="600"/>
              </a:spcAft>
              <a:buFont typeface="Arial" panose="020B0604020202020204" pitchFamily="34" charset="0"/>
              <a:buChar char="•"/>
            </a:pPr>
            <a:endParaRPr lang="en-US" sz="1050" dirty="0"/>
          </a:p>
        </p:txBody>
      </p:sp>
      <p:sp>
        <p:nvSpPr>
          <p:cNvPr id="390" name="Rectangle 389">
            <a:extLst>
              <a:ext uri="{FF2B5EF4-FFF2-40B4-BE49-F238E27FC236}">
                <a16:creationId xmlns:a16="http://schemas.microsoft.com/office/drawing/2014/main" id="{6BEEE83C-EBA9-27C4-69D1-004684621BD3}"/>
              </a:ext>
            </a:extLst>
          </p:cNvPr>
          <p:cNvSpPr/>
          <p:nvPr/>
        </p:nvSpPr>
        <p:spPr bwMode="gray">
          <a:xfrm>
            <a:off x="550453" y="2506501"/>
            <a:ext cx="851720" cy="287499"/>
          </a:xfrm>
          <a:prstGeom prst="rect">
            <a:avLst/>
          </a:prstGeom>
          <a:solidFill>
            <a:srgbClr val="00223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a:solidFill>
                  <a:srgbClr val="FFFFFF"/>
                </a:solidFill>
              </a:rPr>
              <a:t>101</a:t>
            </a:r>
          </a:p>
        </p:txBody>
      </p:sp>
      <p:sp>
        <p:nvSpPr>
          <p:cNvPr id="391" name="Rectangle 390">
            <a:extLst>
              <a:ext uri="{FF2B5EF4-FFF2-40B4-BE49-F238E27FC236}">
                <a16:creationId xmlns:a16="http://schemas.microsoft.com/office/drawing/2014/main" id="{DD137A8E-15AF-384E-8B3E-2EB9181C3453}"/>
              </a:ext>
            </a:extLst>
          </p:cNvPr>
          <p:cNvSpPr/>
          <p:nvPr/>
        </p:nvSpPr>
        <p:spPr bwMode="gray">
          <a:xfrm>
            <a:off x="2096383" y="2506501"/>
            <a:ext cx="851720" cy="287499"/>
          </a:xfrm>
          <a:prstGeom prst="rect">
            <a:avLst/>
          </a:prstGeom>
          <a:solidFill>
            <a:srgbClr val="00223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a:solidFill>
                  <a:srgbClr val="FFFFFF"/>
                </a:solidFill>
              </a:rPr>
              <a:t>32</a:t>
            </a:r>
          </a:p>
        </p:txBody>
      </p:sp>
      <p:sp>
        <p:nvSpPr>
          <p:cNvPr id="392" name="Rectangle 391">
            <a:extLst>
              <a:ext uri="{FF2B5EF4-FFF2-40B4-BE49-F238E27FC236}">
                <a16:creationId xmlns:a16="http://schemas.microsoft.com/office/drawing/2014/main" id="{49830041-953A-BD49-AB86-2C7E9A423191}"/>
              </a:ext>
            </a:extLst>
          </p:cNvPr>
          <p:cNvSpPr/>
          <p:nvPr/>
        </p:nvSpPr>
        <p:spPr bwMode="gray">
          <a:xfrm>
            <a:off x="3642313" y="2506501"/>
            <a:ext cx="851720" cy="287499"/>
          </a:xfrm>
          <a:prstGeom prst="rect">
            <a:avLst/>
          </a:prstGeom>
          <a:solidFill>
            <a:srgbClr val="00223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a:solidFill>
                  <a:srgbClr val="FFFFFF"/>
                </a:solidFill>
              </a:rPr>
              <a:t>18</a:t>
            </a:r>
          </a:p>
        </p:txBody>
      </p:sp>
      <p:sp>
        <p:nvSpPr>
          <p:cNvPr id="393" name="Rectangle 392">
            <a:extLst>
              <a:ext uri="{FF2B5EF4-FFF2-40B4-BE49-F238E27FC236}">
                <a16:creationId xmlns:a16="http://schemas.microsoft.com/office/drawing/2014/main" id="{3F167168-9446-1524-ED1C-B03B585AB2B0}"/>
              </a:ext>
            </a:extLst>
          </p:cNvPr>
          <p:cNvSpPr/>
          <p:nvPr/>
        </p:nvSpPr>
        <p:spPr bwMode="gray">
          <a:xfrm>
            <a:off x="5188243" y="2506501"/>
            <a:ext cx="851720" cy="287499"/>
          </a:xfrm>
          <a:prstGeom prst="rect">
            <a:avLst/>
          </a:prstGeom>
          <a:solidFill>
            <a:srgbClr val="00223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a:solidFill>
                  <a:srgbClr val="FFFFFF"/>
                </a:solidFill>
              </a:rPr>
              <a:t>14</a:t>
            </a:r>
          </a:p>
        </p:txBody>
      </p:sp>
      <p:sp>
        <p:nvSpPr>
          <p:cNvPr id="394" name="Rectangle 393">
            <a:extLst>
              <a:ext uri="{FF2B5EF4-FFF2-40B4-BE49-F238E27FC236}">
                <a16:creationId xmlns:a16="http://schemas.microsoft.com/office/drawing/2014/main" id="{F91C8F5F-AAF1-B17C-DD98-0FCA4451E8AE}"/>
              </a:ext>
            </a:extLst>
          </p:cNvPr>
          <p:cNvSpPr/>
          <p:nvPr/>
        </p:nvSpPr>
        <p:spPr bwMode="gray">
          <a:xfrm>
            <a:off x="6734174" y="2506501"/>
            <a:ext cx="851720" cy="287499"/>
          </a:xfrm>
          <a:prstGeom prst="rect">
            <a:avLst/>
          </a:prstGeom>
          <a:solidFill>
            <a:srgbClr val="00223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a:solidFill>
                  <a:srgbClr val="FFFFFF"/>
                </a:solidFill>
              </a:rPr>
              <a:t>4</a:t>
            </a:r>
          </a:p>
        </p:txBody>
      </p:sp>
      <p:sp>
        <p:nvSpPr>
          <p:cNvPr id="396" name="TextBox 395">
            <a:extLst>
              <a:ext uri="{FF2B5EF4-FFF2-40B4-BE49-F238E27FC236}">
                <a16:creationId xmlns:a16="http://schemas.microsoft.com/office/drawing/2014/main" id="{3FA2EC5E-4C90-E310-11E5-AE44A4B11B5A}"/>
              </a:ext>
            </a:extLst>
          </p:cNvPr>
          <p:cNvSpPr txBox="1"/>
          <p:nvPr/>
        </p:nvSpPr>
        <p:spPr bwMode="gray">
          <a:xfrm>
            <a:off x="2362109" y="2196939"/>
            <a:ext cx="3410657" cy="241980"/>
          </a:xfrm>
          <a:prstGeom prst="rect">
            <a:avLst/>
          </a:prstGeom>
          <a:noFill/>
        </p:spPr>
        <p:txBody>
          <a:bodyPr wrap="square" lIns="36000" tIns="36000" rIns="36000" bIns="36000" rtlCol="0">
            <a:spAutoFit/>
          </a:bodyPr>
          <a:lstStyle/>
          <a:p>
            <a:pPr marL="0" indent="0" algn="ctr">
              <a:buNone/>
            </a:pPr>
            <a:r>
              <a:rPr lang="en-US" sz="1100" b="1"/>
              <a:t>2028e production capacity</a:t>
            </a:r>
          </a:p>
        </p:txBody>
      </p:sp>
      <p:sp>
        <p:nvSpPr>
          <p:cNvPr id="397" name="TextBox 396">
            <a:extLst>
              <a:ext uri="{FF2B5EF4-FFF2-40B4-BE49-F238E27FC236}">
                <a16:creationId xmlns:a16="http://schemas.microsoft.com/office/drawing/2014/main" id="{4EBFDEE8-5BBB-A5C2-6CE3-0BCB4ADD9B20}"/>
              </a:ext>
            </a:extLst>
          </p:cNvPr>
          <p:cNvSpPr txBox="1"/>
          <p:nvPr/>
        </p:nvSpPr>
        <p:spPr bwMode="gray">
          <a:xfrm>
            <a:off x="1858405" y="2940959"/>
            <a:ext cx="3410657" cy="241980"/>
          </a:xfrm>
          <a:prstGeom prst="rect">
            <a:avLst/>
          </a:prstGeom>
          <a:noFill/>
        </p:spPr>
        <p:txBody>
          <a:bodyPr wrap="square" lIns="36000" tIns="36000" rIns="36000" bIns="36000" rtlCol="0">
            <a:spAutoFit/>
          </a:bodyPr>
          <a:lstStyle/>
          <a:p>
            <a:pPr marL="0" indent="0" algn="ctr">
              <a:buNone/>
            </a:pPr>
            <a:r>
              <a:rPr lang="en-US" sz="1100" b="1" dirty="0"/>
              <a:t>Annual demand</a:t>
            </a:r>
          </a:p>
        </p:txBody>
      </p:sp>
      <p:cxnSp>
        <p:nvCxnSpPr>
          <p:cNvPr id="399" name="Straight Connector 398">
            <a:extLst>
              <a:ext uri="{FF2B5EF4-FFF2-40B4-BE49-F238E27FC236}">
                <a16:creationId xmlns:a16="http://schemas.microsoft.com/office/drawing/2014/main" id="{A180181B-EB22-7A6C-87ED-C30BC8408323}"/>
              </a:ext>
            </a:extLst>
          </p:cNvPr>
          <p:cNvCxnSpPr>
            <a:cxnSpLocks/>
          </p:cNvCxnSpPr>
          <p:nvPr/>
        </p:nvCxnSpPr>
        <p:spPr bwMode="gray">
          <a:xfrm>
            <a:off x="550453" y="2940959"/>
            <a:ext cx="6891747" cy="0"/>
          </a:xfrm>
          <a:prstGeom prst="line">
            <a:avLst/>
          </a:prstGeom>
          <a:ln w="9525" cap="flat" cmpd="sng" algn="ctr">
            <a:solidFill>
              <a:srgbClr val="A5A5A9"/>
            </a:solidFill>
            <a:prstDash val="sysDot"/>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1128460-9F8A-FCFD-9433-2731D6A3D73E}"/>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Suppliers</a:t>
            </a:r>
          </a:p>
        </p:txBody>
      </p:sp>
      <p:cxnSp>
        <p:nvCxnSpPr>
          <p:cNvPr id="4" name="Straight Connector 3">
            <a:extLst>
              <a:ext uri="{FF2B5EF4-FFF2-40B4-BE49-F238E27FC236}">
                <a16:creationId xmlns:a16="http://schemas.microsoft.com/office/drawing/2014/main" id="{341C3819-0A4D-569B-2733-677F818449BA}"/>
              </a:ext>
            </a:extLst>
          </p:cNvPr>
          <p:cNvCxnSpPr>
            <a:cxnSpLocks/>
          </p:cNvCxnSpPr>
          <p:nvPr/>
        </p:nvCxnSpPr>
        <p:spPr bwMode="gray">
          <a:xfrm>
            <a:off x="281868" y="1812925"/>
            <a:ext cx="709798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175349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8A39482-BE20-F460-949E-FA3AA03AD82B}"/>
              </a:ext>
            </a:extLst>
          </p:cNvPr>
          <p:cNvGraphicFramePr>
            <a:graphicFrameLocks noChangeAspect="1"/>
          </p:cNvGraphicFramePr>
          <p:nvPr>
            <p:custDataLst>
              <p:tags r:id="rId2"/>
            </p:custDataLst>
            <p:extLst>
              <p:ext uri="{D42A27DB-BD31-4B8C-83A1-F6EECF244321}">
                <p14:modId xmlns:p14="http://schemas.microsoft.com/office/powerpoint/2010/main" val="3327056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5" name="think-cell Slide" r:id="rId53" imgW="484" imgH="486" progId="TCLayout.ActiveDocument.1">
                  <p:embed/>
                </p:oleObj>
              </mc:Choice>
              <mc:Fallback>
                <p:oleObj name="think-cell Slide" r:id="rId53" imgW="484" imgH="486" progId="TCLayout.ActiveDocument.1">
                  <p:embed/>
                  <p:pic>
                    <p:nvPicPr>
                      <p:cNvPr id="7" name="think-cell data - do not delete" hidden="1">
                        <a:extLst>
                          <a:ext uri="{FF2B5EF4-FFF2-40B4-BE49-F238E27FC236}">
                            <a16:creationId xmlns:a16="http://schemas.microsoft.com/office/drawing/2014/main" id="{28A39482-BE20-F460-949E-FA3AA03AD82B}"/>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22D2331-EEE4-72A4-21FB-96417D5B105E}"/>
              </a:ext>
            </a:extLst>
          </p:cNvPr>
          <p:cNvSpPr>
            <a:spLocks noGrp="1"/>
          </p:cNvSpPr>
          <p:nvPr>
            <p:ph type="title"/>
          </p:nvPr>
        </p:nvSpPr>
        <p:spPr/>
        <p:txBody>
          <a:bodyPr vert="horz">
            <a:normAutofit fontScale="90000"/>
          </a:bodyPr>
          <a:lstStyle/>
          <a:p>
            <a:r>
              <a:rPr lang="en-US"/>
              <a:t>Open doors trade policy is instrumental to building a resilient global wind supply chain with healthy margins and decreasing LCOE</a:t>
            </a:r>
          </a:p>
        </p:txBody>
      </p:sp>
      <p:sp>
        <p:nvSpPr>
          <p:cNvPr id="10" name="btfpNotesBox440432">
            <a:extLst>
              <a:ext uri="{FF2B5EF4-FFF2-40B4-BE49-F238E27FC236}">
                <a16:creationId xmlns:a16="http://schemas.microsoft.com/office/drawing/2014/main" id="{CEF0BDFA-33A9-97C3-88D5-BC1987BE4326}"/>
              </a:ext>
            </a:extLst>
          </p:cNvPr>
          <p:cNvSpPr txBox="1"/>
          <p:nvPr>
            <p:custDataLst>
              <p:tags r:id="rId3"/>
            </p:custDataLst>
          </p:nvPr>
        </p:nvSpPr>
        <p:spPr bwMode="gray">
          <a:xfrm>
            <a:off x="330198" y="6419088"/>
            <a:ext cx="920909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GWEC, </a:t>
            </a:r>
            <a:r>
              <a:rPr lang="en-US" sz="800" dirty="0">
                <a:solidFill>
                  <a:srgbClr val="000000"/>
                </a:solidFill>
                <a:hlinkClick r:id="rId55"/>
              </a:rPr>
              <a:t>Global Wind Report</a:t>
            </a:r>
            <a:r>
              <a:rPr lang="en-US" sz="800" dirty="0">
                <a:solidFill>
                  <a:srgbClr val="000000"/>
                </a:solidFill>
              </a:rPr>
              <a:t> (2024); BCG, </a:t>
            </a:r>
            <a:r>
              <a:rPr lang="en-US" sz="800" dirty="0">
                <a:solidFill>
                  <a:srgbClr val="000000"/>
                </a:solidFill>
                <a:hlinkClick r:id="rId56"/>
              </a:rPr>
              <a:t>The Hidden Dynamics of the Energy Transition</a:t>
            </a:r>
            <a:r>
              <a:rPr lang="en-US" sz="800" dirty="0">
                <a:solidFill>
                  <a:srgbClr val="000000"/>
                </a:solidFill>
              </a:rPr>
              <a:t> (2024).</a:t>
            </a:r>
          </a:p>
          <a:p>
            <a:pPr marL="0" indent="0">
              <a:spcBef>
                <a:spcPts val="0"/>
              </a:spcBef>
              <a:buNone/>
            </a:pPr>
            <a:r>
              <a:rPr lang="en-US" sz="800" dirty="0">
                <a:solidFill>
                  <a:srgbClr val="000000"/>
                </a:solidFill>
              </a:rPr>
              <a:t>Credit: Petr </a:t>
            </a:r>
            <a:r>
              <a:rPr lang="en-US" sz="800" dirty="0" err="1">
                <a:solidFill>
                  <a:srgbClr val="000000"/>
                </a:solidFill>
              </a:rPr>
              <a:t>Jenicek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57"/>
              </a:rPr>
              <a:t>Gernot Wagner</a:t>
            </a:r>
            <a:r>
              <a:rPr lang="en-US" sz="800" dirty="0">
                <a:solidFill>
                  <a:srgbClr val="000000"/>
                </a:solidFill>
              </a:rPr>
              <a:t>. </a:t>
            </a:r>
            <a:r>
              <a:rPr lang="en-US" sz="800" dirty="0">
                <a:solidFill>
                  <a:srgbClr val="000000"/>
                </a:solidFill>
                <a:hlinkClick r:id="rId5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9"/>
              </a:rPr>
              <a:t>Reconsidering Wind</a:t>
            </a:r>
            <a:r>
              <a:rPr lang="en-US" sz="800" dirty="0">
                <a:solidFill>
                  <a:srgbClr val="000000"/>
                </a:solidFill>
              </a:rPr>
              <a:t>” (5 March 2025).</a:t>
            </a:r>
          </a:p>
        </p:txBody>
      </p:sp>
      <p:graphicFrame>
        <p:nvGraphicFramePr>
          <p:cNvPr id="22" name="Chart 21">
            <a:extLst>
              <a:ext uri="{FF2B5EF4-FFF2-40B4-BE49-F238E27FC236}">
                <a16:creationId xmlns:a16="http://schemas.microsoft.com/office/drawing/2014/main" id="{9C096EED-BDC6-ED7A-9D5B-38CDCE9019D8}"/>
              </a:ext>
            </a:extLst>
          </p:cNvPr>
          <p:cNvGraphicFramePr/>
          <p:nvPr>
            <p:custDataLst>
              <p:tags r:id="rId4"/>
            </p:custDataLst>
            <p:extLst>
              <p:ext uri="{D42A27DB-BD31-4B8C-83A1-F6EECF244321}">
                <p14:modId xmlns:p14="http://schemas.microsoft.com/office/powerpoint/2010/main" val="1295640787"/>
              </p:ext>
            </p:extLst>
          </p:nvPr>
        </p:nvGraphicFramePr>
        <p:xfrm>
          <a:off x="546100" y="2684463"/>
          <a:ext cx="2355850" cy="2143125"/>
        </p:xfrm>
        <a:graphic>
          <a:graphicData uri="http://schemas.openxmlformats.org/drawingml/2006/chart">
            <c:chart xmlns:c="http://schemas.openxmlformats.org/drawingml/2006/chart" xmlns:r="http://schemas.openxmlformats.org/officeDocument/2006/relationships" r:id="rId60"/>
          </a:graphicData>
        </a:graphic>
      </p:graphicFrame>
      <p:sp>
        <p:nvSpPr>
          <p:cNvPr id="18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360363" y="466883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55F373C-C4C1-4C7A-8083-81322C27016B}" type="datetime'''''''''''''0''''''''''''''''''''''''''%'''''''''''''''''''">
              <a:rPr lang="en-US" altLang="en-US" sz="1000" smtClean="0">
                <a:effectLst/>
              </a:rPr>
              <a:pPr marL="0" lvl="0" indent="0" algn="r">
                <a:spcBef>
                  <a:spcPct val="0"/>
                </a:spcBef>
                <a:spcAft>
                  <a:spcPct val="0"/>
                </a:spcAft>
                <a:buNone/>
              </a:pPr>
              <a:t>0%</a:t>
            </a:fld>
            <a:endParaRPr lang="en-US" sz="1000"/>
          </a:p>
        </p:txBody>
      </p:sp>
      <p:sp>
        <p:nvSpPr>
          <p:cNvPr id="221"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220663" y="4173538"/>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56A4093-BDB5-4B05-99B3-CF919DEA0226}" type="datetime'''1''''0''''0%'''''''''''''''''''''''''">
              <a:rPr lang="en-US" altLang="en-US" sz="1000" smtClean="0">
                <a:effectLst/>
              </a:rPr>
              <a:pPr marL="0" lvl="0" indent="0" algn="r">
                <a:spcBef>
                  <a:spcPct val="0"/>
                </a:spcBef>
                <a:spcAft>
                  <a:spcPct val="0"/>
                </a:spcAft>
                <a:buNone/>
              </a:pPr>
              <a:t>100%</a:t>
            </a:fld>
            <a:endParaRPr lang="en-US" sz="1000"/>
          </a:p>
        </p:txBody>
      </p:sp>
      <p:sp>
        <p:nvSpPr>
          <p:cNvPr id="18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20663" y="3679825"/>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3493418-D00D-408D-8701-F1624747A926}" type="datetime'''''''''''''15''''0''''%'''''''''''''''''''''''''''''">
              <a:rPr lang="en-US" altLang="en-US" sz="1000" smtClean="0">
                <a:effectLst/>
              </a:rPr>
              <a:pPr marL="0" lvl="0" indent="0" algn="r">
                <a:spcBef>
                  <a:spcPct val="0"/>
                </a:spcBef>
                <a:spcAft>
                  <a:spcPct val="0"/>
                </a:spcAft>
                <a:buNone/>
              </a:pPr>
              <a:t>150%</a:t>
            </a:fld>
            <a:endParaRPr lang="en-US" sz="1000"/>
          </a:p>
        </p:txBody>
      </p:sp>
      <p:sp>
        <p:nvSpPr>
          <p:cNvPr id="189"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220663" y="3184525"/>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921C2AB-7CD3-4FF4-9D78-832DF3026C45}" type="datetime'''''20''''''''''''''''''''''''''''''''''''0''''''''%'''">
              <a:rPr lang="en-US" altLang="en-US" sz="1000" smtClean="0">
                <a:effectLst/>
              </a:rPr>
              <a:pPr marL="0" lvl="0" indent="0" algn="r">
                <a:spcBef>
                  <a:spcPct val="0"/>
                </a:spcBef>
                <a:spcAft>
                  <a:spcPct val="0"/>
                </a:spcAft>
                <a:buNone/>
              </a:pPr>
              <a:t>200%</a:t>
            </a:fld>
            <a:endParaRPr lang="en-US" sz="1000"/>
          </a:p>
        </p:txBody>
      </p:sp>
      <p:sp>
        <p:nvSpPr>
          <p:cNvPr id="190"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220663" y="2690813"/>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B40C9BA-CD05-45A4-809F-B21F4FE7D4F4}" type="datetime'''''''25''0''''''''''''''''''''%'''''''''''''">
              <a:rPr lang="en-US" altLang="en-US" sz="1000" smtClean="0">
                <a:effectLst/>
              </a:rPr>
              <a:pPr marL="0" lvl="0" indent="0" algn="r">
                <a:spcBef>
                  <a:spcPct val="0"/>
                </a:spcBef>
                <a:spcAft>
                  <a:spcPct val="0"/>
                </a:spcAft>
                <a:buNone/>
              </a:pPr>
              <a:t>250%</a:t>
            </a:fld>
            <a:endParaRPr lang="en-US" sz="1000"/>
          </a:p>
        </p:txBody>
      </p:sp>
      <p:sp useBgFill="1">
        <p:nvSpPr>
          <p:cNvPr id="21" name="Freeform: Shape 20">
            <a:extLst>
              <a:ext uri="{FF2B5EF4-FFF2-40B4-BE49-F238E27FC236}">
                <a16:creationId xmlns:a16="http://schemas.microsoft.com/office/drawing/2014/main" id="{C93FBFE3-F63B-9AC1-F1C3-13FBDB5FD36C}"/>
              </a:ext>
            </a:extLst>
          </p:cNvPr>
          <p:cNvSpPr/>
          <p:nvPr>
            <p:custDataLst>
              <p:tags r:id="rId10"/>
            </p:custDataLst>
          </p:nvPr>
        </p:nvSpPr>
        <p:spPr bwMode="auto">
          <a:xfrm>
            <a:off x="555625" y="4449763"/>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9" name="Freeform: Shape 18">
            <a:extLst>
              <a:ext uri="{FF2B5EF4-FFF2-40B4-BE49-F238E27FC236}">
                <a16:creationId xmlns:a16="http://schemas.microsoft.com/office/drawing/2014/main" id="{8587C227-F0A3-1C2B-BB56-3E4CE91804C8}"/>
              </a:ext>
            </a:extLst>
          </p:cNvPr>
          <p:cNvSpPr/>
          <p:nvPr>
            <p:custDataLst>
              <p:tags r:id="rId11"/>
            </p:custDataLst>
          </p:nvPr>
        </p:nvSpPr>
        <p:spPr bwMode="auto">
          <a:xfrm>
            <a:off x="555625" y="444976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F509BE4E-1EBC-4B4A-62F3-21BEF8F797D6}"/>
              </a:ext>
            </a:extLst>
          </p:cNvPr>
          <p:cNvSpPr/>
          <p:nvPr>
            <p:custDataLst>
              <p:tags r:id="rId12"/>
            </p:custDataLst>
          </p:nvPr>
        </p:nvSpPr>
        <p:spPr bwMode="auto">
          <a:xfrm>
            <a:off x="555625" y="450691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030288"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9C00FC-8186-465C-97ED-E0715C559ACA}" type="datetime'''''''''''2''''''''''''''''0''''''''''2''''''''''''''4'''''">
              <a:rPr lang="en-US" altLang="en-US" sz="1000" smtClean="0"/>
              <a:pPr marL="0" lvl="0" indent="0" algn="ctr">
                <a:spcBef>
                  <a:spcPct val="0"/>
                </a:spcBef>
                <a:spcAft>
                  <a:spcPct val="0"/>
                </a:spcAft>
                <a:buNone/>
              </a:pPr>
              <a:t>2024</a:t>
            </a:fld>
            <a:endParaRPr lang="en-US" sz="10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577975"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96D0C1-57E4-4DB3-B086-3E07AE04AB85}" type="datetime'''''2''0''''''''26'''''''''''''''''''">
              <a:rPr lang="en-US" altLang="en-US" sz="1000" smtClean="0"/>
              <a:pPr marL="0" lvl="0" indent="0" algn="ctr">
                <a:spcBef>
                  <a:spcPct val="0"/>
                </a:spcBef>
                <a:spcAft>
                  <a:spcPct val="0"/>
                </a:spcAft>
                <a:buNone/>
              </a:pPr>
              <a:t>2026</a:t>
            </a:fld>
            <a:endParaRPr lang="en-US" sz="10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2125663"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BCBFAB5-1E38-4669-91D0-BEED9AA4B556}" type="datetime'''''20''''''''''''2''''8'''''''''''''''''''''''''''">
              <a:rPr lang="en-US" altLang="en-US" sz="1000" smtClean="0"/>
              <a:pPr marL="0" lvl="0" indent="0" algn="ctr">
                <a:spcBef>
                  <a:spcPct val="0"/>
                </a:spcBef>
                <a:spcAft>
                  <a:spcPct val="0"/>
                </a:spcAft>
                <a:buNone/>
              </a:pPr>
              <a:t>2028</a:t>
            </a:fld>
            <a:endParaRPr lang="en-US" sz="10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673350"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EEFCA5-9E85-4FF0-8CF1-B689F5A8C876}" type="datetime'''''''''''''''''''''''2''''''0''''''''''''''3''0'">
              <a:rPr lang="en-US" altLang="en-US" sz="1000" smtClean="0"/>
              <a:pPr marL="0" lvl="0" indent="0" algn="ctr">
                <a:spcBef>
                  <a:spcPct val="0"/>
                </a:spcBef>
                <a:spcAft>
                  <a:spcPct val="0"/>
                </a:spcAft>
                <a:buNone/>
              </a:pPr>
              <a:t>2030</a:t>
            </a:fld>
            <a:endParaRPr lang="en-US" sz="1000"/>
          </a:p>
        </p:txBody>
      </p:sp>
      <p:cxnSp>
        <p:nvCxnSpPr>
          <p:cNvPr id="49" name="Straight Connector 48">
            <a:extLst>
              <a:ext uri="{FF2B5EF4-FFF2-40B4-BE49-F238E27FC236}">
                <a16:creationId xmlns:a16="http://schemas.microsoft.com/office/drawing/2014/main" id="{01CB3C9A-13D7-5B61-A7B2-A72E5D3C2446}"/>
              </a:ext>
            </a:extLst>
          </p:cNvPr>
          <p:cNvCxnSpPr/>
          <p:nvPr>
            <p:custDataLst>
              <p:tags r:id="rId17"/>
            </p:custDataLst>
          </p:nvPr>
        </p:nvCxnSpPr>
        <p:spPr bwMode="gray">
          <a:xfrm>
            <a:off x="2760663" y="5213350"/>
            <a:ext cx="185738" cy="0"/>
          </a:xfrm>
          <a:prstGeom prst="line">
            <a:avLst/>
          </a:prstGeom>
          <a:ln w="28575"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E53E29A-BFF5-DB8F-C428-6F92073D024E}"/>
              </a:ext>
            </a:extLst>
          </p:cNvPr>
          <p:cNvCxnSpPr/>
          <p:nvPr>
            <p:custDataLst>
              <p:tags r:id="rId18"/>
            </p:custDataLst>
          </p:nvPr>
        </p:nvCxnSpPr>
        <p:spPr bwMode="gray">
          <a:xfrm>
            <a:off x="3921125" y="5213350"/>
            <a:ext cx="185738" cy="0"/>
          </a:xfrm>
          <a:prstGeom prst="line">
            <a:avLst/>
          </a:prstGeom>
          <a:ln w="28575"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2792A651-32F0-4083-7F94-105CBC48FB80}"/>
              </a:ext>
            </a:extLst>
          </p:cNvPr>
          <p:cNvCxnSpPr/>
          <p:nvPr>
            <p:custDataLst>
              <p:tags r:id="rId19"/>
            </p:custDataLst>
          </p:nvPr>
        </p:nvCxnSpPr>
        <p:spPr bwMode="gray">
          <a:xfrm>
            <a:off x="5235575" y="5213350"/>
            <a:ext cx="185738" cy="0"/>
          </a:xfrm>
          <a:prstGeom prst="line">
            <a:avLst/>
          </a:prstGeom>
          <a:ln w="28575"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9" name="Text Placeholder 10">
            <a:extLst>
              <a:ext uri="{FF2B5EF4-FFF2-40B4-BE49-F238E27FC236}">
                <a16:creationId xmlns:a16="http://schemas.microsoft.com/office/drawing/2014/main" id="{67D51EB2-3129-3CA4-A7D7-C5FD93D16271}"/>
              </a:ext>
            </a:extLst>
          </p:cNvPr>
          <p:cNvSpPr>
            <a:spLocks noGrp="1"/>
          </p:cNvSpPr>
          <p:nvPr>
            <p:custDataLst>
              <p:tags r:id="rId20"/>
            </p:custDataLst>
          </p:nvPr>
        </p:nvSpPr>
        <p:spPr bwMode="auto">
          <a:xfrm>
            <a:off x="3011488" y="5129213"/>
            <a:ext cx="793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Open doors</a:t>
            </a:r>
            <a:endParaRPr lang="en-US" sz="1200"/>
          </a:p>
        </p:txBody>
      </p:sp>
      <p:sp>
        <p:nvSpPr>
          <p:cNvPr id="40" name="Text Placeholder 10">
            <a:extLst>
              <a:ext uri="{FF2B5EF4-FFF2-40B4-BE49-F238E27FC236}">
                <a16:creationId xmlns:a16="http://schemas.microsoft.com/office/drawing/2014/main" id="{855434EA-AA21-B63B-5D25-C8B9DE328F57}"/>
              </a:ext>
            </a:extLst>
          </p:cNvPr>
          <p:cNvSpPr>
            <a:spLocks noGrp="1"/>
          </p:cNvSpPr>
          <p:nvPr>
            <p:custDataLst>
              <p:tags r:id="rId21"/>
            </p:custDataLst>
          </p:nvPr>
        </p:nvSpPr>
        <p:spPr bwMode="auto">
          <a:xfrm>
            <a:off x="4171950" y="5129213"/>
            <a:ext cx="9477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Trade barriers</a:t>
            </a:r>
            <a:endParaRPr lang="en-US" sz="1200"/>
          </a:p>
        </p:txBody>
      </p:sp>
      <p:sp>
        <p:nvSpPr>
          <p:cNvPr id="81" name="Text Placeholder 10">
            <a:extLst>
              <a:ext uri="{FF2B5EF4-FFF2-40B4-BE49-F238E27FC236}">
                <a16:creationId xmlns:a16="http://schemas.microsoft.com/office/drawing/2014/main" id="{B9D99D02-86E9-99AF-FF55-F68FA887AE1D}"/>
              </a:ext>
            </a:extLst>
          </p:cNvPr>
          <p:cNvSpPr>
            <a:spLocks noGrp="1"/>
          </p:cNvSpPr>
          <p:nvPr>
            <p:custDataLst>
              <p:tags r:id="rId22"/>
            </p:custDataLst>
          </p:nvPr>
        </p:nvSpPr>
        <p:spPr bwMode="auto">
          <a:xfrm>
            <a:off x="5486400" y="5129213"/>
            <a:ext cx="11636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escalation</a:t>
            </a:r>
            <a:endParaRPr lang="en-US" sz="1200"/>
          </a:p>
        </p:txBody>
      </p:sp>
      <p:sp>
        <p:nvSpPr>
          <p:cNvPr id="43" name="TextBox 8">
            <a:extLst>
              <a:ext uri="{FF2B5EF4-FFF2-40B4-BE49-F238E27FC236}">
                <a16:creationId xmlns:a16="http://schemas.microsoft.com/office/drawing/2014/main" id="{A524B068-4223-9DD6-753D-6CCFBE373B4B}"/>
              </a:ext>
            </a:extLst>
          </p:cNvPr>
          <p:cNvSpPr txBox="1"/>
          <p:nvPr/>
        </p:nvSpPr>
        <p:spPr bwMode="gray">
          <a:xfrm>
            <a:off x="9329736" y="1554480"/>
            <a:ext cx="2478795" cy="3738403"/>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173736" indent="-173736">
              <a:spcBef>
                <a:spcPts val="0"/>
              </a:spcBef>
              <a:spcAft>
                <a:spcPts val="400"/>
              </a:spcAft>
              <a:buFont typeface="Arial" panose="020B0604020202020204" pitchFamily="34" charset="0"/>
              <a:buChar char="•"/>
            </a:pPr>
            <a:r>
              <a:rPr lang="en-US" sz="1050" dirty="0"/>
              <a:t>Due to the overall production- demand imbalance between regions and the EU’s and NAM’s reliance on China's production capacity, </a:t>
            </a:r>
            <a:r>
              <a:rPr lang="en-US" sz="1050" b="1" dirty="0"/>
              <a:t>open-door policies are required to guarantee stable wind generation and deployment.</a:t>
            </a:r>
          </a:p>
          <a:p>
            <a:pPr marL="173736" indent="-173736">
              <a:spcBef>
                <a:spcPts val="0"/>
              </a:spcBef>
              <a:spcAft>
                <a:spcPts val="400"/>
              </a:spcAft>
              <a:buFont typeface="Arial" panose="020B0604020202020204" pitchFamily="34" charset="0"/>
              <a:buChar char="•"/>
            </a:pPr>
            <a:r>
              <a:rPr lang="en-US" sz="1050" dirty="0"/>
              <a:t>Any trade barriers (as is the current trend) and </a:t>
            </a:r>
            <a:r>
              <a:rPr lang="en-US" sz="1050" b="1" dirty="0"/>
              <a:t>attempts to forcefully onshore production will stifle deployment and negatively impact margins </a:t>
            </a:r>
            <a:r>
              <a:rPr lang="en-US" sz="1050" dirty="0"/>
              <a:t>across the value chain, eventually increasing LCOE.</a:t>
            </a:r>
          </a:p>
          <a:p>
            <a:pPr marL="173736" indent="-173736">
              <a:spcBef>
                <a:spcPts val="0"/>
              </a:spcBef>
              <a:spcAft>
                <a:spcPts val="400"/>
              </a:spcAft>
              <a:buFont typeface="Arial" panose="020B0604020202020204" pitchFamily="34" charset="0"/>
              <a:buChar char="•"/>
            </a:pPr>
            <a:r>
              <a:rPr lang="en-US" sz="1050" dirty="0"/>
              <a:t>Escalation of protectionism or war efforts will have a catastrophic effect on the wind market.</a:t>
            </a:r>
          </a:p>
        </p:txBody>
      </p:sp>
      <p:graphicFrame>
        <p:nvGraphicFramePr>
          <p:cNvPr id="26" name="Chart 25">
            <a:extLst>
              <a:ext uri="{FF2B5EF4-FFF2-40B4-BE49-F238E27FC236}">
                <a16:creationId xmlns:a16="http://schemas.microsoft.com/office/drawing/2014/main" id="{2A8FB4EC-5AC2-30C1-F283-6DB61FD0F3B3}"/>
              </a:ext>
            </a:extLst>
          </p:cNvPr>
          <p:cNvGraphicFramePr/>
          <p:nvPr>
            <p:custDataLst>
              <p:tags r:id="rId23"/>
            </p:custDataLst>
            <p:extLst>
              <p:ext uri="{D42A27DB-BD31-4B8C-83A1-F6EECF244321}">
                <p14:modId xmlns:p14="http://schemas.microsoft.com/office/powerpoint/2010/main" val="3926837336"/>
              </p:ext>
            </p:extLst>
          </p:nvPr>
        </p:nvGraphicFramePr>
        <p:xfrm>
          <a:off x="3403600" y="2684463"/>
          <a:ext cx="2355850" cy="2143125"/>
        </p:xfrm>
        <a:graphic>
          <a:graphicData uri="http://schemas.openxmlformats.org/drawingml/2006/chart">
            <c:chart xmlns:c="http://schemas.openxmlformats.org/drawingml/2006/chart" xmlns:r="http://schemas.openxmlformats.org/officeDocument/2006/relationships" r:id="rId61"/>
          </a:graphicData>
        </a:graphic>
      </p:graphicFrame>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217863" y="466883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5AF240A-1AA2-4F2F-81B0-77D55F57052B}" type="datetime'''''''''''''''''''''''''''''''''''''''''0''''%'''''">
              <a:rPr lang="en-US" altLang="en-US" sz="1000" smtClean="0">
                <a:effectLst/>
              </a:rPr>
              <a:pPr marL="0" lvl="0" indent="0" algn="r">
                <a:spcBef>
                  <a:spcPct val="0"/>
                </a:spcBef>
                <a:spcAft>
                  <a:spcPct val="0"/>
                </a:spcAft>
                <a:buNone/>
              </a:pPr>
              <a:t>0%</a:t>
            </a:fld>
            <a:endParaRPr lang="en-US" sz="1000"/>
          </a:p>
        </p:txBody>
      </p:sp>
      <p:sp>
        <p:nvSpPr>
          <p:cNvPr id="320"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148013" y="3962400"/>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1A5272-504F-4049-961D-BCD05946D91E}" type="datetime'''''9''''''''0''''''''''''''%'''''''''''''">
              <a:rPr lang="en-US" altLang="en-US" sz="1000" smtClean="0">
                <a:effectLst/>
              </a:rPr>
              <a:pPr marL="0" lvl="0" indent="0" algn="r">
                <a:spcBef>
                  <a:spcPct val="0"/>
                </a:spcBef>
                <a:spcAft>
                  <a:spcPct val="0"/>
                </a:spcAft>
                <a:buNone/>
              </a:pPr>
              <a:t>90%</a:t>
            </a:fld>
            <a:endParaRPr lang="en-US" sz="1000"/>
          </a:p>
        </p:txBody>
      </p:sp>
      <p:sp>
        <p:nvSpPr>
          <p:cNvPr id="348"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078163" y="3325813"/>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0F35C73-6F45-4685-97ED-2DB90CB293FC}" type="datetime'''1''''''''''''''0''5''''''''%'''''''''''''''''''''">
              <a:rPr lang="en-US" altLang="en-US" sz="1000" smtClean="0">
                <a:effectLst/>
              </a:rPr>
              <a:pPr marL="0" lvl="0" indent="0" algn="r">
                <a:spcBef>
                  <a:spcPct val="0"/>
                </a:spcBef>
                <a:spcAft>
                  <a:spcPct val="0"/>
                </a:spcAft>
                <a:buNone/>
              </a:pPr>
              <a:t>105%</a:t>
            </a:fld>
            <a:endParaRPr lang="en-US" sz="1000"/>
          </a:p>
        </p:txBody>
      </p:sp>
      <p:sp>
        <p:nvSpPr>
          <p:cNvPr id="33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078163" y="2690813"/>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1F21591-6382-4598-B650-675FCC83B115}" type="datetime'''''''1''''''2''''''0''''''''%'''''''''''''''''''''''''">
              <a:rPr lang="en-US" altLang="en-US" sz="1000" smtClean="0">
                <a:effectLst/>
              </a:rPr>
              <a:pPr marL="0" lvl="0" indent="0" algn="r">
                <a:spcBef>
                  <a:spcPct val="0"/>
                </a:spcBef>
                <a:spcAft>
                  <a:spcPct val="0"/>
                </a:spcAft>
                <a:buNone/>
              </a:pPr>
              <a:t>120%</a:t>
            </a:fld>
            <a:endParaRPr lang="en-US" sz="1000"/>
          </a:p>
        </p:txBody>
      </p:sp>
      <p:sp useBgFill="1">
        <p:nvSpPr>
          <p:cNvPr id="25" name="Freeform: Shape 24">
            <a:extLst>
              <a:ext uri="{FF2B5EF4-FFF2-40B4-BE49-F238E27FC236}">
                <a16:creationId xmlns:a16="http://schemas.microsoft.com/office/drawing/2014/main" id="{52C417D2-6870-34F3-0567-A4C94DD7D0F5}"/>
              </a:ext>
            </a:extLst>
          </p:cNvPr>
          <p:cNvSpPr/>
          <p:nvPr>
            <p:custDataLst>
              <p:tags r:id="rId28"/>
            </p:custDataLst>
          </p:nvPr>
        </p:nvSpPr>
        <p:spPr bwMode="auto">
          <a:xfrm>
            <a:off x="3413125" y="4449763"/>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3" name="Freeform: Shape 22">
            <a:extLst>
              <a:ext uri="{FF2B5EF4-FFF2-40B4-BE49-F238E27FC236}">
                <a16:creationId xmlns:a16="http://schemas.microsoft.com/office/drawing/2014/main" id="{B3C05AB2-5831-3C16-614B-69D6FC4D85B1}"/>
              </a:ext>
            </a:extLst>
          </p:cNvPr>
          <p:cNvSpPr/>
          <p:nvPr>
            <p:custDataLst>
              <p:tags r:id="rId29"/>
            </p:custDataLst>
          </p:nvPr>
        </p:nvSpPr>
        <p:spPr bwMode="auto">
          <a:xfrm>
            <a:off x="3413125" y="444976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E5DAB6D5-013F-91E5-19B1-7FDF3973B12C}"/>
              </a:ext>
            </a:extLst>
          </p:cNvPr>
          <p:cNvSpPr/>
          <p:nvPr>
            <p:custDataLst>
              <p:tags r:id="rId30"/>
            </p:custDataLst>
          </p:nvPr>
        </p:nvSpPr>
        <p:spPr bwMode="auto">
          <a:xfrm>
            <a:off x="3413125" y="450691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Text Placeholder 10">
            <a:extLst>
              <a:ext uri="{FF2B5EF4-FFF2-40B4-BE49-F238E27FC236}">
                <a16:creationId xmlns:a16="http://schemas.microsoft.com/office/drawing/2014/main" id="{2953AE47-D6CF-95CB-9074-3F6F0B81187F}"/>
              </a:ext>
            </a:extLst>
          </p:cNvPr>
          <p:cNvSpPr>
            <a:spLocks noGrp="1"/>
          </p:cNvSpPr>
          <p:nvPr>
            <p:custDataLst>
              <p:tags r:id="rId31"/>
            </p:custDataLst>
          </p:nvPr>
        </p:nvSpPr>
        <p:spPr bwMode="auto">
          <a:xfrm>
            <a:off x="3887788"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008AD38-E7F9-4F7C-BB4B-D15C3D246E12}" type="datetime'''''''''''''''''2''''02''''''''''''4'''''''''''">
              <a:rPr lang="en-US" altLang="en-US" sz="1000" smtClean="0"/>
              <a:pPr marL="0" lvl="0" indent="0" algn="ctr">
                <a:spcBef>
                  <a:spcPct val="0"/>
                </a:spcBef>
                <a:spcAft>
                  <a:spcPct val="0"/>
                </a:spcAft>
                <a:buNone/>
              </a:pPr>
              <a:t>2024</a:t>
            </a:fld>
            <a:endParaRPr lang="en-US" sz="1000"/>
          </a:p>
        </p:txBody>
      </p:sp>
      <p:sp>
        <p:nvSpPr>
          <p:cNvPr id="145" name="Text Placeholder 10">
            <a:extLst>
              <a:ext uri="{FF2B5EF4-FFF2-40B4-BE49-F238E27FC236}">
                <a16:creationId xmlns:a16="http://schemas.microsoft.com/office/drawing/2014/main" id="{BA8B2687-3663-C4C1-64CE-35ACCD2F02D6}"/>
              </a:ext>
            </a:extLst>
          </p:cNvPr>
          <p:cNvSpPr>
            <a:spLocks noGrp="1"/>
          </p:cNvSpPr>
          <p:nvPr>
            <p:custDataLst>
              <p:tags r:id="rId32"/>
            </p:custDataLst>
          </p:nvPr>
        </p:nvSpPr>
        <p:spPr bwMode="auto">
          <a:xfrm>
            <a:off x="4435475"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702AD2-95C4-440A-8DA9-C5390624D662}" type="datetime'''''''''2''''0''''''''''''''2''''6'''''''''''">
              <a:rPr lang="en-US" altLang="en-US" sz="1000" smtClean="0"/>
              <a:pPr marL="0" lvl="0" indent="0" algn="ctr">
                <a:spcBef>
                  <a:spcPct val="0"/>
                </a:spcBef>
                <a:spcAft>
                  <a:spcPct val="0"/>
                </a:spcAft>
                <a:buNone/>
              </a:pPr>
              <a:t>2026</a:t>
            </a:fld>
            <a:endParaRPr lang="en-US" sz="1000"/>
          </a:p>
        </p:txBody>
      </p:sp>
      <p:sp>
        <p:nvSpPr>
          <p:cNvPr id="146" name="Text Placeholder 10">
            <a:extLst>
              <a:ext uri="{FF2B5EF4-FFF2-40B4-BE49-F238E27FC236}">
                <a16:creationId xmlns:a16="http://schemas.microsoft.com/office/drawing/2014/main" id="{0F00E5D4-9CA5-61F9-3C68-C72B59B29FBD}"/>
              </a:ext>
            </a:extLst>
          </p:cNvPr>
          <p:cNvSpPr>
            <a:spLocks noGrp="1"/>
          </p:cNvSpPr>
          <p:nvPr>
            <p:custDataLst>
              <p:tags r:id="rId33"/>
            </p:custDataLst>
          </p:nvPr>
        </p:nvSpPr>
        <p:spPr bwMode="auto">
          <a:xfrm>
            <a:off x="4983163"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663AEF0-4765-4EAE-AB38-3F5C4599C78C}" type="datetime'''''''''''''''''2''''''''''''''''''''0''2''''''''''''''8'''">
              <a:rPr lang="en-US" altLang="en-US" sz="1000" smtClean="0"/>
              <a:pPr marL="0" lvl="0" indent="0" algn="ctr">
                <a:spcBef>
                  <a:spcPct val="0"/>
                </a:spcBef>
                <a:spcAft>
                  <a:spcPct val="0"/>
                </a:spcAft>
                <a:buNone/>
              </a:pPr>
              <a:t>2028</a:t>
            </a:fld>
            <a:endParaRPr lang="en-US" sz="1000"/>
          </a:p>
        </p:txBody>
      </p:sp>
      <p:sp>
        <p:nvSpPr>
          <p:cNvPr id="147" name="Text Placeholder 10">
            <a:extLst>
              <a:ext uri="{FF2B5EF4-FFF2-40B4-BE49-F238E27FC236}">
                <a16:creationId xmlns:a16="http://schemas.microsoft.com/office/drawing/2014/main" id="{82FCA5CB-320E-57C2-B35D-C55984274535}"/>
              </a:ext>
            </a:extLst>
          </p:cNvPr>
          <p:cNvSpPr>
            <a:spLocks noGrp="1"/>
          </p:cNvSpPr>
          <p:nvPr>
            <p:custDataLst>
              <p:tags r:id="rId34"/>
            </p:custDataLst>
          </p:nvPr>
        </p:nvSpPr>
        <p:spPr bwMode="auto">
          <a:xfrm>
            <a:off x="5530850" y="4787900"/>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860E49-836C-4BA6-A5CE-F5C98F9017D3}" type="datetime'''''''''''''''''''''''''''''2''0''''''3''''''''''''0'">
              <a:rPr lang="en-US" altLang="en-US" sz="1000" smtClean="0"/>
              <a:pPr marL="0" lvl="0" indent="0" algn="ctr">
                <a:spcBef>
                  <a:spcPct val="0"/>
                </a:spcBef>
                <a:spcAft>
                  <a:spcPct val="0"/>
                </a:spcAft>
                <a:buNone/>
              </a:pPr>
              <a:t>2030</a:t>
            </a:fld>
            <a:endParaRPr lang="en-US" sz="1000"/>
          </a:p>
        </p:txBody>
      </p:sp>
      <p:graphicFrame>
        <p:nvGraphicFramePr>
          <p:cNvPr id="18" name="Chart 17">
            <a:extLst>
              <a:ext uri="{FF2B5EF4-FFF2-40B4-BE49-F238E27FC236}">
                <a16:creationId xmlns:a16="http://schemas.microsoft.com/office/drawing/2014/main" id="{E4C078FC-DE13-493B-B7E6-B968F9206D34}"/>
              </a:ext>
            </a:extLst>
          </p:cNvPr>
          <p:cNvGraphicFramePr/>
          <p:nvPr>
            <p:custDataLst>
              <p:tags r:id="rId35"/>
            </p:custDataLst>
            <p:extLst>
              <p:ext uri="{D42A27DB-BD31-4B8C-83A1-F6EECF244321}">
                <p14:modId xmlns:p14="http://schemas.microsoft.com/office/powerpoint/2010/main" val="2913436167"/>
              </p:ext>
            </p:extLst>
          </p:nvPr>
        </p:nvGraphicFramePr>
        <p:xfrm>
          <a:off x="6513513" y="2933700"/>
          <a:ext cx="2395537" cy="2143125"/>
        </p:xfrm>
        <a:graphic>
          <a:graphicData uri="http://schemas.openxmlformats.org/drawingml/2006/chart">
            <c:chart xmlns:c="http://schemas.openxmlformats.org/drawingml/2006/chart" xmlns:r="http://schemas.openxmlformats.org/officeDocument/2006/relationships" r:id="rId62"/>
          </a:graphicData>
        </a:graphic>
      </p:graphicFrame>
      <p:sp>
        <p:nvSpPr>
          <p:cNvPr id="211"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6327775" y="4918075"/>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7C6795B-8439-47E3-AA3E-7FDDDEE2C8D5}" type="datetime'''''''''''0''''''''''''''''''''''''''''''''''''''''''''''%'''">
              <a:rPr lang="en-US" altLang="en-US" sz="1000" smtClean="0">
                <a:effectLst/>
              </a:rPr>
              <a:pPr marL="0" lvl="0" indent="0" algn="r">
                <a:spcBef>
                  <a:spcPct val="0"/>
                </a:spcBef>
                <a:spcAft>
                  <a:spcPct val="0"/>
                </a:spcAft>
                <a:buNone/>
              </a:pPr>
              <a:t>0%</a:t>
            </a:fld>
            <a:endParaRPr lang="en-US" sz="10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6257925" y="421163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DFB60C5-30A7-4694-948A-2A7C41B8DAC1}" type="datetime'''9''''''''''''''''''''''''''''0''%'''''''''''''''''''''''''">
              <a:rPr lang="en-US" altLang="en-US" sz="1000" smtClean="0">
                <a:effectLst/>
              </a:rPr>
              <a:pPr marL="0" lvl="0" indent="0" algn="r">
                <a:spcBef>
                  <a:spcPct val="0"/>
                </a:spcBef>
                <a:spcAft>
                  <a:spcPct val="0"/>
                </a:spcAft>
                <a:buNone/>
              </a:pPr>
              <a:t>90%</a:t>
            </a:fld>
            <a:endParaRPr lang="en-US" sz="1000"/>
          </a:p>
        </p:txBody>
      </p:sp>
      <p:sp>
        <p:nvSpPr>
          <p:cNvPr id="351"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6188075" y="35750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9CAC81C-8DE6-406E-8DB0-629B571B6EAE}" type="datetime'''''''''''''''1''0''''''''''''5''''''''%'">
              <a:rPr lang="en-US" altLang="en-US" sz="1000" smtClean="0">
                <a:effectLst/>
              </a:rPr>
              <a:pPr marL="0" lvl="0" indent="0" algn="r">
                <a:spcBef>
                  <a:spcPct val="0"/>
                </a:spcBef>
                <a:spcAft>
                  <a:spcPct val="0"/>
                </a:spcAft>
                <a:buNone/>
              </a:pPr>
              <a:t>105%</a:t>
            </a:fld>
            <a:endParaRPr lang="en-US" sz="1000"/>
          </a:p>
        </p:txBody>
      </p:sp>
      <p:sp>
        <p:nvSpPr>
          <p:cNvPr id="309"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6188075" y="29400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8030698-1C7A-413A-AD13-4A85EE4729C0}" type="datetime'''''''1''''''''''''''''''''2''''''''0''''''''''''''''''''%'''">
              <a:rPr lang="en-US" altLang="en-US" sz="1000" smtClean="0">
                <a:effectLst/>
              </a:rPr>
              <a:pPr marL="0" lvl="0" indent="0" algn="r">
                <a:spcBef>
                  <a:spcPct val="0"/>
                </a:spcBef>
                <a:spcAft>
                  <a:spcPct val="0"/>
                </a:spcAft>
                <a:buNone/>
              </a:pPr>
              <a:t>120%</a:t>
            </a:fld>
            <a:endParaRPr lang="en-US" sz="1000"/>
          </a:p>
        </p:txBody>
      </p:sp>
      <p:sp useBgFill="1">
        <p:nvSpPr>
          <p:cNvPr id="17" name="Freeform: Shape 16">
            <a:extLst>
              <a:ext uri="{FF2B5EF4-FFF2-40B4-BE49-F238E27FC236}">
                <a16:creationId xmlns:a16="http://schemas.microsoft.com/office/drawing/2014/main" id="{60F66B4F-59A7-7C01-34A8-1F5E14C5B647}"/>
              </a:ext>
            </a:extLst>
          </p:cNvPr>
          <p:cNvSpPr/>
          <p:nvPr>
            <p:custDataLst>
              <p:tags r:id="rId40"/>
            </p:custDataLst>
          </p:nvPr>
        </p:nvSpPr>
        <p:spPr bwMode="auto">
          <a:xfrm>
            <a:off x="6523038" y="4699000"/>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 name="Freeform: Shape 14">
            <a:extLst>
              <a:ext uri="{FF2B5EF4-FFF2-40B4-BE49-F238E27FC236}">
                <a16:creationId xmlns:a16="http://schemas.microsoft.com/office/drawing/2014/main" id="{BCACA737-A9EE-6A10-3705-8CB1867DD3B2}"/>
              </a:ext>
            </a:extLst>
          </p:cNvPr>
          <p:cNvSpPr/>
          <p:nvPr>
            <p:custDataLst>
              <p:tags r:id="rId41"/>
            </p:custDataLst>
          </p:nvPr>
        </p:nvSpPr>
        <p:spPr bwMode="auto">
          <a:xfrm>
            <a:off x="6523038" y="46990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2201FF11-9DAE-BA33-9226-7C5021288848}"/>
              </a:ext>
            </a:extLst>
          </p:cNvPr>
          <p:cNvSpPr/>
          <p:nvPr>
            <p:custDataLst>
              <p:tags r:id="rId42"/>
            </p:custDataLst>
          </p:nvPr>
        </p:nvSpPr>
        <p:spPr bwMode="auto">
          <a:xfrm>
            <a:off x="6523038" y="47561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8" name="Straight Connector 397">
            <a:extLst>
              <a:ext uri="{FF2B5EF4-FFF2-40B4-BE49-F238E27FC236}">
                <a16:creationId xmlns:a16="http://schemas.microsoft.com/office/drawing/2014/main" id="{B06EFBE9-B2FD-468B-46EA-90C7652A450E}"/>
              </a:ext>
            </a:extLst>
          </p:cNvPr>
          <p:cNvCxnSpPr/>
          <p:nvPr>
            <p:custDataLst>
              <p:tags r:id="rId43"/>
            </p:custDataLst>
          </p:nvPr>
        </p:nvCxnSpPr>
        <p:spPr bwMode="auto">
          <a:xfrm>
            <a:off x="8826500" y="3100388"/>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9" name="Straight Connector 398">
            <a:extLst>
              <a:ext uri="{FF2B5EF4-FFF2-40B4-BE49-F238E27FC236}">
                <a16:creationId xmlns:a16="http://schemas.microsoft.com/office/drawing/2014/main" id="{48316E97-2905-EFEF-6117-2FCD311EA4FD}"/>
              </a:ext>
            </a:extLst>
          </p:cNvPr>
          <p:cNvCxnSpPr/>
          <p:nvPr>
            <p:custDataLst>
              <p:tags r:id="rId44"/>
            </p:custDataLst>
          </p:nvPr>
        </p:nvCxnSpPr>
        <p:spPr bwMode="auto">
          <a:xfrm>
            <a:off x="8826500" y="4498975"/>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Straight Connector 399">
            <a:extLst>
              <a:ext uri="{FF2B5EF4-FFF2-40B4-BE49-F238E27FC236}">
                <a16:creationId xmlns:a16="http://schemas.microsoft.com/office/drawing/2014/main" id="{24D067DC-AC59-BDC6-C8AB-569713961F0B}"/>
              </a:ext>
            </a:extLst>
          </p:cNvPr>
          <p:cNvCxnSpPr/>
          <p:nvPr>
            <p:custDataLst>
              <p:tags r:id="rId45"/>
            </p:custDataLst>
          </p:nvPr>
        </p:nvCxnSpPr>
        <p:spPr bwMode="auto">
          <a:xfrm>
            <a:off x="8902700" y="3097213"/>
            <a:ext cx="0" cy="14049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7" name="Text Placeholder 10">
            <a:extLst>
              <a:ext uri="{FF2B5EF4-FFF2-40B4-BE49-F238E27FC236}">
                <a16:creationId xmlns:a16="http://schemas.microsoft.com/office/drawing/2014/main" id="{E4172317-703B-50EC-750E-BC127770F0C1}"/>
              </a:ext>
            </a:extLst>
          </p:cNvPr>
          <p:cNvSpPr>
            <a:spLocks noGrp="1"/>
          </p:cNvSpPr>
          <p:nvPr>
            <p:custDataLst>
              <p:tags r:id="rId46"/>
            </p:custDataLst>
          </p:nvPr>
        </p:nvSpPr>
        <p:spPr bwMode="auto">
          <a:xfrm>
            <a:off x="7007225" y="50371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8275108-19DC-45CF-BB97-4A996FB7A95F}" type="datetime'''''2''''''''''''''024'''''''''''''''''''">
              <a:rPr lang="en-US" altLang="en-US" sz="1000" smtClean="0"/>
              <a:pPr marL="0" lvl="0" indent="0" algn="ctr">
                <a:spcBef>
                  <a:spcPct val="0"/>
                </a:spcBef>
                <a:spcAft>
                  <a:spcPct val="0"/>
                </a:spcAft>
                <a:buNone/>
              </a:pPr>
              <a:t>2024</a:t>
            </a:fld>
            <a:endParaRPr lang="en-US" sz="1000"/>
          </a:p>
        </p:txBody>
      </p:sp>
      <p:sp>
        <p:nvSpPr>
          <p:cNvPr id="158" name="Text Placeholder 10">
            <a:extLst>
              <a:ext uri="{FF2B5EF4-FFF2-40B4-BE49-F238E27FC236}">
                <a16:creationId xmlns:a16="http://schemas.microsoft.com/office/drawing/2014/main" id="{C0F22007-F1D3-E1CA-F6F2-9C4DCCB64133}"/>
              </a:ext>
            </a:extLst>
          </p:cNvPr>
          <p:cNvSpPr>
            <a:spLocks noGrp="1"/>
          </p:cNvSpPr>
          <p:nvPr>
            <p:custDataLst>
              <p:tags r:id="rId47"/>
            </p:custDataLst>
          </p:nvPr>
        </p:nvSpPr>
        <p:spPr bwMode="auto">
          <a:xfrm>
            <a:off x="7566025" y="50371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E92681-33F8-414D-8CF9-742D9A30EEFD}" type="datetime'''''''''''''''''2''''0''''''''''''''''''''''2''''6'">
              <a:rPr lang="en-US" altLang="en-US" sz="1000" smtClean="0"/>
              <a:pPr marL="0" lvl="0" indent="0" algn="ctr">
                <a:spcBef>
                  <a:spcPct val="0"/>
                </a:spcBef>
                <a:spcAft>
                  <a:spcPct val="0"/>
                </a:spcAft>
                <a:buNone/>
              </a:pPr>
              <a:t>2026</a:t>
            </a:fld>
            <a:endParaRPr lang="en-US" sz="1000"/>
          </a:p>
        </p:txBody>
      </p:sp>
      <p:sp>
        <p:nvSpPr>
          <p:cNvPr id="159" name="Text Placeholder 10">
            <a:extLst>
              <a:ext uri="{FF2B5EF4-FFF2-40B4-BE49-F238E27FC236}">
                <a16:creationId xmlns:a16="http://schemas.microsoft.com/office/drawing/2014/main" id="{B216851E-989D-C1E7-4D1E-B256CFC57EC5}"/>
              </a:ext>
            </a:extLst>
          </p:cNvPr>
          <p:cNvSpPr>
            <a:spLocks noGrp="1"/>
          </p:cNvSpPr>
          <p:nvPr>
            <p:custDataLst>
              <p:tags r:id="rId48"/>
            </p:custDataLst>
          </p:nvPr>
        </p:nvSpPr>
        <p:spPr bwMode="auto">
          <a:xfrm>
            <a:off x="8123238" y="50371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31C09E-C7B2-4957-B17D-918D48BA2EA1}" type="datetime'2''''''''''0''''2''''''''''''''''''''''''''''''''8'">
              <a:rPr lang="en-US" altLang="en-US" sz="1000" smtClean="0"/>
              <a:pPr marL="0" lvl="0" indent="0" algn="ctr">
                <a:spcBef>
                  <a:spcPct val="0"/>
                </a:spcBef>
                <a:spcAft>
                  <a:spcPct val="0"/>
                </a:spcAft>
                <a:buNone/>
              </a:pPr>
              <a:t>2028</a:t>
            </a:fld>
            <a:endParaRPr lang="en-US" sz="1000"/>
          </a:p>
        </p:txBody>
      </p:sp>
      <p:sp>
        <p:nvSpPr>
          <p:cNvPr id="160" name="Text Placeholder 10">
            <a:extLst>
              <a:ext uri="{FF2B5EF4-FFF2-40B4-BE49-F238E27FC236}">
                <a16:creationId xmlns:a16="http://schemas.microsoft.com/office/drawing/2014/main" id="{27E8831F-E41A-44ED-5F80-262409E4504C}"/>
              </a:ext>
            </a:extLst>
          </p:cNvPr>
          <p:cNvSpPr>
            <a:spLocks noGrp="1"/>
          </p:cNvSpPr>
          <p:nvPr>
            <p:custDataLst>
              <p:tags r:id="rId49"/>
            </p:custDataLst>
          </p:nvPr>
        </p:nvSpPr>
        <p:spPr bwMode="auto">
          <a:xfrm>
            <a:off x="8680450" y="50371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23196B-9E10-4C62-96ED-B7A5472BF027}" type="datetime'''''''2''0''''''''''''3''''''0'''''">
              <a:rPr lang="en-US" altLang="en-US" sz="1000" smtClean="0"/>
              <a:pPr marL="0" lvl="0" indent="0" algn="ctr">
                <a:spcBef>
                  <a:spcPct val="0"/>
                </a:spcBef>
                <a:spcAft>
                  <a:spcPct val="0"/>
                </a:spcAft>
                <a:buNone/>
              </a:pPr>
              <a:t>2030</a:t>
            </a:fld>
            <a:endParaRPr lang="en-US" sz="1000"/>
          </a:p>
        </p:txBody>
      </p:sp>
      <p:sp>
        <p:nvSpPr>
          <p:cNvPr id="39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8589963" y="3648075"/>
            <a:ext cx="627063" cy="2159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4FA649B-DF59-4E4A-813D-1754396B89CB}" type="datetime'''''''''''''-''''''''''''''3''''3'''''''''''''''''''''''">
              <a:rPr lang="en-US" altLang="en-US" sz="1000" b="1" smtClean="0">
                <a:effectLst/>
              </a:rPr>
              <a:pPr marL="0" lvl="0" indent="0" algn="ctr">
                <a:spcBef>
                  <a:spcPct val="0"/>
                </a:spcBef>
                <a:spcAft>
                  <a:spcPct val="0"/>
                </a:spcAft>
                <a:buNone/>
              </a:pPr>
              <a:t>-33</a:t>
            </a:fld>
            <a:r>
              <a:rPr lang="en-US" altLang="en-US" sz="1000" b="1">
                <a:effectLst/>
              </a:rPr>
              <a:t> p.p.</a:t>
            </a:r>
            <a:endParaRPr lang="en-US" sz="1000" b="1"/>
          </a:p>
        </p:txBody>
      </p:sp>
      <p:sp>
        <p:nvSpPr>
          <p:cNvPr id="392" name="TextBox 391">
            <a:extLst>
              <a:ext uri="{FF2B5EF4-FFF2-40B4-BE49-F238E27FC236}">
                <a16:creationId xmlns:a16="http://schemas.microsoft.com/office/drawing/2014/main" id="{0A58452C-98A1-A909-90AF-B658468F4ACB}"/>
              </a:ext>
            </a:extLst>
          </p:cNvPr>
          <p:cNvSpPr txBox="1"/>
          <p:nvPr/>
        </p:nvSpPr>
        <p:spPr bwMode="gray">
          <a:xfrm>
            <a:off x="614362" y="2051050"/>
            <a:ext cx="2217738" cy="442913"/>
          </a:xfrm>
          <a:prstGeom prst="rect">
            <a:avLst/>
          </a:prstGeom>
          <a:noFill/>
        </p:spPr>
        <p:txBody>
          <a:bodyPr wrap="square" lIns="36000" tIns="36000" rIns="36000" bIns="36000" rtlCol="0" anchor="ctr">
            <a:spAutoFit/>
          </a:bodyPr>
          <a:lstStyle/>
          <a:p>
            <a:pPr marL="0" indent="0" algn="ctr">
              <a:buNone/>
            </a:pPr>
            <a:r>
              <a:rPr lang="en-US" sz="1200" b="1"/>
              <a:t>Market size</a:t>
            </a:r>
            <a:br>
              <a:rPr lang="en-US" sz="1200" b="1"/>
            </a:br>
            <a:r>
              <a:rPr lang="en-US" sz="1200"/>
              <a:t>(GW deployed)</a:t>
            </a:r>
            <a:endParaRPr lang="en-US" sz="1200" b="1"/>
          </a:p>
        </p:txBody>
      </p:sp>
      <p:sp>
        <p:nvSpPr>
          <p:cNvPr id="393" name="TextBox 392">
            <a:extLst>
              <a:ext uri="{FF2B5EF4-FFF2-40B4-BE49-F238E27FC236}">
                <a16:creationId xmlns:a16="http://schemas.microsoft.com/office/drawing/2014/main" id="{7FED8EB4-77FE-61D8-714F-B2CA46818C2C}"/>
              </a:ext>
            </a:extLst>
          </p:cNvPr>
          <p:cNvSpPr txBox="1"/>
          <p:nvPr/>
        </p:nvSpPr>
        <p:spPr bwMode="gray">
          <a:xfrm>
            <a:off x="3611563" y="2051050"/>
            <a:ext cx="2217738" cy="442913"/>
          </a:xfrm>
          <a:prstGeom prst="rect">
            <a:avLst/>
          </a:prstGeom>
          <a:noFill/>
        </p:spPr>
        <p:txBody>
          <a:bodyPr wrap="square" lIns="36000" tIns="36000" rIns="36000" bIns="36000" rtlCol="0" anchor="ctr">
            <a:spAutoFit/>
          </a:bodyPr>
          <a:lstStyle/>
          <a:p>
            <a:pPr marL="0" indent="0" algn="ctr">
              <a:buNone/>
            </a:pPr>
            <a:r>
              <a:rPr lang="en-US" sz="1200" b="1"/>
              <a:t>Supplier margins</a:t>
            </a:r>
            <a:br>
              <a:rPr lang="en-US" sz="1200" b="1"/>
            </a:br>
            <a:r>
              <a:rPr lang="en-US" sz="1200"/>
              <a:t>(Across value chain)</a:t>
            </a:r>
            <a:endParaRPr lang="en-US" sz="1200" b="1"/>
          </a:p>
        </p:txBody>
      </p:sp>
      <p:sp>
        <p:nvSpPr>
          <p:cNvPr id="394" name="TextBox 393">
            <a:extLst>
              <a:ext uri="{FF2B5EF4-FFF2-40B4-BE49-F238E27FC236}">
                <a16:creationId xmlns:a16="http://schemas.microsoft.com/office/drawing/2014/main" id="{1F6CDA51-5BCE-41C7-854D-6FC72E26EA99}"/>
              </a:ext>
            </a:extLst>
          </p:cNvPr>
          <p:cNvSpPr txBox="1"/>
          <p:nvPr/>
        </p:nvSpPr>
        <p:spPr bwMode="gray">
          <a:xfrm>
            <a:off x="6608763" y="2051050"/>
            <a:ext cx="2217738" cy="442913"/>
          </a:xfrm>
          <a:prstGeom prst="rect">
            <a:avLst/>
          </a:prstGeom>
          <a:noFill/>
        </p:spPr>
        <p:txBody>
          <a:bodyPr wrap="square" lIns="36000" tIns="36000" rIns="36000" bIns="36000" rtlCol="0" anchor="ctr">
            <a:spAutoFit/>
          </a:bodyPr>
          <a:lstStyle/>
          <a:p>
            <a:pPr marL="0" indent="0" algn="ctr">
              <a:buNone/>
            </a:pPr>
            <a:r>
              <a:rPr lang="en-US" sz="1200" b="1"/>
              <a:t>Cost of wind power</a:t>
            </a:r>
            <a:br>
              <a:rPr lang="en-US" sz="1200" b="1"/>
            </a:br>
            <a:r>
              <a:rPr lang="en-US" sz="1200"/>
              <a:t>(LCOE)</a:t>
            </a:r>
            <a:endParaRPr lang="en-US" sz="1200" b="1"/>
          </a:p>
        </p:txBody>
      </p:sp>
      <p:sp>
        <p:nvSpPr>
          <p:cNvPr id="477" name="Speech Bubble: Rectangle 476">
            <a:extLst>
              <a:ext uri="{FF2B5EF4-FFF2-40B4-BE49-F238E27FC236}">
                <a16:creationId xmlns:a16="http://schemas.microsoft.com/office/drawing/2014/main" id="{CEF49CCF-DF56-76E7-E173-09CB290FE1DA}"/>
              </a:ext>
            </a:extLst>
          </p:cNvPr>
          <p:cNvSpPr/>
          <p:nvPr/>
        </p:nvSpPr>
        <p:spPr bwMode="gray">
          <a:xfrm>
            <a:off x="434975" y="5456238"/>
            <a:ext cx="1836738" cy="479425"/>
          </a:xfrm>
          <a:prstGeom prst="wedgeRectCallout">
            <a:avLst>
              <a:gd name="adj1" fmla="val 80471"/>
              <a:gd name="adj2" fmla="val -66389"/>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tx1"/>
                </a:solidFill>
              </a:rPr>
              <a:t>Free trade focus across regions</a:t>
            </a:r>
            <a:endParaRPr lang="en-US" sz="1050">
              <a:solidFill>
                <a:schemeClr val="tx1"/>
              </a:solidFill>
            </a:endParaRPr>
          </a:p>
        </p:txBody>
      </p:sp>
      <p:sp>
        <p:nvSpPr>
          <p:cNvPr id="478" name="Speech Bubble: Rectangle 477">
            <a:extLst>
              <a:ext uri="{FF2B5EF4-FFF2-40B4-BE49-F238E27FC236}">
                <a16:creationId xmlns:a16="http://schemas.microsoft.com/office/drawing/2014/main" id="{58E3BB92-8239-0C4B-FD76-9C2AF5A2A8EB}"/>
              </a:ext>
            </a:extLst>
          </p:cNvPr>
          <p:cNvSpPr/>
          <p:nvPr/>
        </p:nvSpPr>
        <p:spPr bwMode="gray">
          <a:xfrm>
            <a:off x="3570288" y="5456238"/>
            <a:ext cx="1836738" cy="479425"/>
          </a:xfrm>
          <a:prstGeom prst="wedgeRectCallout">
            <a:avLst>
              <a:gd name="adj1" fmla="val -21157"/>
              <a:gd name="adj2" fmla="val -64403"/>
            </a:avLst>
          </a:prstGeom>
          <a:solidFill>
            <a:srgbClr val="23232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rgbClr val="FFFFFF"/>
                </a:solidFill>
              </a:rPr>
              <a:t>Continuation of current protectionist trends</a:t>
            </a:r>
            <a:endParaRPr lang="en-US" sz="1050">
              <a:solidFill>
                <a:srgbClr val="FFFFFF"/>
              </a:solidFill>
            </a:endParaRPr>
          </a:p>
        </p:txBody>
      </p:sp>
      <p:sp>
        <p:nvSpPr>
          <p:cNvPr id="479" name="Speech Bubble: Rectangle 478">
            <a:extLst>
              <a:ext uri="{FF2B5EF4-FFF2-40B4-BE49-F238E27FC236}">
                <a16:creationId xmlns:a16="http://schemas.microsoft.com/office/drawing/2014/main" id="{102B0B89-2614-695B-3AB7-908DC8BA858B}"/>
              </a:ext>
            </a:extLst>
          </p:cNvPr>
          <p:cNvSpPr/>
          <p:nvPr/>
        </p:nvSpPr>
        <p:spPr bwMode="gray">
          <a:xfrm>
            <a:off x="6765925" y="5456238"/>
            <a:ext cx="1836738" cy="479425"/>
          </a:xfrm>
          <a:prstGeom prst="wedgeRectCallout">
            <a:avLst>
              <a:gd name="adj1" fmla="val -70934"/>
              <a:gd name="adj2" fmla="val -62416"/>
            </a:avLst>
          </a:prstGeom>
          <a:solidFill>
            <a:srgbClr val="A83D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rgbClr val="FFFFFF"/>
                </a:solidFill>
              </a:rPr>
              <a:t>Escalation of global conflicts and protectionist measures</a:t>
            </a:r>
            <a:endParaRPr lang="en-US" sz="1050">
              <a:solidFill>
                <a:srgbClr val="FFFFFF"/>
              </a:solidFill>
            </a:endParaRPr>
          </a:p>
        </p:txBody>
      </p:sp>
      <p:sp>
        <p:nvSpPr>
          <p:cNvPr id="2" name="TextBox 1">
            <a:extLst>
              <a:ext uri="{FF2B5EF4-FFF2-40B4-BE49-F238E27FC236}">
                <a16:creationId xmlns:a16="http://schemas.microsoft.com/office/drawing/2014/main" id="{78FB240E-7873-ED25-A4E7-76451D346753}"/>
              </a:ext>
            </a:extLst>
          </p:cNvPr>
          <p:cNvSpPr txBox="1"/>
          <p:nvPr/>
        </p:nvSpPr>
        <p:spPr bwMode="gray">
          <a:xfrm>
            <a:off x="0" y="-8862"/>
            <a:ext cx="3383666" cy="318119"/>
          </a:xfrm>
          <a:prstGeom prst="rect">
            <a:avLst/>
          </a:prstGeom>
          <a:solidFill>
            <a:schemeClr val="accent1">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Suppliers</a:t>
            </a:r>
          </a:p>
        </p:txBody>
      </p:sp>
      <p:sp>
        <p:nvSpPr>
          <p:cNvPr id="63" name="Text Placeholder 10">
            <a:extLst>
              <a:ext uri="{FF2B5EF4-FFF2-40B4-BE49-F238E27FC236}">
                <a16:creationId xmlns:a16="http://schemas.microsoft.com/office/drawing/2014/main" id="{CFFC04EB-DECF-41A7-6515-68BF33B2BD49}"/>
              </a:ext>
            </a:extLst>
          </p:cNvPr>
          <p:cNvSpPr>
            <a:spLocks noGrp="1"/>
          </p:cNvSpPr>
          <p:nvPr>
            <p:custDataLst>
              <p:tags r:id="rId51"/>
            </p:custDataLst>
          </p:nvPr>
        </p:nvSpPr>
        <p:spPr bwMode="auto">
          <a:xfrm>
            <a:off x="329184" y="1554480"/>
            <a:ext cx="7202426" cy="221571"/>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Market size, supplier margins, and LCOE under three scenarios</a:t>
            </a:r>
            <a:r>
              <a:rPr lang="en-US" sz="1400" i="1" dirty="0">
                <a:solidFill>
                  <a:srgbClr val="000000"/>
                </a:solidFill>
                <a:ea typeface="+mn-lt"/>
                <a:cs typeface="+mn-lt"/>
              </a:rPr>
              <a:t>, indexed to 2023 levels</a:t>
            </a:r>
            <a:endParaRPr lang="en-US" sz="1400" i="1" dirty="0"/>
          </a:p>
        </p:txBody>
      </p:sp>
      <p:cxnSp>
        <p:nvCxnSpPr>
          <p:cNvPr id="27" name="Straight Connector 26">
            <a:extLst>
              <a:ext uri="{FF2B5EF4-FFF2-40B4-BE49-F238E27FC236}">
                <a16:creationId xmlns:a16="http://schemas.microsoft.com/office/drawing/2014/main" id="{1057F7DC-F4B7-24F0-44B7-1C9223F128F8}"/>
              </a:ext>
            </a:extLst>
          </p:cNvPr>
          <p:cNvCxnSpPr>
            <a:cxnSpLocks/>
          </p:cNvCxnSpPr>
          <p:nvPr/>
        </p:nvCxnSpPr>
        <p:spPr bwMode="gray">
          <a:xfrm>
            <a:off x="281868" y="1812925"/>
            <a:ext cx="8690682"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03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521977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9" name="think-cell Slide" r:id="rId85" imgW="592" imgH="591" progId="TCLayout.ActiveDocument.1">
                  <p:embed/>
                </p:oleObj>
              </mc:Choice>
              <mc:Fallback>
                <p:oleObj name="think-cell Slide" r:id="rId85" imgW="592" imgH="591" progId="TCLayout.ActiveDocument.1">
                  <p:embed/>
                  <p:pic>
                    <p:nvPicPr>
                      <p:cNvPr id="7" name="think-cell data - do not delete" hidden="1"/>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Wind electricity generation to grow 16-fold until 2050 in net zero scenario, compared to only 7-fold in Economic Transition Scenario</a:t>
            </a:r>
            <a:endParaRPr lang="en-US" dirty="0">
              <a:cs typeface="Arial"/>
            </a:endParaRPr>
          </a:p>
        </p:txBody>
      </p:sp>
      <p:sp>
        <p:nvSpPr>
          <p:cNvPr id="67" name="btfpNotesBox962619"/>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a:t>
            </a:r>
            <a:r>
              <a:rPr lang="en-US" sz="800" dirty="0" err="1">
                <a:solidFill>
                  <a:srgbClr val="000000"/>
                </a:solidFill>
              </a:rPr>
              <a:t>BloombergNEF</a:t>
            </a:r>
            <a:r>
              <a:rPr lang="en-US" sz="800" dirty="0">
                <a:solidFill>
                  <a:srgbClr val="000000"/>
                </a:solidFill>
              </a:rPr>
              <a:t>, </a:t>
            </a:r>
            <a:r>
              <a:rPr lang="en-US" sz="800" dirty="0">
                <a:solidFill>
                  <a:srgbClr val="000000"/>
                </a:solidFill>
                <a:hlinkClick r:id="rId87"/>
              </a:rPr>
              <a:t>1Q 2024 Global PV Market Outlook</a:t>
            </a:r>
            <a:r>
              <a:rPr lang="en-US" sz="800" dirty="0">
                <a:solidFill>
                  <a:srgbClr val="000000"/>
                </a:solidFill>
              </a:rPr>
              <a:t> (2024); IEA </a:t>
            </a:r>
            <a:r>
              <a:rPr lang="en-US" sz="800" dirty="0">
                <a:solidFill>
                  <a:srgbClr val="000000"/>
                </a:solidFill>
                <a:hlinkClick r:id="rId88"/>
              </a:rPr>
              <a:t>Electricity</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89"/>
              </a:rPr>
              <a:t>Gernot Wagner</a:t>
            </a:r>
            <a:r>
              <a:rPr lang="en-US" sz="800" dirty="0">
                <a:solidFill>
                  <a:srgbClr val="000000"/>
                </a:solidFill>
              </a:rPr>
              <a:t>. </a:t>
            </a:r>
            <a:r>
              <a:rPr lang="en-US" sz="800" dirty="0">
                <a:solidFill>
                  <a:srgbClr val="000000"/>
                </a:solidFill>
                <a:hlinkClick r:id="rId9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91"/>
              </a:rPr>
              <a:t>Reconsidering Wind</a:t>
            </a:r>
            <a:r>
              <a:rPr lang="en-US" sz="800" dirty="0">
                <a:solidFill>
                  <a:srgbClr val="000000"/>
                </a:solidFill>
              </a:rPr>
              <a:t>” (5 March 2025).</a:t>
            </a:r>
            <a:endParaRPr lang="en-US" sz="800" dirty="0">
              <a:solidFill>
                <a:srgbClr val="000000"/>
              </a:solidFill>
              <a:cs typeface="Arial"/>
            </a:endParaRPr>
          </a:p>
        </p:txBody>
      </p:sp>
      <p:grpSp>
        <p:nvGrpSpPr>
          <p:cNvPr id="72" name="btfpColumnHeaderBox223027"/>
          <p:cNvGrpSpPr/>
          <p:nvPr>
            <p:custDataLst>
              <p:tags r:id="rId5"/>
            </p:custDataLst>
          </p:nvPr>
        </p:nvGrpSpPr>
        <p:grpSpPr>
          <a:xfrm>
            <a:off x="329207" y="1554480"/>
            <a:ext cx="8513167" cy="291303"/>
            <a:chOff x="6366272" y="1297694"/>
            <a:chExt cx="2477492" cy="291303"/>
          </a:xfrm>
        </p:grpSpPr>
        <p:sp>
          <p:nvSpPr>
            <p:cNvPr id="73" name="btfpColumnHeaderBoxText223027"/>
            <p:cNvSpPr txBox="1"/>
            <p:nvPr/>
          </p:nvSpPr>
          <p:spPr bwMode="gray">
            <a:xfrm>
              <a:off x="6366272" y="129769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Electricity generation by source, </a:t>
              </a:r>
              <a:r>
                <a:rPr lang="en-US" sz="1400" i="1" dirty="0">
                  <a:solidFill>
                    <a:srgbClr val="000000"/>
                  </a:solidFill>
                </a:rPr>
                <a:t>2000-2050, thousands of TWh</a:t>
              </a:r>
            </a:p>
          </p:txBody>
        </p:sp>
        <p:cxnSp>
          <p:nvCxnSpPr>
            <p:cNvPr id="74" name="btfpColumnHeaderBoxLine223027"/>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gray">
          <a:xfrm>
            <a:off x="634999" y="2462213"/>
            <a:ext cx="3379788" cy="11001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139331" y="1554480"/>
            <a:ext cx="2722468" cy="3980577"/>
          </a:xfrm>
          <a:prstGeom prst="rect">
            <a:avLst/>
          </a:prstGeom>
          <a:solidFill>
            <a:srgbClr val="E3E8EE"/>
          </a:solidFill>
        </p:spPr>
        <p:txBody>
          <a:bodyPr wrap="square" lIns="137160" tIns="137160" rIns="274320" bIns="137160" rtlCol="0" anchor="t">
            <a:spAutoFit/>
          </a:bodyPr>
          <a:lstStyle/>
          <a:p>
            <a:pPr marL="0" indent="0">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0"/>
              </a:spcBef>
              <a:spcAft>
                <a:spcPts val="400"/>
              </a:spcAft>
            </a:pPr>
            <a:r>
              <a:rPr lang="en-US" sz="1050" dirty="0"/>
              <a:t>Electricity generation is the </a:t>
            </a:r>
            <a:r>
              <a:rPr lang="en-US" sz="1050" b="1" dirty="0"/>
              <a:t>largest source (36%) of </a:t>
            </a:r>
            <a:r>
              <a:rPr lang="en-US" sz="1050" dirty="0"/>
              <a:t>energy‐related </a:t>
            </a:r>
            <a:r>
              <a:rPr lang="en-US" sz="1050" b="1" dirty="0"/>
              <a:t>CO</a:t>
            </a:r>
            <a:r>
              <a:rPr lang="en-US" sz="1050" b="1" baseline="-25000" dirty="0"/>
              <a:t>2</a:t>
            </a:r>
            <a:r>
              <a:rPr lang="en-US" sz="1050" b="1" dirty="0"/>
              <a:t> emissions.</a:t>
            </a:r>
          </a:p>
          <a:p>
            <a:pPr>
              <a:spcBef>
                <a:spcPts val="0"/>
              </a:spcBef>
              <a:spcAft>
                <a:spcPts val="400"/>
              </a:spcAft>
            </a:pPr>
            <a:r>
              <a:rPr lang="en-US" sz="1050" b="1" dirty="0"/>
              <a:t>Global electricity demand </a:t>
            </a:r>
            <a:r>
              <a:rPr lang="en-US" sz="1050" dirty="0"/>
              <a:t>is expected to increase from ~</a:t>
            </a:r>
            <a:r>
              <a:rPr lang="en-US" sz="1050" b="1" dirty="0"/>
              <a:t>25,000 TWh in 2022 </a:t>
            </a:r>
            <a:r>
              <a:rPr lang="en-US" sz="1050" dirty="0"/>
              <a:t>to ~</a:t>
            </a:r>
            <a:r>
              <a:rPr lang="en-US" sz="1050" b="1" dirty="0"/>
              <a:t>60,000 TWh in 2050.</a:t>
            </a:r>
            <a:endParaRPr lang="en-US" sz="1050" dirty="0"/>
          </a:p>
          <a:p>
            <a:pPr>
              <a:spcBef>
                <a:spcPts val="0"/>
              </a:spcBef>
              <a:spcAft>
                <a:spcPts val="400"/>
              </a:spcAft>
            </a:pPr>
            <a:r>
              <a:rPr lang="en-US" sz="1050" b="1" dirty="0"/>
              <a:t>Projected increase in electricity demand</a:t>
            </a:r>
            <a:r>
              <a:rPr lang="en-US" sz="1050" dirty="0"/>
              <a:t> is driven by:</a:t>
            </a:r>
          </a:p>
          <a:p>
            <a:pPr lvl="1">
              <a:spcBef>
                <a:spcPts val="0"/>
              </a:spcBef>
              <a:spcAft>
                <a:spcPts val="400"/>
              </a:spcAft>
            </a:pPr>
            <a:r>
              <a:rPr lang="en-US" sz="850" b="1" dirty="0"/>
              <a:t>Increased electrification, expansion of hydrogen electrolysis, population growth, </a:t>
            </a:r>
            <a:r>
              <a:rPr lang="en-US" sz="850" dirty="0"/>
              <a:t>and an </a:t>
            </a:r>
            <a:r>
              <a:rPr lang="en-US" sz="850" b="1" dirty="0"/>
              <a:t>increase in living standards.</a:t>
            </a:r>
          </a:p>
          <a:p>
            <a:pPr>
              <a:spcBef>
                <a:spcPts val="0"/>
              </a:spcBef>
              <a:spcAft>
                <a:spcPts val="400"/>
              </a:spcAft>
            </a:pPr>
            <a:r>
              <a:rPr lang="en-US" sz="1050" dirty="0"/>
              <a:t>To reach NZS by 2050, </a:t>
            </a:r>
            <a:r>
              <a:rPr lang="en-US" sz="1050" b="1" dirty="0"/>
              <a:t>which envisions approximately 7,400 TWh of wind electricity generation in 2030, the CAGR needs to increase ~17%.</a:t>
            </a:r>
            <a:endParaRPr lang="en-US" sz="1050" b="1" dirty="0">
              <a:cs typeface="Arial"/>
            </a:endParaRPr>
          </a:p>
          <a:p>
            <a:pPr lvl="1">
              <a:spcBef>
                <a:spcPts val="0"/>
              </a:spcBef>
              <a:spcAft>
                <a:spcPts val="400"/>
              </a:spcAft>
            </a:pPr>
            <a:r>
              <a:rPr lang="en-US" sz="850" dirty="0"/>
              <a:t>Achieving this will require increasing annual capacity from about 75 GW in 2022 to 350 GW in 2030.</a:t>
            </a:r>
          </a:p>
        </p:txBody>
      </p:sp>
      <p:cxnSp>
        <p:nvCxnSpPr>
          <p:cNvPr id="799" name="Straight Connector 798">
            <a:extLst>
              <a:ext uri="{FF2B5EF4-FFF2-40B4-BE49-F238E27FC236}">
                <a16:creationId xmlns:a16="http://schemas.microsoft.com/office/drawing/2014/main" id="{2EEBFD85-5605-08B0-F5A2-2D473D337139}"/>
              </a:ext>
            </a:extLst>
          </p:cNvPr>
          <p:cNvCxnSpPr/>
          <p:nvPr>
            <p:custDataLst>
              <p:tags r:id="rId6"/>
            </p:custDataLst>
          </p:nvPr>
        </p:nvCxnSpPr>
        <p:spPr bwMode="gray">
          <a:xfrm>
            <a:off x="635000" y="586898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33AACAA0-8D53-C78F-8389-789706B06DBC}"/>
              </a:ext>
            </a:extLst>
          </p:cNvPr>
          <p:cNvCxnSpPr/>
          <p:nvPr>
            <p:custDataLst>
              <p:tags r:id="rId7"/>
            </p:custDataLst>
          </p:nvPr>
        </p:nvCxnSpPr>
        <p:spPr bwMode="gray">
          <a:xfrm>
            <a:off x="635000" y="54673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E56E03E1-D879-23A9-5200-01EB8A7B90A2}"/>
              </a:ext>
            </a:extLst>
          </p:cNvPr>
          <p:cNvCxnSpPr/>
          <p:nvPr>
            <p:custDataLst>
              <p:tags r:id="rId8"/>
            </p:custDataLst>
          </p:nvPr>
        </p:nvCxnSpPr>
        <p:spPr bwMode="gray">
          <a:xfrm>
            <a:off x="635000" y="5267325"/>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5" name="Straight Connector 804">
            <a:extLst>
              <a:ext uri="{FF2B5EF4-FFF2-40B4-BE49-F238E27FC236}">
                <a16:creationId xmlns:a16="http://schemas.microsoft.com/office/drawing/2014/main" id="{BF9B0511-63C3-76B5-1433-AEF4E516552D}"/>
              </a:ext>
            </a:extLst>
          </p:cNvPr>
          <p:cNvCxnSpPr/>
          <p:nvPr>
            <p:custDataLst>
              <p:tags r:id="rId9"/>
            </p:custDataLst>
          </p:nvPr>
        </p:nvCxnSpPr>
        <p:spPr bwMode="gray">
          <a:xfrm>
            <a:off x="635000" y="446563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9" name="Straight Connector 808">
            <a:extLst>
              <a:ext uri="{FF2B5EF4-FFF2-40B4-BE49-F238E27FC236}">
                <a16:creationId xmlns:a16="http://schemas.microsoft.com/office/drawing/2014/main" id="{8C6FAE95-571C-D2A2-5891-03E0B10C87A4}"/>
              </a:ext>
            </a:extLst>
          </p:cNvPr>
          <p:cNvCxnSpPr/>
          <p:nvPr>
            <p:custDataLst>
              <p:tags r:id="rId10"/>
            </p:custDataLst>
          </p:nvPr>
        </p:nvCxnSpPr>
        <p:spPr bwMode="gray">
          <a:xfrm>
            <a:off x="635000" y="36639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3" name="Straight Connector 812">
            <a:extLst>
              <a:ext uri="{FF2B5EF4-FFF2-40B4-BE49-F238E27FC236}">
                <a16:creationId xmlns:a16="http://schemas.microsoft.com/office/drawing/2014/main" id="{B773A763-4961-7D1C-9A81-E54C4F10B802}"/>
              </a:ext>
            </a:extLst>
          </p:cNvPr>
          <p:cNvCxnSpPr/>
          <p:nvPr>
            <p:custDataLst>
              <p:tags r:id="rId11"/>
            </p:custDataLst>
          </p:nvPr>
        </p:nvCxnSpPr>
        <p:spPr bwMode="gray">
          <a:xfrm>
            <a:off x="635000" y="2862263"/>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08" name="Chart 107"/>
          <p:cNvGraphicFramePr/>
          <p:nvPr>
            <p:custDataLst>
              <p:tags r:id="rId12"/>
            </p:custDataLst>
            <p:extLst>
              <p:ext uri="{D42A27DB-BD31-4B8C-83A1-F6EECF244321}">
                <p14:modId xmlns:p14="http://schemas.microsoft.com/office/powerpoint/2010/main" val="2217819444"/>
              </p:ext>
            </p:extLst>
          </p:nvPr>
        </p:nvGraphicFramePr>
        <p:xfrm>
          <a:off x="552450" y="2155825"/>
          <a:ext cx="3987800" cy="4219575"/>
        </p:xfrm>
        <a:graphic>
          <a:graphicData uri="http://schemas.openxmlformats.org/drawingml/2006/chart">
            <c:chart xmlns:c="http://schemas.openxmlformats.org/drawingml/2006/chart" xmlns:r="http://schemas.openxmlformats.org/officeDocument/2006/relationships" r:id="rId92"/>
          </a:graphicData>
        </a:graphic>
      </p:graphicFrame>
      <p:sp>
        <p:nvSpPr>
          <p:cNvPr id="32" name="Text Placeholder 10">
            <a:extLst>
              <a:ext uri="{FF2B5EF4-FFF2-40B4-BE49-F238E27FC236}">
                <a16:creationId xmlns:a16="http://schemas.microsoft.com/office/drawing/2014/main" id="{74B4C9B2-4606-C8AD-0FD5-90355E9E1297}"/>
              </a:ext>
            </a:extLst>
          </p:cNvPr>
          <p:cNvSpPr>
            <a:spLocks noGrp="1"/>
          </p:cNvSpPr>
          <p:nvPr>
            <p:custDataLst>
              <p:tags r:id="rId13"/>
            </p:custDataLst>
          </p:nvPr>
        </p:nvSpPr>
        <p:spPr bwMode="gray">
          <a:xfrm>
            <a:off x="479425"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CC6FFDC-29E8-45E2-A74A-A441068FD001}" type="datetime'''''''''''''''''''''''''''''''''''0'''''''''''">
              <a:rPr lang="en-US" altLang="en-US" sz="1000" smtClean="0"/>
              <a:pPr marL="0" lvl="0" indent="0" algn="r">
                <a:spcBef>
                  <a:spcPct val="0"/>
                </a:spcBef>
                <a:spcAft>
                  <a:spcPct val="0"/>
                </a:spcAft>
                <a:buNone/>
              </a:pPr>
              <a:t>0</a:t>
            </a:fld>
            <a:endParaRPr lang="en-US" sz="1000"/>
          </a:p>
        </p:txBody>
      </p:sp>
      <p:sp>
        <p:nvSpPr>
          <p:cNvPr id="556" name="Text Placeholder 10">
            <a:extLst>
              <a:ext uri="{FF2B5EF4-FFF2-40B4-BE49-F238E27FC236}">
                <a16:creationId xmlns:a16="http://schemas.microsoft.com/office/drawing/2014/main" id="{2396D167-6F59-D4D3-D360-E827A8A55EC8}"/>
              </a:ext>
            </a:extLst>
          </p:cNvPr>
          <p:cNvSpPr txBox="1">
            <a:spLocks/>
          </p:cNvSpPr>
          <p:nvPr>
            <p:custDataLst>
              <p:tags r:id="rId14"/>
            </p:custDataLst>
          </p:nvPr>
        </p:nvSpPr>
        <p:spPr bwMode="gray">
          <a:xfrm>
            <a:off x="409575"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5C1B728-182A-4B99-9EB3-5341450A4124}" type="datetime'1''''0'''''''''''''''''''">
              <a:rPr lang="en-US" altLang="en-US" sz="1000" smtClean="0">
                <a:effectLst/>
              </a:rPr>
              <a:pPr marL="0" indent="0" algn="r">
                <a:spcBef>
                  <a:spcPct val="0"/>
                </a:spcBef>
                <a:spcAft>
                  <a:spcPct val="0"/>
                </a:spcAft>
                <a:buNone/>
              </a:pPr>
              <a:t>10</a:t>
            </a:fld>
            <a:endParaRPr lang="en-US" sz="1000"/>
          </a:p>
        </p:txBody>
      </p:sp>
      <p:sp>
        <p:nvSpPr>
          <p:cNvPr id="462" name="Text Placeholder 10">
            <a:extLst>
              <a:ext uri="{FF2B5EF4-FFF2-40B4-BE49-F238E27FC236}">
                <a16:creationId xmlns:a16="http://schemas.microsoft.com/office/drawing/2014/main" id="{BF589781-0841-67CD-88FB-535AC8114A96}"/>
              </a:ext>
            </a:extLst>
          </p:cNvPr>
          <p:cNvSpPr txBox="1">
            <a:spLocks/>
          </p:cNvSpPr>
          <p:nvPr>
            <p:custDataLst>
              <p:tags r:id="rId15"/>
            </p:custDataLst>
          </p:nvPr>
        </p:nvSpPr>
        <p:spPr bwMode="gray">
          <a:xfrm>
            <a:off x="409575"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6143F37-2DE9-49D4-87C0-4FB1A00723E1}" type="datetime'''''''''''''''''''''2''''''''''''''''''''0'''">
              <a:rPr lang="en-US" altLang="en-US" sz="1000" smtClean="0">
                <a:effectLst/>
              </a:rPr>
              <a:pPr marL="0" indent="0" algn="r">
                <a:spcBef>
                  <a:spcPct val="0"/>
                </a:spcBef>
                <a:spcAft>
                  <a:spcPct val="0"/>
                </a:spcAft>
                <a:buNone/>
              </a:pPr>
              <a:t>20</a:t>
            </a:fld>
            <a:endParaRPr lang="en-US" sz="1000"/>
          </a:p>
        </p:txBody>
      </p:sp>
      <p:sp>
        <p:nvSpPr>
          <p:cNvPr id="559" name="Text Placeholder 10">
            <a:extLst>
              <a:ext uri="{FF2B5EF4-FFF2-40B4-BE49-F238E27FC236}">
                <a16:creationId xmlns:a16="http://schemas.microsoft.com/office/drawing/2014/main" id="{72985F88-778B-B548-3807-EAE5F799D072}"/>
              </a:ext>
            </a:extLst>
          </p:cNvPr>
          <p:cNvSpPr txBox="1">
            <a:spLocks/>
          </p:cNvSpPr>
          <p:nvPr>
            <p:custDataLst>
              <p:tags r:id="rId16"/>
            </p:custDataLst>
          </p:nvPr>
        </p:nvSpPr>
        <p:spPr bwMode="gray">
          <a:xfrm>
            <a:off x="409575"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A45365-86AE-427A-B090-3CF8282CC695}" type="datetime'''''3''''0'''''">
              <a:rPr lang="en-US" altLang="en-US" sz="1000" smtClean="0">
                <a:effectLst/>
              </a:rPr>
              <a:pPr marL="0" indent="0" algn="r">
                <a:spcBef>
                  <a:spcPct val="0"/>
                </a:spcBef>
                <a:spcAft>
                  <a:spcPct val="0"/>
                </a:spcAft>
                <a:buNone/>
              </a:pPr>
              <a:t>30</a:t>
            </a:fld>
            <a:endParaRPr lang="en-US" sz="1000"/>
          </a:p>
        </p:txBody>
      </p:sp>
      <p:sp>
        <p:nvSpPr>
          <p:cNvPr id="463" name="Text Placeholder 10">
            <a:extLst>
              <a:ext uri="{FF2B5EF4-FFF2-40B4-BE49-F238E27FC236}">
                <a16:creationId xmlns:a16="http://schemas.microsoft.com/office/drawing/2014/main" id="{5D2C9F28-4834-F0A7-CFF8-6D2E81EAE314}"/>
              </a:ext>
            </a:extLst>
          </p:cNvPr>
          <p:cNvSpPr txBox="1">
            <a:spLocks/>
          </p:cNvSpPr>
          <p:nvPr>
            <p:custDataLst>
              <p:tags r:id="rId17"/>
            </p:custDataLst>
          </p:nvPr>
        </p:nvSpPr>
        <p:spPr bwMode="gray">
          <a:xfrm>
            <a:off x="409575"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948081B-203C-4955-94E3-759F5E3D29F4}" type="datetime'''''''''''''''''''''''''''4''''''0'''''''''">
              <a:rPr lang="en-US" altLang="en-US" sz="1000" smtClean="0">
                <a:effectLst/>
              </a:rPr>
              <a:pPr marL="0" indent="0" algn="r">
                <a:spcBef>
                  <a:spcPct val="0"/>
                </a:spcBef>
                <a:spcAft>
                  <a:spcPct val="0"/>
                </a:spcAft>
                <a:buNone/>
              </a:pPr>
              <a:t>40</a:t>
            </a:fld>
            <a:endParaRPr lang="en-US" sz="1000"/>
          </a:p>
        </p:txBody>
      </p:sp>
      <p:sp>
        <p:nvSpPr>
          <p:cNvPr id="562" name="Text Placeholder 10">
            <a:extLst>
              <a:ext uri="{FF2B5EF4-FFF2-40B4-BE49-F238E27FC236}">
                <a16:creationId xmlns:a16="http://schemas.microsoft.com/office/drawing/2014/main" id="{24E87B68-95C7-C81E-2223-48F1F81C8A47}"/>
              </a:ext>
            </a:extLst>
          </p:cNvPr>
          <p:cNvSpPr txBox="1">
            <a:spLocks/>
          </p:cNvSpPr>
          <p:nvPr>
            <p:custDataLst>
              <p:tags r:id="rId18"/>
            </p:custDataLst>
          </p:nvPr>
        </p:nvSpPr>
        <p:spPr bwMode="gray">
          <a:xfrm>
            <a:off x="409575"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77E7386-9D50-4860-878A-32E71758D49F}" type="datetime'''''5''''''''''''''''''''''''''''''''''0'''''''''''''''''''">
              <a:rPr lang="en-US" altLang="en-US" sz="1000" smtClean="0">
                <a:effectLst/>
              </a:rPr>
              <a:pPr marL="0" indent="0" algn="r">
                <a:spcBef>
                  <a:spcPct val="0"/>
                </a:spcBef>
                <a:spcAft>
                  <a:spcPct val="0"/>
                </a:spcAft>
                <a:buNone/>
              </a:pPr>
              <a:t>50</a:t>
            </a:fld>
            <a:endParaRPr lang="en-US" sz="1000"/>
          </a:p>
        </p:txBody>
      </p:sp>
      <p:sp>
        <p:nvSpPr>
          <p:cNvPr id="738" name="Text Placeholder 10">
            <a:extLst>
              <a:ext uri="{FF2B5EF4-FFF2-40B4-BE49-F238E27FC236}">
                <a16:creationId xmlns:a16="http://schemas.microsoft.com/office/drawing/2014/main" id="{0153D2BB-DA64-1127-1A5C-6741A77D5644}"/>
              </a:ext>
            </a:extLst>
          </p:cNvPr>
          <p:cNvSpPr txBox="1">
            <a:spLocks/>
          </p:cNvSpPr>
          <p:nvPr>
            <p:custDataLst>
              <p:tags r:id="rId19"/>
            </p:custDataLst>
          </p:nvPr>
        </p:nvSpPr>
        <p:spPr bwMode="gray">
          <a:xfrm>
            <a:off x="409575"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6A7DD24-F424-4047-9048-642C5F24BC2A}" type="datetime'''''''''''6''''''''''''0'''''''''''''''''''">
              <a:rPr lang="en-US" altLang="en-US" sz="1000" smtClean="0">
                <a:effectLst/>
              </a:rPr>
              <a:pPr marL="0" indent="0" algn="r">
                <a:spcBef>
                  <a:spcPct val="0"/>
                </a:spcBef>
                <a:spcAft>
                  <a:spcPct val="0"/>
                </a:spcAft>
                <a:buNone/>
              </a:pPr>
              <a:t>60</a:t>
            </a:fld>
            <a:endParaRPr lang="en-US" sz="1000"/>
          </a:p>
        </p:txBody>
      </p:sp>
      <p:sp>
        <p:nvSpPr>
          <p:cNvPr id="740" name="Text Placeholder 10">
            <a:extLst>
              <a:ext uri="{FF2B5EF4-FFF2-40B4-BE49-F238E27FC236}">
                <a16:creationId xmlns:a16="http://schemas.microsoft.com/office/drawing/2014/main" id="{4B3A07A3-A75A-63CA-2A1E-FBFED68AA736}"/>
              </a:ext>
            </a:extLst>
          </p:cNvPr>
          <p:cNvSpPr txBox="1">
            <a:spLocks/>
          </p:cNvSpPr>
          <p:nvPr>
            <p:custDataLst>
              <p:tags r:id="rId20"/>
            </p:custDataLst>
          </p:nvPr>
        </p:nvSpPr>
        <p:spPr bwMode="gray">
          <a:xfrm>
            <a:off x="409575"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D21EDB5-4B54-4CAE-AEED-FE53502F95B1}" type="datetime'''''''''7''''''''''''''''0'''''''''''''''''''''''''''''''''">
              <a:rPr lang="en-US" altLang="en-US" sz="1000" smtClean="0">
                <a:effectLst/>
              </a:rPr>
              <a:pPr marL="0" indent="0" algn="r">
                <a:spcBef>
                  <a:spcPct val="0"/>
                </a:spcBef>
                <a:spcAft>
                  <a:spcPct val="0"/>
                </a:spcAft>
                <a:buNone/>
              </a:pPr>
              <a:t>70</a:t>
            </a:fld>
            <a:endParaRPr lang="en-US" sz="1000"/>
          </a:p>
        </p:txBody>
      </p:sp>
      <p:sp>
        <p:nvSpPr>
          <p:cNvPr id="742" name="Text Placeholder 10">
            <a:extLst>
              <a:ext uri="{FF2B5EF4-FFF2-40B4-BE49-F238E27FC236}">
                <a16:creationId xmlns:a16="http://schemas.microsoft.com/office/drawing/2014/main" id="{EC682228-DD67-BF01-7767-3DC541DE3F82}"/>
              </a:ext>
            </a:extLst>
          </p:cNvPr>
          <p:cNvSpPr txBox="1">
            <a:spLocks/>
          </p:cNvSpPr>
          <p:nvPr>
            <p:custDataLst>
              <p:tags r:id="rId21"/>
            </p:custDataLst>
          </p:nvPr>
        </p:nvSpPr>
        <p:spPr bwMode="gray">
          <a:xfrm>
            <a:off x="409575"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B090CF-8579-4839-A32F-7F82AECF1AA6}" type="datetime'''''''''''''''''8''0'''''''''''''''''''''''''''''''''''">
              <a:rPr lang="en-US" altLang="en-US" sz="1000" smtClean="0">
                <a:effectLst/>
              </a:rPr>
              <a:pPr marL="0" indent="0" algn="r">
                <a:spcBef>
                  <a:spcPct val="0"/>
                </a:spcBef>
                <a:spcAft>
                  <a:spcPct val="0"/>
                </a:spcAft>
                <a:buNone/>
              </a:pPr>
              <a:t>80</a:t>
            </a:fld>
            <a:endParaRPr lang="en-US" sz="1000"/>
          </a:p>
        </p:txBody>
      </p:sp>
      <p:sp>
        <p:nvSpPr>
          <p:cNvPr id="746" name="Text Placeholder 10">
            <a:extLst>
              <a:ext uri="{FF2B5EF4-FFF2-40B4-BE49-F238E27FC236}">
                <a16:creationId xmlns:a16="http://schemas.microsoft.com/office/drawing/2014/main" id="{05586D01-7B1B-7DD9-0ED9-09CAA83F2BF3}"/>
              </a:ext>
            </a:extLst>
          </p:cNvPr>
          <p:cNvSpPr txBox="1">
            <a:spLocks/>
          </p:cNvSpPr>
          <p:nvPr>
            <p:custDataLst>
              <p:tags r:id="rId22"/>
            </p:custDataLst>
          </p:nvPr>
        </p:nvSpPr>
        <p:spPr bwMode="gray">
          <a:xfrm>
            <a:off x="409575"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ED76320-336C-415E-BF16-5358D6D2A0FC}" type="datetime'''''''''''''''''''9''''''''0'''''''''''''''">
              <a:rPr lang="en-US" altLang="en-US" sz="1000" smtClean="0">
                <a:effectLst/>
              </a:rPr>
              <a:pPr marL="0" indent="0" algn="r">
                <a:spcBef>
                  <a:spcPct val="0"/>
                </a:spcBef>
                <a:spcAft>
                  <a:spcPct val="0"/>
                </a:spcAft>
                <a:buNone/>
              </a:pPr>
              <a:t>90</a:t>
            </a:fld>
            <a:endParaRPr lang="en-US" sz="1000"/>
          </a:p>
        </p:txBody>
      </p:sp>
      <p:sp>
        <p:nvSpPr>
          <p:cNvPr id="40" name="Text Placeholder 10">
            <a:extLst>
              <a:ext uri="{FF2B5EF4-FFF2-40B4-BE49-F238E27FC236}">
                <a16:creationId xmlns:a16="http://schemas.microsoft.com/office/drawing/2014/main" id="{BDBF5C00-3DF1-C06C-2A8B-636195E081B7}"/>
              </a:ext>
            </a:extLst>
          </p:cNvPr>
          <p:cNvSpPr>
            <a:spLocks noGrp="1"/>
          </p:cNvSpPr>
          <p:nvPr>
            <p:custDataLst>
              <p:tags r:id="rId23"/>
            </p:custDataLst>
          </p:nvPr>
        </p:nvSpPr>
        <p:spPr bwMode="auto">
          <a:xfrm>
            <a:off x="409576" y="2060575"/>
            <a:ext cx="24431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Economic Transition Scenario (ETS)</a:t>
            </a:r>
            <a:endParaRPr lang="en-US" sz="1200"/>
          </a:p>
        </p:txBody>
      </p:sp>
      <p:sp>
        <p:nvSpPr>
          <p:cNvPr id="400" name="Text Placeholder 10">
            <a:extLst>
              <a:ext uri="{FF2B5EF4-FFF2-40B4-BE49-F238E27FC236}">
                <a16:creationId xmlns:a16="http://schemas.microsoft.com/office/drawing/2014/main" id="{E772E5EA-55E5-3A22-AF51-45873B0E1E2F}"/>
              </a:ext>
            </a:extLst>
          </p:cNvPr>
          <p:cNvSpPr txBox="1">
            <a:spLocks/>
          </p:cNvSpPr>
          <p:nvPr>
            <p:custDataLst>
              <p:tags r:id="rId24"/>
            </p:custDataLst>
          </p:nvPr>
        </p:nvSpPr>
        <p:spPr bwMode="auto">
          <a:xfrm>
            <a:off x="4889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84BFA2-9105-4DCF-8AD7-725C42F0E7E9}" type="datetime'20''''''''''0''''''''''''''''''''0'''''''''''''''''''''">
              <a:rPr lang="en-US" altLang="en-US" sz="1000" smtClean="0"/>
              <a:pPr marL="0" indent="0" algn="ctr">
                <a:spcBef>
                  <a:spcPct val="0"/>
                </a:spcBef>
                <a:spcAft>
                  <a:spcPct val="0"/>
                </a:spcAft>
                <a:buNone/>
              </a:pPr>
              <a:t>2000</a:t>
            </a:fld>
            <a:endParaRPr lang="en-US" sz="1000"/>
          </a:p>
        </p:txBody>
      </p:sp>
      <p:sp>
        <p:nvSpPr>
          <p:cNvPr id="405" name="Text Placeholder 10">
            <a:extLst>
              <a:ext uri="{FF2B5EF4-FFF2-40B4-BE49-F238E27FC236}">
                <a16:creationId xmlns:a16="http://schemas.microsoft.com/office/drawing/2014/main" id="{74DC43B0-2BE5-D725-4FE6-5D3DC72D7C6C}"/>
              </a:ext>
            </a:extLst>
          </p:cNvPr>
          <p:cNvSpPr txBox="1">
            <a:spLocks/>
          </p:cNvSpPr>
          <p:nvPr>
            <p:custDataLst>
              <p:tags r:id="rId25"/>
            </p:custDataLst>
          </p:nvPr>
        </p:nvSpPr>
        <p:spPr bwMode="auto">
          <a:xfrm>
            <a:off x="87153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F4C5762-E6A0-48C7-A74C-E211EE8BA70F}" type="datetime'''''''''''''''2''''''''''''''0''0''''''''''''5'''''''''''''''">
              <a:rPr lang="en-US" altLang="en-US" sz="1000" smtClean="0"/>
              <a:pPr marL="0" indent="0" algn="ctr">
                <a:spcBef>
                  <a:spcPct val="0"/>
                </a:spcBef>
                <a:spcAft>
                  <a:spcPct val="0"/>
                </a:spcAft>
                <a:buNone/>
              </a:pPr>
              <a:t>2005</a:t>
            </a:fld>
            <a:endParaRPr lang="en-US" sz="1000"/>
          </a:p>
        </p:txBody>
      </p:sp>
      <p:sp>
        <p:nvSpPr>
          <p:cNvPr id="410" name="Text Placeholder 10">
            <a:extLst>
              <a:ext uri="{FF2B5EF4-FFF2-40B4-BE49-F238E27FC236}">
                <a16:creationId xmlns:a16="http://schemas.microsoft.com/office/drawing/2014/main" id="{26F5F073-3C6F-A0C9-0741-2DB2BCE6CC11}"/>
              </a:ext>
            </a:extLst>
          </p:cNvPr>
          <p:cNvSpPr txBox="1">
            <a:spLocks/>
          </p:cNvSpPr>
          <p:nvPr>
            <p:custDataLst>
              <p:tags r:id="rId26"/>
            </p:custDataLst>
          </p:nvPr>
        </p:nvSpPr>
        <p:spPr bwMode="auto">
          <a:xfrm>
            <a:off x="1254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5413026-E260-4F48-A218-525EBC8982F2}" type="datetime'''''''''''''''20''''1''''''''''''''''''''''''''''0'''''''''''">
              <a:rPr lang="en-US" altLang="en-US" sz="1000" smtClean="0"/>
              <a:pPr marL="0" indent="0" algn="ctr">
                <a:spcBef>
                  <a:spcPct val="0"/>
                </a:spcBef>
                <a:spcAft>
                  <a:spcPct val="0"/>
                </a:spcAft>
                <a:buNone/>
              </a:pPr>
              <a:t>2010</a:t>
            </a:fld>
            <a:endParaRPr lang="en-US" sz="1000"/>
          </a:p>
        </p:txBody>
      </p:sp>
      <p:sp>
        <p:nvSpPr>
          <p:cNvPr id="415" name="Text Placeholder 10">
            <a:extLst>
              <a:ext uri="{FF2B5EF4-FFF2-40B4-BE49-F238E27FC236}">
                <a16:creationId xmlns:a16="http://schemas.microsoft.com/office/drawing/2014/main" id="{02086374-ABF0-EC4B-AA44-AACE7C40031C}"/>
              </a:ext>
            </a:extLst>
          </p:cNvPr>
          <p:cNvSpPr txBox="1">
            <a:spLocks/>
          </p:cNvSpPr>
          <p:nvPr>
            <p:custDataLst>
              <p:tags r:id="rId27"/>
            </p:custDataLst>
          </p:nvPr>
        </p:nvSpPr>
        <p:spPr bwMode="auto">
          <a:xfrm>
            <a:off x="1635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5B42CC3-1B1D-47F2-A096-4E02587C1C7C}" type="datetime'''''''''''2''''''''''0''''''''''15'''''''''''">
              <a:rPr lang="en-US" altLang="en-US" sz="1000" smtClean="0"/>
              <a:pPr marL="0" indent="0" algn="ctr">
                <a:spcBef>
                  <a:spcPct val="0"/>
                </a:spcBef>
                <a:spcAft>
                  <a:spcPct val="0"/>
                </a:spcAft>
                <a:buNone/>
              </a:pPr>
              <a:t>2015</a:t>
            </a:fld>
            <a:endParaRPr lang="en-US" sz="1000"/>
          </a:p>
        </p:txBody>
      </p:sp>
      <p:sp>
        <p:nvSpPr>
          <p:cNvPr id="420" name="Text Placeholder 10">
            <a:extLst>
              <a:ext uri="{FF2B5EF4-FFF2-40B4-BE49-F238E27FC236}">
                <a16:creationId xmlns:a16="http://schemas.microsoft.com/office/drawing/2014/main" id="{1F58F2FD-6179-89A9-6174-67319FF3182A}"/>
              </a:ext>
            </a:extLst>
          </p:cNvPr>
          <p:cNvSpPr txBox="1">
            <a:spLocks/>
          </p:cNvSpPr>
          <p:nvPr>
            <p:custDataLst>
              <p:tags r:id="rId28"/>
            </p:custDataLst>
          </p:nvPr>
        </p:nvSpPr>
        <p:spPr bwMode="auto">
          <a:xfrm>
            <a:off x="201771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D9193FB-F5B4-4948-865D-FD7AB57F014E}" type="datetime'''''''''''2''''''''0''''''''''2''''''''''''''''''0'''''''">
              <a:rPr lang="en-US" altLang="en-US" sz="1000" smtClean="0"/>
              <a:pPr marL="0" indent="0" algn="ctr">
                <a:spcBef>
                  <a:spcPct val="0"/>
                </a:spcBef>
                <a:spcAft>
                  <a:spcPct val="0"/>
                </a:spcAft>
                <a:buNone/>
              </a:pPr>
              <a:t>2020</a:t>
            </a:fld>
            <a:endParaRPr lang="en-US" sz="100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246313" y="4872038"/>
            <a:ext cx="296863"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A29567-4140-48DE-9968-3F7D2510DE20}" type="datetime'2''''''''''''''''.''''''3'''''''''''''''''''''''''''">
              <a:rPr lang="en-US" altLang="en-US" sz="1400" smtClean="0">
                <a:solidFill>
                  <a:schemeClr val="bg1"/>
                </a:solidFill>
                <a:effectLst/>
              </a:rPr>
              <a:pPr marL="0" lvl="0" indent="0" algn="ctr">
                <a:spcBef>
                  <a:spcPct val="0"/>
                </a:spcBef>
                <a:spcAft>
                  <a:spcPct val="0"/>
                </a:spcAft>
                <a:buNone/>
              </a:pPr>
              <a:t>2.3</a:t>
            </a:fld>
            <a:endParaRPr lang="en-US" sz="1400">
              <a:solidFill>
                <a:schemeClr val="bg1"/>
              </a:solidFill>
            </a:endParaRPr>
          </a:p>
        </p:txBody>
      </p:sp>
      <p:sp>
        <p:nvSpPr>
          <p:cNvPr id="425" name="Text Placeholder 10">
            <a:extLst>
              <a:ext uri="{FF2B5EF4-FFF2-40B4-BE49-F238E27FC236}">
                <a16:creationId xmlns:a16="http://schemas.microsoft.com/office/drawing/2014/main" id="{F3DA18DA-1738-6395-9B32-F8F1085A1EA5}"/>
              </a:ext>
            </a:extLst>
          </p:cNvPr>
          <p:cNvSpPr txBox="1">
            <a:spLocks/>
          </p:cNvSpPr>
          <p:nvPr>
            <p:custDataLst>
              <p:tags r:id="rId30"/>
            </p:custDataLst>
          </p:nvPr>
        </p:nvSpPr>
        <p:spPr bwMode="auto">
          <a:xfrm>
            <a:off x="240030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7188B28-A1EB-4EB0-991F-72400FD52442}" type="datetime'''''''''''''''''''''''''''2''0''2''''''''''''''''5'">
              <a:rPr lang="en-US" altLang="en-US" sz="1000" smtClean="0"/>
              <a:pPr marL="0" indent="0" algn="ctr">
                <a:spcBef>
                  <a:spcPct val="0"/>
                </a:spcBef>
                <a:spcAft>
                  <a:spcPct val="0"/>
                </a:spcAft>
                <a:buNone/>
              </a:pPr>
              <a:t>2025</a:t>
            </a:fld>
            <a:endParaRPr lang="en-US" sz="1000"/>
          </a:p>
        </p:txBody>
      </p:sp>
      <p:sp>
        <p:nvSpPr>
          <p:cNvPr id="430" name="Text Placeholder 10">
            <a:extLst>
              <a:ext uri="{FF2B5EF4-FFF2-40B4-BE49-F238E27FC236}">
                <a16:creationId xmlns:a16="http://schemas.microsoft.com/office/drawing/2014/main" id="{F78820F8-95E1-EFA4-2B55-EDF8AD1F70DD}"/>
              </a:ext>
            </a:extLst>
          </p:cNvPr>
          <p:cNvSpPr txBox="1">
            <a:spLocks/>
          </p:cNvSpPr>
          <p:nvPr>
            <p:custDataLst>
              <p:tags r:id="rId31"/>
            </p:custDataLst>
          </p:nvPr>
        </p:nvSpPr>
        <p:spPr bwMode="auto">
          <a:xfrm>
            <a:off x="278288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9E2864-83E5-4206-AA12-9B22560D417E}" type="datetime'''''''''''''''''''''''''2''''''''''''03''''''''0'">
              <a:rPr lang="en-US" altLang="en-US" sz="1000" smtClean="0"/>
              <a:pPr marL="0" indent="0" algn="ctr">
                <a:spcBef>
                  <a:spcPct val="0"/>
                </a:spcBef>
                <a:spcAft>
                  <a:spcPct val="0"/>
                </a:spcAft>
                <a:buNone/>
              </a:pPr>
              <a:t>2030</a:t>
            </a:fld>
            <a:endParaRPr lang="en-US" sz="1000"/>
          </a:p>
        </p:txBody>
      </p:sp>
      <p:sp>
        <p:nvSpPr>
          <p:cNvPr id="435" name="Text Placeholder 10">
            <a:extLst>
              <a:ext uri="{FF2B5EF4-FFF2-40B4-BE49-F238E27FC236}">
                <a16:creationId xmlns:a16="http://schemas.microsoft.com/office/drawing/2014/main" id="{430D2DA4-634B-00D5-2A84-7D5BA611BA80}"/>
              </a:ext>
            </a:extLst>
          </p:cNvPr>
          <p:cNvSpPr txBox="1">
            <a:spLocks/>
          </p:cNvSpPr>
          <p:nvPr>
            <p:custDataLst>
              <p:tags r:id="rId32"/>
            </p:custDataLst>
          </p:nvPr>
        </p:nvSpPr>
        <p:spPr bwMode="auto">
          <a:xfrm>
            <a:off x="3165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DBCB4F1-3C77-4AE1-B903-97BCDFD4C394}" type="datetime'''''''''''''''''''''2''''''0''''''''''''''''''''35'''''''''''">
              <a:rPr lang="en-US" altLang="en-US" sz="1000" smtClean="0"/>
              <a:pPr marL="0" indent="0" algn="ctr">
                <a:spcBef>
                  <a:spcPct val="0"/>
                </a:spcBef>
                <a:spcAft>
                  <a:spcPct val="0"/>
                </a:spcAft>
                <a:buNone/>
              </a:pPr>
              <a:t>2035</a:t>
            </a:fld>
            <a:endParaRPr lang="en-US" sz="1000"/>
          </a:p>
        </p:txBody>
      </p:sp>
      <p:sp>
        <p:nvSpPr>
          <p:cNvPr id="440" name="Text Placeholder 10">
            <a:extLst>
              <a:ext uri="{FF2B5EF4-FFF2-40B4-BE49-F238E27FC236}">
                <a16:creationId xmlns:a16="http://schemas.microsoft.com/office/drawing/2014/main" id="{4A94E181-3C16-19A5-47A1-32250E74B4A3}"/>
              </a:ext>
            </a:extLst>
          </p:cNvPr>
          <p:cNvSpPr txBox="1">
            <a:spLocks/>
          </p:cNvSpPr>
          <p:nvPr>
            <p:custDataLst>
              <p:tags r:id="rId33"/>
            </p:custDataLst>
          </p:nvPr>
        </p:nvSpPr>
        <p:spPr bwMode="auto">
          <a:xfrm>
            <a:off x="3546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0F2850-C566-4983-A361-1AAD7E74F2EB}" type="datetime'''2''''''0''''''''''''''''''''''''40'''''''''''''''''''">
              <a:rPr lang="en-US" altLang="en-US" sz="1000" smtClean="0"/>
              <a:pPr marL="0" indent="0" algn="ctr">
                <a:spcBef>
                  <a:spcPct val="0"/>
                </a:spcBef>
                <a:spcAft>
                  <a:spcPct val="0"/>
                </a:spcAft>
                <a:buNone/>
              </a:pPr>
              <a:t>2040</a:t>
            </a:fld>
            <a:endParaRPr lang="en-US" sz="1000"/>
          </a:p>
        </p:txBody>
      </p:sp>
      <p:sp>
        <p:nvSpPr>
          <p:cNvPr id="445" name="Text Placeholder 10">
            <a:extLst>
              <a:ext uri="{FF2B5EF4-FFF2-40B4-BE49-F238E27FC236}">
                <a16:creationId xmlns:a16="http://schemas.microsoft.com/office/drawing/2014/main" id="{9BE6CE90-F588-9915-2EFF-3F711B502D49}"/>
              </a:ext>
            </a:extLst>
          </p:cNvPr>
          <p:cNvSpPr txBox="1">
            <a:spLocks/>
          </p:cNvSpPr>
          <p:nvPr>
            <p:custDataLst>
              <p:tags r:id="rId34"/>
            </p:custDataLst>
          </p:nvPr>
        </p:nvSpPr>
        <p:spPr bwMode="auto">
          <a:xfrm>
            <a:off x="392906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657F39-8E90-44A7-BED7-8E95E29B73D3}" type="datetime'''''''20''''''''''''''''''''''''''''''''4''''''5'''''''''''">
              <a:rPr lang="en-US" altLang="en-US" sz="1000" smtClean="0"/>
              <a:pPr marL="0" indent="0" algn="ctr">
                <a:spcBef>
                  <a:spcPct val="0"/>
                </a:spcBef>
                <a:spcAft>
                  <a:spcPct val="0"/>
                </a:spcAft>
                <a:buNone/>
              </a:pPr>
              <a:t>2045</a:t>
            </a:fld>
            <a:endParaRPr lang="en-US" sz="1000"/>
          </a:p>
        </p:txBody>
      </p:sp>
      <p:sp>
        <p:nvSpPr>
          <p:cNvPr id="450" name="Text Placeholder 10">
            <a:extLst>
              <a:ext uri="{FF2B5EF4-FFF2-40B4-BE49-F238E27FC236}">
                <a16:creationId xmlns:a16="http://schemas.microsoft.com/office/drawing/2014/main" id="{C63EE082-073E-DEA1-E023-91087D075C78}"/>
              </a:ext>
            </a:extLst>
          </p:cNvPr>
          <p:cNvSpPr txBox="1">
            <a:spLocks/>
          </p:cNvSpPr>
          <p:nvPr>
            <p:custDataLst>
              <p:tags r:id="rId35"/>
            </p:custDataLst>
          </p:nvPr>
        </p:nvSpPr>
        <p:spPr bwMode="auto">
          <a:xfrm>
            <a:off x="43116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F40D47-C396-464A-B7B9-B5A45CFB54A3}" type="datetime'2''''''''''''''''''''''''0''''5''''''0'''''''''''''''''">
              <a:rPr lang="en-US" altLang="en-US" sz="1000" smtClean="0"/>
              <a:pPr marL="0" indent="0" algn="ctr">
                <a:spcBef>
                  <a:spcPct val="0"/>
                </a:spcBef>
                <a:spcAft>
                  <a:spcPct val="0"/>
                </a:spcAft>
                <a:buNone/>
              </a:pPr>
              <a:t>2050</a:t>
            </a:fld>
            <a:endParaRPr lang="en-US" sz="1000"/>
          </a:p>
        </p:txBody>
      </p:sp>
      <p:cxnSp>
        <p:nvCxnSpPr>
          <p:cNvPr id="830" name="Straight Connector 829">
            <a:extLst>
              <a:ext uri="{FF2B5EF4-FFF2-40B4-BE49-F238E27FC236}">
                <a16:creationId xmlns:a16="http://schemas.microsoft.com/office/drawing/2014/main" id="{08559AA6-9B8F-E830-4E56-9BF32F875BDE}"/>
              </a:ext>
            </a:extLst>
          </p:cNvPr>
          <p:cNvCxnSpPr/>
          <p:nvPr>
            <p:custDataLst>
              <p:tags r:id="rId36"/>
            </p:custDataLst>
          </p:nvPr>
        </p:nvCxnSpPr>
        <p:spPr bwMode="auto">
          <a:xfrm>
            <a:off x="5019675" y="58689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805CF31D-3D48-295E-D411-3538A324803D}"/>
              </a:ext>
            </a:extLst>
          </p:cNvPr>
          <p:cNvCxnSpPr/>
          <p:nvPr>
            <p:custDataLst>
              <p:tags r:id="rId37"/>
            </p:custDataLst>
          </p:nvPr>
        </p:nvCxnSpPr>
        <p:spPr bwMode="auto">
          <a:xfrm>
            <a:off x="5019675" y="56689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B6224782-B630-EEE3-45B0-C3935ECEA695}"/>
              </a:ext>
            </a:extLst>
          </p:cNvPr>
          <p:cNvCxnSpPr/>
          <p:nvPr>
            <p:custDataLst>
              <p:tags r:id="rId38"/>
            </p:custDataLst>
          </p:nvPr>
        </p:nvCxnSpPr>
        <p:spPr bwMode="gray">
          <a:xfrm>
            <a:off x="5019675" y="5267325"/>
            <a:ext cx="38227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8FF4947C-F406-23D9-D6AC-8B4E42B564E4}"/>
              </a:ext>
            </a:extLst>
          </p:cNvPr>
          <p:cNvCxnSpPr/>
          <p:nvPr>
            <p:custDataLst>
              <p:tags r:id="rId39"/>
            </p:custDataLst>
          </p:nvPr>
        </p:nvCxnSpPr>
        <p:spPr bwMode="gray">
          <a:xfrm>
            <a:off x="5019675" y="4465638"/>
            <a:ext cx="38227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6" name="Straight Connector 835">
            <a:extLst>
              <a:ext uri="{FF2B5EF4-FFF2-40B4-BE49-F238E27FC236}">
                <a16:creationId xmlns:a16="http://schemas.microsoft.com/office/drawing/2014/main" id="{25BD2F74-6124-8A8A-22C3-EF49AA55FC12}"/>
              </a:ext>
            </a:extLst>
          </p:cNvPr>
          <p:cNvCxnSpPr/>
          <p:nvPr>
            <p:custDataLst>
              <p:tags r:id="rId40"/>
            </p:custDataLst>
          </p:nvPr>
        </p:nvCxnSpPr>
        <p:spPr bwMode="gray">
          <a:xfrm>
            <a:off x="5019675" y="3663950"/>
            <a:ext cx="38227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4D9ADDB6-888F-AAEE-25CD-85369E6DE76C}"/>
              </a:ext>
            </a:extLst>
          </p:cNvPr>
          <p:cNvCxnSpPr/>
          <p:nvPr>
            <p:custDataLst>
              <p:tags r:id="rId41"/>
            </p:custDataLst>
          </p:nvPr>
        </p:nvCxnSpPr>
        <p:spPr bwMode="gray">
          <a:xfrm>
            <a:off x="5019675" y="2862263"/>
            <a:ext cx="38227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10" name="Chart 109"/>
          <p:cNvGraphicFramePr/>
          <p:nvPr>
            <p:custDataLst>
              <p:tags r:id="rId42"/>
            </p:custDataLst>
            <p:extLst>
              <p:ext uri="{D42A27DB-BD31-4B8C-83A1-F6EECF244321}">
                <p14:modId xmlns:p14="http://schemas.microsoft.com/office/powerpoint/2010/main" val="4004062162"/>
              </p:ext>
            </p:extLst>
          </p:nvPr>
        </p:nvGraphicFramePr>
        <p:xfrm>
          <a:off x="4937125" y="2155825"/>
          <a:ext cx="3987800" cy="4219575"/>
        </p:xfrm>
        <a:graphic>
          <a:graphicData uri="http://schemas.openxmlformats.org/drawingml/2006/chart">
            <c:chart xmlns:c="http://schemas.openxmlformats.org/drawingml/2006/chart" xmlns:r="http://schemas.openxmlformats.org/officeDocument/2006/relationships" r:id="rId93"/>
          </a:graphicData>
        </a:graphic>
      </p:graphicFrame>
      <p:sp>
        <p:nvSpPr>
          <p:cNvPr id="214" name="Text Placeholder 10">
            <a:extLst>
              <a:ext uri="{FF2B5EF4-FFF2-40B4-BE49-F238E27FC236}">
                <a16:creationId xmlns:a16="http://schemas.microsoft.com/office/drawing/2014/main" id="{85747DBD-EAC1-97C7-A768-4A01AEA3FACD}"/>
              </a:ext>
            </a:extLst>
          </p:cNvPr>
          <p:cNvSpPr>
            <a:spLocks noGrp="1"/>
          </p:cNvSpPr>
          <p:nvPr>
            <p:custDataLst>
              <p:tags r:id="rId43"/>
            </p:custDataLst>
          </p:nvPr>
        </p:nvSpPr>
        <p:spPr bwMode="gray">
          <a:xfrm>
            <a:off x="4864100"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8EBC2EA-C20A-4945-A905-E64E2D2DD28F}" type="datetime'''''''''''''''''''''''''''''''''''''''0'''''''''">
              <a:rPr lang="en-US" altLang="en-US" sz="1000" smtClean="0"/>
              <a:pPr marL="0" lvl="0" indent="0" algn="r">
                <a:spcBef>
                  <a:spcPct val="0"/>
                </a:spcBef>
                <a:spcAft>
                  <a:spcPct val="0"/>
                </a:spcAft>
                <a:buNone/>
              </a:pPr>
              <a:t>0</a:t>
            </a:fld>
            <a:endParaRPr lang="en-US" sz="1000"/>
          </a:p>
        </p:txBody>
      </p:sp>
      <p:sp>
        <p:nvSpPr>
          <p:cNvPr id="565" name="Text Placeholder 10">
            <a:extLst>
              <a:ext uri="{FF2B5EF4-FFF2-40B4-BE49-F238E27FC236}">
                <a16:creationId xmlns:a16="http://schemas.microsoft.com/office/drawing/2014/main" id="{921CA408-860A-A7BC-29DC-67295AA074B4}"/>
              </a:ext>
            </a:extLst>
          </p:cNvPr>
          <p:cNvSpPr txBox="1">
            <a:spLocks/>
          </p:cNvSpPr>
          <p:nvPr>
            <p:custDataLst>
              <p:tags r:id="rId44"/>
            </p:custDataLst>
          </p:nvPr>
        </p:nvSpPr>
        <p:spPr bwMode="gray">
          <a:xfrm>
            <a:off x="4794250"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AD26DC1-FF24-4A6F-B7D3-6946BD8682A2}" type="datetime'''''''''''''''''''''''''''''''''''''''''''''1''''''0'''''">
              <a:rPr lang="en-US" altLang="en-US" sz="1000" smtClean="0"/>
              <a:pPr marL="0" indent="0" algn="r">
                <a:spcBef>
                  <a:spcPct val="0"/>
                </a:spcBef>
                <a:spcAft>
                  <a:spcPct val="0"/>
                </a:spcAft>
                <a:buNone/>
              </a:pPr>
              <a:t>10</a:t>
            </a:fld>
            <a:endParaRPr lang="en-US" sz="1000"/>
          </a:p>
        </p:txBody>
      </p:sp>
      <p:sp>
        <p:nvSpPr>
          <p:cNvPr id="200" name="Text Placeholder 10">
            <a:extLst>
              <a:ext uri="{FF2B5EF4-FFF2-40B4-BE49-F238E27FC236}">
                <a16:creationId xmlns:a16="http://schemas.microsoft.com/office/drawing/2014/main" id="{3D7F198D-F217-7770-6158-4CC73DC8D2E4}"/>
              </a:ext>
            </a:extLst>
          </p:cNvPr>
          <p:cNvSpPr txBox="1">
            <a:spLocks/>
          </p:cNvSpPr>
          <p:nvPr>
            <p:custDataLst>
              <p:tags r:id="rId45"/>
            </p:custDataLst>
          </p:nvPr>
        </p:nvSpPr>
        <p:spPr bwMode="gray">
          <a:xfrm>
            <a:off x="4794250"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AF1C589-17B0-4046-BC34-E5642C9B7D43}" type="datetime'''''''''2''''''''''''''''''''''''''''''''''''''''''''0'''''''">
              <a:rPr lang="en-US" altLang="en-US" sz="1000" smtClean="0"/>
              <a:pPr marL="0" indent="0" algn="r">
                <a:spcBef>
                  <a:spcPct val="0"/>
                </a:spcBef>
                <a:spcAft>
                  <a:spcPct val="0"/>
                </a:spcAft>
                <a:buNone/>
              </a:pPr>
              <a:t>20</a:t>
            </a:fld>
            <a:endParaRPr lang="en-US" sz="1000"/>
          </a:p>
        </p:txBody>
      </p:sp>
      <p:sp>
        <p:nvSpPr>
          <p:cNvPr id="566" name="Text Placeholder 10">
            <a:extLst>
              <a:ext uri="{FF2B5EF4-FFF2-40B4-BE49-F238E27FC236}">
                <a16:creationId xmlns:a16="http://schemas.microsoft.com/office/drawing/2014/main" id="{4809BA63-2FB4-B494-15AC-DCC6C6EF3BFC}"/>
              </a:ext>
            </a:extLst>
          </p:cNvPr>
          <p:cNvSpPr txBox="1">
            <a:spLocks/>
          </p:cNvSpPr>
          <p:nvPr>
            <p:custDataLst>
              <p:tags r:id="rId46"/>
            </p:custDataLst>
          </p:nvPr>
        </p:nvSpPr>
        <p:spPr bwMode="gray">
          <a:xfrm>
            <a:off x="4794250"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3628768-9F37-4FD8-BA06-D086BF101330}" type="datetime'''''''''''''''''3''''''''''''''''''''''''''0'">
              <a:rPr lang="en-US" altLang="en-US" sz="1000" smtClean="0"/>
              <a:pPr marL="0" indent="0" algn="r">
                <a:spcBef>
                  <a:spcPct val="0"/>
                </a:spcBef>
                <a:spcAft>
                  <a:spcPct val="0"/>
                </a:spcAft>
                <a:buNone/>
              </a:pPr>
              <a:t>30</a:t>
            </a:fld>
            <a:endParaRPr lang="en-US" sz="1000"/>
          </a:p>
        </p:txBody>
      </p:sp>
      <p:sp>
        <p:nvSpPr>
          <p:cNvPr id="211" name="Text Placeholder 10">
            <a:extLst>
              <a:ext uri="{FF2B5EF4-FFF2-40B4-BE49-F238E27FC236}">
                <a16:creationId xmlns:a16="http://schemas.microsoft.com/office/drawing/2014/main" id="{A0407776-7A0F-324D-5003-CA9B550AF9DA}"/>
              </a:ext>
            </a:extLst>
          </p:cNvPr>
          <p:cNvSpPr txBox="1">
            <a:spLocks/>
          </p:cNvSpPr>
          <p:nvPr>
            <p:custDataLst>
              <p:tags r:id="rId47"/>
            </p:custDataLst>
          </p:nvPr>
        </p:nvSpPr>
        <p:spPr bwMode="gray">
          <a:xfrm>
            <a:off x="4794250"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40C47F-FE69-4897-88CF-1A80D295D43C}" type="datetime'''4''''''''''''''''''''''''''''''''''0'''''''''''">
              <a:rPr lang="en-US" altLang="en-US" sz="1000" smtClean="0"/>
              <a:pPr marL="0" indent="0" algn="r">
                <a:spcBef>
                  <a:spcPct val="0"/>
                </a:spcBef>
                <a:spcAft>
                  <a:spcPct val="0"/>
                </a:spcAft>
                <a:buNone/>
              </a:pPr>
              <a:t>40</a:t>
            </a:fld>
            <a:endParaRPr lang="en-US" sz="1000"/>
          </a:p>
        </p:txBody>
      </p:sp>
      <p:sp>
        <p:nvSpPr>
          <p:cNvPr id="567" name="Text Placeholder 10">
            <a:extLst>
              <a:ext uri="{FF2B5EF4-FFF2-40B4-BE49-F238E27FC236}">
                <a16:creationId xmlns:a16="http://schemas.microsoft.com/office/drawing/2014/main" id="{AE3211C4-BAD0-3759-6D31-81C71E109433}"/>
              </a:ext>
            </a:extLst>
          </p:cNvPr>
          <p:cNvSpPr txBox="1">
            <a:spLocks/>
          </p:cNvSpPr>
          <p:nvPr>
            <p:custDataLst>
              <p:tags r:id="rId48"/>
            </p:custDataLst>
          </p:nvPr>
        </p:nvSpPr>
        <p:spPr bwMode="gray">
          <a:xfrm>
            <a:off x="4794250"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E570D7F-A5BF-4D66-845A-382682E71F26}" type="datetime'''''50'''''''''''''">
              <a:rPr lang="en-US" altLang="en-US" sz="1000" smtClean="0"/>
              <a:pPr marL="0" indent="0" algn="r">
                <a:spcBef>
                  <a:spcPct val="0"/>
                </a:spcBef>
                <a:spcAft>
                  <a:spcPct val="0"/>
                </a:spcAft>
                <a:buNone/>
              </a:pPr>
              <a:t>50</a:t>
            </a:fld>
            <a:endParaRPr lang="en-US" sz="1000"/>
          </a:p>
        </p:txBody>
      </p:sp>
      <p:sp>
        <p:nvSpPr>
          <p:cNvPr id="212" name="Text Placeholder 10">
            <a:extLst>
              <a:ext uri="{FF2B5EF4-FFF2-40B4-BE49-F238E27FC236}">
                <a16:creationId xmlns:a16="http://schemas.microsoft.com/office/drawing/2014/main" id="{B8AFBA5F-1E89-BC08-D19B-5BBC63E16CDD}"/>
              </a:ext>
            </a:extLst>
          </p:cNvPr>
          <p:cNvSpPr txBox="1">
            <a:spLocks/>
          </p:cNvSpPr>
          <p:nvPr>
            <p:custDataLst>
              <p:tags r:id="rId49"/>
            </p:custDataLst>
          </p:nvPr>
        </p:nvSpPr>
        <p:spPr bwMode="gray">
          <a:xfrm>
            <a:off x="4794250"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6607D90-96BE-40BA-85D4-CC4A09088579}" type="datetime'''''6''''''''''''0'''''''''''''''''''''''''">
              <a:rPr lang="en-US" altLang="en-US" sz="1000" smtClean="0"/>
              <a:pPr marL="0" indent="0" algn="r">
                <a:spcBef>
                  <a:spcPct val="0"/>
                </a:spcBef>
                <a:spcAft>
                  <a:spcPct val="0"/>
                </a:spcAft>
                <a:buNone/>
              </a:pPr>
              <a:t>60</a:t>
            </a:fld>
            <a:endParaRPr lang="en-US" sz="1000"/>
          </a:p>
        </p:txBody>
      </p:sp>
      <p:sp>
        <p:nvSpPr>
          <p:cNvPr id="568" name="Text Placeholder 10">
            <a:extLst>
              <a:ext uri="{FF2B5EF4-FFF2-40B4-BE49-F238E27FC236}">
                <a16:creationId xmlns:a16="http://schemas.microsoft.com/office/drawing/2014/main" id="{64BB7DC6-2F12-B7F1-CC7D-2140AE396F38}"/>
              </a:ext>
            </a:extLst>
          </p:cNvPr>
          <p:cNvSpPr txBox="1">
            <a:spLocks/>
          </p:cNvSpPr>
          <p:nvPr>
            <p:custDataLst>
              <p:tags r:id="rId50"/>
            </p:custDataLst>
          </p:nvPr>
        </p:nvSpPr>
        <p:spPr bwMode="gray">
          <a:xfrm>
            <a:off x="4794250"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86EC4A9-7B14-4144-A7C4-4CB2DF65C246}" type="datetime'''''''''''''''''''''''''''70'''">
              <a:rPr lang="en-US" altLang="en-US" sz="1000" smtClean="0"/>
              <a:pPr marL="0" indent="0" algn="r">
                <a:spcBef>
                  <a:spcPct val="0"/>
                </a:spcBef>
                <a:spcAft>
                  <a:spcPct val="0"/>
                </a:spcAft>
                <a:buNone/>
              </a:pPr>
              <a:t>70</a:t>
            </a:fld>
            <a:endParaRPr lang="en-US" sz="1000"/>
          </a:p>
        </p:txBody>
      </p:sp>
      <p:sp>
        <p:nvSpPr>
          <p:cNvPr id="347" name="Text Placeholder 10">
            <a:extLst>
              <a:ext uri="{FF2B5EF4-FFF2-40B4-BE49-F238E27FC236}">
                <a16:creationId xmlns:a16="http://schemas.microsoft.com/office/drawing/2014/main" id="{CC52D74C-C012-A2DA-6607-6F2BF3FFAC3E}"/>
              </a:ext>
            </a:extLst>
          </p:cNvPr>
          <p:cNvSpPr txBox="1">
            <a:spLocks/>
          </p:cNvSpPr>
          <p:nvPr>
            <p:custDataLst>
              <p:tags r:id="rId51"/>
            </p:custDataLst>
          </p:nvPr>
        </p:nvSpPr>
        <p:spPr bwMode="gray">
          <a:xfrm>
            <a:off x="4794250"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BEE8F3F-01D4-4D30-9B9F-AE26A9197026}" type="datetime'''''''''''''''''8''''''0'''''''''''''''''">
              <a:rPr lang="en-US" altLang="en-US" sz="1000" smtClean="0"/>
              <a:pPr marL="0" indent="0" algn="r">
                <a:spcBef>
                  <a:spcPct val="0"/>
                </a:spcBef>
                <a:spcAft>
                  <a:spcPct val="0"/>
                </a:spcAft>
                <a:buNone/>
              </a:pPr>
              <a:t>80</a:t>
            </a:fld>
            <a:endParaRPr lang="en-US" sz="1000"/>
          </a:p>
        </p:txBody>
      </p:sp>
      <p:sp>
        <p:nvSpPr>
          <p:cNvPr id="569" name="Text Placeholder 10">
            <a:extLst>
              <a:ext uri="{FF2B5EF4-FFF2-40B4-BE49-F238E27FC236}">
                <a16:creationId xmlns:a16="http://schemas.microsoft.com/office/drawing/2014/main" id="{FC73BAC0-30DD-F9AB-11A6-85F5EFD97A75}"/>
              </a:ext>
            </a:extLst>
          </p:cNvPr>
          <p:cNvSpPr txBox="1">
            <a:spLocks/>
          </p:cNvSpPr>
          <p:nvPr>
            <p:custDataLst>
              <p:tags r:id="rId52"/>
            </p:custDataLst>
          </p:nvPr>
        </p:nvSpPr>
        <p:spPr bwMode="gray">
          <a:xfrm>
            <a:off x="4794250"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CFEDBDB-98F4-4528-8429-2F6E1D179B9C}" type="datetime'''''''''''''''''''''''''''''''''''90'''''''">
              <a:rPr lang="en-US" altLang="en-US" sz="1000" smtClean="0"/>
              <a:pPr marL="0" indent="0" algn="r">
                <a:spcBef>
                  <a:spcPct val="0"/>
                </a:spcBef>
                <a:spcAft>
                  <a:spcPct val="0"/>
                </a:spcAft>
                <a:buNone/>
              </a:pPr>
              <a:t>90</a:t>
            </a:fld>
            <a:endParaRPr lang="en-US" sz="1000"/>
          </a:p>
        </p:txBody>
      </p:sp>
      <p:sp>
        <p:nvSpPr>
          <p:cNvPr id="239" name="Text Placeholder 10">
            <a:extLst>
              <a:ext uri="{FF2B5EF4-FFF2-40B4-BE49-F238E27FC236}">
                <a16:creationId xmlns:a16="http://schemas.microsoft.com/office/drawing/2014/main" id="{70A447E2-8E5C-2629-9702-2BE73C8702E7}"/>
              </a:ext>
            </a:extLst>
          </p:cNvPr>
          <p:cNvSpPr>
            <a:spLocks noGrp="1"/>
          </p:cNvSpPr>
          <p:nvPr>
            <p:custDataLst>
              <p:tags r:id="rId53"/>
            </p:custDataLst>
          </p:nvPr>
        </p:nvSpPr>
        <p:spPr bwMode="auto">
          <a:xfrm>
            <a:off x="4794250" y="2060575"/>
            <a:ext cx="168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Net Zero Scenario (NZS)</a:t>
            </a:r>
            <a:endParaRPr lang="en-US" sz="1200"/>
          </a:p>
        </p:txBody>
      </p:sp>
      <p:sp>
        <p:nvSpPr>
          <p:cNvPr id="215" name="Text Placeholder 10">
            <a:extLst>
              <a:ext uri="{FF2B5EF4-FFF2-40B4-BE49-F238E27FC236}">
                <a16:creationId xmlns:a16="http://schemas.microsoft.com/office/drawing/2014/main" id="{4C606919-7CE4-4379-714C-C28027BF2CA1}"/>
              </a:ext>
            </a:extLst>
          </p:cNvPr>
          <p:cNvSpPr>
            <a:spLocks noGrp="1"/>
          </p:cNvSpPr>
          <p:nvPr>
            <p:custDataLst>
              <p:tags r:id="rId54"/>
            </p:custDataLst>
          </p:nvPr>
        </p:nvSpPr>
        <p:spPr bwMode="auto">
          <a:xfrm>
            <a:off x="48736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E7A33E-AF4D-4BCD-BA59-E8343B0C88E2}" type="datetime'''''''''''''20''00'''''''''''''''''''''''''''''''''''''''''">
              <a:rPr lang="en-US" altLang="en-US" sz="1000" smtClean="0"/>
              <a:pPr marL="0" lvl="0" indent="0" algn="ctr">
                <a:spcBef>
                  <a:spcPct val="0"/>
                </a:spcBef>
                <a:spcAft>
                  <a:spcPct val="0"/>
                </a:spcAft>
                <a:buNone/>
              </a:pPr>
              <a:t>2000</a:t>
            </a:fld>
            <a:endParaRPr lang="en-US" sz="1000"/>
          </a:p>
        </p:txBody>
      </p:sp>
      <p:sp>
        <p:nvSpPr>
          <p:cNvPr id="221" name="Text Placeholder 10">
            <a:extLst>
              <a:ext uri="{FF2B5EF4-FFF2-40B4-BE49-F238E27FC236}">
                <a16:creationId xmlns:a16="http://schemas.microsoft.com/office/drawing/2014/main" id="{4A049AEF-9F61-D20E-36CE-4B249EF90BB8}"/>
              </a:ext>
            </a:extLst>
          </p:cNvPr>
          <p:cNvSpPr>
            <a:spLocks noGrp="1"/>
          </p:cNvSpPr>
          <p:nvPr>
            <p:custDataLst>
              <p:tags r:id="rId55"/>
            </p:custDataLst>
          </p:nvPr>
        </p:nvSpPr>
        <p:spPr bwMode="auto">
          <a:xfrm>
            <a:off x="525621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B5BDDA-BC96-452B-BC61-2933C12737D4}" type="datetime'''''''''''''''''20''''0''''''''''5'''''''''''''''''''''''''">
              <a:rPr lang="en-US" altLang="en-US" sz="1000" smtClean="0"/>
              <a:pPr marL="0" lvl="0" indent="0" algn="ctr">
                <a:spcBef>
                  <a:spcPct val="0"/>
                </a:spcBef>
                <a:spcAft>
                  <a:spcPct val="0"/>
                </a:spcAft>
                <a:buNone/>
              </a:pPr>
              <a:t>2005</a:t>
            </a:fld>
            <a:endParaRPr lang="en-US" sz="1000"/>
          </a:p>
        </p:txBody>
      </p:sp>
      <p:sp>
        <p:nvSpPr>
          <p:cNvPr id="226" name="Text Placeholder 10">
            <a:extLst>
              <a:ext uri="{FF2B5EF4-FFF2-40B4-BE49-F238E27FC236}">
                <a16:creationId xmlns:a16="http://schemas.microsoft.com/office/drawing/2014/main" id="{46048085-C2CC-FBEF-9D9F-B91632469D4B}"/>
              </a:ext>
            </a:extLst>
          </p:cNvPr>
          <p:cNvSpPr>
            <a:spLocks noGrp="1"/>
          </p:cNvSpPr>
          <p:nvPr>
            <p:custDataLst>
              <p:tags r:id="rId56"/>
            </p:custDataLst>
          </p:nvPr>
        </p:nvSpPr>
        <p:spPr bwMode="auto">
          <a:xfrm>
            <a:off x="5638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8EF2423-2CBC-49B6-9C75-0BD8A2D36004}" type="datetime'''''2''''''''''''''''''''0''1''0'''''''''''''''''''''''''">
              <a:rPr lang="en-US" altLang="en-US" sz="1000" smtClean="0"/>
              <a:pPr marL="0" lvl="0" indent="0" algn="ctr">
                <a:spcBef>
                  <a:spcPct val="0"/>
                </a:spcBef>
                <a:spcAft>
                  <a:spcPct val="0"/>
                </a:spcAft>
                <a:buNone/>
              </a:pPr>
              <a:t>2010</a:t>
            </a:fld>
            <a:endParaRPr lang="en-US" sz="1000"/>
          </a:p>
        </p:txBody>
      </p:sp>
      <p:sp>
        <p:nvSpPr>
          <p:cNvPr id="231" name="Text Placeholder 10">
            <a:extLst>
              <a:ext uri="{FF2B5EF4-FFF2-40B4-BE49-F238E27FC236}">
                <a16:creationId xmlns:a16="http://schemas.microsoft.com/office/drawing/2014/main" id="{75495678-3CF0-E9AB-7655-62CB36F82E0F}"/>
              </a:ext>
            </a:extLst>
          </p:cNvPr>
          <p:cNvSpPr>
            <a:spLocks noGrp="1"/>
          </p:cNvSpPr>
          <p:nvPr>
            <p:custDataLst>
              <p:tags r:id="rId57"/>
            </p:custDataLst>
          </p:nvPr>
        </p:nvSpPr>
        <p:spPr bwMode="auto">
          <a:xfrm>
            <a:off x="6019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449ED3-C32F-46E7-8BA8-3AB4165E4A51}" type="datetime'''''''''''''''''''2''''''''''''''01''''''''''''''''5'">
              <a:rPr lang="en-US" altLang="en-US" sz="1000" smtClean="0"/>
              <a:pPr marL="0" lvl="0" indent="0" algn="ctr">
                <a:spcBef>
                  <a:spcPct val="0"/>
                </a:spcBef>
                <a:spcAft>
                  <a:spcPct val="0"/>
                </a:spcAft>
                <a:buNone/>
              </a:pPr>
              <a:t>2015</a:t>
            </a:fld>
            <a:endParaRPr lang="en-US" sz="1000"/>
          </a:p>
        </p:txBody>
      </p:sp>
      <p:sp>
        <p:nvSpPr>
          <p:cNvPr id="236" name="Text Placeholder 10">
            <a:extLst>
              <a:ext uri="{FF2B5EF4-FFF2-40B4-BE49-F238E27FC236}">
                <a16:creationId xmlns:a16="http://schemas.microsoft.com/office/drawing/2014/main" id="{DC844EB4-BBC0-C22A-0149-5410E8AAEFE6}"/>
              </a:ext>
            </a:extLst>
          </p:cNvPr>
          <p:cNvSpPr>
            <a:spLocks noGrp="1"/>
          </p:cNvSpPr>
          <p:nvPr>
            <p:custDataLst>
              <p:tags r:id="rId58"/>
            </p:custDataLst>
          </p:nvPr>
        </p:nvSpPr>
        <p:spPr bwMode="auto">
          <a:xfrm>
            <a:off x="640238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A91FA7-9090-4726-9C3B-D1C3699E955F}" type="datetime'2''''0''''''''''2''''0'''''''''''''">
              <a:rPr lang="en-US" altLang="en-US" sz="1000" smtClean="0"/>
              <a:pPr marL="0" lvl="0" indent="0" algn="ctr">
                <a:spcBef>
                  <a:spcPct val="0"/>
                </a:spcBef>
                <a:spcAft>
                  <a:spcPct val="0"/>
                </a:spcAft>
                <a:buNone/>
              </a:pPr>
              <a:t>2020</a:t>
            </a:fld>
            <a:endParaRPr lang="en-US" sz="10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gray">
          <a:xfrm>
            <a:off x="6630988" y="4873625"/>
            <a:ext cx="296863"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30099D-9B7B-4D2F-A5FA-B625B65B58B3}" type="datetime'''''''2''''''''''''''''''.''3'''''''''''''''''''''''''''''">
              <a:rPr lang="en-US" altLang="en-US" sz="1400" smtClean="0">
                <a:solidFill>
                  <a:schemeClr val="bg1"/>
                </a:solidFill>
                <a:effectLst/>
              </a:rPr>
              <a:pPr marL="0" lvl="0" indent="0" algn="ctr">
                <a:spcBef>
                  <a:spcPct val="0"/>
                </a:spcBef>
                <a:spcAft>
                  <a:spcPct val="0"/>
                </a:spcAft>
                <a:buNone/>
              </a:pPr>
              <a:t>2.3</a:t>
            </a:fld>
            <a:endParaRPr lang="en-US" sz="1400">
              <a:solidFill>
                <a:schemeClr val="bg1"/>
              </a:solidFill>
            </a:endParaRPr>
          </a:p>
        </p:txBody>
      </p:sp>
      <p:sp>
        <p:nvSpPr>
          <p:cNvPr id="241" name="Text Placeholder 10">
            <a:extLst>
              <a:ext uri="{FF2B5EF4-FFF2-40B4-BE49-F238E27FC236}">
                <a16:creationId xmlns:a16="http://schemas.microsoft.com/office/drawing/2014/main" id="{10B84EC4-38B2-DD42-2309-AF8797BE5BB9}"/>
              </a:ext>
            </a:extLst>
          </p:cNvPr>
          <p:cNvSpPr>
            <a:spLocks noGrp="1"/>
          </p:cNvSpPr>
          <p:nvPr>
            <p:custDataLst>
              <p:tags r:id="rId60"/>
            </p:custDataLst>
          </p:nvPr>
        </p:nvSpPr>
        <p:spPr bwMode="auto">
          <a:xfrm>
            <a:off x="678497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7D16EB-D037-486E-B8F0-4765E5E91F90}" type="datetime'''''''''''2''''0''''''''25'">
              <a:rPr lang="en-US" altLang="en-US" sz="1000" smtClean="0"/>
              <a:pPr marL="0" lvl="0" indent="0" algn="ctr">
                <a:spcBef>
                  <a:spcPct val="0"/>
                </a:spcBef>
                <a:spcAft>
                  <a:spcPct val="0"/>
                </a:spcAft>
                <a:buNone/>
              </a:pPr>
              <a:t>2025</a:t>
            </a:fld>
            <a:endParaRPr lang="en-US" sz="1000"/>
          </a:p>
        </p:txBody>
      </p:sp>
      <p:sp>
        <p:nvSpPr>
          <p:cNvPr id="246" name="Text Placeholder 10">
            <a:extLst>
              <a:ext uri="{FF2B5EF4-FFF2-40B4-BE49-F238E27FC236}">
                <a16:creationId xmlns:a16="http://schemas.microsoft.com/office/drawing/2014/main" id="{B7459B2C-8A23-FB32-799E-C76F2770A2F9}"/>
              </a:ext>
            </a:extLst>
          </p:cNvPr>
          <p:cNvSpPr>
            <a:spLocks noGrp="1"/>
          </p:cNvSpPr>
          <p:nvPr>
            <p:custDataLst>
              <p:tags r:id="rId61"/>
            </p:custDataLst>
          </p:nvPr>
        </p:nvSpPr>
        <p:spPr bwMode="auto">
          <a:xfrm>
            <a:off x="716756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61BF35D-D2E0-4EFE-98C5-EED39B4937BA}" type="datetime'2''''0''''''''''''3''''''''''''''''0'''">
              <a:rPr lang="en-US" altLang="en-US" sz="1000" smtClean="0"/>
              <a:pPr marL="0" lvl="0" indent="0" algn="ctr">
                <a:spcBef>
                  <a:spcPct val="0"/>
                </a:spcBef>
                <a:spcAft>
                  <a:spcPct val="0"/>
                </a:spcAft>
                <a:buNone/>
              </a:pPr>
              <a:t>2030</a:t>
            </a:fld>
            <a:endParaRPr lang="en-US" sz="1000"/>
          </a:p>
        </p:txBody>
      </p:sp>
      <p:sp>
        <p:nvSpPr>
          <p:cNvPr id="251" name="Text Placeholder 10">
            <a:extLst>
              <a:ext uri="{FF2B5EF4-FFF2-40B4-BE49-F238E27FC236}">
                <a16:creationId xmlns:a16="http://schemas.microsoft.com/office/drawing/2014/main" id="{89E08298-1975-935E-4922-23EBB06E2463}"/>
              </a:ext>
            </a:extLst>
          </p:cNvPr>
          <p:cNvSpPr>
            <a:spLocks noGrp="1"/>
          </p:cNvSpPr>
          <p:nvPr>
            <p:custDataLst>
              <p:tags r:id="rId62"/>
            </p:custDataLst>
          </p:nvPr>
        </p:nvSpPr>
        <p:spPr bwMode="auto">
          <a:xfrm>
            <a:off x="7550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4DC295-1D08-42FB-863E-37688EB45A08}" type="datetime'''''2''0''''''''''3''''''''''5'''''''''''''''''''''''''''''">
              <a:rPr lang="en-US" altLang="en-US" sz="1000" smtClean="0"/>
              <a:pPr marL="0" lvl="0" indent="0" algn="ctr">
                <a:spcBef>
                  <a:spcPct val="0"/>
                </a:spcBef>
                <a:spcAft>
                  <a:spcPct val="0"/>
                </a:spcAft>
                <a:buNone/>
              </a:pPr>
              <a:t>2035</a:t>
            </a:fld>
            <a:endParaRPr lang="en-US" sz="1000"/>
          </a:p>
        </p:txBody>
      </p:sp>
      <p:sp>
        <p:nvSpPr>
          <p:cNvPr id="256" name="Text Placeholder 10">
            <a:extLst>
              <a:ext uri="{FF2B5EF4-FFF2-40B4-BE49-F238E27FC236}">
                <a16:creationId xmlns:a16="http://schemas.microsoft.com/office/drawing/2014/main" id="{A7EE9AF3-D23B-A039-EA91-FEDFCE1D9531}"/>
              </a:ext>
            </a:extLst>
          </p:cNvPr>
          <p:cNvSpPr>
            <a:spLocks noGrp="1"/>
          </p:cNvSpPr>
          <p:nvPr>
            <p:custDataLst>
              <p:tags r:id="rId63"/>
            </p:custDataLst>
          </p:nvPr>
        </p:nvSpPr>
        <p:spPr bwMode="auto">
          <a:xfrm>
            <a:off x="7931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5066C6E-84B8-49CA-8B74-565D44A2D99A}" type="datetime'2''''0''4''''''0'">
              <a:rPr lang="en-US" altLang="en-US" sz="1000" smtClean="0"/>
              <a:pPr marL="0" lvl="0" indent="0" algn="ctr">
                <a:spcBef>
                  <a:spcPct val="0"/>
                </a:spcBef>
                <a:spcAft>
                  <a:spcPct val="0"/>
                </a:spcAft>
                <a:buNone/>
              </a:pPr>
              <a:t>2040</a:t>
            </a:fld>
            <a:endParaRPr lang="en-US" sz="1000"/>
          </a:p>
        </p:txBody>
      </p:sp>
      <p:sp>
        <p:nvSpPr>
          <p:cNvPr id="261" name="Text Placeholder 10">
            <a:extLst>
              <a:ext uri="{FF2B5EF4-FFF2-40B4-BE49-F238E27FC236}">
                <a16:creationId xmlns:a16="http://schemas.microsoft.com/office/drawing/2014/main" id="{D8C3C5F7-3FB4-C96E-A032-BCDBA3B4D639}"/>
              </a:ext>
            </a:extLst>
          </p:cNvPr>
          <p:cNvSpPr>
            <a:spLocks noGrp="1"/>
          </p:cNvSpPr>
          <p:nvPr>
            <p:custDataLst>
              <p:tags r:id="rId64"/>
            </p:custDataLst>
          </p:nvPr>
        </p:nvSpPr>
        <p:spPr bwMode="auto">
          <a:xfrm>
            <a:off x="831373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EE682F-59FC-4FB2-845D-7A1B9473C854}" type="datetime'''''''''''''''''2''''''''''''''''''''0''''''''''4''''''''5'">
              <a:rPr lang="en-US" altLang="en-US" sz="1000" smtClean="0"/>
              <a:pPr marL="0" lvl="0" indent="0" algn="ctr">
                <a:spcBef>
                  <a:spcPct val="0"/>
                </a:spcBef>
                <a:spcAft>
                  <a:spcPct val="0"/>
                </a:spcAft>
                <a:buNone/>
              </a:pPr>
              <a:t>2045</a:t>
            </a:fld>
            <a:endParaRPr lang="en-US" sz="1000"/>
          </a:p>
        </p:txBody>
      </p:sp>
      <p:sp>
        <p:nvSpPr>
          <p:cNvPr id="266" name="Text Placeholder 10">
            <a:extLst>
              <a:ext uri="{FF2B5EF4-FFF2-40B4-BE49-F238E27FC236}">
                <a16:creationId xmlns:a16="http://schemas.microsoft.com/office/drawing/2014/main" id="{C6E9C4C4-C53D-E62E-9C02-A73C0E31B223}"/>
              </a:ext>
            </a:extLst>
          </p:cNvPr>
          <p:cNvSpPr>
            <a:spLocks noGrp="1"/>
          </p:cNvSpPr>
          <p:nvPr>
            <p:custDataLst>
              <p:tags r:id="rId65"/>
            </p:custDataLst>
          </p:nvPr>
        </p:nvSpPr>
        <p:spPr bwMode="auto">
          <a:xfrm>
            <a:off x="86963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983AAA1-169E-4F3F-BFF0-AD66112DD198}" type="datetime'''''''''''''''2''0''''''''''''''''''''''''''''''''''''50'">
              <a:rPr lang="en-US" altLang="en-US" sz="1000" smtClean="0"/>
              <a:pPr marL="0" lvl="0" indent="0" algn="ctr">
                <a:spcBef>
                  <a:spcPct val="0"/>
                </a:spcBef>
                <a:spcAft>
                  <a:spcPct val="0"/>
                </a:spcAft>
                <a:buNone/>
              </a:pPr>
              <a:t>2050</a:t>
            </a:fld>
            <a:endParaRPr lang="en-US" sz="1000"/>
          </a:p>
        </p:txBody>
      </p:sp>
      <p:sp>
        <p:nvSpPr>
          <p:cNvPr id="4" name="Rectangle 3">
            <a:extLst>
              <a:ext uri="{FF2B5EF4-FFF2-40B4-BE49-F238E27FC236}">
                <a16:creationId xmlns:a16="http://schemas.microsoft.com/office/drawing/2014/main" id="{B0B40151-26AE-767D-B401-6B09E4EAD225}"/>
              </a:ext>
            </a:extLst>
          </p:cNvPr>
          <p:cNvSpPr/>
          <p:nvPr>
            <p:custDataLst>
              <p:tags r:id="rId66"/>
            </p:custDataLst>
          </p:nvPr>
        </p:nvSpPr>
        <p:spPr bwMode="auto">
          <a:xfrm>
            <a:off x="635000" y="2462213"/>
            <a:ext cx="2611438" cy="9017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0" name="Rectangle 489">
            <a:extLst>
              <a:ext uri="{FF2B5EF4-FFF2-40B4-BE49-F238E27FC236}">
                <a16:creationId xmlns:a16="http://schemas.microsoft.com/office/drawing/2014/main" id="{B96A68AE-A971-9B74-7991-CA75D929F952}"/>
              </a:ext>
            </a:extLst>
          </p:cNvPr>
          <p:cNvSpPr/>
          <p:nvPr>
            <p:custDataLst>
              <p:tags r:id="rId67"/>
            </p:custDataLst>
          </p:nvPr>
        </p:nvSpPr>
        <p:spPr bwMode="auto">
          <a:xfrm>
            <a:off x="688975" y="2520950"/>
            <a:ext cx="187325" cy="13970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1" name="Rectangle 490">
            <a:extLst>
              <a:ext uri="{FF2B5EF4-FFF2-40B4-BE49-F238E27FC236}">
                <a16:creationId xmlns:a16="http://schemas.microsoft.com/office/drawing/2014/main" id="{9C63E748-71E8-F386-119B-BCE506E40F78}"/>
              </a:ext>
            </a:extLst>
          </p:cNvPr>
          <p:cNvSpPr/>
          <p:nvPr>
            <p:custDataLst>
              <p:tags r:id="rId68"/>
            </p:custDataLst>
          </p:nvPr>
        </p:nvSpPr>
        <p:spPr bwMode="auto">
          <a:xfrm>
            <a:off x="688975" y="2732088"/>
            <a:ext cx="187325" cy="13970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2" name="Rectangle 491">
            <a:extLst>
              <a:ext uri="{FF2B5EF4-FFF2-40B4-BE49-F238E27FC236}">
                <a16:creationId xmlns:a16="http://schemas.microsoft.com/office/drawing/2014/main" id="{3319AEF5-1B1F-27C6-4C8C-3323DB9846B6}"/>
              </a:ext>
            </a:extLst>
          </p:cNvPr>
          <p:cNvSpPr/>
          <p:nvPr>
            <p:custDataLst>
              <p:tags r:id="rId69"/>
            </p:custDataLst>
          </p:nvPr>
        </p:nvSpPr>
        <p:spPr bwMode="auto">
          <a:xfrm>
            <a:off x="688975" y="2943225"/>
            <a:ext cx="187325" cy="139700"/>
          </a:xfrm>
          <a:prstGeom prst="rect">
            <a:avLst/>
          </a:prstGeom>
          <a:solidFill>
            <a:srgbClr val="96969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3" name="Rectangle 492">
            <a:extLst>
              <a:ext uri="{FF2B5EF4-FFF2-40B4-BE49-F238E27FC236}">
                <a16:creationId xmlns:a16="http://schemas.microsoft.com/office/drawing/2014/main" id="{A0A8B0BC-2C97-D35F-0E6D-0964951E700D}"/>
              </a:ext>
            </a:extLst>
          </p:cNvPr>
          <p:cNvSpPr/>
          <p:nvPr>
            <p:custDataLst>
              <p:tags r:id="rId70"/>
            </p:custDataLst>
          </p:nvPr>
        </p:nvSpPr>
        <p:spPr bwMode="auto">
          <a:xfrm>
            <a:off x="688975" y="3154363"/>
            <a:ext cx="187325" cy="139700"/>
          </a:xfrm>
          <a:prstGeom prst="rect">
            <a:avLst/>
          </a:prstGeom>
          <a:solidFill>
            <a:srgbClr val="C0C0C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4" name="Rectangle 493">
            <a:extLst>
              <a:ext uri="{FF2B5EF4-FFF2-40B4-BE49-F238E27FC236}">
                <a16:creationId xmlns:a16="http://schemas.microsoft.com/office/drawing/2014/main" id="{17B5F258-BEEF-7403-0D9E-FA59EFCF94E3}"/>
              </a:ext>
            </a:extLst>
          </p:cNvPr>
          <p:cNvSpPr/>
          <p:nvPr>
            <p:custDataLst>
              <p:tags r:id="rId71"/>
            </p:custDataLst>
          </p:nvPr>
        </p:nvSpPr>
        <p:spPr bwMode="auto">
          <a:xfrm>
            <a:off x="1898650" y="2520950"/>
            <a:ext cx="187325" cy="13970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6" name="Rectangle 495">
            <a:extLst>
              <a:ext uri="{FF2B5EF4-FFF2-40B4-BE49-F238E27FC236}">
                <a16:creationId xmlns:a16="http://schemas.microsoft.com/office/drawing/2014/main" id="{88EC4272-B840-0EA5-52C2-68B51524EB47}"/>
              </a:ext>
            </a:extLst>
          </p:cNvPr>
          <p:cNvSpPr/>
          <p:nvPr>
            <p:custDataLst>
              <p:tags r:id="rId72"/>
            </p:custDataLst>
          </p:nvPr>
        </p:nvSpPr>
        <p:spPr bwMode="auto">
          <a:xfrm>
            <a:off x="1898650" y="2732088"/>
            <a:ext cx="187325" cy="13970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9" name="Rectangle 498">
            <a:extLst>
              <a:ext uri="{FF2B5EF4-FFF2-40B4-BE49-F238E27FC236}">
                <a16:creationId xmlns:a16="http://schemas.microsoft.com/office/drawing/2014/main" id="{779707ED-132F-019D-B468-4B4ACB0CA679}"/>
              </a:ext>
            </a:extLst>
          </p:cNvPr>
          <p:cNvSpPr/>
          <p:nvPr>
            <p:custDataLst>
              <p:tags r:id="rId73"/>
            </p:custDataLst>
          </p:nvPr>
        </p:nvSpPr>
        <p:spPr bwMode="auto">
          <a:xfrm>
            <a:off x="1898650" y="2943225"/>
            <a:ext cx="187325" cy="139700"/>
          </a:xfrm>
          <a:prstGeom prst="rect">
            <a:avLst/>
          </a:prstGeom>
          <a:solidFill>
            <a:srgbClr val="DEC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0" name="Rectangle 499">
            <a:extLst>
              <a:ext uri="{FF2B5EF4-FFF2-40B4-BE49-F238E27FC236}">
                <a16:creationId xmlns:a16="http://schemas.microsoft.com/office/drawing/2014/main" id="{407D7298-249E-09AF-FDEB-3138FA879B02}"/>
              </a:ext>
            </a:extLst>
          </p:cNvPr>
          <p:cNvSpPr/>
          <p:nvPr>
            <p:custDataLst>
              <p:tags r:id="rId74"/>
            </p:custDataLst>
          </p:nvPr>
        </p:nvSpPr>
        <p:spPr bwMode="auto">
          <a:xfrm>
            <a:off x="1898650" y="3154363"/>
            <a:ext cx="187325" cy="13970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8" name="Text Placeholder 10">
            <a:extLst>
              <a:ext uri="{FF2B5EF4-FFF2-40B4-BE49-F238E27FC236}">
                <a16:creationId xmlns:a16="http://schemas.microsoft.com/office/drawing/2014/main" id="{CABC4075-D4D0-69A0-A99D-E6D5781FE56B}"/>
              </a:ext>
            </a:extLst>
          </p:cNvPr>
          <p:cNvSpPr txBox="1">
            <a:spLocks/>
          </p:cNvSpPr>
          <p:nvPr>
            <p:custDataLst>
              <p:tags r:id="rId75"/>
            </p:custDataLst>
          </p:nvPr>
        </p:nvSpPr>
        <p:spPr bwMode="auto">
          <a:xfrm>
            <a:off x="927100" y="2516188"/>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3E7D32B-D9B3-42E3-9C4C-4181B694C47B}" type="datetime'''U''''''''''''nab''''at''''e''d ''co''''a''l'''''''">
              <a:rPr lang="en-US" altLang="en-US" sz="1050" smtClean="0"/>
              <a:pPr marL="0" indent="0">
                <a:spcBef>
                  <a:spcPct val="0"/>
                </a:spcBef>
                <a:spcAft>
                  <a:spcPct val="0"/>
                </a:spcAft>
                <a:buNone/>
              </a:pPr>
              <a:t>Unabated coal</a:t>
            </a:fld>
            <a:endParaRPr lang="en-US" sz="1050"/>
          </a:p>
        </p:txBody>
      </p:sp>
      <p:sp>
        <p:nvSpPr>
          <p:cNvPr id="485" name="Text Placeholder 10">
            <a:extLst>
              <a:ext uri="{FF2B5EF4-FFF2-40B4-BE49-F238E27FC236}">
                <a16:creationId xmlns:a16="http://schemas.microsoft.com/office/drawing/2014/main" id="{3DEDD42C-BD94-D675-B281-1D6E7118F3A2}"/>
              </a:ext>
            </a:extLst>
          </p:cNvPr>
          <p:cNvSpPr txBox="1">
            <a:spLocks/>
          </p:cNvSpPr>
          <p:nvPr>
            <p:custDataLst>
              <p:tags r:id="rId76"/>
            </p:custDataLst>
          </p:nvPr>
        </p:nvSpPr>
        <p:spPr bwMode="auto">
          <a:xfrm>
            <a:off x="927100" y="2727325"/>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317F044-BA9E-4EAA-9ADD-8F027F526E2E}" type="datetime'''''''''C''oa''''l'''' ''''''''wit''''''''''''''''''h CCS'">
              <a:rPr lang="en-US" altLang="en-US" sz="1050" smtClean="0"/>
              <a:pPr marL="0" indent="0">
                <a:spcBef>
                  <a:spcPct val="0"/>
                </a:spcBef>
                <a:spcAft>
                  <a:spcPct val="0"/>
                </a:spcAft>
                <a:buNone/>
              </a:pPr>
              <a:t>Coal with CCS</a:t>
            </a:fld>
            <a:endParaRPr lang="en-US" sz="1050"/>
          </a:p>
        </p:txBody>
      </p:sp>
      <p:sp>
        <p:nvSpPr>
          <p:cNvPr id="487" name="Text Placeholder 10">
            <a:extLst>
              <a:ext uri="{FF2B5EF4-FFF2-40B4-BE49-F238E27FC236}">
                <a16:creationId xmlns:a16="http://schemas.microsoft.com/office/drawing/2014/main" id="{0CFD13DF-4E63-5055-CFC2-961E1C539783}"/>
              </a:ext>
            </a:extLst>
          </p:cNvPr>
          <p:cNvSpPr txBox="1">
            <a:spLocks/>
          </p:cNvSpPr>
          <p:nvPr>
            <p:custDataLst>
              <p:tags r:id="rId77"/>
            </p:custDataLst>
          </p:nvPr>
        </p:nvSpPr>
        <p:spPr bwMode="auto">
          <a:xfrm>
            <a:off x="927100" y="2938463"/>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84362BB-FC88-48C9-99AE-B29DC4C9B8FC}" type="datetime'U''''''''''na''''''''''''bate''''''d ''''ga''''''s'''''''''">
              <a:rPr lang="en-US" altLang="en-US" sz="1050" smtClean="0"/>
              <a:pPr marL="0" indent="0">
                <a:spcBef>
                  <a:spcPct val="0"/>
                </a:spcBef>
                <a:spcAft>
                  <a:spcPct val="0"/>
                </a:spcAft>
                <a:buNone/>
              </a:pPr>
              <a:t>Unabated gas</a:t>
            </a:fld>
            <a:endParaRPr lang="en-US" sz="1050"/>
          </a:p>
        </p:txBody>
      </p:sp>
      <p:sp>
        <p:nvSpPr>
          <p:cNvPr id="482" name="Text Placeholder 10">
            <a:extLst>
              <a:ext uri="{FF2B5EF4-FFF2-40B4-BE49-F238E27FC236}">
                <a16:creationId xmlns:a16="http://schemas.microsoft.com/office/drawing/2014/main" id="{E658AD9E-904E-83E9-7EE1-84DF5CDC8033}"/>
              </a:ext>
            </a:extLst>
          </p:cNvPr>
          <p:cNvSpPr txBox="1">
            <a:spLocks/>
          </p:cNvSpPr>
          <p:nvPr>
            <p:custDataLst>
              <p:tags r:id="rId78"/>
            </p:custDataLst>
          </p:nvPr>
        </p:nvSpPr>
        <p:spPr bwMode="auto">
          <a:xfrm>
            <a:off x="927100" y="3149600"/>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B925119-A304-4709-A6E5-EF57A777817E}" type="datetime'''G''''''''''a''''s ''w''''i''''th'''''''' ''C''''C''''S'">
              <a:rPr lang="en-US" altLang="en-US" sz="1050" smtClean="0"/>
              <a:pPr marL="0" indent="0">
                <a:spcBef>
                  <a:spcPct val="0"/>
                </a:spcBef>
                <a:spcAft>
                  <a:spcPct val="0"/>
                </a:spcAft>
                <a:buNone/>
              </a:pPr>
              <a:t>Gas with CCS</a:t>
            </a:fld>
            <a:endParaRPr lang="en-US" sz="1050"/>
          </a:p>
        </p:txBody>
      </p:sp>
      <p:sp>
        <p:nvSpPr>
          <p:cNvPr id="484" name="Text Placeholder 10">
            <a:extLst>
              <a:ext uri="{FF2B5EF4-FFF2-40B4-BE49-F238E27FC236}">
                <a16:creationId xmlns:a16="http://schemas.microsoft.com/office/drawing/2014/main" id="{EE768151-6B0E-D354-F075-533C09E9847A}"/>
              </a:ext>
            </a:extLst>
          </p:cNvPr>
          <p:cNvSpPr txBox="1">
            <a:spLocks/>
          </p:cNvSpPr>
          <p:nvPr>
            <p:custDataLst>
              <p:tags r:id="rId79"/>
            </p:custDataLst>
          </p:nvPr>
        </p:nvSpPr>
        <p:spPr bwMode="auto">
          <a:xfrm>
            <a:off x="2136775" y="2516188"/>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AA359C9-01AC-468A-9CA5-D62DC0FC3DC2}" type="datetime'Ot''''''h''e''''r ''re''n''ew''''''''a''b''l''''e''''s'''''">
              <a:rPr lang="en-US" altLang="en-US" sz="1050" smtClean="0"/>
              <a:pPr marL="0" indent="0">
                <a:spcBef>
                  <a:spcPct val="0"/>
                </a:spcBef>
                <a:spcAft>
                  <a:spcPct val="0"/>
                </a:spcAft>
                <a:buNone/>
              </a:pPr>
              <a:t>Other renewables</a:t>
            </a:fld>
            <a:endParaRPr lang="en-US" sz="1050"/>
          </a:p>
        </p:txBody>
      </p:sp>
      <p:sp>
        <p:nvSpPr>
          <p:cNvPr id="483" name="Text Placeholder 10">
            <a:extLst>
              <a:ext uri="{FF2B5EF4-FFF2-40B4-BE49-F238E27FC236}">
                <a16:creationId xmlns:a16="http://schemas.microsoft.com/office/drawing/2014/main" id="{813E12A1-DD0E-4124-2182-E4C3B127FC5D}"/>
              </a:ext>
            </a:extLst>
          </p:cNvPr>
          <p:cNvSpPr txBox="1">
            <a:spLocks/>
          </p:cNvSpPr>
          <p:nvPr>
            <p:custDataLst>
              <p:tags r:id="rId80"/>
            </p:custDataLst>
          </p:nvPr>
        </p:nvSpPr>
        <p:spPr bwMode="auto">
          <a:xfrm>
            <a:off x="2136775" y="2727325"/>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82CEEA8-D4D3-4391-B708-E573819C7EC5}" type="datetime'''N''''''''''u''''c''''''''''''''''''''''l''''''e''a''''r'">
              <a:rPr lang="en-US" altLang="en-US" sz="1050" smtClean="0"/>
              <a:pPr marL="0" indent="0">
                <a:spcBef>
                  <a:spcPct val="0"/>
                </a:spcBef>
                <a:spcAft>
                  <a:spcPct val="0"/>
                </a:spcAft>
                <a:buNone/>
              </a:pPr>
              <a:t>Nuclear</a:t>
            </a:fld>
            <a:endParaRPr lang="en-US" sz="1050"/>
          </a:p>
        </p:txBody>
      </p:sp>
      <p:sp>
        <p:nvSpPr>
          <p:cNvPr id="480" name="Text Placeholder 10">
            <a:extLst>
              <a:ext uri="{FF2B5EF4-FFF2-40B4-BE49-F238E27FC236}">
                <a16:creationId xmlns:a16="http://schemas.microsoft.com/office/drawing/2014/main" id="{B6DD0A99-6A40-D5A8-447E-EC7BFAD0740F}"/>
              </a:ext>
            </a:extLst>
          </p:cNvPr>
          <p:cNvSpPr txBox="1">
            <a:spLocks/>
          </p:cNvSpPr>
          <p:nvPr>
            <p:custDataLst>
              <p:tags r:id="rId81"/>
            </p:custDataLst>
          </p:nvPr>
        </p:nvSpPr>
        <p:spPr bwMode="auto">
          <a:xfrm>
            <a:off x="2136775" y="2938463"/>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A4862EC-88DA-4949-9395-51E7EEC6F523}" type="datetime'''''''''''''S''''''''''''''''''''''''''o''''l''a''''''r'">
              <a:rPr lang="en-US" altLang="en-US" sz="1050" smtClean="0"/>
              <a:pPr marL="0" indent="0">
                <a:spcBef>
                  <a:spcPct val="0"/>
                </a:spcBef>
                <a:spcAft>
                  <a:spcPct val="0"/>
                </a:spcAft>
                <a:buNone/>
              </a:pPr>
              <a:t>Solar</a:t>
            </a:fld>
            <a:endParaRPr lang="en-US" sz="1050"/>
          </a:p>
        </p:txBody>
      </p:sp>
      <p:sp>
        <p:nvSpPr>
          <p:cNvPr id="477" name="Text Placeholder 10">
            <a:extLst>
              <a:ext uri="{FF2B5EF4-FFF2-40B4-BE49-F238E27FC236}">
                <a16:creationId xmlns:a16="http://schemas.microsoft.com/office/drawing/2014/main" id="{AA5EB6B3-1286-EA5B-EF05-D3CAD3C8DBC4}"/>
              </a:ext>
            </a:extLst>
          </p:cNvPr>
          <p:cNvSpPr txBox="1">
            <a:spLocks/>
          </p:cNvSpPr>
          <p:nvPr>
            <p:custDataLst>
              <p:tags r:id="rId82"/>
            </p:custDataLst>
          </p:nvPr>
        </p:nvSpPr>
        <p:spPr bwMode="auto">
          <a:xfrm>
            <a:off x="2136775" y="31496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75A9133-2819-43A7-9BCD-B72AD2B4E843}" type="datetime'''''''''W''''''''''''''''i''''n''''d'''''''''''''''''''">
              <a:rPr lang="en-US" altLang="en-US" sz="1050" smtClean="0"/>
              <a:pPr marL="0" indent="0">
                <a:spcBef>
                  <a:spcPct val="0"/>
                </a:spcBef>
                <a:spcAft>
                  <a:spcPct val="0"/>
                </a:spcAft>
                <a:buNone/>
              </a:pPr>
              <a:t>Wind</a:t>
            </a:fld>
            <a:endParaRPr lang="en-US" sz="1050"/>
          </a:p>
        </p:txBody>
      </p:sp>
    </p:spTree>
    <p:custDataLst>
      <p:tags r:id="rId2"/>
    </p:custDataLst>
    <p:extLst>
      <p:ext uri="{BB962C8B-B14F-4D97-AF65-F5344CB8AC3E}">
        <p14:creationId xmlns:p14="http://schemas.microsoft.com/office/powerpoint/2010/main" val="685038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A5DA-4F12-50DF-B5C5-38A1E28CC7C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AF64DBF-A677-8148-583C-57EF26F6B8F6}"/>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9" name="think-cell Slide" r:id="rId7" imgW="592" imgH="591" progId="TCLayout.ActiveDocument.1">
                  <p:embed/>
                </p:oleObj>
              </mc:Choice>
              <mc:Fallback>
                <p:oleObj name="think-cell Slide" r:id="rId7" imgW="592" imgH="591" progId="TCLayout.ActiveDocument.1">
                  <p:embed/>
                  <p:pic>
                    <p:nvPicPr>
                      <p:cNvPr id="7" name="think-cell data - do not delete" hidden="1">
                        <a:extLst>
                          <a:ext uri="{FF2B5EF4-FFF2-40B4-BE49-F238E27FC236}">
                            <a16:creationId xmlns:a16="http://schemas.microsoft.com/office/drawing/2014/main" id="{EAF64DBF-A677-8148-583C-57EF26F6B8F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A9066C7-E499-82D8-D583-78BAB916BA98}"/>
              </a:ext>
            </a:extLst>
          </p:cNvPr>
          <p:cNvSpPr>
            <a:spLocks noGrp="1"/>
          </p:cNvSpPr>
          <p:nvPr>
            <p:ph type="title"/>
          </p:nvPr>
        </p:nvSpPr>
        <p:spPr/>
        <p:txBody>
          <a:bodyPr vert="horz">
            <a:noAutofit/>
          </a:bodyPr>
          <a:lstStyle/>
          <a:p>
            <a:r>
              <a:rPr lang="en-US"/>
              <a:t>Resin infusion technique used to produce turbine blades and the large size of the blades complicate end-of-life recycling</a:t>
            </a:r>
          </a:p>
        </p:txBody>
      </p:sp>
      <p:sp>
        <p:nvSpPr>
          <p:cNvPr id="32" name="btfpNotesBox440432">
            <a:extLst>
              <a:ext uri="{FF2B5EF4-FFF2-40B4-BE49-F238E27FC236}">
                <a16:creationId xmlns:a16="http://schemas.microsoft.com/office/drawing/2014/main" id="{68EB28E0-E371-DFEB-851B-3E49B4EEAA28}"/>
              </a:ext>
            </a:extLst>
          </p:cNvPr>
          <p:cNvSpPr txBox="1"/>
          <p:nvPr>
            <p:custDataLst>
              <p:tags r:id="rId4"/>
            </p:custDataLst>
          </p:nvPr>
        </p:nvSpPr>
        <p:spPr bwMode="gray">
          <a:xfrm>
            <a:off x="330198" y="6293358"/>
            <a:ext cx="920909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rPr>
              <a:t>Benyahia</a:t>
            </a:r>
            <a:r>
              <a:rPr lang="en-US" sz="800" dirty="0">
                <a:solidFill>
                  <a:srgbClr val="000000"/>
                </a:solidFill>
              </a:rPr>
              <a:t> et al., </a:t>
            </a:r>
            <a:r>
              <a:rPr lang="en-US" sz="800" dirty="0">
                <a:solidFill>
                  <a:srgbClr val="000000"/>
                </a:solidFill>
                <a:hlinkClick r:id="rId9"/>
              </a:rPr>
              <a:t>Delamination Defects Localization Using a New Time Frequency Algorithm Based on S-Transform for Ultrasonic Testing of Wind Turbine Blades Composite Materials</a:t>
            </a:r>
            <a:r>
              <a:rPr lang="en-US" sz="800" dirty="0">
                <a:solidFill>
                  <a:srgbClr val="000000"/>
                </a:solidFill>
              </a:rPr>
              <a:t> (2022); </a:t>
            </a:r>
            <a:r>
              <a:rPr lang="en-US" sz="800" dirty="0" err="1">
                <a:solidFill>
                  <a:srgbClr val="000000"/>
                </a:solidFill>
              </a:rPr>
              <a:t>Oliveria</a:t>
            </a:r>
            <a:r>
              <a:rPr lang="en-US" sz="800" dirty="0">
                <a:solidFill>
                  <a:srgbClr val="000000"/>
                </a:solidFill>
              </a:rPr>
              <a:t> et al., </a:t>
            </a:r>
            <a:r>
              <a:rPr lang="en-US" sz="800" dirty="0">
                <a:solidFill>
                  <a:srgbClr val="000000"/>
                </a:solidFill>
                <a:hlinkClick r:id="rId10"/>
              </a:rPr>
              <a:t>Ultrasound-based identification of damage in wind turbine blades using novelty detection</a:t>
            </a:r>
            <a:r>
              <a:rPr lang="en-US" sz="800" dirty="0">
                <a:solidFill>
                  <a:srgbClr val="000000"/>
                </a:solidFill>
              </a:rPr>
              <a:t> (2020); Cooperman et al., </a:t>
            </a:r>
            <a:r>
              <a:rPr lang="en-US" sz="800" dirty="0">
                <a:solidFill>
                  <a:srgbClr val="000000"/>
                </a:solidFill>
                <a:hlinkClick r:id="rId11"/>
              </a:rPr>
              <a:t>Wind turbine blade material in the United States: Quantities, costs, and end-of-life options</a:t>
            </a:r>
            <a:r>
              <a:rPr lang="en-US" sz="800" dirty="0">
                <a:solidFill>
                  <a:srgbClr val="000000"/>
                </a:solidFill>
              </a:rPr>
              <a:t> (2020); C&amp;EN, </a:t>
            </a:r>
            <a:r>
              <a:rPr lang="en-US" sz="800" dirty="0">
                <a:solidFill>
                  <a:srgbClr val="000000"/>
                </a:solidFill>
                <a:hlinkClick r:id="rId12"/>
              </a:rPr>
              <a:t>How can companies recycle wind turbine blades?</a:t>
            </a:r>
            <a:r>
              <a:rPr lang="en-US" sz="800" dirty="0">
                <a:solidFill>
                  <a:srgbClr val="000000"/>
                </a:solidFill>
              </a:rPr>
              <a:t> (2022); National Grid, </a:t>
            </a:r>
            <a:r>
              <a:rPr lang="en-US" sz="800" dirty="0">
                <a:solidFill>
                  <a:srgbClr val="000000"/>
                </a:solidFill>
                <a:hlinkClick r:id="rId13"/>
              </a:rPr>
              <a:t>Can wind turbine blades be recycled?</a:t>
            </a:r>
            <a:r>
              <a:rPr lang="en-US" sz="800" dirty="0">
                <a:solidFill>
                  <a:srgbClr val="000000"/>
                </a:solidFill>
              </a:rPr>
              <a:t> (2023); </a:t>
            </a:r>
            <a:r>
              <a:rPr lang="en-US" sz="800" dirty="0" err="1">
                <a:solidFill>
                  <a:srgbClr val="000000"/>
                </a:solidFill>
              </a:rPr>
              <a:t>Ørsted</a:t>
            </a:r>
            <a:r>
              <a:rPr lang="en-US" sz="800" dirty="0">
                <a:solidFill>
                  <a:srgbClr val="000000"/>
                </a:solidFill>
              </a:rPr>
              <a:t>, </a:t>
            </a:r>
            <a:r>
              <a:rPr lang="en-US" sz="800" dirty="0">
                <a:solidFill>
                  <a:srgbClr val="000000"/>
                </a:solidFill>
                <a:hlinkClick r:id="rId14"/>
              </a:rPr>
              <a:t>Can wind turbines be recycled?</a:t>
            </a:r>
            <a:r>
              <a:rPr lang="en-US" sz="800" dirty="0">
                <a:solidFill>
                  <a:srgbClr val="000000"/>
                </a:solidFill>
              </a:rPr>
              <a:t> (2021)</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5"/>
              </a:rPr>
              <a:t>Gernot Wagner</a:t>
            </a:r>
            <a:r>
              <a:rPr lang="en-US" sz="800" dirty="0">
                <a:solidFill>
                  <a:srgbClr val="000000"/>
                </a:solidFill>
              </a:rPr>
              <a:t>. </a:t>
            </a:r>
            <a:r>
              <a:rPr lang="en-US" sz="800" dirty="0">
                <a:solidFill>
                  <a:srgbClr val="000000"/>
                </a:solidFill>
                <a:hlinkClick r:id="rId1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7"/>
              </a:rPr>
              <a:t>Reconsidering Wind</a:t>
            </a:r>
            <a:r>
              <a:rPr lang="en-US" sz="800" dirty="0">
                <a:solidFill>
                  <a:srgbClr val="000000"/>
                </a:solidFill>
              </a:rPr>
              <a:t>” (5 March 2025).</a:t>
            </a:r>
          </a:p>
        </p:txBody>
      </p:sp>
      <p:sp>
        <p:nvSpPr>
          <p:cNvPr id="14" name="btfpColumnHeaderBoxText223027">
            <a:extLst>
              <a:ext uri="{FF2B5EF4-FFF2-40B4-BE49-F238E27FC236}">
                <a16:creationId xmlns:a16="http://schemas.microsoft.com/office/drawing/2014/main" id="{C9A3106D-5645-0E08-256A-1CCB57B7568A}"/>
              </a:ext>
            </a:extLst>
          </p:cNvPr>
          <p:cNvSpPr txBox="1"/>
          <p:nvPr/>
        </p:nvSpPr>
        <p:spPr bwMode="gray">
          <a:xfrm>
            <a:off x="330199" y="1554480"/>
            <a:ext cx="6070601"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The turbine involves some form of infusion of resin to a frame</a:t>
            </a:r>
          </a:p>
        </p:txBody>
      </p:sp>
      <p:sp>
        <p:nvSpPr>
          <p:cNvPr id="12" name="TextBox 8">
            <a:extLst>
              <a:ext uri="{FF2B5EF4-FFF2-40B4-BE49-F238E27FC236}">
                <a16:creationId xmlns:a16="http://schemas.microsoft.com/office/drawing/2014/main" id="{70FFDA19-7389-2283-DE68-2C4D1848DDAF}"/>
              </a:ext>
            </a:extLst>
          </p:cNvPr>
          <p:cNvSpPr txBox="1"/>
          <p:nvPr/>
        </p:nvSpPr>
        <p:spPr bwMode="gray">
          <a:xfrm>
            <a:off x="7407564" y="1554480"/>
            <a:ext cx="4303922" cy="3523404"/>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a:spcBef>
                <a:spcPts val="0"/>
              </a:spcBef>
              <a:spcAft>
                <a:spcPts val="400"/>
              </a:spcAft>
              <a:buFont typeface="Arial" panose="020B0604020202020204" pitchFamily="34" charset="0"/>
              <a:buChar char="•"/>
            </a:pPr>
            <a:r>
              <a:rPr lang="en-US" sz="1050" b="1" dirty="0"/>
              <a:t>Resin infusion mechanism:</a:t>
            </a:r>
            <a:r>
              <a:rPr lang="en-US" sz="1050" dirty="0"/>
              <a:t> Fibers placed in molds; resin injected (under pressure or vacuum) to saturate fibers and then cured to form strong, durable blades</a:t>
            </a:r>
            <a:endParaRPr lang="en-US" sz="1050" b="1" dirty="0"/>
          </a:p>
          <a:p>
            <a:pPr>
              <a:spcBef>
                <a:spcPts val="0"/>
              </a:spcBef>
              <a:spcAft>
                <a:spcPts val="400"/>
              </a:spcAft>
              <a:buFont typeface="Arial" panose="020B0604020202020204" pitchFamily="34" charset="0"/>
              <a:buChar char="•"/>
            </a:pPr>
            <a:r>
              <a:rPr lang="en-US" sz="1050" b="1" dirty="0"/>
              <a:t>Prepreg technology: </a:t>
            </a:r>
            <a:r>
              <a:rPr lang="en-US" sz="1050" dirty="0"/>
              <a:t>Aerospace-inspired; pre-impregnated fibers for complex shapes; used by Vestas and other turbine manufacturers</a:t>
            </a:r>
          </a:p>
          <a:p>
            <a:pPr lvl="1">
              <a:spcBef>
                <a:spcPts val="0"/>
              </a:spcBef>
              <a:spcAft>
                <a:spcPts val="400"/>
              </a:spcAft>
              <a:buFont typeface="Arial" panose="020B0604020202020204" pitchFamily="34" charset="0"/>
              <a:buChar char="–"/>
            </a:pPr>
            <a:r>
              <a:rPr lang="en-US" sz="850" b="1" dirty="0"/>
              <a:t>Resin infusion methods: </a:t>
            </a:r>
            <a:r>
              <a:rPr lang="en-US" sz="850" dirty="0"/>
              <a:t>Common for long blades</a:t>
            </a:r>
          </a:p>
          <a:p>
            <a:pPr lvl="1">
              <a:spcBef>
                <a:spcPts val="0"/>
              </a:spcBef>
              <a:spcAft>
                <a:spcPts val="400"/>
              </a:spcAft>
              <a:buFont typeface="Arial" panose="020B0604020202020204" pitchFamily="34" charset="0"/>
              <a:buChar char="–"/>
            </a:pPr>
            <a:r>
              <a:rPr lang="en-US" sz="850" b="1" dirty="0"/>
              <a:t>RTM: </a:t>
            </a:r>
            <a:r>
              <a:rPr lang="en-US" sz="850" dirty="0"/>
              <a:t>Resin injected at high pressure</a:t>
            </a:r>
          </a:p>
          <a:p>
            <a:pPr lvl="1">
              <a:spcBef>
                <a:spcPts val="0"/>
              </a:spcBef>
              <a:spcAft>
                <a:spcPts val="400"/>
              </a:spcAft>
              <a:buFont typeface="Arial" panose="020B0604020202020204" pitchFamily="34" charset="0"/>
              <a:buChar char="–"/>
            </a:pPr>
            <a:r>
              <a:rPr lang="en-US" sz="850" b="1" dirty="0"/>
              <a:t>VARTM: </a:t>
            </a:r>
            <a:r>
              <a:rPr lang="en-US" sz="850" dirty="0"/>
              <a:t>Resin injected under vacuum; widely used for rotor blades</a:t>
            </a:r>
          </a:p>
          <a:p>
            <a:pPr>
              <a:spcBef>
                <a:spcPts val="0"/>
              </a:spcBef>
              <a:spcAft>
                <a:spcPts val="400"/>
              </a:spcAft>
              <a:buFont typeface="Arial" panose="020B0604020202020204" pitchFamily="34" charset="0"/>
              <a:buChar char="•"/>
            </a:pPr>
            <a:r>
              <a:rPr lang="en-US" sz="1050" b="1" dirty="0"/>
              <a:t>EOL blade recycling challenges:</a:t>
            </a:r>
            <a:endParaRPr lang="en-US" sz="1050" dirty="0"/>
          </a:p>
          <a:p>
            <a:pPr lvl="1">
              <a:spcBef>
                <a:spcPts val="0"/>
              </a:spcBef>
              <a:spcAft>
                <a:spcPts val="400"/>
              </a:spcAft>
              <a:buFont typeface="Arial" panose="020B0604020202020204" pitchFamily="34" charset="0"/>
              <a:buChar char="–"/>
            </a:pPr>
            <a:r>
              <a:rPr lang="en-US" sz="850" b="1" dirty="0"/>
              <a:t>Composite complexity: </a:t>
            </a:r>
            <a:r>
              <a:rPr lang="en-US" sz="850" dirty="0"/>
              <a:t>Towers and generators recyclable; harder for blades due to thermoset resins (epoxies, polyesters)</a:t>
            </a:r>
          </a:p>
          <a:p>
            <a:pPr lvl="1">
              <a:spcBef>
                <a:spcPts val="0"/>
              </a:spcBef>
              <a:spcAft>
                <a:spcPts val="400"/>
              </a:spcAft>
              <a:buFont typeface="Arial" panose="020B0604020202020204" pitchFamily="34" charset="0"/>
              <a:buChar char="–"/>
            </a:pPr>
            <a:r>
              <a:rPr lang="en-US" sz="850" b="1" dirty="0"/>
              <a:t>Material waste: </a:t>
            </a:r>
            <a:r>
              <a:rPr lang="en-US" sz="850" dirty="0"/>
              <a:t>Projected global decommissioned blade material: 400,000 tons per year by 2030 and 2 million tons per year by 2050</a:t>
            </a:r>
          </a:p>
          <a:p>
            <a:pPr lvl="1">
              <a:spcBef>
                <a:spcPts val="0"/>
              </a:spcBef>
              <a:spcAft>
                <a:spcPts val="400"/>
              </a:spcAft>
              <a:buFont typeface="Arial" panose="020B0604020202020204" pitchFamily="34" charset="0"/>
              <a:buChar char="–"/>
            </a:pPr>
            <a:r>
              <a:rPr lang="en-US" sz="850" b="1" dirty="0"/>
              <a:t>US forecasts: </a:t>
            </a:r>
            <a:r>
              <a:rPr lang="en-US" sz="850" dirty="0"/>
              <a:t>1.2 million tons by 2040; 2.1 million tons by 2050, with an annual potential of 50,000 to 300,000 tons by 2050</a:t>
            </a:r>
          </a:p>
          <a:p>
            <a:pPr lvl="1">
              <a:spcBef>
                <a:spcPts val="0"/>
              </a:spcBef>
              <a:spcAft>
                <a:spcPts val="400"/>
              </a:spcAft>
              <a:buFont typeface="Arial" panose="020B0604020202020204" pitchFamily="34" charset="0"/>
              <a:buChar char="–"/>
            </a:pPr>
            <a:r>
              <a:rPr lang="en-US" sz="850" b="1" dirty="0"/>
              <a:t>Alternative uses: </a:t>
            </a:r>
            <a:r>
              <a:rPr lang="en-US" sz="850" dirty="0"/>
              <a:t>Fiberglass in concrete, balsa wood applications, PVC/PET foams for various products</a:t>
            </a:r>
          </a:p>
        </p:txBody>
      </p:sp>
      <p:pic>
        <p:nvPicPr>
          <p:cNvPr id="20" name="Picture 8" descr="Delamination Defects Localization Using a New Time Frequency Algorithm  Based on S-Transform for Ultrasonic Testing of Wind Turbine Blades  Composite Materials | Russian Journal of Nondestructive Testing">
            <a:extLst>
              <a:ext uri="{FF2B5EF4-FFF2-40B4-BE49-F238E27FC236}">
                <a16:creationId xmlns:a16="http://schemas.microsoft.com/office/drawing/2014/main" id="{4F2E4FB0-E793-878D-2FFE-870C93B428C3}"/>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30198" y="2060855"/>
            <a:ext cx="3215597" cy="1200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oss-section of an open mould scheme for vacuum infusion of... | Download  Scientific Diagram">
            <a:extLst>
              <a:ext uri="{FF2B5EF4-FFF2-40B4-BE49-F238E27FC236}">
                <a16:creationId xmlns:a16="http://schemas.microsoft.com/office/drawing/2014/main" id="{464CAE69-C8D7-259A-BE43-109C7C6E423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52863" y="3654519"/>
            <a:ext cx="3170265" cy="158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552035-93BA-7473-C7C1-C034E501121E}"/>
              </a:ext>
            </a:extLst>
          </p:cNvPr>
          <p:cNvSpPr txBox="1"/>
          <p:nvPr/>
        </p:nvSpPr>
        <p:spPr bwMode="gray">
          <a:xfrm>
            <a:off x="0" y="-8862"/>
            <a:ext cx="3383666" cy="318119"/>
          </a:xfrm>
          <a:prstGeom prst="rect">
            <a:avLst/>
          </a:prstGeom>
          <a:solidFill>
            <a:schemeClr val="accent6">
              <a:lumMod val="20000"/>
              <a:lumOff val="80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End of life</a:t>
            </a:r>
          </a:p>
        </p:txBody>
      </p:sp>
      <p:pic>
        <p:nvPicPr>
          <p:cNvPr id="2050" name="Picture 2" descr="How can companies recycle wind turbine blades?">
            <a:extLst>
              <a:ext uri="{FF2B5EF4-FFF2-40B4-BE49-F238E27FC236}">
                <a16:creationId xmlns:a16="http://schemas.microsoft.com/office/drawing/2014/main" id="{E5209AA9-1260-2294-CE42-E39D65E1FBBF}"/>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b="-465"/>
          <a:stretch/>
        </p:blipFill>
        <p:spPr bwMode="auto">
          <a:xfrm>
            <a:off x="4059352" y="2031612"/>
            <a:ext cx="2633931" cy="3245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2351AA-6A6E-F54F-9BAE-FAEDA10B2B3A}"/>
              </a:ext>
            </a:extLst>
          </p:cNvPr>
          <p:cNvSpPr txBox="1"/>
          <p:nvPr/>
        </p:nvSpPr>
        <p:spPr bwMode="gray">
          <a:xfrm>
            <a:off x="352863" y="5399109"/>
            <a:ext cx="6340420" cy="580534"/>
          </a:xfrm>
          <a:prstGeom prst="rect">
            <a:avLst/>
          </a:prstGeom>
          <a:solidFill>
            <a:schemeClr val="accent2"/>
          </a:solidFill>
        </p:spPr>
        <p:txBody>
          <a:bodyPr wrap="square" lIns="36000" tIns="36000" rIns="36000" bIns="36000" rtlCol="0">
            <a:spAutoFit/>
          </a:bodyPr>
          <a:lstStyle/>
          <a:p>
            <a:pPr marL="0" indent="0">
              <a:spcBef>
                <a:spcPts val="0"/>
              </a:spcBef>
              <a:buNone/>
            </a:pPr>
            <a:r>
              <a:rPr lang="en-US" sz="1100" b="1">
                <a:solidFill>
                  <a:schemeClr val="bg1"/>
                </a:solidFill>
              </a:rPr>
              <a:t>Top left: </a:t>
            </a:r>
            <a:r>
              <a:rPr lang="en-US" sz="1100">
                <a:solidFill>
                  <a:schemeClr val="bg1"/>
                </a:solidFill>
              </a:rPr>
              <a:t>A cross-sectional illustration of component parts of a wind turbine </a:t>
            </a:r>
          </a:p>
          <a:p>
            <a:pPr marL="0" indent="0">
              <a:spcBef>
                <a:spcPts val="0"/>
              </a:spcBef>
              <a:buNone/>
            </a:pPr>
            <a:r>
              <a:rPr lang="en-US" sz="1100" b="1">
                <a:solidFill>
                  <a:schemeClr val="bg1"/>
                </a:solidFill>
              </a:rPr>
              <a:t>Bottom left: </a:t>
            </a:r>
            <a:r>
              <a:rPr lang="en-US" sz="1100">
                <a:solidFill>
                  <a:schemeClr val="bg1"/>
                </a:solidFill>
              </a:rPr>
              <a:t>A diagram of the resin infusion technique </a:t>
            </a:r>
          </a:p>
          <a:p>
            <a:pPr marL="0" indent="0">
              <a:spcBef>
                <a:spcPts val="0"/>
              </a:spcBef>
              <a:buNone/>
            </a:pPr>
            <a:r>
              <a:rPr lang="en-US" sz="1100" b="1">
                <a:solidFill>
                  <a:schemeClr val="bg1"/>
                </a:solidFill>
              </a:rPr>
              <a:t>Right: </a:t>
            </a:r>
            <a:r>
              <a:rPr lang="en-US" sz="1100">
                <a:solidFill>
                  <a:schemeClr val="bg1"/>
                </a:solidFill>
              </a:rPr>
              <a:t>Photo of cut turbines being shoveled into a landfill and buried (</a:t>
            </a:r>
            <a:r>
              <a:rPr lang="en-US" sz="1100">
                <a:solidFill>
                  <a:schemeClr val="bg1"/>
                </a:solidFill>
                <a:hlinkClick r:id="rId12"/>
              </a:rPr>
              <a:t>C&amp;EN</a:t>
            </a:r>
            <a:r>
              <a:rPr lang="en-US" sz="1100">
                <a:solidFill>
                  <a:schemeClr val="bg1"/>
                </a:solidFill>
              </a:rPr>
              <a:t>)</a:t>
            </a:r>
          </a:p>
        </p:txBody>
      </p:sp>
      <p:cxnSp>
        <p:nvCxnSpPr>
          <p:cNvPr id="3" name="Straight Connector 2">
            <a:extLst>
              <a:ext uri="{FF2B5EF4-FFF2-40B4-BE49-F238E27FC236}">
                <a16:creationId xmlns:a16="http://schemas.microsoft.com/office/drawing/2014/main" id="{90ABD350-62F3-F7C8-AD11-298A83FF076C}"/>
              </a:ext>
            </a:extLst>
          </p:cNvPr>
          <p:cNvCxnSpPr>
            <a:cxnSpLocks/>
          </p:cNvCxnSpPr>
          <p:nvPr/>
        </p:nvCxnSpPr>
        <p:spPr bwMode="gray">
          <a:xfrm>
            <a:off x="281868" y="1812925"/>
            <a:ext cx="668235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41831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3"/>
            </p:custDataLst>
            <p:extLst>
              <p:ext uri="{D42A27DB-BD31-4B8C-83A1-F6EECF244321}">
                <p14:modId xmlns:p14="http://schemas.microsoft.com/office/powerpoint/2010/main" val="4025178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3"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26D07-C123-9B00-5EAE-A36231CD0EC0}"/>
              </a:ext>
            </a:extLst>
          </p:cNvPr>
          <p:cNvSpPr>
            <a:spLocks noGrp="1"/>
          </p:cNvSpPr>
          <p:nvPr>
            <p:ph type="title"/>
          </p:nvPr>
        </p:nvSpPr>
        <p:spPr>
          <a:xfrm>
            <a:off x="838200" y="3680200"/>
            <a:ext cx="10515600" cy="2436792"/>
          </a:xfrm>
        </p:spPr>
        <p:txBody>
          <a:bodyPr vert="horz"/>
          <a:lstStyle/>
          <a:p>
            <a:r>
              <a:rPr lang="en-US">
                <a:effectLst>
                  <a:outerShdw blurRad="50800" dist="38100" dir="8100000" algn="tr" rotWithShape="0">
                    <a:prstClr val="black">
                      <a:alpha val="40000"/>
                    </a:prstClr>
                  </a:outerShdw>
                </a:effectLst>
              </a:rPr>
              <a:t>Wind Fundamentals:</a:t>
            </a:r>
            <a:br>
              <a:rPr lang="en-US">
                <a:effectLst>
                  <a:outerShdw blurRad="50800" dist="38100" dir="8100000" algn="tr" rotWithShape="0">
                    <a:prstClr val="black">
                      <a:alpha val="40000"/>
                    </a:prstClr>
                  </a:outerShdw>
                </a:effectLst>
              </a:rPr>
            </a:br>
            <a:r>
              <a:rPr lang="en-US">
                <a:effectLst>
                  <a:outerShdw blurRad="50800" dist="38100" dir="8100000" algn="tr" rotWithShape="0">
                    <a:prstClr val="black">
                      <a:alpha val="40000"/>
                    </a:prstClr>
                  </a:outerShdw>
                </a:effectLst>
              </a:rPr>
              <a:t>Global Policy &amp; Finance</a:t>
            </a:r>
          </a:p>
        </p:txBody>
      </p:sp>
    </p:spTree>
    <p:custDataLst>
      <p:tags r:id="rId2"/>
    </p:custDataLst>
    <p:extLst>
      <p:ext uri="{BB962C8B-B14F-4D97-AF65-F5344CB8AC3E}">
        <p14:creationId xmlns:p14="http://schemas.microsoft.com/office/powerpoint/2010/main" val="1071586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7"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6" name="btfpBulletedList771181">
            <a:extLst>
              <a:ext uri="{FF2B5EF4-FFF2-40B4-BE49-F238E27FC236}">
                <a16:creationId xmlns:a16="http://schemas.microsoft.com/office/drawing/2014/main" id="{8A7DBE02-2854-257F-DE06-37C1F5BBB90F}"/>
              </a:ext>
            </a:extLst>
          </p:cNvPr>
          <p:cNvSpPr txBox="1"/>
          <p:nvPr>
            <p:custDataLst>
              <p:tags r:id="rId4"/>
            </p:custDataLst>
          </p:nvPr>
        </p:nvSpPr>
        <p:spPr bwMode="gray">
          <a:xfrm>
            <a:off x="4188030" y="1005455"/>
            <a:ext cx="7507288" cy="1149921"/>
          </a:xfrm>
          <a:prstGeom prst="rect">
            <a:avLst/>
          </a:prstGeom>
          <a:noFill/>
        </p:spPr>
        <p:txBody>
          <a:bodyPr vert="horz" wrap="square" lIns="36000" tIns="36000" rIns="36000" bIns="36000" rtlCol="0" anchor="t">
            <a:spAutoFit/>
          </a:bodyPr>
          <a:lstStyle/>
          <a:p>
            <a:pPr marL="0" indent="0">
              <a:spcBef>
                <a:spcPts val="1800"/>
              </a:spcBef>
              <a:buNone/>
              <a:defRPr/>
            </a:pPr>
            <a:r>
              <a:rPr kumimoji="0" lang="en-US" sz="1200" b="1" i="0" u="none" strike="noStrike" kern="1200" cap="none" spc="0" normalizeH="0" baseline="0" noProof="0" dirty="0">
                <a:ln>
                  <a:noFill/>
                </a:ln>
                <a:solidFill>
                  <a:srgbClr val="000000"/>
                </a:solidFill>
                <a:effectLst/>
                <a:uLnTx/>
                <a:uFillTx/>
                <a:latin typeface="Arial"/>
                <a:ea typeface="+mn-ea"/>
              </a:rPr>
              <a:t>Governments worldwide have set 2030 targets for wind energy </a:t>
            </a:r>
            <a:r>
              <a:rPr kumimoji="0" lang="en-US" sz="1200" b="0" i="0" u="none" strike="noStrike" kern="1200" cap="none" spc="0" normalizeH="0" baseline="0" noProof="0" dirty="0">
                <a:ln>
                  <a:noFill/>
                </a:ln>
                <a:solidFill>
                  <a:srgbClr val="000000"/>
                </a:solidFill>
                <a:effectLst/>
                <a:uLnTx/>
                <a:uFillTx/>
                <a:latin typeface="Arial"/>
                <a:ea typeface="+mn-ea"/>
              </a:rPr>
              <a:t>and provided policy incentives</a:t>
            </a:r>
            <a:r>
              <a:rPr lang="en-US" sz="1200" dirty="0">
                <a:solidFill>
                  <a:srgbClr val="000000"/>
                </a:solidFill>
                <a:latin typeface="Arial"/>
              </a:rPr>
              <a:t>, including </a:t>
            </a:r>
            <a:r>
              <a:rPr kumimoji="0" lang="en-US" sz="1200" b="0" i="0" u="none" strike="noStrike" kern="1200" cap="none" spc="0" normalizeH="0" baseline="0" noProof="0" dirty="0">
                <a:ln>
                  <a:noFill/>
                </a:ln>
                <a:solidFill>
                  <a:srgbClr val="000000"/>
                </a:solidFill>
                <a:effectLst/>
                <a:uLnTx/>
                <a:uFillTx/>
                <a:latin typeface="Arial"/>
                <a:ea typeface="+mn-ea"/>
              </a:rPr>
              <a:t>auctions, feed-in tariffs, and </a:t>
            </a:r>
            <a:r>
              <a:rPr lang="en-US" sz="1200" dirty="0">
                <a:solidFill>
                  <a:srgbClr val="000000"/>
                </a:solidFill>
                <a:latin typeface="Arial"/>
              </a:rPr>
              <a:t>contracts, which have</a:t>
            </a:r>
            <a:r>
              <a:rPr kumimoji="0" lang="en-US" sz="1200" b="0" i="0" u="none" strike="noStrike" kern="1200" cap="none" spc="0" normalizeH="0" baseline="0" noProof="0" dirty="0">
                <a:ln>
                  <a:noFill/>
                </a:ln>
                <a:solidFill>
                  <a:srgbClr val="000000"/>
                </a:solidFill>
                <a:effectLst/>
                <a:uLnTx/>
                <a:uFillTx/>
                <a:latin typeface="Arial"/>
                <a:ea typeface="+mn-ea"/>
              </a:rPr>
              <a:t> been the key drivers for deployment.</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However, </a:t>
            </a:r>
            <a:r>
              <a:rPr kumimoji="0" lang="en-US" sz="1200" b="1" i="0" u="none" strike="noStrike" kern="1200" cap="none" spc="0" normalizeH="0" baseline="0" noProof="0" dirty="0">
                <a:ln>
                  <a:noFill/>
                </a:ln>
                <a:solidFill>
                  <a:srgbClr val="000000"/>
                </a:solidFill>
                <a:effectLst/>
                <a:uLnTx/>
                <a:uFillTx/>
                <a:latin typeface="Arial"/>
                <a:ea typeface="+mn-ea"/>
                <a:cs typeface="Arial"/>
              </a:rPr>
              <a:t>wind projects have been delayed </a:t>
            </a:r>
            <a:r>
              <a:rPr kumimoji="0" lang="en-US" sz="1200" b="0" i="0" u="none" strike="noStrike" kern="1200" cap="none" spc="0" normalizeH="0" baseline="0" noProof="0" dirty="0">
                <a:ln>
                  <a:noFill/>
                </a:ln>
                <a:solidFill>
                  <a:srgbClr val="000000"/>
                </a:solidFill>
                <a:effectLst/>
                <a:uLnTx/>
                <a:uFillTx/>
                <a:latin typeface="Arial"/>
                <a:ea typeface="+mn-ea"/>
                <a:cs typeface="Arial"/>
              </a:rPr>
              <a:t>due to inadequate permitting and licensing rules.</a:t>
            </a:r>
          </a:p>
          <a:p>
            <a:pPr marL="355600" marR="0" lvl="1" indent="-177800" algn="l" defTabSz="711200" rtl="0" eaLnBrk="1" fontAlgn="auto" latinLnBrk="0" hangingPunct="1">
              <a:lnSpc>
                <a:spcPct val="100000"/>
              </a:lnSpc>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Regional collaboration and favorable trade policy are required </a:t>
            </a:r>
            <a:r>
              <a:rPr kumimoji="0" lang="en-US" sz="1200" b="0" i="0" u="none" strike="noStrike" kern="1200" cap="none" spc="0" normalizeH="0" baseline="0" noProof="0" dirty="0">
                <a:ln>
                  <a:noFill/>
                </a:ln>
                <a:solidFill>
                  <a:srgbClr val="000000"/>
                </a:solidFill>
                <a:effectLst/>
                <a:uLnTx/>
                <a:uFillTx/>
                <a:latin typeface="Arial"/>
                <a:ea typeface="+mn-ea"/>
                <a:cs typeface="Arial"/>
              </a:rPr>
              <a:t>for a continued attractive market environment.</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88030" y="335948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88030" y="489434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 name="btfpBulletedList771181">
            <a:extLst>
              <a:ext uri="{FF2B5EF4-FFF2-40B4-BE49-F238E27FC236}">
                <a16:creationId xmlns:a16="http://schemas.microsoft.com/office/drawing/2014/main" id="{97D25C41-C64F-DF6D-5916-4EE610B0F599}"/>
              </a:ext>
            </a:extLst>
          </p:cNvPr>
          <p:cNvSpPr txBox="1"/>
          <p:nvPr>
            <p:custDataLst>
              <p:tags r:id="rId5"/>
            </p:custDataLst>
          </p:nvPr>
        </p:nvSpPr>
        <p:spPr bwMode="gray">
          <a:xfrm>
            <a:off x="4188030" y="3367291"/>
            <a:ext cx="7507288" cy="1519253"/>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response to China’s market dominance, the U</a:t>
            </a:r>
            <a:r>
              <a:rPr lang="en-US" sz="1200">
                <a:solidFill>
                  <a:srgbClr val="000000"/>
                </a:solidFill>
                <a:latin typeface="Arial"/>
              </a:rPr>
              <a:t>S</a:t>
            </a:r>
            <a:r>
              <a:rPr kumimoji="0" lang="en-US" sz="1200" b="0" i="0" u="none" strike="noStrike" kern="1200" cap="none" spc="0" normalizeH="0" baseline="0" noProof="0">
                <a:ln>
                  <a:noFill/>
                </a:ln>
                <a:solidFill>
                  <a:srgbClr val="000000"/>
                </a:solidFill>
                <a:effectLst/>
                <a:uLnTx/>
                <a:uFillTx/>
                <a:latin typeface="Arial"/>
                <a:ea typeface="+mn-ea"/>
                <a:cs typeface="+mn-cs"/>
              </a:rPr>
              <a:t> has introduced </a:t>
            </a:r>
            <a:r>
              <a:rPr kumimoji="0" lang="en-US" sz="1200" b="1" i="0" u="none" strike="noStrike" kern="1200" cap="none" spc="0" normalizeH="0" baseline="0" noProof="0">
                <a:ln>
                  <a:noFill/>
                </a:ln>
                <a:solidFill>
                  <a:srgbClr val="000000"/>
                </a:solidFill>
                <a:effectLst/>
                <a:uLnTx/>
                <a:uFillTx/>
                <a:latin typeface="Arial"/>
                <a:ea typeface="+mn-ea"/>
                <a:cs typeface="+mn-cs"/>
              </a:rPr>
              <a:t>advanced manufacturing tax credits</a:t>
            </a:r>
            <a:r>
              <a:rPr kumimoji="0" lang="en-US" sz="1200" b="0" i="0" u="none" strike="noStrike" kern="1200" cap="none" spc="0" normalizeH="0" baseline="0" noProof="0">
                <a:ln>
                  <a:noFill/>
                </a:ln>
                <a:solidFill>
                  <a:srgbClr val="000000"/>
                </a:solidFill>
                <a:effectLst/>
                <a:uLnTx/>
                <a:uFillTx/>
                <a:latin typeface="Arial"/>
                <a:ea typeface="+mn-ea"/>
                <a:cs typeface="+mn-cs"/>
              </a:rPr>
              <a:t>, put </a:t>
            </a:r>
            <a:r>
              <a:rPr kumimoji="0" lang="en-US" sz="1200" b="1" i="0" u="none" strike="noStrike" kern="1200" cap="none" spc="0" normalizeH="0" baseline="0" noProof="0">
                <a:ln>
                  <a:noFill/>
                </a:ln>
                <a:solidFill>
                  <a:srgbClr val="000000"/>
                </a:solidFill>
                <a:effectLst/>
                <a:uLnTx/>
                <a:uFillTx/>
                <a:latin typeface="Arial"/>
                <a:ea typeface="+mn-ea"/>
                <a:cs typeface="+mn-cs"/>
              </a:rPr>
              <a:t>tariffs on imported wind towers</a:t>
            </a:r>
            <a:r>
              <a:rPr kumimoji="0" lang="en-US" sz="1200" b="0" i="0" u="none" strike="noStrike" kern="1200" cap="none" spc="0" normalizeH="0" baseline="0" noProof="0">
                <a:ln>
                  <a:noFill/>
                </a:ln>
                <a:solidFill>
                  <a:srgbClr val="000000"/>
                </a:solidFill>
                <a:effectLst/>
                <a:uLnTx/>
                <a:uFillTx/>
                <a:latin typeface="Arial"/>
                <a:ea typeface="+mn-ea"/>
                <a:cs typeface="+mn-cs"/>
              </a:rPr>
              <a:t>, and included a </a:t>
            </a:r>
            <a:r>
              <a:rPr kumimoji="0" lang="en-US" sz="1200" b="1" i="0" u="none" strike="noStrike" kern="1200" cap="none" spc="0" normalizeH="0" baseline="0" noProof="0">
                <a:ln>
                  <a:noFill/>
                </a:ln>
                <a:solidFill>
                  <a:srgbClr val="000000"/>
                </a:solidFill>
                <a:effectLst/>
                <a:uLnTx/>
                <a:uFillTx/>
                <a:latin typeface="Arial"/>
                <a:ea typeface="+mn-ea"/>
                <a:cs typeface="+mn-cs"/>
              </a:rPr>
              <a:t>domestic content bonus in the wind tax credits</a:t>
            </a:r>
            <a:r>
              <a:rPr kumimoji="0" lang="en-US" sz="1200" b="0" i="0" u="none" strike="noStrike" kern="1200" cap="none" spc="0" normalizeH="0" baseline="0" noProof="0">
                <a:ln>
                  <a:noFill/>
                </a:ln>
                <a:solidFill>
                  <a:srgbClr val="000000"/>
                </a:solidFill>
                <a:effectLst/>
                <a:uLnTx/>
                <a:uFillTx/>
                <a:latin typeface="Arial"/>
                <a:ea typeface="+mn-ea"/>
                <a:cs typeface="+mn-cs"/>
              </a:rPr>
              <a:t> for businesses to encourage domestic production.</a:t>
            </a:r>
          </a:p>
          <a:p>
            <a:pPr marL="355600" marR="0" lvl="1" indent="-177800" algn="l" defTabSz="711200" rtl="0" eaLnBrk="1" fontAlgn="auto" latinLnBrk="0" hangingPunct="1">
              <a:lnSpc>
                <a:spcPct val="100000"/>
              </a:lnSpc>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By extending and increasing tax credits for wind projects, the </a:t>
            </a:r>
            <a:r>
              <a:rPr kumimoji="0" lang="en-US" sz="1200" b="1" i="0" u="none" strike="noStrike" kern="1200" cap="none" spc="0" normalizeH="0" baseline="0" noProof="0">
                <a:ln>
                  <a:noFill/>
                </a:ln>
                <a:solidFill>
                  <a:srgbClr val="000000"/>
                </a:solidFill>
                <a:effectLst/>
                <a:uLnTx/>
                <a:uFillTx/>
                <a:latin typeface="Arial"/>
                <a:ea typeface="+mn-ea"/>
                <a:cs typeface="+mn-cs"/>
              </a:rPr>
              <a:t>U</a:t>
            </a:r>
            <a:r>
              <a:rPr lang="en-US" sz="1200" b="1">
                <a:solidFill>
                  <a:srgbClr val="000000"/>
                </a:solidFill>
                <a:latin typeface="Arial"/>
              </a:rPr>
              <a:t>S</a:t>
            </a:r>
            <a:r>
              <a:rPr kumimoji="0" lang="en-US" sz="1200" b="1" i="0" u="none" strike="noStrike" kern="1200" cap="none" spc="0" normalizeH="0" baseline="0" noProof="0">
                <a:ln>
                  <a:noFill/>
                </a:ln>
                <a:solidFill>
                  <a:srgbClr val="000000"/>
                </a:solidFill>
                <a:effectLst/>
                <a:uLnTx/>
                <a:uFillTx/>
                <a:latin typeface="Arial"/>
                <a:ea typeface="+mn-ea"/>
                <a:cs typeface="+mn-cs"/>
              </a:rPr>
              <a:t> Inflation Reduction Act of 2022 </a:t>
            </a:r>
            <a:r>
              <a:rPr kumimoji="0" lang="en-US" sz="1200" b="0" i="0" u="none" strike="noStrike" kern="1200" cap="none" spc="0" normalizeH="0" baseline="0" noProof="0">
                <a:ln>
                  <a:noFill/>
                </a:ln>
                <a:solidFill>
                  <a:srgbClr val="000000"/>
                </a:solidFill>
                <a:effectLst/>
                <a:uLnTx/>
                <a:uFillTx/>
                <a:latin typeface="Arial"/>
                <a:ea typeface="+mn-ea"/>
                <a:cs typeface="+mn-cs"/>
              </a:rPr>
              <a:t>is </a:t>
            </a:r>
            <a:r>
              <a:rPr kumimoji="0" lang="en-US" sz="1200" b="1" i="0" u="none" strike="noStrike" kern="1200" cap="none" spc="0" normalizeH="0" baseline="0" noProof="0">
                <a:ln>
                  <a:noFill/>
                </a:ln>
                <a:solidFill>
                  <a:srgbClr val="000000"/>
                </a:solidFill>
                <a:effectLst/>
                <a:uLnTx/>
                <a:uFillTx/>
                <a:latin typeface="Arial"/>
                <a:ea typeface="+mn-ea"/>
                <a:cs typeface="+mn-cs"/>
              </a:rPr>
              <a:t>expected to increase land-based wind deployment by 171 GW by 2030. </a:t>
            </a:r>
          </a:p>
          <a:p>
            <a:pPr lvl="1">
              <a:defRPr/>
            </a:pPr>
            <a:r>
              <a:rPr kumimoji="0" lang="en-US" sz="1200" b="0" i="0" u="none" strike="noStrike" kern="1200" cap="none" spc="0" normalizeH="0" baseline="0" noProof="0">
                <a:ln>
                  <a:noFill/>
                </a:ln>
                <a:solidFill>
                  <a:srgbClr val="000000"/>
                </a:solidFill>
                <a:effectLst/>
                <a:uLnTx/>
                <a:uFillTx/>
                <a:latin typeface="Arial"/>
                <a:ea typeface="+mn-ea"/>
                <a:cs typeface="+mn-cs"/>
              </a:rPr>
              <a:t>Since 2022, companies have announced </a:t>
            </a:r>
            <a:r>
              <a:rPr kumimoji="0" lang="en-US" sz="1200" b="1" i="0" u="none" strike="noStrike" kern="1200" cap="none" spc="0" normalizeH="0" baseline="0" noProof="0">
                <a:ln>
                  <a:noFill/>
                </a:ln>
                <a:solidFill>
                  <a:srgbClr val="000000"/>
                </a:solidFill>
                <a:effectLst/>
                <a:uLnTx/>
                <a:uFillTx/>
                <a:latin typeface="Arial"/>
                <a:ea typeface="+mn-ea"/>
                <a:cs typeface="+mn-cs"/>
              </a:rPr>
              <a:t>42 new projects, creating a total of 15,339 new jobs and $14.38 </a:t>
            </a:r>
            <a:r>
              <a:rPr lang="en-US" sz="1200" b="1">
                <a:solidFill>
                  <a:srgbClr val="000000"/>
                </a:solidFill>
                <a:latin typeface="Arial"/>
              </a:rPr>
              <a:t>billion </a:t>
            </a:r>
            <a:r>
              <a:rPr kumimoji="0" lang="en-US" sz="1200" b="1" i="0" u="none" strike="noStrike" kern="1200" cap="none" spc="0" normalizeH="0" baseline="0" noProof="0">
                <a:ln>
                  <a:noFill/>
                </a:ln>
                <a:solidFill>
                  <a:srgbClr val="000000"/>
                </a:solidFill>
                <a:effectLst/>
                <a:uLnTx/>
                <a:uFillTx/>
                <a:latin typeface="Arial"/>
                <a:ea typeface="+mn-ea"/>
                <a:cs typeface="+mn-cs"/>
              </a:rPr>
              <a:t>in new investments.</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2" descr="Iberdrola contributes to the economic development of Asturias with  investments in renewables and support for industry, local employment and  entrepreneurship - Iberdrola">
            <a:extLst>
              <a:ext uri="{FF2B5EF4-FFF2-40B4-BE49-F238E27FC236}">
                <a16:creationId xmlns:a16="http://schemas.microsoft.com/office/drawing/2014/main" id="{7F12B7B6-B414-A318-C5D1-1002631F37B4}"/>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499908" y="693807"/>
            <a:ext cx="3510672" cy="527048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360AB3BC-5A13-1AF0-BA4D-D333B3A78B56}"/>
              </a:ext>
            </a:extLst>
          </p:cNvPr>
          <p:cNvSpPr txBox="1">
            <a:spLocks/>
          </p:cNvSpPr>
          <p:nvPr/>
        </p:nvSpPr>
        <p:spPr>
          <a:xfrm>
            <a:off x="659596"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j-ea"/>
                <a:cs typeface="+mj-cs"/>
              </a:rPr>
              <a:t>Key messages</a:t>
            </a:r>
          </a:p>
          <a:p>
            <a:pPr marL="0" indent="0">
              <a:defRPr/>
            </a:pPr>
            <a:r>
              <a:rPr lang="en-US" sz="2400" b="0" dirty="0">
                <a:solidFill>
                  <a:srgbClr val="FFFFFF"/>
                </a:solidFill>
                <a:latin typeface="Arial"/>
              </a:rPr>
              <a:t>Global </a:t>
            </a:r>
            <a:r>
              <a:rPr kumimoji="0" lang="en-US" sz="2400" b="0" i="0" u="none" strike="noStrike" kern="1200" cap="none" spc="0" normalizeH="0" baseline="0" noProof="0" dirty="0">
                <a:ln>
                  <a:noFill/>
                </a:ln>
                <a:solidFill>
                  <a:srgbClr val="FFFFFF"/>
                </a:solidFill>
                <a:effectLst/>
                <a:uLnTx/>
                <a:uFillTx/>
                <a:latin typeface="Arial"/>
                <a:ea typeface="+mj-ea"/>
                <a:cs typeface="+mj-cs"/>
              </a:rPr>
              <a:t>Policy &amp; Finance</a:t>
            </a:r>
            <a:endParaRPr lang="en-US" sz="2400" b="0" i="0" u="none" strike="noStrike" kern="1200" cap="none" spc="0" normalizeH="0" baseline="0" noProof="0" dirty="0">
              <a:ln>
                <a:noFill/>
              </a:ln>
              <a:solidFill>
                <a:srgbClr val="FFFFFF"/>
              </a:solidFill>
              <a:effectLst/>
              <a:uLnTx/>
              <a:uFillTx/>
              <a:latin typeface="Arial"/>
              <a:cs typeface="Arial"/>
            </a:endParaRPr>
          </a:p>
        </p:txBody>
      </p:sp>
      <p:sp>
        <p:nvSpPr>
          <p:cNvPr id="3" name="btfpBulletedList771181">
            <a:extLst>
              <a:ext uri="{FF2B5EF4-FFF2-40B4-BE49-F238E27FC236}">
                <a16:creationId xmlns:a16="http://schemas.microsoft.com/office/drawing/2014/main" id="{10A0F474-8FE6-7F81-73F8-C8C694178DEB}"/>
              </a:ext>
            </a:extLst>
          </p:cNvPr>
          <p:cNvSpPr txBox="1"/>
          <p:nvPr>
            <p:custDataLst>
              <p:tags r:id="rId6"/>
            </p:custDataLst>
          </p:nvPr>
        </p:nvSpPr>
        <p:spPr bwMode="gray">
          <a:xfrm>
            <a:off x="4188030" y="4902151"/>
            <a:ext cx="7507288" cy="626701"/>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The EU has been caught in the cross-wind between the U</a:t>
            </a:r>
            <a:r>
              <a:rPr lang="en-US" sz="1200" b="1">
                <a:solidFill>
                  <a:srgbClr val="000000"/>
                </a:solidFill>
                <a:latin typeface="Arial"/>
                <a:cs typeface="Arial"/>
              </a:rPr>
              <a:t>S</a:t>
            </a:r>
            <a:r>
              <a:rPr kumimoji="0" lang="en-US" sz="1200" b="1" i="0" u="none" strike="noStrike" kern="1200" cap="none" spc="0" normalizeH="0" baseline="0" noProof="0">
                <a:ln>
                  <a:noFill/>
                </a:ln>
                <a:solidFill>
                  <a:srgbClr val="000000"/>
                </a:solidFill>
                <a:effectLst/>
                <a:uLnTx/>
                <a:uFillTx/>
                <a:latin typeface="Arial"/>
                <a:ea typeface="+mn-ea"/>
                <a:cs typeface="Arial"/>
              </a:rPr>
              <a:t> and China. </a:t>
            </a:r>
            <a:r>
              <a:rPr kumimoji="0" lang="en-US" sz="1200" b="0" i="0" u="none" strike="noStrike" kern="1200" cap="none" spc="0" normalizeH="0" baseline="0" noProof="0">
                <a:ln>
                  <a:noFill/>
                </a:ln>
                <a:solidFill>
                  <a:srgbClr val="000000"/>
                </a:solidFill>
                <a:effectLst/>
                <a:uLnTx/>
                <a:uFillTx/>
                <a:latin typeface="Arial"/>
                <a:ea typeface="+mn-ea"/>
                <a:cs typeface="Arial"/>
              </a:rPr>
              <a:t>While it </a:t>
            </a:r>
            <a:r>
              <a:rPr lang="en-US" sz="1200">
                <a:solidFill>
                  <a:srgbClr val="000000"/>
                </a:solidFill>
                <a:latin typeface="Arial"/>
                <a:cs typeface="Arial"/>
              </a:rPr>
              <a:t>boasts</a:t>
            </a:r>
            <a:r>
              <a:rPr kumimoji="0" lang="en-US" sz="1200" b="0" i="0" u="none" strike="noStrike" kern="1200" cap="none" spc="0" normalizeH="0" baseline="0" noProof="0">
                <a:ln>
                  <a:noFill/>
                </a:ln>
                <a:solidFill>
                  <a:srgbClr val="000000"/>
                </a:solidFill>
                <a:effectLst/>
                <a:uLnTx/>
                <a:uFillTx/>
                <a:latin typeface="Arial"/>
                <a:ea typeface="+mn-ea"/>
                <a:cs typeface="Arial"/>
              </a:rPr>
              <a:t> of a mature renewable energy market, it is pushing toward a regulatory environment that ensures a resilient supply chain and faster permitting processes.</a:t>
            </a:r>
          </a:p>
        </p:txBody>
      </p:sp>
      <p:sp>
        <p:nvSpPr>
          <p:cNvPr id="8" name="btfpBulletedList771181">
            <a:extLst>
              <a:ext uri="{FF2B5EF4-FFF2-40B4-BE49-F238E27FC236}">
                <a16:creationId xmlns:a16="http://schemas.microsoft.com/office/drawing/2014/main" id="{4FAAE52C-1519-B616-6BB3-4E2BF905318A}"/>
              </a:ext>
            </a:extLst>
          </p:cNvPr>
          <p:cNvSpPr txBox="1"/>
          <p:nvPr>
            <p:custDataLst>
              <p:tags r:id="rId7"/>
            </p:custDataLst>
          </p:nvPr>
        </p:nvSpPr>
        <p:spPr bwMode="gray">
          <a:xfrm>
            <a:off x="4188030" y="2170984"/>
            <a:ext cx="7507288" cy="1180699"/>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rPr>
              <a:t>Wind energy attracts the second largest share of renewables investments.</a:t>
            </a:r>
            <a:endParaRPr kumimoji="0" lang="en-US" sz="1200" b="1"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Onshore wind constitutes 80% of the investments. </a:t>
            </a:r>
            <a:r>
              <a:rPr kumimoji="0" lang="en-US" sz="1200" b="0" i="0" u="none" strike="noStrike" kern="1200" cap="none" spc="0" normalizeH="0" baseline="0" noProof="0">
                <a:ln>
                  <a:noFill/>
                </a:ln>
                <a:solidFill>
                  <a:srgbClr val="000000"/>
                </a:solidFill>
                <a:effectLst/>
                <a:uLnTx/>
                <a:uFillTx/>
                <a:latin typeface="Arial"/>
                <a:ea typeface="+mn-ea"/>
                <a:cs typeface="+mn-cs"/>
              </a:rPr>
              <a:t>Meanwhile, </a:t>
            </a:r>
            <a:r>
              <a:rPr kumimoji="0" lang="en-US" sz="1200" b="1" i="0" u="none" strike="noStrike" kern="1200" cap="none" spc="0" normalizeH="0" baseline="0" noProof="0">
                <a:ln>
                  <a:noFill/>
                </a:ln>
                <a:solidFill>
                  <a:srgbClr val="000000"/>
                </a:solidFill>
                <a:effectLst/>
                <a:uLnTx/>
                <a:uFillTx/>
                <a:latin typeface="Arial"/>
                <a:ea typeface="+mn-ea"/>
                <a:cs typeface="+mn-cs"/>
              </a:rPr>
              <a:t>global offshore wind investment reached a record $76.7 billion in 2023.</a:t>
            </a:r>
          </a:p>
          <a:p>
            <a:pPr marL="355600" marR="0" lvl="1" indent="-177800" algn="l" defTabSz="711200" rtl="0" eaLnBrk="1" fontAlgn="auto" latinLnBrk="0" hangingPunct="1">
              <a:lnSpc>
                <a:spcPct val="100000"/>
              </a:lnSpc>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While the share of equity has fallen from 77% in 2013 to 43% in 2020, the </a:t>
            </a:r>
            <a:r>
              <a:rPr kumimoji="0" lang="en-US" sz="1200" b="1" i="0" u="none" strike="noStrike" kern="1200" cap="none" spc="0" normalizeH="0" baseline="0" noProof="0">
                <a:ln>
                  <a:noFill/>
                </a:ln>
                <a:solidFill>
                  <a:srgbClr val="000000"/>
                </a:solidFill>
                <a:effectLst/>
                <a:uLnTx/>
                <a:uFillTx/>
                <a:latin typeface="Arial"/>
                <a:ea typeface="+mn-ea"/>
                <a:cs typeface="+mn-cs"/>
              </a:rPr>
              <a:t>share of debt financing has more than doubled given the increasing maturity of the technology.</a:t>
            </a:r>
          </a:p>
        </p:txBody>
      </p:sp>
      <p:cxnSp>
        <p:nvCxnSpPr>
          <p:cNvPr id="9" name="Straight Connector 8">
            <a:extLst>
              <a:ext uri="{FF2B5EF4-FFF2-40B4-BE49-F238E27FC236}">
                <a16:creationId xmlns:a16="http://schemas.microsoft.com/office/drawing/2014/main" id="{DC2E2B0D-51A2-A435-14F7-0F4E5C6A069C}"/>
              </a:ext>
            </a:extLst>
          </p:cNvPr>
          <p:cNvCxnSpPr>
            <a:cxnSpLocks/>
          </p:cNvCxnSpPr>
          <p:nvPr/>
        </p:nvCxnSpPr>
        <p:spPr bwMode="gray">
          <a:xfrm>
            <a:off x="4188030" y="216318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5" name="btfpNotesBox962619">
            <a:extLst>
              <a:ext uri="{FF2B5EF4-FFF2-40B4-BE49-F238E27FC236}">
                <a16:creationId xmlns:a16="http://schemas.microsoft.com/office/drawing/2014/main" id="{D102E743-63F9-8B41-DE54-E5A0965DB9A1}"/>
              </a:ext>
            </a:extLst>
          </p:cNvPr>
          <p:cNvSpPr txBox="1"/>
          <p:nvPr>
            <p:custDataLst>
              <p:tags r:id="rId8"/>
            </p:custDataLst>
          </p:nvPr>
        </p:nvSpPr>
        <p:spPr bwMode="gray">
          <a:xfrm>
            <a:off x="329184" y="6419088"/>
            <a:ext cx="9241847"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ADB,</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China 14th Five-Year Plan</a:t>
            </a:r>
            <a:r>
              <a:rPr kumimoji="0" lang="en-US" sz="800" b="0" i="0" u="none" strike="noStrike" kern="1200" cap="none" spc="0" normalizeH="0" baseline="0" noProof="0" dirty="0">
                <a:ln>
                  <a:noFill/>
                </a:ln>
                <a:solidFill>
                  <a:srgbClr val="000000"/>
                </a:solidFill>
                <a:effectLst/>
                <a:uLnTx/>
                <a:uFillTx/>
                <a:latin typeface="Arial"/>
                <a:ea typeface="+mn-ea"/>
                <a:cs typeface="+mn-cs"/>
              </a:rPr>
              <a:t> (2021);</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EU Commission,</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European Wind Power Action Plan</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Office of Energy Efficiency &amp; Renewable Energy,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Inflation Reduction Act Spurs Breakthrough in Domestic Wind Production</a:t>
            </a:r>
            <a:r>
              <a:rPr kumimoji="0" lang="en-US" sz="800" b="0" i="0" u="none" strike="noStrike" kern="1200" cap="none" spc="0" normalizeH="0" baseline="0" noProof="0" dirty="0">
                <a:ln>
                  <a:noFill/>
                </a:ln>
                <a:solidFill>
                  <a:srgbClr val="000000"/>
                </a:solidFill>
                <a:effectLst/>
                <a:uLnTx/>
                <a:uFillTx/>
                <a:latin typeface="Arial"/>
                <a:ea typeface="+mn-ea"/>
                <a:cs typeface="+mn-cs"/>
              </a:rPr>
              <a:t> (2023); Ember Energy,</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Global Renewable Energy Target Tracker 2030</a:t>
            </a:r>
            <a:r>
              <a:rPr kumimoji="0" lang="en-US" sz="800" b="0" i="0" u="none" strike="noStrike" kern="1200" cap="none" spc="0" normalizeH="0" baseline="0" noProof="0" dirty="0">
                <a:ln>
                  <a:noFill/>
                </a:ln>
                <a:solidFill>
                  <a:srgbClr val="000000"/>
                </a:solidFill>
                <a:effectLst/>
                <a:uLnTx/>
                <a:uFillTx/>
                <a:latin typeface="Arial"/>
                <a:ea typeface="+mn-ea"/>
                <a:cs typeface="+mn-cs"/>
              </a:rPr>
              <a:t>; S&amp;P,</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China’s 14th Energy Five-Year Plan: Pivoting toward a “modern energy system”</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Gernot Wagner</a:t>
            </a:r>
            <a:r>
              <a:rPr lang="en-US" sz="800" dirty="0">
                <a:solidFill>
                  <a:srgbClr val="000000"/>
                </a:solidFill>
                <a:latin typeface="Arial"/>
              </a:rPr>
              <a:t>. </a:t>
            </a:r>
            <a:r>
              <a:rPr lang="en-US" sz="800" dirty="0">
                <a:solidFill>
                  <a:srgbClr val="000000"/>
                </a:solidFill>
                <a:hlinkClick r:id="rId2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1"/>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spTree>
    <p:custDataLst>
      <p:tags r:id="rId2"/>
    </p:custDataLst>
    <p:extLst>
      <p:ext uri="{BB962C8B-B14F-4D97-AF65-F5344CB8AC3E}">
        <p14:creationId xmlns:p14="http://schemas.microsoft.com/office/powerpoint/2010/main" val="3768157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4562029-82A1-5158-8527-56938194CCA1}"/>
              </a:ext>
            </a:extLst>
          </p:cNvPr>
          <p:cNvGraphicFramePr>
            <a:graphicFrameLocks noChangeAspect="1"/>
          </p:cNvGraphicFramePr>
          <p:nvPr>
            <p:custDataLst>
              <p:tags r:id="rId2"/>
            </p:custDataLst>
            <p:extLst>
              <p:ext uri="{D42A27DB-BD31-4B8C-83A1-F6EECF244321}">
                <p14:modId xmlns:p14="http://schemas.microsoft.com/office/powerpoint/2010/main" val="31363413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5301" name="think-cell Slide" r:id="rId7" imgW="7772400" imgH="10058400" progId="TCLayout.ActiveDocument.1">
                  <p:embed/>
                </p:oleObj>
              </mc:Choice>
              <mc:Fallback>
                <p:oleObj name="think-cell Slide" r:id="rId7" imgW="7772400" imgH="10058400" progId="TCLayout.ActiveDocument.1">
                  <p:embed/>
                  <p:pic>
                    <p:nvPicPr>
                      <p:cNvPr id="3" name="think-cell data - do not delete" hidden="1">
                        <a:extLst>
                          <a:ext uri="{FF2B5EF4-FFF2-40B4-BE49-F238E27FC236}">
                            <a16:creationId xmlns:a16="http://schemas.microsoft.com/office/drawing/2014/main" id="{A4562029-82A1-5158-8527-56938194CCA1}"/>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38C64C-0BF3-CE4E-A92D-96CA8DF3AF05}"/>
              </a:ext>
            </a:extLst>
          </p:cNvPr>
          <p:cNvSpPr>
            <a:spLocks noGrp="1"/>
          </p:cNvSpPr>
          <p:nvPr>
            <p:ph type="title"/>
          </p:nvPr>
        </p:nvSpPr>
        <p:spPr/>
        <p:txBody>
          <a:bodyPr vert="horz">
            <a:noAutofit/>
          </a:bodyPr>
          <a:lstStyle/>
          <a:p>
            <a:r>
              <a:rPr lang="en-US">
                <a:cs typeface="Arial"/>
              </a:rPr>
              <a:t>Policy on wind is shifting from subsidies to market mechanisms</a:t>
            </a:r>
          </a:p>
        </p:txBody>
      </p:sp>
      <p:graphicFrame>
        <p:nvGraphicFramePr>
          <p:cNvPr id="4" name="Table 3">
            <a:extLst>
              <a:ext uri="{FF2B5EF4-FFF2-40B4-BE49-F238E27FC236}">
                <a16:creationId xmlns:a16="http://schemas.microsoft.com/office/drawing/2014/main" id="{64DC7324-6144-BB41-E85B-6C26E8C7DC37}"/>
              </a:ext>
            </a:extLst>
          </p:cNvPr>
          <p:cNvGraphicFramePr>
            <a:graphicFrameLocks noGrp="1"/>
          </p:cNvGraphicFramePr>
          <p:nvPr>
            <p:extLst>
              <p:ext uri="{D42A27DB-BD31-4B8C-83A1-F6EECF244321}">
                <p14:modId xmlns:p14="http://schemas.microsoft.com/office/powerpoint/2010/main" val="435239034"/>
              </p:ext>
            </p:extLst>
          </p:nvPr>
        </p:nvGraphicFramePr>
        <p:xfrm>
          <a:off x="438150" y="1676978"/>
          <a:ext cx="11266989" cy="4682758"/>
        </p:xfrm>
        <a:graphic>
          <a:graphicData uri="http://schemas.openxmlformats.org/drawingml/2006/table">
            <a:tbl>
              <a:tblPr firstRow="1" bandRow="1">
                <a:tableStyleId>{2D5ABB26-0587-4C30-8999-92F81FD0307C}</a:tableStyleId>
              </a:tblPr>
              <a:tblGrid>
                <a:gridCol w="1450611">
                  <a:extLst>
                    <a:ext uri="{9D8B030D-6E8A-4147-A177-3AD203B41FA5}">
                      <a16:colId xmlns:a16="http://schemas.microsoft.com/office/drawing/2014/main" val="2445533242"/>
                    </a:ext>
                  </a:extLst>
                </a:gridCol>
                <a:gridCol w="3088257">
                  <a:extLst>
                    <a:ext uri="{9D8B030D-6E8A-4147-A177-3AD203B41FA5}">
                      <a16:colId xmlns:a16="http://schemas.microsoft.com/office/drawing/2014/main" val="2930345779"/>
                    </a:ext>
                  </a:extLst>
                </a:gridCol>
                <a:gridCol w="3687009">
                  <a:extLst>
                    <a:ext uri="{9D8B030D-6E8A-4147-A177-3AD203B41FA5}">
                      <a16:colId xmlns:a16="http://schemas.microsoft.com/office/drawing/2014/main" val="3225215853"/>
                    </a:ext>
                  </a:extLst>
                </a:gridCol>
                <a:gridCol w="3041112">
                  <a:extLst>
                    <a:ext uri="{9D8B030D-6E8A-4147-A177-3AD203B41FA5}">
                      <a16:colId xmlns:a16="http://schemas.microsoft.com/office/drawing/2014/main" val="399033772"/>
                    </a:ext>
                  </a:extLst>
                </a:gridCol>
              </a:tblGrid>
              <a:tr h="267892">
                <a:tc>
                  <a:txBody>
                    <a:bodyPr/>
                    <a:lstStyle/>
                    <a:p>
                      <a:pPr marL="0" indent="0">
                        <a:buFontTx/>
                        <a:buNone/>
                      </a:pPr>
                      <a:endParaRPr lang="en-US" sz="1000" b="1" dirty="0"/>
                    </a:p>
                  </a:txBody>
                  <a:tcPr>
                    <a:lnB w="12700" cap="flat" cmpd="sng" algn="ctr">
                      <a:solidFill>
                        <a:schemeClr val="tx1"/>
                      </a:solidFill>
                      <a:prstDash val="solid"/>
                      <a:round/>
                      <a:headEnd type="none" w="med" len="med"/>
                      <a:tailEnd type="none" w="med" len="med"/>
                    </a:lnB>
                  </a:tcPr>
                </a:tc>
                <a:tc>
                  <a:txBody>
                    <a:bodyPr/>
                    <a:lstStyle/>
                    <a:p>
                      <a:pPr marL="0" indent="0" algn="ctr" defTabSz="711200" rtl="0" eaLnBrk="1" latinLnBrk="0" hangingPunct="1">
                        <a:spcBef>
                          <a:spcPts val="1200"/>
                        </a:spcBef>
                        <a:buFontTx/>
                        <a:buNone/>
                      </a:pPr>
                      <a:r>
                        <a:rPr lang="en-US" sz="1000" b="1" kern="1200">
                          <a:solidFill>
                            <a:schemeClr val="tx1"/>
                          </a:solidFill>
                          <a:latin typeface="+mn-lt"/>
                          <a:ea typeface="+mn-ea"/>
                          <a:cs typeface="+mn-cs"/>
                        </a:rPr>
                        <a:t>US</a:t>
                      </a:r>
                    </a:p>
                  </a:txBody>
                  <a:tcP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ctr" defTabSz="711200" rtl="0" eaLnBrk="1" latinLnBrk="0" hangingPunct="1">
                        <a:spcBef>
                          <a:spcPts val="1200"/>
                        </a:spcBef>
                        <a:buFontTx/>
                        <a:buNone/>
                      </a:pPr>
                      <a:r>
                        <a:rPr lang="en-US" sz="1000" b="1" kern="1200">
                          <a:solidFill>
                            <a:schemeClr val="tx1"/>
                          </a:solidFill>
                          <a:latin typeface="+mn-lt"/>
                          <a:ea typeface="+mn-ea"/>
                          <a:cs typeface="+mn-cs"/>
                        </a:rPr>
                        <a:t>EU</a:t>
                      </a:r>
                    </a:p>
                  </a:txBody>
                  <a:tcP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lgn="ctr" defTabSz="711200" rtl="0" eaLnBrk="1" latinLnBrk="0" hangingPunct="1">
                        <a:spcBef>
                          <a:spcPts val="1200"/>
                        </a:spcBef>
                        <a:buFontTx/>
                        <a:buNone/>
                      </a:pPr>
                      <a:r>
                        <a:rPr lang="en-US" sz="1000" b="1" kern="1200">
                          <a:solidFill>
                            <a:schemeClr val="tx1"/>
                          </a:solidFill>
                          <a:latin typeface="+mn-lt"/>
                          <a:ea typeface="+mn-ea"/>
                          <a:cs typeface="+mn-cs"/>
                        </a:rPr>
                        <a:t>China</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8401314"/>
                  </a:ext>
                </a:extLst>
              </a:tr>
              <a:tr h="428628">
                <a:tc>
                  <a:txBody>
                    <a:bodyPr/>
                    <a:lstStyle/>
                    <a:p>
                      <a:pPr marL="0" lvl="0" indent="0" algn="l">
                        <a:buFontTx/>
                        <a:buNone/>
                      </a:pPr>
                      <a:r>
                        <a:rPr lang="en-US" sz="1000" b="1"/>
                        <a:t>Main policies</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spcBef>
                          <a:spcPts val="0"/>
                        </a:spcBef>
                        <a:buFontTx/>
                        <a:buNone/>
                      </a:pPr>
                      <a:r>
                        <a:rPr lang="en-US" sz="1000" b="1"/>
                        <a:t>Federal: Inflation Reduction Act (IRA)</a:t>
                      </a:r>
                    </a:p>
                    <a:p>
                      <a:pPr marL="0" lvl="0" indent="0">
                        <a:spcBef>
                          <a:spcPts val="0"/>
                        </a:spcBef>
                        <a:buFontTx/>
                        <a:buNone/>
                      </a:pPr>
                      <a:r>
                        <a:rPr lang="en-US" sz="1000" b="1"/>
                        <a:t>State: Renewable Performance Standard</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spcBef>
                          <a:spcPts val="0"/>
                        </a:spcBef>
                        <a:buFontTx/>
                        <a:buNone/>
                      </a:pPr>
                      <a:r>
                        <a:rPr lang="en-US" sz="1000" b="1"/>
                        <a:t>Green Deal Industrial Plan;</a:t>
                      </a:r>
                      <a:endParaRPr lang="en-US"/>
                    </a:p>
                    <a:p>
                      <a:pPr marL="0" lvl="0" indent="0">
                        <a:spcBef>
                          <a:spcPts val="0"/>
                        </a:spcBef>
                        <a:buFontTx/>
                        <a:buNone/>
                      </a:pPr>
                      <a:r>
                        <a:rPr lang="en-US" sz="1000" b="1"/>
                        <a:t>Fit for 55 package</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1000" b="1"/>
                        <a:t>14th Five-Year Plan; </a:t>
                      </a:r>
                      <a:endParaRPr lang="en-US"/>
                    </a:p>
                    <a:p>
                      <a:pPr marL="0" marR="0" lvl="0" indent="0" algn="l">
                        <a:lnSpc>
                          <a:spcPct val="100000"/>
                        </a:lnSpc>
                        <a:spcBef>
                          <a:spcPts val="0"/>
                        </a:spcBef>
                        <a:spcAft>
                          <a:spcPts val="0"/>
                        </a:spcAft>
                        <a:buClrTx/>
                        <a:buSzTx/>
                        <a:buFontTx/>
                        <a:buNone/>
                      </a:pPr>
                      <a:r>
                        <a:rPr lang="en-US" sz="1000" b="1"/>
                        <a:t>Wind Energy Development Roadmap 2050</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0276228"/>
                  </a:ext>
                </a:extLst>
              </a:tr>
              <a:tr h="589363">
                <a:tc>
                  <a:txBody>
                    <a:bodyPr/>
                    <a:lstStyle/>
                    <a:p>
                      <a:pPr marL="0" lvl="0" indent="0" algn="l">
                        <a:buNone/>
                      </a:pPr>
                      <a:r>
                        <a:rPr lang="en-US" sz="1000" b="1"/>
                        <a:t>Policy focus</a:t>
                      </a:r>
                    </a:p>
                  </a:txBody>
                  <a:tcPr>
                    <a:lnT w="12700">
                      <a:solidFill>
                        <a:schemeClr val="tx1"/>
                      </a:solidFill>
                    </a:lnT>
                    <a:lnB w="12700">
                      <a:solidFill>
                        <a:schemeClr val="tx1"/>
                      </a:solidFill>
                    </a:lnB>
                  </a:tcPr>
                </a:tc>
                <a:tc>
                  <a:txBody>
                    <a:bodyPr/>
                    <a:lstStyle/>
                    <a:p>
                      <a:pPr marL="0" lvl="0" indent="0">
                        <a:spcBef>
                          <a:spcPts val="0"/>
                        </a:spcBef>
                        <a:buNone/>
                      </a:pPr>
                      <a:r>
                        <a:rPr lang="en-US" sz="1000" b="0" i="0" u="none" strike="noStrike" noProof="0">
                          <a:latin typeface="Arial"/>
                        </a:rPr>
                        <a:t>Boost domestic manufacturing, create  jobs, and build more resilient supply chains</a:t>
                      </a:r>
                      <a:endParaRPr lang="en-US"/>
                    </a:p>
                  </a:txBody>
                  <a:tcPr>
                    <a:lnT w="12700">
                      <a:solidFill>
                        <a:schemeClr val="tx1"/>
                      </a:solidFill>
                    </a:lnT>
                    <a:lnB w="12700">
                      <a:solidFill>
                        <a:schemeClr val="tx1"/>
                      </a:solidFill>
                    </a:lnB>
                    <a:solidFill>
                      <a:schemeClr val="accent6">
                        <a:lumMod val="20000"/>
                        <a:lumOff val="80000"/>
                      </a:schemeClr>
                    </a:solidFill>
                  </a:tcPr>
                </a:tc>
                <a:tc>
                  <a:txBody>
                    <a:bodyPr/>
                    <a:lstStyle/>
                    <a:p>
                      <a:pPr marL="0" lvl="0" indent="0">
                        <a:spcBef>
                          <a:spcPts val="0"/>
                        </a:spcBef>
                        <a:buNone/>
                      </a:pPr>
                      <a:r>
                        <a:rPr lang="en-US" sz="1000" b="0"/>
                        <a:t>Facilitate improved auction design; provide dedicated funding support, enhanced skills, and open trade for clean energy projects</a:t>
                      </a:r>
                    </a:p>
                  </a:txBody>
                  <a:tcPr>
                    <a:lnT w="12700">
                      <a:solidFill>
                        <a:schemeClr val="tx1"/>
                      </a:solidFill>
                    </a:lnT>
                    <a:lnB w="12700">
                      <a:solidFill>
                        <a:schemeClr val="tx1"/>
                      </a:solidFill>
                    </a:lnB>
                    <a:solidFill>
                      <a:schemeClr val="accent5">
                        <a:lumMod val="20000"/>
                        <a:lumOff val="80000"/>
                      </a:schemeClr>
                    </a:solidFill>
                  </a:tcPr>
                </a:tc>
                <a:tc>
                  <a:txBody>
                    <a:bodyPr/>
                    <a:lstStyle/>
                    <a:p>
                      <a:pPr marL="0" lvl="0" indent="0" algn="l">
                        <a:lnSpc>
                          <a:spcPct val="100000"/>
                        </a:lnSpc>
                        <a:spcBef>
                          <a:spcPts val="0"/>
                        </a:spcBef>
                        <a:spcAft>
                          <a:spcPts val="0"/>
                        </a:spcAft>
                        <a:buNone/>
                      </a:pPr>
                      <a:r>
                        <a:rPr lang="en-US" sz="1000" b="0" i="0" u="none" strike="noStrike" noProof="0">
                          <a:latin typeface="Arial"/>
                        </a:rPr>
                        <a:t>Reduce the carbon intensity of the economy and peak carbon dioxide emissions before 2030</a:t>
                      </a:r>
                      <a:endParaRPr lang="en-US"/>
                    </a:p>
                  </a:txBody>
                  <a:tcPr>
                    <a:lnT w="12700">
                      <a:solidFill>
                        <a:schemeClr val="tx1"/>
                      </a:solidFill>
                    </a:lnT>
                    <a:lnB w="12700">
                      <a:solidFill>
                        <a:schemeClr val="tx1"/>
                      </a:solidFill>
                    </a:lnB>
                    <a:solidFill>
                      <a:schemeClr val="accent1">
                        <a:lumMod val="20000"/>
                        <a:lumOff val="80000"/>
                      </a:schemeClr>
                    </a:solidFill>
                  </a:tcPr>
                </a:tc>
                <a:extLst>
                  <a:ext uri="{0D108BD9-81ED-4DB2-BD59-A6C34878D82A}">
                    <a16:rowId xmlns:a16="http://schemas.microsoft.com/office/drawing/2014/main" val="1260405882"/>
                  </a:ext>
                </a:extLst>
              </a:tr>
              <a:tr h="589363">
                <a:tc>
                  <a:txBody>
                    <a:bodyPr/>
                    <a:lstStyle/>
                    <a:p>
                      <a:pPr marL="0" lvl="0" indent="0" algn="l">
                        <a:buNone/>
                      </a:pPr>
                      <a:r>
                        <a:rPr lang="en-US" sz="1000" b="1"/>
                        <a:t>Target for renewable energy (RE)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000" i="0"/>
                        <a:t>No explicit target; expected to achieve 938 GW RE by 2030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a:t>RE target 2030: </a:t>
                      </a:r>
                      <a:r>
                        <a:rPr lang="en-US" sz="1000" b="1"/>
                        <a:t>A</a:t>
                      </a:r>
                      <a:r>
                        <a:rPr lang="en-US" sz="1000" b="1" i="0" u="none" strike="noStrike" noProof="0">
                          <a:latin typeface="Arial"/>
                        </a:rPr>
                        <a:t>t least 42.5% of RE </a:t>
                      </a:r>
                      <a:endParaRPr lang="en-US" sz="1000" b="1"/>
                    </a:p>
                    <a:p>
                      <a:pPr marL="0" marR="0" lvl="0" indent="0" algn="l">
                        <a:lnSpc>
                          <a:spcPct val="100000"/>
                        </a:lnSpc>
                        <a:spcBef>
                          <a:spcPts val="0"/>
                        </a:spcBef>
                        <a:spcAft>
                          <a:spcPts val="0"/>
                        </a:spcAft>
                        <a:buClrTx/>
                        <a:buSzTx/>
                        <a:buFontTx/>
                        <a:buNone/>
                      </a:pPr>
                      <a:r>
                        <a:rPr lang="en-US" sz="1000"/>
                        <a:t>Total: 1,236 GW; solar 592 GW; </a:t>
                      </a:r>
                      <a:endParaRPr lang="en-US"/>
                    </a:p>
                    <a:p>
                      <a:pPr marL="0" marR="0" lvl="0" indent="0" algn="l">
                        <a:lnSpc>
                          <a:spcPct val="100000"/>
                        </a:lnSpc>
                        <a:spcBef>
                          <a:spcPts val="0"/>
                        </a:spcBef>
                        <a:spcAft>
                          <a:spcPts val="0"/>
                        </a:spcAft>
                        <a:buClrTx/>
                        <a:buSzTx/>
                        <a:buFontTx/>
                        <a:buNone/>
                      </a:pPr>
                      <a:r>
                        <a:rPr lang="en-US" sz="1000"/>
                        <a:t>wind 510 GW; offshore 111 GW</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spcBef>
                          <a:spcPts val="0"/>
                        </a:spcBef>
                        <a:buFontTx/>
                        <a:buNone/>
                      </a:pPr>
                      <a:r>
                        <a:rPr lang="en-US" sz="1000" i="0"/>
                        <a:t>RE target 2030: </a:t>
                      </a:r>
                      <a:r>
                        <a:rPr lang="en-US" sz="1000" b="1" i="0"/>
                        <a:t>1.2 TW (achieved)</a:t>
                      </a:r>
                    </a:p>
                    <a:p>
                      <a:pPr marL="0" lvl="0" indent="0">
                        <a:spcBef>
                          <a:spcPts val="0"/>
                        </a:spcBef>
                        <a:buFontTx/>
                        <a:buNone/>
                      </a:pPr>
                      <a:r>
                        <a:rPr lang="en-US" sz="1000" i="0"/>
                        <a:t>(No offshore wind target)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19605779"/>
                  </a:ext>
                </a:extLst>
              </a:tr>
              <a:tr h="589363">
                <a:tc>
                  <a:txBody>
                    <a:bodyPr/>
                    <a:lstStyle/>
                    <a:p>
                      <a:pPr marL="177800" lvl="0" indent="-177800" algn="l">
                        <a:buNone/>
                      </a:pPr>
                      <a:r>
                        <a:rPr lang="en-US" sz="1000" b="1"/>
                        <a:t>Investment</a:t>
                      </a:r>
                    </a:p>
                  </a:txBody>
                  <a:tcPr>
                    <a:lnT w="12700" cap="flat" cmpd="sng" algn="ctr">
                      <a:solidFill>
                        <a:schemeClr val="tx1"/>
                      </a:solidFill>
                      <a:prstDash val="solid"/>
                      <a:round/>
                      <a:headEnd type="none" w="med" len="med"/>
                      <a:tailEnd type="none" w="med" len="med"/>
                    </a:lnT>
                    <a:lnB w="12700">
                      <a:solidFill>
                        <a:schemeClr val="tx1"/>
                      </a:solidFill>
                    </a:lnB>
                  </a:tcPr>
                </a:tc>
                <a:tc>
                  <a:txBody>
                    <a:bodyPr/>
                    <a:lstStyle/>
                    <a:p>
                      <a:pPr marL="0" lvl="0" indent="0">
                        <a:spcBef>
                          <a:spcPts val="0"/>
                        </a:spcBef>
                        <a:buNone/>
                      </a:pPr>
                      <a:r>
                        <a:rPr lang="en-US" sz="1000" b="1"/>
                        <a:t>$400 million </a:t>
                      </a:r>
                      <a:r>
                        <a:rPr lang="en-US" sz="1000"/>
                        <a:t>for onshore wind and </a:t>
                      </a:r>
                      <a:r>
                        <a:rPr lang="en-US" sz="1000" b="1"/>
                        <a:t>$6.9 billion</a:t>
                      </a:r>
                      <a:r>
                        <a:rPr lang="en-US" sz="1000"/>
                        <a:t> for offshore wind manufacturing</a:t>
                      </a:r>
                    </a:p>
                  </a:txBody>
                  <a:tcPr>
                    <a:lnT w="12700" cap="flat" cmpd="sng" algn="ctr">
                      <a:solidFill>
                        <a:schemeClr val="tx1"/>
                      </a:solidFill>
                      <a:prstDash val="solid"/>
                      <a:round/>
                      <a:headEnd type="none" w="med" len="med"/>
                      <a:tailEnd type="none" w="med" len="med"/>
                    </a:lnT>
                    <a:lnB w="12700">
                      <a:solidFill>
                        <a:schemeClr val="tx1"/>
                      </a:solidFill>
                    </a:lnB>
                    <a:solidFill>
                      <a:schemeClr val="accent6">
                        <a:lumMod val="20000"/>
                        <a:lumOff val="80000"/>
                      </a:schemeClr>
                    </a:solidFill>
                  </a:tcPr>
                </a:tc>
                <a:tc>
                  <a:txBody>
                    <a:bodyPr/>
                    <a:lstStyle/>
                    <a:p>
                      <a:pPr marL="0" lvl="0" indent="0">
                        <a:spcBef>
                          <a:spcPts val="0"/>
                        </a:spcBef>
                        <a:buNone/>
                      </a:pPr>
                      <a:r>
                        <a:rPr lang="en-US" sz="1000" b="1"/>
                        <a:t>Innovation Fund: </a:t>
                      </a:r>
                      <a:r>
                        <a:rPr lang="en-US" sz="1000" b="0" i="0" u="none" strike="noStrike" noProof="0">
                          <a:latin typeface="Arial"/>
                        </a:rPr>
                        <a:t>Dedicated </a:t>
                      </a:r>
                      <a:r>
                        <a:rPr lang="en-US" sz="1000" b="1" i="0" u="none" strike="noStrike" noProof="0">
                          <a:latin typeface="Arial"/>
                        </a:rPr>
                        <a:t>RepowerEU</a:t>
                      </a:r>
                      <a:r>
                        <a:rPr lang="en-US" sz="1000" b="0" i="0" u="none" strike="noStrike" noProof="0">
                          <a:latin typeface="Arial"/>
                        </a:rPr>
                        <a:t> funding windows </a:t>
                      </a:r>
                      <a:endParaRPr lang="en-US" sz="1000"/>
                    </a:p>
                    <a:p>
                      <a:pPr marL="0" lvl="0" indent="0">
                        <a:spcBef>
                          <a:spcPts val="0"/>
                        </a:spcBef>
                        <a:buNone/>
                      </a:pPr>
                      <a:r>
                        <a:rPr lang="en-US" sz="1000" b="1" i="0" u="none" strike="noStrike" noProof="0"/>
                        <a:t>InvestEU programme: </a:t>
                      </a:r>
                      <a:r>
                        <a:rPr lang="en-US" sz="1000" b="0" i="0" u="none" strike="noStrike" noProof="0">
                          <a:latin typeface="Arial"/>
                        </a:rPr>
                        <a:t>€1.8 billion (approved)</a:t>
                      </a:r>
                      <a:endParaRPr lang="en-US" b="1"/>
                    </a:p>
                  </a:txBody>
                  <a:tcPr>
                    <a:lnT w="12700" cap="flat" cmpd="sng" algn="ctr">
                      <a:solidFill>
                        <a:schemeClr val="tx1"/>
                      </a:solidFill>
                      <a:prstDash val="solid"/>
                      <a:round/>
                      <a:headEnd type="none" w="med" len="med"/>
                      <a:tailEnd type="none" w="med" len="med"/>
                    </a:lnT>
                    <a:lnB w="12700">
                      <a:solidFill>
                        <a:schemeClr val="tx1"/>
                      </a:solidFill>
                    </a:lnB>
                    <a:solidFill>
                      <a:schemeClr val="accent5">
                        <a:lumMod val="20000"/>
                        <a:lumOff val="80000"/>
                      </a:schemeClr>
                    </a:solidFill>
                  </a:tcPr>
                </a:tc>
                <a:tc>
                  <a:txBody>
                    <a:bodyPr/>
                    <a:lstStyle/>
                    <a:p>
                      <a:pPr marL="0" lvl="0" indent="0">
                        <a:spcBef>
                          <a:spcPts val="0"/>
                        </a:spcBef>
                        <a:buNone/>
                      </a:pPr>
                      <a:r>
                        <a:rPr lang="en-US" sz="1000" b="1"/>
                        <a:t>Investment in R&amp;D</a:t>
                      </a:r>
                      <a:r>
                        <a:rPr lang="en-US" sz="1000" b="0"/>
                        <a:t> for clean energy technologies and fiscal incentives to attract private investments</a:t>
                      </a:r>
                    </a:p>
                  </a:txBody>
                  <a:tcPr>
                    <a:lnT w="12700" cap="flat" cmpd="sng" algn="ctr">
                      <a:solidFill>
                        <a:schemeClr val="tx1"/>
                      </a:solidFill>
                      <a:prstDash val="solid"/>
                      <a:round/>
                      <a:headEnd type="none" w="med" len="med"/>
                      <a:tailEnd type="none" w="med" len="med"/>
                    </a:lnT>
                    <a:lnB w="12700">
                      <a:solidFill>
                        <a:schemeClr val="tx1"/>
                      </a:solidFill>
                    </a:lnB>
                    <a:solidFill>
                      <a:schemeClr val="accent1">
                        <a:lumMod val="20000"/>
                        <a:lumOff val="80000"/>
                      </a:schemeClr>
                    </a:solidFill>
                  </a:tcPr>
                </a:tc>
                <a:extLst>
                  <a:ext uri="{0D108BD9-81ED-4DB2-BD59-A6C34878D82A}">
                    <a16:rowId xmlns:a16="http://schemas.microsoft.com/office/drawing/2014/main" val="2358219089"/>
                  </a:ext>
                </a:extLst>
              </a:tr>
              <a:tr h="921550">
                <a:tc>
                  <a:txBody>
                    <a:bodyPr/>
                    <a:lstStyle/>
                    <a:p>
                      <a:pPr marL="0" lvl="0" indent="0" algn="l">
                        <a:buNone/>
                      </a:pPr>
                      <a:r>
                        <a:rPr lang="en-US" sz="1000" b="1"/>
                        <a:t>Incentive for onshore and offshore wind</a:t>
                      </a:r>
                      <a:endParaRPr lang="en-US" b="1"/>
                    </a:p>
                  </a:txBody>
                  <a:tcP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spcBef>
                          <a:spcPts val="0"/>
                        </a:spcBef>
                        <a:buNone/>
                      </a:pPr>
                      <a:r>
                        <a:rPr lang="en-US" sz="1000" b="1" i="0" u="none" strike="noStrike" noProof="0">
                          <a:solidFill>
                            <a:srgbClr val="000000"/>
                          </a:solidFill>
                          <a:latin typeface="Arial"/>
                        </a:rPr>
                        <a:t>Tax credits </a:t>
                      </a:r>
                      <a:r>
                        <a:rPr lang="en-US" sz="1000" b="0" i="0" u="none" strike="noStrike" noProof="0">
                          <a:solidFill>
                            <a:srgbClr val="000000"/>
                          </a:solidFill>
                          <a:latin typeface="Arial"/>
                        </a:rPr>
                        <a:t>on production, investment, and manufacturing </a:t>
                      </a:r>
                    </a:p>
                  </a:txBody>
                  <a:tcPr>
                    <a:lnT w="12700">
                      <a:solidFill>
                        <a:schemeClr val="tx1"/>
                      </a:solid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spcBef>
                          <a:spcPts val="0"/>
                        </a:spcBef>
                        <a:buNone/>
                      </a:pPr>
                      <a:r>
                        <a:rPr lang="en-US" sz="1000" b="1" i="0" u="none" strike="noStrike" noProof="0">
                          <a:solidFill>
                            <a:srgbClr val="000000"/>
                          </a:solidFill>
                        </a:rPr>
                        <a:t>Electricity Market Design (proposal) </a:t>
                      </a:r>
                      <a:r>
                        <a:rPr lang="en-US" sz="1000" b="0" i="0" u="none" strike="noStrike" noProof="0">
                          <a:solidFill>
                            <a:srgbClr val="000000"/>
                          </a:solidFill>
                        </a:rPr>
                        <a:t>to improve power purchase agreements and contracts for difference;</a:t>
                      </a:r>
                      <a:r>
                        <a:rPr lang="en-US" sz="1000" b="1" i="0" u="none" strike="noStrike" noProof="0">
                          <a:solidFill>
                            <a:srgbClr val="000000"/>
                          </a:solidFill>
                        </a:rPr>
                        <a:t> c</a:t>
                      </a:r>
                      <a:r>
                        <a:rPr lang="en-US" sz="1000" b="1" i="0" u="none" strike="noStrike" noProof="0">
                          <a:solidFill>
                            <a:srgbClr val="000000"/>
                          </a:solidFill>
                          <a:latin typeface="Arial"/>
                        </a:rPr>
                        <a:t>ross-border cost sharing </a:t>
                      </a:r>
                      <a:r>
                        <a:rPr lang="en-US" sz="1000" b="0" i="0" u="none" strike="noStrike" noProof="0">
                          <a:solidFill>
                            <a:srgbClr val="000000"/>
                          </a:solidFill>
                          <a:latin typeface="Arial"/>
                        </a:rPr>
                        <a:t>and </a:t>
                      </a:r>
                      <a:r>
                        <a:rPr lang="en-US" sz="1000" b="1" i="0" u="none" strike="noStrike" noProof="0">
                          <a:solidFill>
                            <a:srgbClr val="000000"/>
                          </a:solidFill>
                          <a:latin typeface="Arial"/>
                        </a:rPr>
                        <a:t>regional development </a:t>
                      </a:r>
                      <a:r>
                        <a:rPr lang="en-US" sz="1000" b="0" i="0" u="none" strike="noStrike" noProof="0">
                          <a:solidFill>
                            <a:srgbClr val="000000"/>
                          </a:solidFill>
                          <a:latin typeface="Arial"/>
                        </a:rPr>
                        <a:t>to coordinate planning for offshore wind and other RE projects</a:t>
                      </a:r>
                    </a:p>
                  </a:txBody>
                  <a:tcPr>
                    <a:lnT w="12700">
                      <a:solidFill>
                        <a:schemeClr val="tx1"/>
                      </a:solidFill>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l">
                        <a:lnSpc>
                          <a:spcPct val="100000"/>
                        </a:lnSpc>
                        <a:spcBef>
                          <a:spcPts val="0"/>
                        </a:spcBef>
                        <a:spcAft>
                          <a:spcPts val="0"/>
                        </a:spcAft>
                        <a:buNone/>
                      </a:pPr>
                      <a:r>
                        <a:rPr lang="en-US" sz="1000" b="1" i="0" u="none" strike="noStrike" noProof="0">
                          <a:solidFill>
                            <a:srgbClr val="000000"/>
                          </a:solidFill>
                          <a:latin typeface="Arial"/>
                        </a:rPr>
                        <a:t>National and regional subsidies and </a:t>
                      </a:r>
                      <a:endParaRPr lang="en-US"/>
                    </a:p>
                    <a:p>
                      <a:pPr lvl="0" algn="l">
                        <a:lnSpc>
                          <a:spcPct val="100000"/>
                        </a:lnSpc>
                        <a:spcBef>
                          <a:spcPts val="0"/>
                        </a:spcBef>
                        <a:spcAft>
                          <a:spcPts val="0"/>
                        </a:spcAft>
                        <a:buNone/>
                      </a:pPr>
                      <a:r>
                        <a:rPr lang="en-US" sz="1000" b="1" i="0" u="none" strike="noStrike" noProof="0">
                          <a:solidFill>
                            <a:srgbClr val="000000"/>
                          </a:solidFill>
                          <a:latin typeface="Arial"/>
                        </a:rPr>
                        <a:t>tax breaks;</a:t>
                      </a:r>
                      <a:r>
                        <a:rPr lang="en-US" sz="1000" b="0" i="0" u="none" strike="noStrike" noProof="0">
                          <a:solidFill>
                            <a:srgbClr val="000000"/>
                          </a:solidFill>
                          <a:latin typeface="Arial"/>
                        </a:rPr>
                        <a:t> Industrial wind </a:t>
                      </a:r>
                      <a:r>
                        <a:rPr lang="en-US" sz="1000" b="0" i="0" u="none" strike="noStrike" kern="1200" noProof="0">
                          <a:solidFill>
                            <a:srgbClr val="000000"/>
                          </a:solidFill>
                          <a:latin typeface="Arial"/>
                          <a:ea typeface="+mn-ea"/>
                          <a:cs typeface="+mn-cs"/>
                        </a:rPr>
                        <a:t>policy and market mechanisms such as green power trading</a:t>
                      </a:r>
                      <a:endParaRPr lang="en-US"/>
                    </a:p>
                  </a:txBody>
                  <a:tcPr>
                    <a:lnT w="12700">
                      <a:solidFill>
                        <a:schemeClr val="tx1"/>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33350793"/>
                  </a:ext>
                </a:extLst>
              </a:tr>
              <a:tr h="707236">
                <a:tc>
                  <a:txBody>
                    <a:bodyPr/>
                    <a:lstStyle/>
                    <a:p>
                      <a:pPr marL="177800" lvl="0" indent="-177800" algn="l">
                        <a:buNone/>
                      </a:pPr>
                      <a:r>
                        <a:rPr lang="en-US" sz="1000" b="1" i="0"/>
                        <a:t>Manufacturing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000" b="1" i="0"/>
                        <a:t>Advanced manufacturing production tax credit </a:t>
                      </a:r>
                      <a:r>
                        <a:rPr lang="en-US" sz="1000" b="0" i="0"/>
                        <a:t>for wind components; bonus credit for domestic content threshold</a:t>
                      </a:r>
                      <a:endParaRPr lang="en-US" sz="1000" b="0" i="0" kern="1200" noProof="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spcBef>
                          <a:spcPts val="0"/>
                        </a:spcBef>
                        <a:buNone/>
                      </a:pPr>
                      <a:r>
                        <a:rPr lang="en-US" sz="1000" b="1" i="0" u="none" strike="noStrike" noProof="0">
                          <a:solidFill>
                            <a:srgbClr val="000000"/>
                          </a:solidFill>
                          <a:latin typeface="Arial"/>
                        </a:rPr>
                        <a:t>Net Zero Industry Act (proposal) </a:t>
                      </a:r>
                      <a:r>
                        <a:rPr lang="en-US" sz="1000" b="0" i="0" u="none" strike="noStrike" noProof="0">
                          <a:solidFill>
                            <a:srgbClr val="000000"/>
                          </a:solidFill>
                          <a:latin typeface="Arial"/>
                        </a:rPr>
                        <a:t>and</a:t>
                      </a:r>
                      <a:r>
                        <a:rPr lang="en-US" sz="1000" b="1" i="0" u="none" strike="noStrike" noProof="0">
                          <a:solidFill>
                            <a:srgbClr val="000000"/>
                          </a:solidFill>
                          <a:latin typeface="Arial"/>
                        </a:rPr>
                        <a:t> </a:t>
                      </a:r>
                      <a:r>
                        <a:rPr lang="en-US" sz="1000" b="0" i="0" u="none" strike="noStrike" noProof="0">
                          <a:solidFill>
                            <a:srgbClr val="000000"/>
                          </a:solidFill>
                          <a:latin typeface="Arial"/>
                        </a:rPr>
                        <a:t>Critical Raw Materials Act to scale up manufacturing facilities for clean energy</a:t>
                      </a:r>
                      <a:endParaRPr lang="en-US" sz="1000" b="0" i="0" u="none" strike="noStrike" noProof="0">
                        <a:solidFill>
                          <a:srgbClr val="000000"/>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000" b="1"/>
                        <a:t>Direct and Indirect subsidies for manufacturing </a:t>
                      </a:r>
                      <a:r>
                        <a:rPr lang="en-US" sz="1000" b="0"/>
                        <a:t>(including steel)</a:t>
                      </a:r>
                      <a:r>
                        <a:rPr lang="en-US" sz="1000" b="1"/>
                        <a:t>; </a:t>
                      </a:r>
                      <a:r>
                        <a:rPr lang="en-US" sz="1000" b="0"/>
                        <a:t>tax incentives and custom duties </a:t>
                      </a:r>
                      <a:r>
                        <a:rPr lang="en-US" sz="1000" b="1"/>
                        <a:t> </a:t>
                      </a:r>
                      <a:endParaRPr lang="en-US" sz="10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566904"/>
                  </a:ext>
                </a:extLst>
              </a:tr>
              <a:tr h="589363">
                <a:tc>
                  <a:txBody>
                    <a:bodyPr/>
                    <a:lstStyle/>
                    <a:p>
                      <a:pPr marL="0" lvl="0" indent="0" algn="l">
                        <a:buNone/>
                      </a:pPr>
                      <a:r>
                        <a:rPr lang="en-US" sz="1000" b="1"/>
                        <a:t>Permitting reforms/grid Integration</a:t>
                      </a:r>
                    </a:p>
                  </a:txBody>
                  <a:tcPr>
                    <a:lnT w="12700">
                      <a:solidFill>
                        <a:schemeClr val="tx1"/>
                      </a:solidFill>
                    </a:lnT>
                    <a:lnB w="12700">
                      <a:solidFill>
                        <a:schemeClr val="tx1"/>
                      </a:solidFill>
                    </a:lnB>
                  </a:tcPr>
                </a:tc>
                <a:tc>
                  <a:txBody>
                    <a:bodyPr/>
                    <a:lstStyle/>
                    <a:p>
                      <a:pPr marL="0" lvl="0" indent="0">
                        <a:spcBef>
                          <a:spcPts val="0"/>
                        </a:spcBef>
                        <a:buNone/>
                      </a:pPr>
                      <a:r>
                        <a:rPr lang="en-US" sz="1000" b="0" i="0" u="none" strike="noStrike" noProof="0">
                          <a:latin typeface="Arial"/>
                        </a:rPr>
                        <a:t>Outside of IRA, finalizing </a:t>
                      </a:r>
                      <a:r>
                        <a:rPr lang="en-US" sz="1000" b="1" i="0" u="none" strike="noStrike" noProof="0">
                          <a:latin typeface="Arial"/>
                        </a:rPr>
                        <a:t>new rules that streamline regulations </a:t>
                      </a:r>
                      <a:r>
                        <a:rPr lang="en-US" sz="1000" b="0" i="0" u="none" strike="noStrike" noProof="0">
                          <a:latin typeface="Arial"/>
                        </a:rPr>
                        <a:t>for wind permitting</a:t>
                      </a:r>
                    </a:p>
                  </a:txBody>
                  <a:tcPr>
                    <a:lnT w="12700">
                      <a:solidFill>
                        <a:schemeClr val="tx1"/>
                      </a:solidFill>
                    </a:lnT>
                    <a:lnB w="12700">
                      <a:solidFill>
                        <a:schemeClr val="tx1"/>
                      </a:solidFill>
                    </a:lnB>
                    <a:solidFill>
                      <a:schemeClr val="accent6">
                        <a:lumMod val="20000"/>
                        <a:lumOff val="80000"/>
                      </a:schemeClr>
                    </a:solidFill>
                  </a:tcPr>
                </a:tc>
                <a:tc>
                  <a:txBody>
                    <a:bodyPr/>
                    <a:lstStyle/>
                    <a:p>
                      <a:pPr marL="0" lvl="0" indent="0">
                        <a:spcBef>
                          <a:spcPts val="0"/>
                        </a:spcBef>
                        <a:buNone/>
                      </a:pPr>
                      <a:r>
                        <a:rPr lang="en-US" sz="1000" b="1" i="0" u="none" strike="noStrike" noProof="0">
                          <a:latin typeface="Arial"/>
                        </a:rPr>
                        <a:t>Digitalizing permitting processes </a:t>
                      </a:r>
                      <a:r>
                        <a:rPr lang="en-US" sz="1000" b="0" i="0" u="none" strike="noStrike" noProof="0">
                          <a:latin typeface="Arial"/>
                        </a:rPr>
                        <a:t>and technical assistance to members under the Accele-RES initiative</a:t>
                      </a:r>
                      <a:endParaRPr lang="en-US" b="0"/>
                    </a:p>
                  </a:txBody>
                  <a:tcPr>
                    <a:lnT w="12700">
                      <a:solidFill>
                        <a:schemeClr val="tx1"/>
                      </a:solidFill>
                    </a:lnT>
                    <a:lnB w="12700">
                      <a:solidFill>
                        <a:schemeClr val="tx1"/>
                      </a:solidFill>
                    </a:lnB>
                    <a:solidFill>
                      <a:schemeClr val="accent5">
                        <a:lumMod val="20000"/>
                        <a:lumOff val="80000"/>
                      </a:schemeClr>
                    </a:solidFill>
                  </a:tcPr>
                </a:tc>
                <a:tc>
                  <a:txBody>
                    <a:bodyPr/>
                    <a:lstStyle/>
                    <a:p>
                      <a:pPr marL="0" lvl="0" indent="0" algn="l">
                        <a:lnSpc>
                          <a:spcPct val="100000"/>
                        </a:lnSpc>
                        <a:spcBef>
                          <a:spcPts val="0"/>
                        </a:spcBef>
                        <a:spcAft>
                          <a:spcPts val="0"/>
                        </a:spcAft>
                        <a:buNone/>
                      </a:pPr>
                      <a:r>
                        <a:rPr lang="en-US" sz="1000" b="1" i="0" u="none" strike="noStrike" noProof="0" dirty="0">
                          <a:latin typeface="Arial"/>
                        </a:rPr>
                        <a:t>Creating spot markets </a:t>
                      </a:r>
                      <a:r>
                        <a:rPr lang="en-US" sz="1000" b="0" i="0" u="none" strike="noStrike" noProof="0" dirty="0">
                          <a:latin typeface="Arial"/>
                        </a:rPr>
                        <a:t>among multiple province</a:t>
                      </a:r>
                      <a:r>
                        <a:rPr lang="en-US" sz="1000" b="0" i="0" dirty="0"/>
                        <a:t> and interprovincial transmissions</a:t>
                      </a:r>
                      <a:endParaRPr lang="en-US" i="0" dirty="0"/>
                    </a:p>
                  </a:txBody>
                  <a:tcPr>
                    <a:lnT w="12700">
                      <a:solidFill>
                        <a:schemeClr val="tx1"/>
                      </a:solidFill>
                    </a:lnT>
                    <a:lnB w="12700">
                      <a:solidFill>
                        <a:schemeClr val="tx1"/>
                      </a:solidFill>
                    </a:lnB>
                    <a:solidFill>
                      <a:schemeClr val="accent1">
                        <a:lumMod val="20000"/>
                        <a:lumOff val="80000"/>
                      </a:schemeClr>
                    </a:solidFill>
                  </a:tcPr>
                </a:tc>
                <a:extLst>
                  <a:ext uri="{0D108BD9-81ED-4DB2-BD59-A6C34878D82A}">
                    <a16:rowId xmlns:a16="http://schemas.microsoft.com/office/drawing/2014/main" val="3638971552"/>
                  </a:ext>
                </a:extLst>
              </a:tr>
            </a:tbl>
          </a:graphicData>
        </a:graphic>
      </p:graphicFrame>
      <p:sp>
        <p:nvSpPr>
          <p:cNvPr id="5" name="Oval 4">
            <a:extLst>
              <a:ext uri="{FF2B5EF4-FFF2-40B4-BE49-F238E27FC236}">
                <a16:creationId xmlns:a16="http://schemas.microsoft.com/office/drawing/2014/main" id="{94A74824-6487-7C0B-BCAF-F218DD999631}"/>
              </a:ext>
            </a:extLst>
          </p:cNvPr>
          <p:cNvSpPr>
            <a:spLocks noChangeAspect="1"/>
          </p:cNvSpPr>
          <p:nvPr/>
        </p:nvSpPr>
        <p:spPr bwMode="gray">
          <a:xfrm>
            <a:off x="3333343" y="1407840"/>
            <a:ext cx="230400" cy="23040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6" name="Oval 5">
            <a:extLst>
              <a:ext uri="{FF2B5EF4-FFF2-40B4-BE49-F238E27FC236}">
                <a16:creationId xmlns:a16="http://schemas.microsoft.com/office/drawing/2014/main" id="{676FDCAC-BF5C-CFD5-62E3-862C333E5027}"/>
              </a:ext>
            </a:extLst>
          </p:cNvPr>
          <p:cNvSpPr>
            <a:spLocks noChangeAspect="1"/>
          </p:cNvSpPr>
          <p:nvPr/>
        </p:nvSpPr>
        <p:spPr bwMode="gray">
          <a:xfrm>
            <a:off x="6707684" y="1407840"/>
            <a:ext cx="230400" cy="230400"/>
          </a:xfrm>
          <a:prstGeom prst="ellipse">
            <a:avLst/>
          </a:prstGeom>
          <a:solidFill>
            <a:srgbClr val="A83D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2</a:t>
            </a:r>
          </a:p>
        </p:txBody>
      </p:sp>
      <p:sp>
        <p:nvSpPr>
          <p:cNvPr id="7" name="Oval 6">
            <a:extLst>
              <a:ext uri="{FF2B5EF4-FFF2-40B4-BE49-F238E27FC236}">
                <a16:creationId xmlns:a16="http://schemas.microsoft.com/office/drawing/2014/main" id="{FB686D07-FBF6-D784-6399-6D42970A0F23}"/>
              </a:ext>
            </a:extLst>
          </p:cNvPr>
          <p:cNvSpPr>
            <a:spLocks noChangeAspect="1"/>
          </p:cNvSpPr>
          <p:nvPr/>
        </p:nvSpPr>
        <p:spPr bwMode="gray">
          <a:xfrm>
            <a:off x="10112748" y="1407840"/>
            <a:ext cx="230400" cy="2304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3</a:t>
            </a:r>
          </a:p>
        </p:txBody>
      </p:sp>
      <p:sp>
        <p:nvSpPr>
          <p:cNvPr id="10" name="btfpNotesBox962619">
            <a:extLst>
              <a:ext uri="{FF2B5EF4-FFF2-40B4-BE49-F238E27FC236}">
                <a16:creationId xmlns:a16="http://schemas.microsoft.com/office/drawing/2014/main" id="{58454485-DC2B-282E-C8C4-617A3707D849}"/>
              </a:ext>
            </a:extLst>
          </p:cNvPr>
          <p:cNvSpPr txBox="1"/>
          <p:nvPr>
            <p:custDataLst>
              <p:tags r:id="rId3"/>
            </p:custDataLst>
          </p:nvPr>
        </p:nvSpPr>
        <p:spPr bwMode="gray">
          <a:xfrm>
            <a:off x="329184" y="6419088"/>
            <a:ext cx="9386316"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ADB,</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China 14th Five-Year Plan</a:t>
            </a:r>
            <a:r>
              <a:rPr kumimoji="0" lang="en-US" sz="800" b="0" i="0" u="none" strike="noStrike" kern="1200" cap="none" spc="0" normalizeH="0" baseline="0" noProof="0" dirty="0">
                <a:ln>
                  <a:noFill/>
                </a:ln>
                <a:solidFill>
                  <a:srgbClr val="000000"/>
                </a:solidFill>
                <a:effectLst/>
                <a:uLnTx/>
                <a:uFillTx/>
                <a:latin typeface="Arial"/>
                <a:ea typeface="+mn-ea"/>
                <a:cs typeface="+mn-cs"/>
              </a:rPr>
              <a:t> (2021); EU,</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European Wind Power Action Plan</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Office of Energy Efficiency &amp; Renewable Energy,</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Inflation Reduction Act Spurs Breakthrough in Domestic Wind Production</a:t>
            </a:r>
            <a:r>
              <a:rPr kumimoji="0" lang="en-US" sz="800" b="0" i="0" u="none" strike="noStrike" kern="1200" cap="none" spc="0" normalizeH="0" baseline="0" noProof="0" dirty="0">
                <a:ln>
                  <a:noFill/>
                </a:ln>
                <a:solidFill>
                  <a:srgbClr val="000000"/>
                </a:solidFill>
                <a:effectLst/>
                <a:uLnTx/>
                <a:uFillTx/>
                <a:latin typeface="Arial"/>
                <a:ea typeface="+mn-ea"/>
                <a:cs typeface="+mn-cs"/>
              </a:rPr>
              <a:t> (2023); Ember Energy,</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Global Renewable Energy Target Tracker 2030</a:t>
            </a:r>
            <a:r>
              <a:rPr kumimoji="0" lang="en-US" sz="800" b="0" i="0" u="none" strike="noStrike" kern="1200" cap="none" spc="0" normalizeH="0" baseline="0" noProof="0" dirty="0">
                <a:ln>
                  <a:noFill/>
                </a:ln>
                <a:solidFill>
                  <a:srgbClr val="000000"/>
                </a:solidFill>
                <a:effectLst/>
                <a:uLnTx/>
                <a:uFillTx/>
                <a:latin typeface="Arial"/>
                <a:ea typeface="+mn-ea"/>
                <a:cs typeface="+mn-cs"/>
              </a:rPr>
              <a:t>; S&amp;P,</a:t>
            </a:r>
            <a:r>
              <a:rPr kumimoji="0" lang="en-US" sz="800" b="0" i="0" u="none" strike="noStrike" kern="1200" cap="none" spc="0" normalizeH="0" noProof="0" dirty="0">
                <a:ln>
                  <a:noFill/>
                </a:ln>
                <a:solidFill>
                  <a:srgbClr val="000000"/>
                </a:solidFill>
                <a:effectLst/>
                <a:uLnTx/>
                <a:uFillTx/>
                <a:latin typeface="Arial"/>
                <a:ea typeface="+mn-ea"/>
                <a:cs typeface="+mn-cs"/>
              </a:rPr>
              <a:t> </a:t>
            </a:r>
            <a:r>
              <a:rPr lang="en-US" sz="800" dirty="0">
                <a:solidFill>
                  <a:srgbClr val="000000"/>
                </a:solidFill>
                <a:latin typeface="Arial"/>
                <a:hlinkClick r:id="rId13"/>
              </a:rPr>
              <a:t>China’s 14th Energy Five-Year Plan: Pivoting toward a ‘modern energy system’</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Gernot Wagner</a:t>
            </a:r>
            <a:r>
              <a:rPr lang="en-US" sz="800" dirty="0">
                <a:solidFill>
                  <a:srgbClr val="000000"/>
                </a:solidFill>
                <a:latin typeface="Arial"/>
              </a:rPr>
              <a:t>. </a:t>
            </a:r>
            <a:r>
              <a:rPr lang="en-US" sz="800" dirty="0">
                <a:solidFill>
                  <a:srgbClr val="000000"/>
                </a:solidFill>
                <a:hlinkClick r:id="rId15"/>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6"/>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sp>
        <p:nvSpPr>
          <p:cNvPr id="45" name="Text Placeholder 10">
            <a:extLst>
              <a:ext uri="{FF2B5EF4-FFF2-40B4-BE49-F238E27FC236}">
                <a16:creationId xmlns:a16="http://schemas.microsoft.com/office/drawing/2014/main" id="{3E882720-4D76-A0A3-1BBF-9808671876BD}"/>
              </a:ext>
            </a:extLst>
          </p:cNvPr>
          <p:cNvSpPr>
            <a:spLocks noGrp="1"/>
          </p:cNvSpPr>
          <p:nvPr>
            <p:custDataLst>
              <p:tags r:id="rId4"/>
            </p:custDataLst>
          </p:nvPr>
        </p:nvSpPr>
        <p:spPr bwMode="auto">
          <a:xfrm>
            <a:off x="329184" y="1067532"/>
            <a:ext cx="4921251" cy="246221"/>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lt"/>
                <a:cs typeface="Arial"/>
              </a:rPr>
              <a:t>Key policy drivers across select countries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6" name="Straight Connector 45">
            <a:extLst>
              <a:ext uri="{FF2B5EF4-FFF2-40B4-BE49-F238E27FC236}">
                <a16:creationId xmlns:a16="http://schemas.microsoft.com/office/drawing/2014/main" id="{921F9BD4-7341-2C11-0BC0-1E33AE6F9AFD}"/>
              </a:ext>
            </a:extLst>
          </p:cNvPr>
          <p:cNvCxnSpPr>
            <a:cxnSpLocks/>
          </p:cNvCxnSpPr>
          <p:nvPr/>
        </p:nvCxnSpPr>
        <p:spPr bwMode="gray">
          <a:xfrm>
            <a:off x="329184" y="1352491"/>
            <a:ext cx="11345534" cy="18731"/>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793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876414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5" name="think-cell Slide" r:id="rId15" imgW="592" imgH="591" progId="TCLayout.ActiveDocument.1">
                  <p:embed/>
                </p:oleObj>
              </mc:Choice>
              <mc:Fallback>
                <p:oleObj name="think-cell Slide" r:id="rId15" imgW="592" imgH="591" progId="TCLayout.ActiveDocument.1">
                  <p:embed/>
                  <p:pic>
                    <p:nvPicPr>
                      <p:cNvPr id="7" name="think-cell data - do not delete"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Inflation Reduction Act extends and improves wind investment and production tax credits</a:t>
            </a:r>
          </a:p>
        </p:txBody>
      </p:sp>
      <p:grpSp>
        <p:nvGrpSpPr>
          <p:cNvPr id="15" name="btfpColumnHeaderBox284602"/>
          <p:cNvGrpSpPr/>
          <p:nvPr>
            <p:custDataLst>
              <p:tags r:id="rId4"/>
            </p:custDataLst>
          </p:nvPr>
        </p:nvGrpSpPr>
        <p:grpSpPr>
          <a:xfrm>
            <a:off x="8378296" y="2477467"/>
            <a:ext cx="3483504" cy="297174"/>
            <a:chOff x="6366272" y="1291823"/>
            <a:chExt cx="5495528" cy="297174"/>
          </a:xfrm>
        </p:grpSpPr>
        <p:sp>
          <p:nvSpPr>
            <p:cNvPr id="16" name="btfpColumnHeaderBoxText284602"/>
            <p:cNvSpPr txBox="1"/>
            <p:nvPr/>
          </p:nvSpPr>
          <p:spPr bwMode="gray">
            <a:xfrm>
              <a:off x="6366272" y="1291823"/>
              <a:ext cx="5495528"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Wind Production Tax Credit (PTC)</a:t>
              </a:r>
            </a:p>
          </p:txBody>
        </p:sp>
        <p:cxnSp>
          <p:nvCxnSpPr>
            <p:cNvPr id="17" name="btfpColumnHeaderBoxLine284602"/>
            <p:cNvCxnSpPr/>
            <p:nvPr/>
          </p:nvCxnSpPr>
          <p:spPr bwMode="gray">
            <a:xfrm>
              <a:off x="6366272" y="1588997"/>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693473"/>
          <p:cNvGrpSpPr/>
          <p:nvPr>
            <p:custDataLst>
              <p:tags r:id="rId5"/>
            </p:custDataLst>
          </p:nvPr>
        </p:nvGrpSpPr>
        <p:grpSpPr>
          <a:xfrm>
            <a:off x="4125647" y="2477467"/>
            <a:ext cx="3482975" cy="291303"/>
            <a:chOff x="330200" y="1286359"/>
            <a:chExt cx="5495528" cy="291303"/>
          </a:xfrm>
        </p:grpSpPr>
        <p:sp>
          <p:nvSpPr>
            <p:cNvPr id="19" name="btfpColumnHeaderBoxText693473"/>
            <p:cNvSpPr txBox="1"/>
            <p:nvPr/>
          </p:nvSpPr>
          <p:spPr bwMode="gray">
            <a:xfrm>
              <a:off x="330200" y="1286359"/>
              <a:ext cx="5495528"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Wind Investment Tax Credit (ITC)</a:t>
              </a:r>
            </a:p>
          </p:txBody>
        </p:sp>
        <p:cxnSp>
          <p:nvCxnSpPr>
            <p:cNvPr id="20"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HeaderBox693473"/>
          <p:cNvGrpSpPr/>
          <p:nvPr>
            <p:custDataLst>
              <p:tags r:id="rId6"/>
            </p:custDataLst>
          </p:nvPr>
        </p:nvGrpSpPr>
        <p:grpSpPr>
          <a:xfrm>
            <a:off x="330200" y="2477467"/>
            <a:ext cx="3482975" cy="291303"/>
            <a:chOff x="330200" y="1286359"/>
            <a:chExt cx="5495528" cy="291303"/>
          </a:xfrm>
        </p:grpSpPr>
        <p:sp>
          <p:nvSpPr>
            <p:cNvPr id="23" name="btfpColumnHeaderBoxText693473"/>
            <p:cNvSpPr txBox="1"/>
            <p:nvPr/>
          </p:nvSpPr>
          <p:spPr bwMode="gray">
            <a:xfrm>
              <a:off x="330200" y="1286359"/>
              <a:ext cx="5495528"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Residential Wind Energy Credit</a:t>
              </a:r>
            </a:p>
          </p:txBody>
        </p:sp>
        <p:cxnSp>
          <p:nvCxnSpPr>
            <p:cNvPr id="24"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gray">
          <a:xfrm>
            <a:off x="330200" y="2104333"/>
            <a:ext cx="3482975"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Homeowners</a:t>
            </a:r>
          </a:p>
        </p:txBody>
      </p:sp>
      <p:sp>
        <p:nvSpPr>
          <p:cNvPr id="26" name="Rectangle 25"/>
          <p:cNvSpPr/>
          <p:nvPr/>
        </p:nvSpPr>
        <p:spPr bwMode="gray">
          <a:xfrm>
            <a:off x="4078288" y="2113858"/>
            <a:ext cx="7783512" cy="272299"/>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Businesses</a:t>
            </a:r>
          </a:p>
        </p:txBody>
      </p:sp>
      <p:sp>
        <p:nvSpPr>
          <p:cNvPr id="32" name="btfpNotesBox368131">
            <a:hlinkClick r:id="rId17"/>
          </p:cNvPr>
          <p:cNvSpPr txBox="1"/>
          <p:nvPr>
            <p:custDataLst>
              <p:tags r:id="rId7"/>
            </p:custDataLst>
          </p:nvPr>
        </p:nvSpPr>
        <p:spPr bwMode="gray">
          <a:xfrm>
            <a:off x="330199" y="6419088"/>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Office of Energy Efficiency &amp; Renewable Energy,</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Production Tax Credit and Investment Tax Credit for Wind Energy</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hlinkClick r:id="rId2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1"/>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btfpBulletedList239144"/>
          <p:cNvSpPr txBox="1"/>
          <p:nvPr>
            <p:custDataLst>
              <p:tags r:id="rId8"/>
            </p:custDataLst>
          </p:nvPr>
        </p:nvSpPr>
        <p:spPr bwMode="gray">
          <a:xfrm>
            <a:off x="330200" y="4061364"/>
            <a:ext cx="3482975" cy="1811641"/>
          </a:xfrm>
          <a:prstGeom prst="rect">
            <a:avLst/>
          </a:prstGeom>
          <a:noFill/>
        </p:spPr>
        <p:txBody>
          <a:bodyPr vert="horz" wrap="square" lIns="36000" tIns="36000" rIns="36000" bIns="36000" rtlCol="0" anchor="t">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Expenses covered</a:t>
            </a:r>
            <a:r>
              <a:rPr kumimoji="0" lang="en-US" sz="1100" b="0" i="0" u="none" strike="noStrike" kern="1200" cap="none" spc="0" normalizeH="0" baseline="0" noProof="0">
                <a:ln>
                  <a:noFill/>
                </a:ln>
                <a:solidFill>
                  <a:srgbClr val="000000"/>
                </a:solidFill>
                <a:effectLst/>
                <a:uLnTx/>
                <a:uFillTx/>
                <a:latin typeface="Arial"/>
                <a:ea typeface="+mn-ea"/>
                <a:cs typeface="+mn-cs"/>
              </a:rPr>
              <a:t> </a:t>
            </a:r>
            <a:r>
              <a:rPr kumimoji="0" lang="en-US" sz="1100" b="1" i="0" u="none" strike="noStrike" kern="1200" cap="none" spc="0" normalizeH="0" baseline="0" noProof="0">
                <a:ln>
                  <a:noFill/>
                </a:ln>
                <a:solidFill>
                  <a:srgbClr val="000000"/>
                </a:solidFill>
                <a:effectLst/>
                <a:uLnTx/>
                <a:uFillTx/>
                <a:latin typeface="Arial"/>
                <a:ea typeface="+mn-ea"/>
                <a:cs typeface="+mn-cs"/>
              </a:rPr>
              <a:t>by the tax credit include:</a:t>
            </a:r>
          </a:p>
          <a:p>
            <a:pPr marL="355600" marR="0" lvl="1" indent="-177800" algn="l" defTabSz="711200" rtl="0" eaLnBrk="1" fontAlgn="auto" latinLnBrk="0" hangingPunct="1">
              <a:lnSpc>
                <a:spcPct val="100000"/>
              </a:lnSpc>
              <a:spcBef>
                <a:spcPts val="300"/>
              </a:spcBef>
              <a:spcAft>
                <a:spcPts val="0"/>
              </a:spcAft>
              <a:buClrTx/>
              <a:buSzTx/>
              <a:buFontTx/>
              <a:buChar char="–"/>
              <a:tabLst/>
              <a:defRPr/>
            </a:pPr>
            <a:r>
              <a:rPr kumimoji="0" lang="en-US" sz="900" b="0" i="0" u="none" strike="noStrike" kern="1200" cap="none" spc="0" normalizeH="0" baseline="0" noProof="0">
                <a:ln>
                  <a:noFill/>
                </a:ln>
                <a:solidFill>
                  <a:srgbClr val="333333"/>
                </a:solidFill>
                <a:effectLst/>
                <a:uLnTx/>
                <a:uFillTx/>
                <a:latin typeface="Arial"/>
                <a:ea typeface="+mn-ea"/>
                <a:cs typeface="Arial"/>
              </a:rPr>
              <a:t>Labor costs for on-site preparation, assembly, or original system installation </a:t>
            </a:r>
            <a:endParaRPr kumimoji="0" lang="en-US" sz="900" b="0"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300"/>
              </a:spcBef>
              <a:spcAft>
                <a:spcPts val="0"/>
              </a:spcAft>
              <a:buClrTx/>
              <a:buSzTx/>
              <a:buFontTx/>
              <a:buChar char="–"/>
              <a:tabLst/>
              <a:defRPr/>
            </a:pPr>
            <a:r>
              <a:rPr kumimoji="0" lang="en-US" sz="900" b="0" i="0" u="none" strike="noStrike" kern="1200" cap="none" spc="0" normalizeH="0" baseline="0" noProof="0">
                <a:ln>
                  <a:noFill/>
                </a:ln>
                <a:solidFill>
                  <a:srgbClr val="333333"/>
                </a:solidFill>
                <a:effectLst/>
                <a:uLnTx/>
                <a:uFillTx/>
                <a:latin typeface="Arial"/>
                <a:ea typeface="+mn-ea"/>
                <a:cs typeface="Arial"/>
              </a:rPr>
              <a:t>Piping or wiring to interconnect a system to </a:t>
            </a:r>
            <a:r>
              <a:rPr lang="en-US" sz="900">
                <a:solidFill>
                  <a:srgbClr val="333333"/>
                </a:solidFill>
                <a:latin typeface="Arial"/>
                <a:cs typeface="Arial"/>
              </a:rPr>
              <a:t>a</a:t>
            </a:r>
            <a:r>
              <a:rPr kumimoji="0" lang="en-US" sz="900" b="0" i="0" u="none" strike="noStrike" kern="1200" cap="none" spc="0" normalizeH="0" baseline="0" noProof="0">
                <a:ln>
                  <a:noFill/>
                </a:ln>
                <a:solidFill>
                  <a:srgbClr val="333333"/>
                </a:solidFill>
                <a:effectLst/>
                <a:uLnTx/>
                <a:uFillTx/>
                <a:latin typeface="Arial"/>
                <a:ea typeface="+mn-ea"/>
                <a:cs typeface="Arial"/>
              </a:rPr>
              <a:t> home </a:t>
            </a:r>
            <a:endParaRPr kumimoji="0" lang="en-US" sz="900" b="0" i="0" u="none" strike="noStrike" kern="1200" cap="none" spc="0" normalizeH="0" baseline="0" noProof="0">
              <a:ln>
                <a:noFill/>
              </a:ln>
              <a:solidFill>
                <a:srgbClr val="000000"/>
              </a:solidFill>
              <a:effectLst/>
              <a:uLnTx/>
              <a:uFillTx/>
              <a:latin typeface="Arial"/>
              <a:ea typeface="+mn-ea"/>
              <a:cs typeface="Arial"/>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The tax credit applies to existing homes, newly constructed homes, principal residences, and second homes. It is not applicable for rental properties.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endParaRPr kumimoji="0" lang="en-US" sz="1100" b="0" i="0" u="none" strike="noStrike" kern="1200" cap="none" spc="0" normalizeH="0" baseline="0" noProof="0">
              <a:ln>
                <a:noFill/>
              </a:ln>
              <a:solidFill>
                <a:srgbClr val="000000"/>
              </a:solidFill>
              <a:effectLst/>
              <a:uLnTx/>
              <a:uFillTx/>
              <a:latin typeface="Arial"/>
              <a:ea typeface="+mn-ea"/>
              <a:cs typeface="Arial"/>
            </a:endParaRPr>
          </a:p>
        </p:txBody>
      </p:sp>
      <p:sp>
        <p:nvSpPr>
          <p:cNvPr id="35" name="btfpBulletedList239144"/>
          <p:cNvSpPr txBox="1"/>
          <p:nvPr>
            <p:custDataLst>
              <p:tags r:id="rId9"/>
            </p:custDataLst>
          </p:nvPr>
        </p:nvSpPr>
        <p:spPr bwMode="gray">
          <a:xfrm>
            <a:off x="8381997" y="3829428"/>
            <a:ext cx="3482975" cy="1242254"/>
          </a:xfrm>
          <a:prstGeom prst="rect">
            <a:avLst/>
          </a:prstGeom>
          <a:noFill/>
        </p:spPr>
        <p:txBody>
          <a:bodyPr vert="horz" wrap="square" lIns="36000" tIns="36000" rIns="36000" bIns="36000" rtlCol="0" anchor="t">
            <a:spAutoFit/>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The tax credit </a:t>
            </a:r>
            <a:r>
              <a:rPr kumimoji="0" lang="en-US" sz="1100" b="1" i="0" u="none" strike="noStrike" kern="1200" cap="none" spc="0" normalizeH="0" baseline="0" noProof="0">
                <a:ln>
                  <a:noFill/>
                </a:ln>
                <a:solidFill>
                  <a:srgbClr val="000000"/>
                </a:solidFill>
                <a:effectLst/>
                <a:uLnTx/>
                <a:uFillTx/>
                <a:latin typeface="Arial"/>
                <a:ea typeface="+mn-ea"/>
                <a:cs typeface="+mn-cs"/>
              </a:rPr>
              <a:t>begins phasing out in 2032 </a:t>
            </a:r>
            <a:r>
              <a:rPr kumimoji="0" lang="en-US" sz="1100" b="0" i="0" u="none" strike="noStrike" kern="1200" cap="none" spc="0" normalizeH="0" baseline="0" noProof="0">
                <a:ln>
                  <a:noFill/>
                </a:ln>
                <a:solidFill>
                  <a:srgbClr val="000000"/>
                </a:solidFill>
                <a:effectLst/>
                <a:uLnTx/>
                <a:uFillTx/>
                <a:latin typeface="Arial"/>
                <a:ea typeface="+mn-ea"/>
                <a:cs typeface="+mn-cs"/>
              </a:rPr>
              <a:t>and </a:t>
            </a:r>
            <a:r>
              <a:rPr kumimoji="0" lang="en-US" sz="1100" b="1" i="0" u="none" strike="noStrike" kern="1200" cap="none" spc="0" normalizeH="0" baseline="0" noProof="0">
                <a:ln>
                  <a:noFill/>
                </a:ln>
                <a:solidFill>
                  <a:srgbClr val="000000"/>
                </a:solidFill>
                <a:effectLst/>
                <a:uLnTx/>
                <a:uFillTx/>
                <a:latin typeface="Arial"/>
                <a:ea typeface="+mn-ea"/>
                <a:cs typeface="+mn-cs"/>
              </a:rPr>
              <a:t>ends by 2035</a:t>
            </a:r>
            <a:r>
              <a:rPr kumimoji="0" lang="en-US" sz="1100" b="0" i="0" u="none" strike="noStrike" kern="1200" cap="none" spc="0" normalizeH="0" baseline="0" noProof="0">
                <a:ln>
                  <a:noFill/>
                </a:ln>
                <a:solidFill>
                  <a:srgbClr val="000000"/>
                </a:solidFill>
                <a:effectLst/>
                <a:uLnTx/>
                <a:uFillTx/>
                <a:latin typeface="Arial"/>
                <a:ea typeface="+mn-ea"/>
                <a:cs typeface="+mn-cs"/>
              </a:rPr>
              <a:t>, or when the U</a:t>
            </a:r>
            <a:r>
              <a:rPr lang="en-US" sz="1100">
                <a:solidFill>
                  <a:srgbClr val="000000"/>
                </a:solidFill>
                <a:latin typeface="Arial"/>
              </a:rPr>
              <a:t>S</a:t>
            </a:r>
            <a:r>
              <a:rPr kumimoji="0" lang="en-US" sz="1100" b="0" i="0" u="none" strike="noStrike" kern="1200" cap="none" spc="0" normalizeH="0" baseline="0" noProof="0">
                <a:ln>
                  <a:noFill/>
                </a:ln>
                <a:solidFill>
                  <a:srgbClr val="000000"/>
                </a:solidFill>
                <a:effectLst/>
                <a:uLnTx/>
                <a:uFillTx/>
                <a:latin typeface="Arial"/>
                <a:ea typeface="+mn-ea"/>
                <a:cs typeface="+mn-cs"/>
              </a:rPr>
              <a:t> treasury secretary determines there has been a 75% reduction in annual greenhouse gas emissions.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100">
                <a:solidFill>
                  <a:srgbClr val="000000"/>
                </a:solidFill>
                <a:latin typeface="Arial"/>
              </a:rPr>
              <a:t>The </a:t>
            </a:r>
            <a:r>
              <a:rPr lang="en-US" sz="1100" b="1">
                <a:solidFill>
                  <a:srgbClr val="000000"/>
                </a:solidFill>
                <a:latin typeface="Arial"/>
              </a:rPr>
              <a:t>inflation-adjusted PTC </a:t>
            </a:r>
            <a:r>
              <a:rPr lang="en-US" sz="1100">
                <a:solidFill>
                  <a:srgbClr val="000000"/>
                </a:solidFill>
                <a:latin typeface="Arial"/>
              </a:rPr>
              <a:t>for projects sold in 2023 </a:t>
            </a:r>
            <a:r>
              <a:rPr lang="en-US" sz="1100">
                <a:solidFill>
                  <a:schemeClr val="accent2"/>
                </a:solidFill>
                <a:latin typeface="Arial"/>
              </a:rPr>
              <a:t>was </a:t>
            </a:r>
            <a:r>
              <a:rPr kumimoji="0" lang="en-US" sz="1100" b="1" i="0" u="none" strike="noStrike" kern="1200" cap="none" spc="0" normalizeH="0" baseline="0" noProof="0">
                <a:ln>
                  <a:noFill/>
                </a:ln>
                <a:solidFill>
                  <a:schemeClr val="accent2"/>
                </a:solidFill>
                <a:effectLst/>
                <a:uLnTx/>
                <a:uFillTx/>
                <a:latin typeface="Arial"/>
                <a:ea typeface="+mn-ea"/>
                <a:cs typeface="+mn-cs"/>
              </a:rPr>
              <a:t>¢2.75 per kWh.</a:t>
            </a:r>
          </a:p>
        </p:txBody>
      </p:sp>
      <p:sp>
        <p:nvSpPr>
          <p:cNvPr id="29" name="btfpBulletedList239144"/>
          <p:cNvSpPr txBox="1"/>
          <p:nvPr>
            <p:custDataLst>
              <p:tags r:id="rId10"/>
            </p:custDataLst>
          </p:nvPr>
        </p:nvSpPr>
        <p:spPr bwMode="gray">
          <a:xfrm>
            <a:off x="4133585" y="4042314"/>
            <a:ext cx="3482975" cy="634395"/>
          </a:xfrm>
          <a:prstGeom prst="rect">
            <a:avLst/>
          </a:prstGeom>
          <a:noFill/>
        </p:spPr>
        <p:txBody>
          <a:bodyPr vert="horz" wrap="square" lIns="36000" tIns="36000" rIns="36000" bIns="36000" rtlCol="0" anchor="t">
            <a:spAutoFit/>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Expenses covered by the tax credit include:</a:t>
            </a:r>
            <a:endParaRPr kumimoji="0" lang="en-US" sz="900" b="1"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300"/>
              </a:spcBef>
              <a:spcAft>
                <a:spcPts val="0"/>
              </a:spcAft>
              <a:buClrTx/>
              <a:buSzTx/>
              <a:buFontTx/>
              <a:buChar char="–"/>
              <a:tabLst/>
              <a:defRPr/>
            </a:pPr>
            <a:r>
              <a:rPr kumimoji="0" lang="en-US" sz="900" b="0" i="0" u="none" strike="noStrike" kern="1200" cap="none" spc="0" normalizeH="0" baseline="0" noProof="0">
                <a:ln>
                  <a:noFill/>
                </a:ln>
                <a:solidFill>
                  <a:srgbClr val="333333"/>
                </a:solidFill>
                <a:effectLst/>
                <a:uLnTx/>
                <a:uFillTx/>
                <a:latin typeface="Arial"/>
                <a:ea typeface="+mn-ea"/>
                <a:cs typeface="Arial"/>
              </a:rPr>
              <a:t>Cost of installed equipment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900" b="0" i="0" u="none" strike="noStrike" kern="1200" cap="none" spc="0" normalizeH="0" baseline="0" noProof="0">
              <a:ln>
                <a:noFill/>
              </a:ln>
              <a:solidFill>
                <a:srgbClr val="000000"/>
              </a:solidFill>
              <a:effectLst/>
              <a:uLnTx/>
              <a:uFillTx/>
              <a:latin typeface="Arial"/>
              <a:ea typeface="+mn-ea"/>
              <a:cs typeface="Arial"/>
            </a:endParaRPr>
          </a:p>
        </p:txBody>
      </p:sp>
      <p:grpSp>
        <p:nvGrpSpPr>
          <p:cNvPr id="27" name="btfpConclusionArrow416297"/>
          <p:cNvGrpSpPr/>
          <p:nvPr>
            <p:custDataLst>
              <p:tags r:id="rId11"/>
            </p:custDataLst>
          </p:nvPr>
        </p:nvGrpSpPr>
        <p:grpSpPr>
          <a:xfrm>
            <a:off x="4135171" y="5552761"/>
            <a:ext cx="7717102" cy="278461"/>
            <a:chOff x="-1033365" y="823913"/>
            <a:chExt cx="11853467" cy="363375"/>
          </a:xfrm>
          <a:solidFill>
            <a:schemeClr val="accent1"/>
          </a:solidFill>
        </p:grpSpPr>
        <p:sp>
          <p:nvSpPr>
            <p:cNvPr id="30" name="btfpConclusionArrowPointer416297"/>
            <p:cNvSpPr/>
            <p:nvPr/>
          </p:nvSpPr>
          <p:spPr bwMode="gray">
            <a:xfrm>
              <a:off x="4624169" y="823913"/>
              <a:ext cx="845637" cy="312737"/>
            </a:xfrm>
            <a:prstGeom prst="downArrow">
              <a:avLst>
                <a:gd name="adj1" fmla="val 50000"/>
                <a:gd name="adj2" fmla="val 70000"/>
              </a:avLst>
            </a:prstGeom>
            <a:grp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31" name="btfpConclusionArrowLineLeft416297"/>
            <p:cNvCxnSpPr/>
            <p:nvPr/>
          </p:nvCxnSpPr>
          <p:spPr bwMode="gray">
            <a:xfrm>
              <a:off x="-1033365" y="1162429"/>
              <a:ext cx="5629444" cy="24859"/>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nclusionArrowLineRight416297"/>
            <p:cNvCxnSpPr/>
            <p:nvPr/>
          </p:nvCxnSpPr>
          <p:spPr bwMode="gray">
            <a:xfrm>
              <a:off x="5585679"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7" name="btfpConclusionArrowText416297"/>
          <p:cNvSpPr txBox="1"/>
          <p:nvPr/>
        </p:nvSpPr>
        <p:spPr bwMode="gray">
          <a:xfrm>
            <a:off x="4349485" y="5797301"/>
            <a:ext cx="7507553" cy="772326"/>
          </a:xfrm>
          <a:prstGeom prst="rect">
            <a:avLst/>
          </a:prstGeom>
          <a:noFill/>
        </p:spPr>
        <p:txBody>
          <a:bodyPr vert="horz" wrap="square" lIns="36036" tIns="36036" rIns="36036" bIns="180181" rtlCol="0" anchor="ctr">
            <a:spAutoFit/>
          </a:bodyPr>
          <a:lstStyle/>
          <a:p>
            <a:pPr marL="177800" marR="0" lvl="0" indent="-177800" algn="ctr" defTabSz="7112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09BDB"/>
                </a:solidFill>
                <a:effectLst/>
                <a:uLnTx/>
                <a:uFillTx/>
                <a:latin typeface="Arial"/>
                <a:ea typeface="+mn-ea"/>
                <a:cs typeface="+mn-cs"/>
              </a:rPr>
              <a:t>Business owners cannot claim the ITC and PTC for the same wind installation.</a:t>
            </a:r>
            <a:endParaRPr kumimoji="0" lang="en-US" sz="1200" b="1" i="0" u="none" strike="noStrike" kern="1200" cap="none" spc="0" normalizeH="0" baseline="0" noProof="0">
              <a:ln>
                <a:noFill/>
              </a:ln>
              <a:solidFill>
                <a:srgbClr val="009BDB"/>
              </a:solidFill>
              <a:effectLst/>
              <a:uLnTx/>
              <a:uFillTx/>
              <a:latin typeface="Arial"/>
              <a:ea typeface="+mn-ea"/>
              <a:cs typeface="Arial"/>
            </a:endParaRPr>
          </a:p>
          <a:p>
            <a:pPr marL="177800" marR="0" lvl="0" indent="-177800" algn="ctr" defTabSz="7112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09BDB"/>
                </a:solidFill>
                <a:effectLst/>
                <a:uLnTx/>
                <a:uFillTx/>
                <a:latin typeface="Arial"/>
                <a:ea typeface="+mn-ea"/>
                <a:cs typeface="+mn-cs"/>
              </a:rPr>
              <a:t>Components produced in facilities that received the manufacturing ITC are not eligible for the advanced manufacturing production credits.</a:t>
            </a:r>
            <a:endParaRPr kumimoji="0" lang="en-US" sz="1200" b="1" i="0" u="none" strike="noStrike" kern="1200" cap="none" spc="0" normalizeH="0" baseline="0" noProof="0">
              <a:ln>
                <a:noFill/>
              </a:ln>
              <a:solidFill>
                <a:srgbClr val="009BDB"/>
              </a:solidFill>
              <a:effectLst/>
              <a:uLnTx/>
              <a:uFillTx/>
              <a:latin typeface="Arial"/>
              <a:ea typeface="+mn-ea"/>
              <a:cs typeface="Arial"/>
            </a:endParaRPr>
          </a:p>
        </p:txBody>
      </p:sp>
      <p:sp>
        <p:nvSpPr>
          <p:cNvPr id="9" name="Rectangle 8"/>
          <p:cNvSpPr/>
          <p:nvPr/>
        </p:nvSpPr>
        <p:spPr bwMode="gray">
          <a:xfrm>
            <a:off x="382283" y="2837496"/>
            <a:ext cx="3378808" cy="9601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9BDB"/>
                </a:solidFill>
                <a:effectLst/>
                <a:uLnTx/>
                <a:uFillTx/>
                <a:latin typeface="Arial"/>
                <a:ea typeface="+mn-ea"/>
                <a:cs typeface="+mn-cs"/>
              </a:rPr>
              <a:t>30%</a:t>
            </a: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of the expenses of an installed wind system </a:t>
            </a:r>
            <a:br>
              <a:rPr kumimoji="0" lang="en-US" sz="1100" b="1" i="0" u="none" strike="noStrike" kern="1200" cap="none" spc="0" normalizeH="0" baseline="0" noProof="0">
                <a:ln>
                  <a:noFill/>
                </a:ln>
                <a:solidFill>
                  <a:srgbClr val="000000"/>
                </a:solidFill>
                <a:effectLst/>
                <a:uLnTx/>
                <a:uFillTx/>
                <a:latin typeface="Arial"/>
                <a:ea typeface="+mn-ea"/>
                <a:cs typeface="+mn-cs"/>
              </a:rPr>
            </a:br>
            <a:r>
              <a:rPr kumimoji="0" lang="en-US" sz="1100" b="1" i="0" u="none" strike="noStrike" kern="1200" cap="none" spc="0" normalizeH="0" baseline="0" noProof="0">
                <a:ln>
                  <a:noFill/>
                </a:ln>
                <a:solidFill>
                  <a:srgbClr val="000000"/>
                </a:solidFill>
                <a:effectLst/>
                <a:uLnTx/>
                <a:uFillTx/>
                <a:latin typeface="Arial"/>
                <a:ea typeface="+mn-ea"/>
                <a:cs typeface="+mn-cs"/>
              </a:rPr>
              <a:t>(100 kW or less) </a:t>
            </a:r>
            <a:r>
              <a:rPr kumimoji="0" lang="en-US" sz="1100" b="0" i="0" u="none" strike="noStrike" kern="1200" cap="none" spc="0" normalizeH="0" baseline="0" noProof="0">
                <a:ln>
                  <a:noFill/>
                </a:ln>
                <a:solidFill>
                  <a:srgbClr val="000000"/>
                </a:solidFill>
                <a:effectLst/>
                <a:uLnTx/>
                <a:uFillTx/>
                <a:latin typeface="Arial"/>
                <a:ea typeface="+mn-ea"/>
                <a:cs typeface="+mn-cs"/>
              </a:rPr>
              <a:t>can be </a:t>
            </a:r>
            <a:r>
              <a:rPr kumimoji="0" lang="en-US" sz="1100" b="1" i="0" u="none" strike="noStrike" kern="1200" cap="none" spc="0" normalizeH="0" baseline="0" noProof="0">
                <a:ln>
                  <a:noFill/>
                </a:ln>
                <a:solidFill>
                  <a:srgbClr val="000000"/>
                </a:solidFill>
                <a:effectLst/>
                <a:uLnTx/>
                <a:uFillTx/>
                <a:latin typeface="Arial"/>
                <a:ea typeface="+mn-ea"/>
                <a:cs typeface="+mn-cs"/>
              </a:rPr>
              <a:t>subtracted from federal income taxes.</a:t>
            </a:r>
            <a:endParaRPr kumimoji="0" lang="en-US" sz="1100" b="1" i="0" u="none" strike="noStrike" kern="1200" cap="none" spc="0" normalizeH="0" baseline="0" noProof="0">
              <a:ln>
                <a:noFill/>
              </a:ln>
              <a:solidFill>
                <a:srgbClr val="000000"/>
              </a:solidFill>
              <a:effectLst/>
              <a:uLnTx/>
              <a:uFillTx/>
              <a:latin typeface="Arial"/>
              <a:ea typeface="+mn-ea"/>
              <a:cs typeface="Arial"/>
            </a:endParaRPr>
          </a:p>
        </p:txBody>
      </p:sp>
      <p:sp>
        <p:nvSpPr>
          <p:cNvPr id="39" name="Rectangle 38"/>
          <p:cNvSpPr/>
          <p:nvPr/>
        </p:nvSpPr>
        <p:spPr bwMode="gray">
          <a:xfrm>
            <a:off x="4185668" y="2837496"/>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9BDB"/>
                </a:solidFill>
                <a:effectLst/>
                <a:uLnTx/>
                <a:uFillTx/>
                <a:latin typeface="Arial"/>
                <a:ea typeface="+mn-ea"/>
                <a:cs typeface="+mn-cs"/>
              </a:rPr>
              <a:t>30%</a:t>
            </a: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of the expenses of an installed wind system </a:t>
            </a:r>
            <a:r>
              <a:rPr kumimoji="0" lang="en-US" sz="1100" b="0" i="0" u="none" strike="noStrike" kern="1200" cap="none" spc="0" normalizeH="0" baseline="0" noProof="0">
                <a:ln>
                  <a:noFill/>
                </a:ln>
                <a:solidFill>
                  <a:srgbClr val="000000"/>
                </a:solidFill>
                <a:effectLst/>
                <a:uLnTx/>
                <a:uFillTx/>
                <a:latin typeface="Arial"/>
                <a:ea typeface="+mn-ea"/>
                <a:cs typeface="+mn-cs"/>
              </a:rPr>
              <a:t>can be </a:t>
            </a:r>
            <a:r>
              <a:rPr kumimoji="0" lang="en-US" sz="1100" b="1" i="0" u="none" strike="noStrike" kern="1200" cap="none" spc="0" normalizeH="0" baseline="0" noProof="0">
                <a:ln>
                  <a:noFill/>
                </a:ln>
                <a:solidFill>
                  <a:srgbClr val="000000"/>
                </a:solidFill>
                <a:effectLst/>
                <a:uLnTx/>
                <a:uFillTx/>
                <a:latin typeface="Arial"/>
                <a:ea typeface="+mn-ea"/>
                <a:cs typeface="+mn-cs"/>
              </a:rPr>
              <a:t>subtracted from federal income taxes</a:t>
            </a:r>
            <a:r>
              <a:rPr lang="en-US" sz="1100" b="1">
                <a:solidFill>
                  <a:srgbClr val="000000"/>
                </a:solidFill>
                <a:latin typeface="Arial"/>
              </a:rPr>
              <a:t> </a:t>
            </a:r>
            <a:r>
              <a:rPr lang="en-US" sz="1100" i="1">
                <a:solidFill>
                  <a:srgbClr val="000000"/>
                </a:solidFill>
                <a:latin typeface="Arial"/>
              </a:rPr>
              <a:t>(u</a:t>
            </a:r>
            <a:r>
              <a:rPr kumimoji="0" lang="en-US" sz="1100" i="1" u="none" strike="noStrike" kern="1200" cap="none" spc="0" normalizeH="0" baseline="0" noProof="0">
                <a:ln>
                  <a:noFill/>
                </a:ln>
                <a:solidFill>
                  <a:srgbClr val="000000"/>
                </a:solidFill>
                <a:effectLst/>
                <a:uLnTx/>
                <a:uFillTx/>
                <a:latin typeface="Arial"/>
                <a:ea typeface="+mn-ea"/>
                <a:cs typeface="+mn-cs"/>
              </a:rPr>
              <a:t>p </a:t>
            </a:r>
            <a:r>
              <a:rPr kumimoji="0" lang="en-US" sz="1100" b="0" i="1" u="none" strike="noStrike" kern="1200" cap="none" spc="0" normalizeH="0" baseline="0" noProof="0">
                <a:ln>
                  <a:noFill/>
                </a:ln>
                <a:solidFill>
                  <a:srgbClr val="000000"/>
                </a:solidFill>
                <a:effectLst/>
                <a:uLnTx/>
                <a:uFillTx/>
                <a:latin typeface="Arial"/>
                <a:ea typeface="+mn-ea"/>
                <a:cs typeface="+mn-cs"/>
              </a:rPr>
              <a:t>to </a:t>
            </a:r>
            <a:r>
              <a:rPr kumimoji="0" lang="en-US" sz="1100" b="1" i="1" u="none" strike="noStrike" kern="1200" cap="none" spc="0" normalizeH="0" baseline="0" noProof="0">
                <a:ln>
                  <a:noFill/>
                </a:ln>
                <a:solidFill>
                  <a:srgbClr val="000000"/>
                </a:solidFill>
                <a:effectLst/>
                <a:uLnTx/>
                <a:uFillTx/>
                <a:latin typeface="Arial"/>
                <a:ea typeface="+mn-ea"/>
                <a:cs typeface="+mn-cs"/>
              </a:rPr>
              <a:t>50% </a:t>
            </a:r>
            <a:r>
              <a:rPr kumimoji="0" lang="en-US" sz="1100" b="0" i="1" u="none" strike="noStrike" kern="1200" cap="none" spc="0" normalizeH="0" baseline="0" noProof="0">
                <a:ln>
                  <a:noFill/>
                </a:ln>
                <a:solidFill>
                  <a:srgbClr val="000000"/>
                </a:solidFill>
                <a:effectLst/>
                <a:uLnTx/>
                <a:uFillTx/>
                <a:latin typeface="Arial"/>
                <a:ea typeface="+mn-ea"/>
                <a:cs typeface="+mn-cs"/>
              </a:rPr>
              <a:t>if certain conditions are met).</a:t>
            </a:r>
          </a:p>
        </p:txBody>
      </p:sp>
      <p:sp>
        <p:nvSpPr>
          <p:cNvPr id="40" name="Rectangle 39"/>
          <p:cNvSpPr/>
          <p:nvPr/>
        </p:nvSpPr>
        <p:spPr bwMode="gray">
          <a:xfrm>
            <a:off x="8423227" y="2837496"/>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9BDB"/>
                </a:solidFill>
                <a:effectLst/>
                <a:uLnTx/>
                <a:uFillTx/>
                <a:latin typeface="Arial"/>
                <a:ea typeface="+mn-ea"/>
                <a:cs typeface="+mn-cs"/>
              </a:rPr>
              <a:t>¢2.60 per kWh</a:t>
            </a: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of produced wind energy can </a:t>
            </a:r>
            <a:r>
              <a:rPr kumimoji="0" lang="en-US" sz="1100" i="0" u="none" strike="noStrike" kern="1200" cap="none" spc="0" normalizeH="0" baseline="0" noProof="0">
                <a:ln>
                  <a:noFill/>
                </a:ln>
                <a:solidFill>
                  <a:srgbClr val="000000"/>
                </a:solidFill>
                <a:effectLst/>
                <a:uLnTx/>
                <a:uFillTx/>
                <a:latin typeface="Arial"/>
                <a:ea typeface="+mn-ea"/>
                <a:cs typeface="+mn-cs"/>
              </a:rPr>
              <a:t>be</a:t>
            </a:r>
            <a:br>
              <a:rPr kumimoji="0" lang="en-US" sz="1100" b="1" i="0" u="none" strike="noStrike" kern="1200" cap="none" spc="0" normalizeH="0" baseline="0" noProof="0">
                <a:ln>
                  <a:noFill/>
                </a:ln>
                <a:solidFill>
                  <a:srgbClr val="000000"/>
                </a:solidFill>
                <a:effectLst/>
                <a:uLnTx/>
                <a:uFillTx/>
                <a:latin typeface="Arial"/>
                <a:ea typeface="+mn-ea"/>
                <a:cs typeface="+mn-cs"/>
              </a:rPr>
            </a:br>
            <a:r>
              <a:rPr kumimoji="0" lang="en-US" sz="1100" b="1" i="0" u="none" strike="noStrike" kern="1200" cap="none" spc="0" normalizeH="0" baseline="0" noProof="0">
                <a:ln>
                  <a:noFill/>
                </a:ln>
                <a:solidFill>
                  <a:srgbClr val="000000"/>
                </a:solidFill>
                <a:effectLst/>
                <a:uLnTx/>
                <a:uFillTx/>
                <a:latin typeface="Arial"/>
                <a:ea typeface="+mn-ea"/>
                <a:cs typeface="+mn-cs"/>
              </a:rPr>
              <a:t>subtracted from federal income taxes.</a:t>
            </a:r>
            <a:endParaRPr kumimoji="0" lang="en-US" sz="11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711200" rtl="0" eaLnBrk="1" fontAlgn="auto" latinLnBrk="0" hangingPunct="1">
              <a:lnSpc>
                <a:spcPct val="100000"/>
              </a:lnSpc>
              <a:spcBef>
                <a:spcPts val="600"/>
              </a:spcBef>
              <a:spcAft>
                <a:spcPts val="0"/>
              </a:spcAft>
              <a:buClrTx/>
              <a:buSzTx/>
              <a:buFontTx/>
              <a:buNone/>
              <a:tabLst/>
              <a:defRPr/>
            </a:pPr>
            <a:endParaRPr kumimoji="0" lang="en-US" sz="1100" b="0" i="1" u="none" strike="noStrike" kern="1200" cap="none" spc="0" normalizeH="0" baseline="0" noProof="0">
              <a:ln>
                <a:noFill/>
              </a:ln>
              <a:solidFill>
                <a:srgbClr val="000000"/>
              </a:solidFill>
              <a:effectLst/>
              <a:uLnTx/>
              <a:uFillTx/>
              <a:latin typeface="Arial"/>
              <a:ea typeface="+mn-ea"/>
              <a:cs typeface="Arial"/>
            </a:endParaRPr>
          </a:p>
        </p:txBody>
      </p:sp>
      <p:sp>
        <p:nvSpPr>
          <p:cNvPr id="8" name="TextBox 7">
            <a:extLst>
              <a:ext uri="{FF2B5EF4-FFF2-40B4-BE49-F238E27FC236}">
                <a16:creationId xmlns:a16="http://schemas.microsoft.com/office/drawing/2014/main" id="{921FBDA2-FAE9-6519-13E1-8318D9705160}"/>
              </a:ext>
            </a:extLst>
          </p:cNvPr>
          <p:cNvSpPr txBox="1"/>
          <p:nvPr/>
        </p:nvSpPr>
        <p:spPr bwMode="gray">
          <a:xfrm>
            <a:off x="330199" y="1546943"/>
            <a:ext cx="11471836" cy="338554"/>
          </a:xfrm>
          <a:prstGeom prst="rect">
            <a:avLst/>
          </a:prstGeom>
          <a:noFill/>
        </p:spPr>
        <p:txBody>
          <a:bodyPr wrap="square" lIns="91440" tIns="45720" rIns="91440" bIns="45720" anchor="t">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The residential and commercial wind investment tax credits aim to ease the cost inflation for wind power projects in the US</a:t>
            </a:r>
            <a:endParaRPr kumimoji="0" lang="en-US" sz="1600" b="1" i="0" u="none" strike="noStrike" kern="1200" cap="none" spc="0" normalizeH="0" baseline="0" noProof="0">
              <a:ln>
                <a:noFill/>
              </a:ln>
              <a:solidFill>
                <a:srgbClr val="000000"/>
              </a:solidFill>
              <a:effectLst/>
              <a:uLnTx/>
              <a:uFillTx/>
              <a:latin typeface="Arial"/>
              <a:ea typeface="+mn-ea"/>
              <a:cs typeface="Arial"/>
            </a:endParaRPr>
          </a:p>
        </p:txBody>
      </p:sp>
      <p:grpSp>
        <p:nvGrpSpPr>
          <p:cNvPr id="2" name="btfpColumnHeaderBox693473">
            <a:extLst>
              <a:ext uri="{FF2B5EF4-FFF2-40B4-BE49-F238E27FC236}">
                <a16:creationId xmlns:a16="http://schemas.microsoft.com/office/drawing/2014/main" id="{E362A8EB-7836-830D-9D9D-F53F1A6F32CA}"/>
              </a:ext>
            </a:extLst>
          </p:cNvPr>
          <p:cNvGrpSpPr/>
          <p:nvPr>
            <p:custDataLst>
              <p:tags r:id="rId12"/>
            </p:custDataLst>
          </p:nvPr>
        </p:nvGrpSpPr>
        <p:grpSpPr>
          <a:xfrm>
            <a:off x="4182796" y="4535748"/>
            <a:ext cx="3625850" cy="318997"/>
            <a:chOff x="330200" y="1258665"/>
            <a:chExt cx="5720960" cy="318997"/>
          </a:xfrm>
        </p:grpSpPr>
        <p:sp>
          <p:nvSpPr>
            <p:cNvPr id="3" name="btfpColumnHeaderBoxText693473">
              <a:extLst>
                <a:ext uri="{FF2B5EF4-FFF2-40B4-BE49-F238E27FC236}">
                  <a16:creationId xmlns:a16="http://schemas.microsoft.com/office/drawing/2014/main" id="{56A51DA8-7655-AF34-CEFC-6852C3D25EFA}"/>
                </a:ext>
              </a:extLst>
            </p:cNvPr>
            <p:cNvSpPr txBox="1"/>
            <p:nvPr/>
          </p:nvSpPr>
          <p:spPr bwMode="gray">
            <a:xfrm>
              <a:off x="555632" y="1258665"/>
              <a:ext cx="549552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Advanced Manufacturing Credit</a:t>
              </a:r>
            </a:p>
          </p:txBody>
        </p:sp>
        <p:cxnSp>
          <p:nvCxnSpPr>
            <p:cNvPr id="4" name="btfpColumnHeaderBoxLine693473">
              <a:extLst>
                <a:ext uri="{FF2B5EF4-FFF2-40B4-BE49-F238E27FC236}">
                  <a16:creationId xmlns:a16="http://schemas.microsoft.com/office/drawing/2014/main" id="{23392140-2695-A689-69D6-B7158762CCEA}"/>
                </a:ext>
              </a:extLst>
            </p:cNvPr>
            <p:cNvCxnSpPr>
              <a:cxnSpLocks/>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19C5E5D4-5BC6-8C42-0E6F-8C81B0E43C4C}"/>
              </a:ext>
            </a:extLst>
          </p:cNvPr>
          <p:cNvSpPr/>
          <p:nvPr/>
        </p:nvSpPr>
        <p:spPr bwMode="gray">
          <a:xfrm>
            <a:off x="4004693" y="4856795"/>
            <a:ext cx="4178908" cy="91781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9BDB"/>
                </a:solidFill>
                <a:effectLst/>
                <a:uLnTx/>
                <a:uFillTx/>
                <a:latin typeface="Arial"/>
                <a:ea typeface="+mn-ea"/>
                <a:cs typeface="+mn-cs"/>
              </a:rPr>
              <a:t>30%</a:t>
            </a: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a:ea typeface="+mn-ea"/>
                <a:cs typeface="Arial"/>
              </a:rPr>
              <a:t>for companies that domestically manufacture and sell clean energy equipment.</a:t>
            </a:r>
            <a:endParaRPr kumimoji="0" lang="en-US" sz="11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711200" rtl="0" eaLnBrk="1" fontAlgn="auto" latinLnBrk="0" hangingPunct="1">
              <a:lnSpc>
                <a:spcPct val="100000"/>
              </a:lnSpc>
              <a:spcBef>
                <a:spcPts val="600"/>
              </a:spcBef>
              <a:spcAft>
                <a:spcPts val="0"/>
              </a:spcAft>
              <a:buClrTx/>
              <a:buSzTx/>
              <a:buFontTx/>
              <a:buNone/>
              <a:tabLst/>
              <a:defRPr/>
            </a:pPr>
            <a:endParaRPr kumimoji="0" lang="en-US" sz="1100" b="0" i="1" u="none" strike="noStrike" kern="1200" cap="none" spc="0" normalizeH="0" baseline="0" noProof="0">
              <a:ln>
                <a:noFill/>
              </a:ln>
              <a:solidFill>
                <a:srgbClr val="000000"/>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F86B6E45-B7CA-7D86-BC64-D727CAF603A8}"/>
              </a:ext>
            </a:extLst>
          </p:cNvPr>
          <p:cNvSpPr/>
          <p:nvPr/>
        </p:nvSpPr>
        <p:spPr bwMode="gray">
          <a:xfrm>
            <a:off x="0" y="0"/>
            <a:ext cx="2419109" cy="3170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United States</a:t>
            </a:r>
          </a:p>
        </p:txBody>
      </p:sp>
    </p:spTree>
    <p:custDataLst>
      <p:tags r:id="rId2"/>
    </p:custDataLst>
    <p:extLst>
      <p:ext uri="{BB962C8B-B14F-4D97-AF65-F5344CB8AC3E}">
        <p14:creationId xmlns:p14="http://schemas.microsoft.com/office/powerpoint/2010/main" val="3871853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576136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9" name="think-cell Slide" r:id="rId20" imgW="592" imgH="591" progId="TCLayout.ActiveDocument.1">
                  <p:embed/>
                </p:oleObj>
              </mc:Choice>
              <mc:Fallback>
                <p:oleObj name="think-cell Slide" r:id="rId20" imgW="592" imgH="591" progId="TCLayout.ActiveDocument.1">
                  <p:embed/>
                  <p:pic>
                    <p:nvPicPr>
                      <p:cNvPr id="7" name="think-cell data - do not delete" hidden="1"/>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mn-lt"/>
              </a:rPr>
              <a:t>IRA expected to mobilize ~85 GW of additional wind capacity and ~$160 billion in investments by 2030</a:t>
            </a:r>
            <a:endParaRPr lang="en-US">
              <a:latin typeface="+mn-lt"/>
              <a:cs typeface="Arial"/>
            </a:endParaRPr>
          </a:p>
        </p:txBody>
      </p:sp>
      <p:sp>
        <p:nvSpPr>
          <p:cNvPr id="32" name="btfpNotesBox368131">
            <a:hlinkClick r:id="rId22"/>
          </p:cNvPr>
          <p:cNvSpPr txBox="1"/>
          <p:nvPr>
            <p:custDataLst>
              <p:tags r:id="rId4"/>
            </p:custDataLst>
          </p:nvPr>
        </p:nvSpPr>
        <p:spPr bwMode="gray">
          <a:xfrm>
            <a:off x="330199" y="6419088"/>
            <a:ext cx="9194801"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Wood and Mackenzie,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3"/>
              </a:rPr>
              <a:t>The Inflation Reduction Act and its impact so far</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kumimoji="0" lang="en-CA"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Berkeley Lab,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4"/>
              </a:rPr>
              <a:t>Land-based Wind Market Report</a:t>
            </a:r>
            <a:r>
              <a:rPr kumimoji="0" lang="en-US" sz="800" b="0" i="0" u="none" strike="noStrike" kern="1200" cap="none" spc="0" normalizeH="0" baseline="0" noProof="0" dirty="0">
                <a:ln>
                  <a:noFill/>
                </a:ln>
                <a:solidFill>
                  <a:srgbClr val="000000"/>
                </a:solidFill>
                <a:effectLst/>
                <a:uLnTx/>
                <a:uFillTx/>
                <a:latin typeface="Arial"/>
                <a:ea typeface="+mn-ea"/>
                <a:cs typeface="+mn-cs"/>
              </a:rPr>
              <a:t> (2024); Blue Green Alliance, </a:t>
            </a:r>
            <a:r>
              <a:rPr kumimoji="0" lang="en-US" sz="800" b="0" i="0" u="none" strike="noStrike" kern="1200" cap="none" spc="0" normalizeH="0" baseline="0" noProof="0" dirty="0">
                <a:ln>
                  <a:noFill/>
                </a:ln>
                <a:solidFill>
                  <a:srgbClr val="000000"/>
                </a:solidFill>
                <a:effectLst/>
                <a:uLnTx/>
                <a:uFillTx/>
                <a:latin typeface="Arial"/>
                <a:ea typeface="+mn-lt"/>
                <a:cs typeface="Arial"/>
                <a:hlinkClick r:id="rId25"/>
              </a:rPr>
              <a:t>Effects of Renewable Energy Provisions of the Inflation Reduction</a:t>
            </a:r>
            <a:r>
              <a:rPr kumimoji="0" lang="en-US" sz="800" b="0" i="0" u="none" strike="noStrike" kern="1200" cap="none" spc="0" normalizeH="0" baseline="0" noProof="0" dirty="0">
                <a:ln>
                  <a:noFill/>
                </a:ln>
                <a:solidFill>
                  <a:srgbClr val="000000"/>
                </a:solidFill>
                <a:effectLst/>
                <a:uLnTx/>
                <a:uFillTx/>
                <a:latin typeface="Arial"/>
                <a:ea typeface="+mn-lt"/>
                <a:cs typeface="Arial"/>
              </a:rPr>
              <a:t> (2023)</a:t>
            </a:r>
            <a:r>
              <a:rPr lang="en-US" sz="800" dirty="0">
                <a:solidFill>
                  <a:srgbClr val="000000"/>
                </a:solidFill>
                <a:latin typeface="Arial"/>
                <a:ea typeface="+mn-lt"/>
                <a:cs typeface="Arial"/>
              </a:rPr>
              <a:t>; </a:t>
            </a:r>
            <a:r>
              <a:rPr kumimoji="0" lang="en-US" sz="800" b="0" i="0" u="none" strike="noStrike" kern="1200" cap="none" spc="0" normalizeH="0" baseline="0" noProof="0" dirty="0">
                <a:ln>
                  <a:noFill/>
                </a:ln>
                <a:solidFill>
                  <a:srgbClr val="000000"/>
                </a:solidFill>
                <a:effectLst/>
                <a:uLnTx/>
                <a:uFillTx/>
                <a:latin typeface="Arial"/>
                <a:ea typeface="+mn-lt"/>
                <a:cs typeface="Arial"/>
              </a:rPr>
              <a:t>E2, </a:t>
            </a:r>
            <a:r>
              <a:rPr kumimoji="0" lang="en-US" sz="800" b="0" i="0" u="none" strike="noStrike" kern="1200" cap="none" spc="0" normalizeH="0" baseline="0" noProof="0" dirty="0">
                <a:ln>
                  <a:noFill/>
                </a:ln>
                <a:solidFill>
                  <a:srgbClr val="000000"/>
                </a:solidFill>
                <a:effectLst/>
                <a:uLnTx/>
                <a:uFillTx/>
                <a:latin typeface="Arial"/>
                <a:ea typeface="+mn-lt"/>
                <a:cs typeface="Arial"/>
                <a:hlinkClick r:id="rId26"/>
              </a:rPr>
              <a:t>Clean Economy Works: Inflation Reduction Act Two-Year Analysis</a:t>
            </a:r>
            <a:r>
              <a:rPr kumimoji="0" lang="en-US" sz="800" b="0" i="0" u="none" strike="noStrike" kern="1200" cap="none" spc="0" normalizeH="0" baseline="0" noProof="0" dirty="0">
                <a:ln>
                  <a:noFill/>
                </a:ln>
                <a:solidFill>
                  <a:srgbClr val="000000"/>
                </a:solidFill>
                <a:effectLst/>
                <a:uLnTx/>
                <a:uFillTx/>
                <a:latin typeface="Arial"/>
                <a:ea typeface="+mn-lt"/>
                <a:cs typeface="Arial"/>
              </a:rPr>
              <a:t> (2024); </a:t>
            </a:r>
            <a:r>
              <a:rPr kumimoji="0" lang="en-US" sz="800" b="0" i="0" u="none" strike="noStrike" kern="1200" cap="none" spc="0" normalizeH="0" baseline="0" noProof="0" dirty="0" err="1">
                <a:ln>
                  <a:noFill/>
                </a:ln>
                <a:solidFill>
                  <a:srgbClr val="000000"/>
                </a:solidFill>
                <a:effectLst/>
                <a:uLnTx/>
                <a:uFillTx/>
                <a:latin typeface="Arial"/>
                <a:ea typeface="+mn-lt"/>
                <a:cs typeface="Arial"/>
                <a:hlinkClick r:id="rId27"/>
              </a:rPr>
              <a:t>Rystad</a:t>
            </a:r>
            <a:r>
              <a:rPr kumimoji="0" lang="en-US" sz="800" b="0" i="0" u="none" strike="noStrike" kern="1200" cap="none" spc="0" normalizeH="0" baseline="0" noProof="0" dirty="0">
                <a:ln>
                  <a:noFill/>
                </a:ln>
                <a:solidFill>
                  <a:srgbClr val="000000"/>
                </a:solidFill>
                <a:effectLst/>
                <a:uLnTx/>
                <a:uFillTx/>
                <a:latin typeface="Arial"/>
                <a:ea typeface="+mn-lt"/>
                <a:cs typeface="Arial"/>
                <a:hlinkClick r:id="rId27"/>
              </a:rPr>
              <a:t> Energy</a:t>
            </a:r>
            <a:r>
              <a:rPr kumimoji="0" lang="en-US" sz="800" b="0" i="0" u="none" strike="noStrike" kern="1200" cap="none" spc="0" normalizeH="0" baseline="0" noProof="0" dirty="0">
                <a:ln>
                  <a:noFill/>
                </a:ln>
                <a:solidFill>
                  <a:srgbClr val="000000"/>
                </a:solidFill>
                <a:effectLst/>
                <a:uLnTx/>
                <a:uFillTx/>
                <a:latin typeface="Arial"/>
                <a:ea typeface="+mn-lt"/>
                <a:cs typeface="Arial"/>
              </a:rPr>
              <a:t>.</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a:t>
            </a:r>
            <a:r>
              <a:rPr kumimoji="0" lang="en-US" sz="800" b="0" i="0" u="none" strike="noStrike" kern="1200" cap="none" spc="0" normalizeH="0" baseline="0" noProof="0" dirty="0">
                <a:ln>
                  <a:noFill/>
                </a:ln>
                <a:solidFill>
                  <a:srgbClr val="000000"/>
                </a:solidFill>
                <a:effectLst/>
                <a:uLnTx/>
                <a:uFillTx/>
                <a:ea typeface="+mn-ea"/>
                <a:cs typeface="+mn-cs"/>
              </a:rPr>
              <a:t>Kim, and </a:t>
            </a:r>
            <a:r>
              <a:rPr kumimoji="0" lang="en-US" sz="800" b="0" i="0" u="none" strike="noStrike" kern="1200" cap="none" spc="0" normalizeH="0" baseline="0" noProof="0" dirty="0">
                <a:ln>
                  <a:noFill/>
                </a:ln>
                <a:solidFill>
                  <a:srgbClr val="000000"/>
                </a:solidFill>
                <a:effectLst/>
                <a:uLnTx/>
                <a:uFillTx/>
                <a:ea typeface="+mn-ea"/>
                <a:cs typeface="+mn-cs"/>
                <a:hlinkClick r:id="rId28"/>
              </a:rPr>
              <a:t>Gernot Wagner</a:t>
            </a:r>
            <a:r>
              <a:rPr lang="en-US" sz="800" dirty="0">
                <a:solidFill>
                  <a:srgbClr val="000000"/>
                </a:solidFill>
              </a:rPr>
              <a:t>. </a:t>
            </a:r>
            <a:r>
              <a:rPr lang="en-US" sz="800" dirty="0">
                <a:solidFill>
                  <a:srgbClr val="000000"/>
                </a:solidFill>
                <a:hlinkClick r:id="rId2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30"/>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ea typeface="+mn-ea"/>
              <a:cs typeface="Arial"/>
            </a:endParaRP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8943975" y="1439298"/>
            <a:ext cx="2941140" cy="4094725"/>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kumimoji="0" lang="en-US" sz="1600" b="0" i="0" u="none" strike="noStrike" kern="1200" cap="none" spc="0" normalizeH="0" baseline="0" noProof="0">
              <a:ln>
                <a:noFill/>
              </a:ln>
              <a:solidFill>
                <a:srgbClr val="FFFFFF"/>
              </a:solidFill>
              <a:effectLst/>
              <a:uLnTx/>
              <a:uFillTx/>
              <a:latin typeface="Arial"/>
              <a:ea typeface="+mn-ea"/>
              <a:cs typeface="+mn-cs"/>
            </a:endParaRP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161D2D"/>
                </a:solidFill>
                <a:effectLst/>
                <a:uLnTx/>
                <a:uFillTx/>
                <a:latin typeface="Arial"/>
                <a:ea typeface="+mn-lt"/>
                <a:cs typeface="Arial"/>
              </a:rPr>
              <a:t>The IRA is expected to add 85 GW to existing onshore wind projects, with cumulative capacity likely to reach 280 GW by 2030.</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1" i="0" u="none" strike="noStrike" kern="1200" cap="none" spc="0" normalizeH="0" baseline="0" noProof="0">
                <a:ln>
                  <a:noFill/>
                </a:ln>
                <a:solidFill>
                  <a:srgbClr val="161D2D"/>
                </a:solidFill>
                <a:effectLst/>
                <a:uLnTx/>
                <a:uFillTx/>
                <a:latin typeface="Arial"/>
                <a:ea typeface="+mn-lt"/>
                <a:cs typeface="Arial"/>
              </a:rPr>
              <a:t>Increased investments and jobs:</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These new wind developments are estimated to result in an additional investment of $160 billion.</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 IRA is expected to create 250,000 additional wind-related jobs by 2035. This includes domestic demand for 55,000 jobs in wind manufacturing.</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1" i="0" u="none" strike="noStrike" kern="1200" cap="none" spc="0" normalizeH="0" baseline="0" noProof="0">
                <a:ln>
                  <a:noFill/>
                </a:ln>
                <a:solidFill>
                  <a:srgbClr val="161D2D"/>
                </a:solidFill>
                <a:effectLst/>
                <a:uLnTx/>
                <a:uFillTx/>
                <a:latin typeface="Arial"/>
                <a:ea typeface="+mn-lt"/>
                <a:cs typeface="Arial"/>
              </a:rPr>
              <a:t>Building supply </a:t>
            </a:r>
            <a:r>
              <a:rPr lang="en-US" sz="1050" b="1">
                <a:solidFill>
                  <a:srgbClr val="161D2D"/>
                </a:solidFill>
                <a:latin typeface="Arial"/>
                <a:ea typeface="+mn-lt"/>
                <a:cs typeface="Arial"/>
              </a:rPr>
              <a:t>c</a:t>
            </a:r>
            <a:r>
              <a:rPr kumimoji="0" lang="en-US" sz="1050" b="1" i="0" u="none" strike="noStrike" kern="1200" cap="none" spc="0" normalizeH="0" baseline="0" noProof="0">
                <a:ln>
                  <a:noFill/>
                </a:ln>
                <a:solidFill>
                  <a:srgbClr val="161D2D"/>
                </a:solidFill>
                <a:effectLst/>
                <a:uLnTx/>
                <a:uFillTx/>
                <a:latin typeface="Arial"/>
                <a:ea typeface="+mn-lt"/>
                <a:cs typeface="Arial"/>
              </a:rPr>
              <a:t>hain and manufacturing:</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 45X tax credits under the IRA are estimated to make U</a:t>
            </a:r>
            <a:r>
              <a:rPr lang="en-US" sz="850">
                <a:solidFill>
                  <a:srgbClr val="000000"/>
                </a:solidFill>
                <a:latin typeface="Arial"/>
              </a:rPr>
              <a:t>S-</a:t>
            </a:r>
            <a:r>
              <a:rPr kumimoji="0" lang="en-US" sz="850" b="0" i="0" u="none" strike="noStrike" kern="1200" cap="none" spc="0" normalizeH="0" baseline="0" noProof="0">
                <a:ln>
                  <a:noFill/>
                </a:ln>
                <a:solidFill>
                  <a:srgbClr val="000000"/>
                </a:solidFill>
                <a:effectLst/>
                <a:uLnTx/>
                <a:uFillTx/>
                <a:latin typeface="Arial"/>
                <a:ea typeface="+mn-ea"/>
                <a:cs typeface="+mn-cs"/>
              </a:rPr>
              <a:t>manufactured onshore and offshore wind components less expensive to produce than imported products.</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 IRA is also contributing to supply chain expansion with 15 new, reopened, or expanded land-based wind manufacturing facilities.</a:t>
            </a: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5"/>
            </p:custDataLst>
          </p:nvPr>
        </p:nvGrpSpPr>
        <p:grpSpPr>
          <a:xfrm>
            <a:off x="330200" y="1554480"/>
            <a:ext cx="6370258" cy="292847"/>
            <a:chOff x="330200" y="1412875"/>
            <a:chExt cx="15365334" cy="292847"/>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200" y="1412875"/>
              <a:ext cx="11531600"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Post-Inflation Reduction Act wind projections</a:t>
              </a:r>
            </a:p>
          </p:txBody>
        </p:sp>
        <p:cxnSp>
          <p:nvCxnSpPr>
            <p:cNvPr id="83" name="btfpColumnHeaderBoxLine273947">
              <a:extLst>
                <a:ext uri="{FF2B5EF4-FFF2-40B4-BE49-F238E27FC236}">
                  <a16:creationId xmlns:a16="http://schemas.microsoft.com/office/drawing/2014/main" id="{FF2D742C-C69A-445D-5BC6-A7DA83355D6F}"/>
                </a:ext>
              </a:extLst>
            </p:cNvPr>
            <p:cNvCxnSpPr/>
            <p:nvPr/>
          </p:nvCxnSpPr>
          <p:spPr bwMode="gray">
            <a:xfrm>
              <a:off x="342282" y="170572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F86B6E45-B7CA-7D86-BC64-D727CAF603A8}"/>
              </a:ext>
            </a:extLst>
          </p:cNvPr>
          <p:cNvSpPr/>
          <p:nvPr/>
        </p:nvSpPr>
        <p:spPr bwMode="gray">
          <a:xfrm>
            <a:off x="0" y="0"/>
            <a:ext cx="2419109" cy="3170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United States</a:t>
            </a:r>
          </a:p>
        </p:txBody>
      </p:sp>
      <p:graphicFrame>
        <p:nvGraphicFramePr>
          <p:cNvPr id="8" name="Chart 7">
            <a:extLst>
              <a:ext uri="{FF2B5EF4-FFF2-40B4-BE49-F238E27FC236}">
                <a16:creationId xmlns:a16="http://schemas.microsoft.com/office/drawing/2014/main" id="{38A81DC6-257E-DEE0-A5D1-1AF24AB8DDFE}"/>
              </a:ext>
            </a:extLst>
          </p:cNvPr>
          <p:cNvGraphicFramePr/>
          <p:nvPr>
            <p:custDataLst>
              <p:tags r:id="rId6"/>
            </p:custDataLst>
            <p:extLst>
              <p:ext uri="{D42A27DB-BD31-4B8C-83A1-F6EECF244321}">
                <p14:modId xmlns:p14="http://schemas.microsoft.com/office/powerpoint/2010/main" val="4248418172"/>
              </p:ext>
            </p:extLst>
          </p:nvPr>
        </p:nvGraphicFramePr>
        <p:xfrm>
          <a:off x="179388" y="2325688"/>
          <a:ext cx="4119562" cy="3876675"/>
        </p:xfrm>
        <a:graphic>
          <a:graphicData uri="http://schemas.openxmlformats.org/drawingml/2006/chart">
            <c:chart xmlns:c="http://schemas.openxmlformats.org/drawingml/2006/chart" xmlns:r="http://schemas.openxmlformats.org/officeDocument/2006/relationships" r:id="rId31"/>
          </a:graphicData>
        </a:graphic>
      </p:graphicFrame>
      <p:sp>
        <p:nvSpPr>
          <p:cNvPr id="118" name="Text Placeholder 10">
            <a:extLst>
              <a:ext uri="{FF2B5EF4-FFF2-40B4-BE49-F238E27FC236}">
                <a16:creationId xmlns:a16="http://schemas.microsoft.com/office/drawing/2014/main" id="{A8A20540-D329-0BA9-4A73-474E2712E390}"/>
              </a:ext>
            </a:extLst>
          </p:cNvPr>
          <p:cNvSpPr txBox="1">
            <a:spLocks/>
          </p:cNvSpPr>
          <p:nvPr>
            <p:custDataLst>
              <p:tags r:id="rId7"/>
            </p:custDataLst>
          </p:nvPr>
        </p:nvSpPr>
        <p:spPr bwMode="auto">
          <a:xfrm>
            <a:off x="571500" y="60547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C92E4E1-F2ED-4448-AE4A-E8E8F2E52254}" type="datetime'''''''''''''''''''''20''''''''1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25" name="Text Placeholder 10">
            <a:extLst>
              <a:ext uri="{FF2B5EF4-FFF2-40B4-BE49-F238E27FC236}">
                <a16:creationId xmlns:a16="http://schemas.microsoft.com/office/drawing/2014/main" id="{66A425CB-B3D2-6830-B365-B7396C954E37}"/>
              </a:ext>
            </a:extLst>
          </p:cNvPr>
          <p:cNvSpPr txBox="1">
            <a:spLocks/>
          </p:cNvSpPr>
          <p:nvPr>
            <p:custDataLst>
              <p:tags r:id="rId8"/>
            </p:custDataLst>
          </p:nvPr>
        </p:nvSpPr>
        <p:spPr bwMode="auto">
          <a:xfrm>
            <a:off x="1101725" y="60547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9960D1-3AE9-4338-8793-CE924A4D3960}" type="datetime'''''''''''''2''''''0''''''''''''1''''''''''''''''''''''''''9'">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27" name="Text Placeholder 10">
            <a:extLst>
              <a:ext uri="{FF2B5EF4-FFF2-40B4-BE49-F238E27FC236}">
                <a16:creationId xmlns:a16="http://schemas.microsoft.com/office/drawing/2014/main" id="{3A829911-4D8B-3E77-6CD0-93B4B923A53B}"/>
              </a:ext>
            </a:extLst>
          </p:cNvPr>
          <p:cNvSpPr txBox="1">
            <a:spLocks/>
          </p:cNvSpPr>
          <p:nvPr>
            <p:custDataLst>
              <p:tags r:id="rId9"/>
            </p:custDataLst>
          </p:nvPr>
        </p:nvSpPr>
        <p:spPr bwMode="auto">
          <a:xfrm>
            <a:off x="1630363" y="60547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638AB9A-0E8B-4DB3-8880-404ACF24EFC6}" type="datetime'''2''02''''''''''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93" name="Text Placeholder 10">
            <a:extLst>
              <a:ext uri="{FF2B5EF4-FFF2-40B4-BE49-F238E27FC236}">
                <a16:creationId xmlns:a16="http://schemas.microsoft.com/office/drawing/2014/main" id="{8DD6DED4-CB21-8C1D-163F-52B6F52BC6BF}"/>
              </a:ext>
            </a:extLst>
          </p:cNvPr>
          <p:cNvSpPr txBox="1">
            <a:spLocks/>
          </p:cNvSpPr>
          <p:nvPr>
            <p:custDataLst>
              <p:tags r:id="rId10"/>
            </p:custDataLst>
          </p:nvPr>
        </p:nvSpPr>
        <p:spPr bwMode="auto">
          <a:xfrm>
            <a:off x="2160588" y="60547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3C39B5-43E6-426A-A37B-A98EAF758467}" type="datetime'''''''''''''2''''0''''''2''''''''''''''''''3'">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95" name="Text Placeholder 10">
            <a:extLst>
              <a:ext uri="{FF2B5EF4-FFF2-40B4-BE49-F238E27FC236}">
                <a16:creationId xmlns:a16="http://schemas.microsoft.com/office/drawing/2014/main" id="{A8B43B33-7F69-53F6-38C6-92E7B4BAC111}"/>
              </a:ext>
            </a:extLst>
          </p:cNvPr>
          <p:cNvSpPr txBox="1">
            <a:spLocks/>
          </p:cNvSpPr>
          <p:nvPr>
            <p:custDataLst>
              <p:tags r:id="rId11"/>
            </p:custDataLst>
          </p:nvPr>
        </p:nvSpPr>
        <p:spPr bwMode="auto">
          <a:xfrm>
            <a:off x="2630488" y="6054725"/>
            <a:ext cx="525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E52097-5CDC-4124-898C-F79F0FA9CFA1}" type="datetime'''''''''''''''''''2''''0''''''''2''''''''''''''''''''''5'">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lang="en-US" altLang="en-US" sz="1400" b="0" i="0" u="none" strike="noStrike" kern="1200" cap="none" spc="0" normalizeH="0" baseline="0" noProof="0">
              <a:ln>
                <a:noFill/>
              </a:ln>
              <a:solidFill>
                <a:srgbClr val="000000"/>
              </a:solidFill>
              <a:effectLst/>
              <a:uLnTx/>
              <a:uFillTx/>
              <a:latin typeface="Arial"/>
              <a:cs typeface="Arial"/>
            </a:endParaRPr>
          </a:p>
        </p:txBody>
      </p:sp>
      <p:sp>
        <p:nvSpPr>
          <p:cNvPr id="197" name="Text Placeholder 10">
            <a:extLst>
              <a:ext uri="{FF2B5EF4-FFF2-40B4-BE49-F238E27FC236}">
                <a16:creationId xmlns:a16="http://schemas.microsoft.com/office/drawing/2014/main" id="{769B8800-2FAC-5219-E55B-1856B0249C1E}"/>
              </a:ext>
            </a:extLst>
          </p:cNvPr>
          <p:cNvSpPr txBox="1">
            <a:spLocks/>
          </p:cNvSpPr>
          <p:nvPr>
            <p:custDataLst>
              <p:tags r:id="rId12"/>
            </p:custDataLst>
          </p:nvPr>
        </p:nvSpPr>
        <p:spPr bwMode="auto">
          <a:xfrm>
            <a:off x="3160713" y="6054725"/>
            <a:ext cx="525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9860A7F-B48C-4485-92FF-1DE34AF0AA25}" type="datetime'''''2''''''0''''''2''''''''''''''''''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lang="en-US" altLang="en-US" sz="1400" b="0" i="0" u="none" strike="noStrike" kern="1200" cap="none" spc="0" normalizeH="0" baseline="0" noProof="0">
              <a:ln>
                <a:noFill/>
              </a:ln>
              <a:solidFill>
                <a:srgbClr val="000000"/>
              </a:solidFill>
              <a:effectLst/>
              <a:uLnTx/>
              <a:uFillTx/>
              <a:latin typeface="Arial"/>
              <a:cs typeface="Arial"/>
            </a:endParaRPr>
          </a:p>
        </p:txBody>
      </p:sp>
      <p:sp>
        <p:nvSpPr>
          <p:cNvPr id="202" name="Text Placeholder 10">
            <a:extLst>
              <a:ext uri="{FF2B5EF4-FFF2-40B4-BE49-F238E27FC236}">
                <a16:creationId xmlns:a16="http://schemas.microsoft.com/office/drawing/2014/main" id="{D1B89E2B-E7FE-75ED-85E5-5BD1B63E2445}"/>
              </a:ext>
            </a:extLst>
          </p:cNvPr>
          <p:cNvSpPr txBox="1">
            <a:spLocks/>
          </p:cNvSpPr>
          <p:nvPr>
            <p:custDataLst>
              <p:tags r:id="rId13"/>
            </p:custDataLst>
          </p:nvPr>
        </p:nvSpPr>
        <p:spPr bwMode="auto">
          <a:xfrm>
            <a:off x="3954463" y="6054725"/>
            <a:ext cx="525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5B0FFD-CA68-46C7-AB9E-CF0863E1ED56}" type="datetime'''''''''''2''''''''0''''''3''''''''''''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lang="en-US" altLang="en-US" sz="1400" b="0" i="0" u="none" strike="noStrike" kern="1200" cap="none" spc="0" normalizeH="0" baseline="0" noProof="0">
              <a:ln>
                <a:noFill/>
              </a:ln>
              <a:solidFill>
                <a:srgbClr val="000000"/>
              </a:solidFill>
              <a:effectLst/>
              <a:uLnTx/>
              <a:uFillTx/>
              <a:latin typeface="Arial"/>
              <a:cs typeface="Arial"/>
            </a:endParaRPr>
          </a:p>
        </p:txBody>
      </p:sp>
      <p:sp>
        <p:nvSpPr>
          <p:cNvPr id="287" name="Rectangle 286">
            <a:extLst>
              <a:ext uri="{FF2B5EF4-FFF2-40B4-BE49-F238E27FC236}">
                <a16:creationId xmlns:a16="http://schemas.microsoft.com/office/drawing/2014/main" id="{4AA3F10E-FCDA-A7A3-89DF-C7EE94EAE03E}"/>
              </a:ext>
            </a:extLst>
          </p:cNvPr>
          <p:cNvSpPr/>
          <p:nvPr>
            <p:custDataLst>
              <p:tags r:id="rId14"/>
            </p:custDataLst>
          </p:nvPr>
        </p:nvSpPr>
        <p:spPr bwMode="auto">
          <a:xfrm>
            <a:off x="958850" y="2270125"/>
            <a:ext cx="250825" cy="187325"/>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98" name="Rectangle 297">
            <a:extLst>
              <a:ext uri="{FF2B5EF4-FFF2-40B4-BE49-F238E27FC236}">
                <a16:creationId xmlns:a16="http://schemas.microsoft.com/office/drawing/2014/main" id="{1FF9AC28-F052-1764-8BD5-6904D1326946}"/>
              </a:ext>
            </a:extLst>
          </p:cNvPr>
          <p:cNvSpPr/>
          <p:nvPr>
            <p:custDataLst>
              <p:tags r:id="rId15"/>
            </p:custDataLst>
          </p:nvPr>
        </p:nvSpPr>
        <p:spPr bwMode="auto">
          <a:xfrm>
            <a:off x="958850" y="2533650"/>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 name="Text Placeholder 10">
            <a:extLst>
              <a:ext uri="{FF2B5EF4-FFF2-40B4-BE49-F238E27FC236}">
                <a16:creationId xmlns:a16="http://schemas.microsoft.com/office/drawing/2014/main" id="{53E69985-F1A8-D7CA-641C-0FA158A32F05}"/>
              </a:ext>
            </a:extLst>
          </p:cNvPr>
          <p:cNvSpPr txBox="1">
            <a:spLocks/>
          </p:cNvSpPr>
          <p:nvPr>
            <p:custDataLst>
              <p:tags r:id="rId16"/>
            </p:custDataLst>
          </p:nvPr>
        </p:nvSpPr>
        <p:spPr bwMode="auto">
          <a:xfrm>
            <a:off x="1260475" y="2265363"/>
            <a:ext cx="4048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22F7AE6-710D-44C6-8E1F-CD005D3AA60C}" type="datetime'''''''''''''''''''''''''B''''''a''''s''''''''''''''''''''''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Base</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3" name="Text Placeholder 10">
            <a:extLst>
              <a:ext uri="{FF2B5EF4-FFF2-40B4-BE49-F238E27FC236}">
                <a16:creationId xmlns:a16="http://schemas.microsoft.com/office/drawing/2014/main" id="{4A7763D5-E81C-007B-A531-78384B8A99EE}"/>
              </a:ext>
            </a:extLst>
          </p:cNvPr>
          <p:cNvSpPr txBox="1">
            <a:spLocks/>
          </p:cNvSpPr>
          <p:nvPr>
            <p:custDataLst>
              <p:tags r:id="rId17"/>
            </p:custDataLst>
          </p:nvPr>
        </p:nvSpPr>
        <p:spPr bwMode="auto">
          <a:xfrm>
            <a:off x="1260475" y="2528888"/>
            <a:ext cx="779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424D9FF-79AB-4E03-9467-C5221B6F7950}" type="datetime'''Ad''''''''''''''''d''''''i''''''''ti''''''o''''''n''a''l'''">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Additional</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btfpColumnHeaderBoxText273947">
            <a:extLst>
              <a:ext uri="{FF2B5EF4-FFF2-40B4-BE49-F238E27FC236}">
                <a16:creationId xmlns:a16="http://schemas.microsoft.com/office/drawing/2014/main" id="{82717577-165D-A7D4-0DC0-FB688A206C7F}"/>
              </a:ext>
            </a:extLst>
          </p:cNvPr>
          <p:cNvSpPr txBox="1"/>
          <p:nvPr/>
        </p:nvSpPr>
        <p:spPr bwMode="gray">
          <a:xfrm>
            <a:off x="330199" y="1914125"/>
            <a:ext cx="3479799" cy="257442"/>
          </a:xfrm>
          <a:prstGeom prst="rect">
            <a:avLst/>
          </a:prstGeom>
          <a:noFill/>
        </p:spPr>
        <p:txBody>
          <a:bodyPr vert="horz" wrap="square" lIns="36036" tIns="36036" rIns="36036" bIns="36036" rtlCol="0" anchor="b">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Annual installations for wind </a:t>
            </a:r>
            <a:r>
              <a:rPr lang="en-US" sz="1200" b="1" dirty="0">
                <a:solidFill>
                  <a:srgbClr val="000000"/>
                </a:solidFill>
                <a:latin typeface="Arial"/>
                <a:cs typeface="Arial"/>
              </a:rPr>
              <a:t>c</a:t>
            </a:r>
            <a:r>
              <a:rPr kumimoji="0" lang="en-US" sz="1200" b="1" i="0" u="none" strike="noStrike" kern="1200" cap="none" spc="0" normalizeH="0" baseline="0" noProof="0" dirty="0" err="1">
                <a:ln>
                  <a:noFill/>
                </a:ln>
                <a:solidFill>
                  <a:srgbClr val="000000"/>
                </a:solidFill>
                <a:effectLst/>
                <a:uLnTx/>
                <a:uFillTx/>
                <a:latin typeface="Arial"/>
                <a:ea typeface="+mn-ea"/>
                <a:cs typeface="Arial"/>
              </a:rPr>
              <a:t>apacity</a:t>
            </a:r>
            <a:r>
              <a:rPr kumimoji="0" lang="en-US" sz="1200" b="1" i="0" u="none" strike="noStrike" kern="1200" cap="none" spc="0" normalizeH="0" baseline="0" noProof="0" dirty="0">
                <a:ln>
                  <a:noFill/>
                </a:ln>
                <a:solidFill>
                  <a:srgbClr val="000000"/>
                </a:solidFill>
                <a:effectLst/>
                <a:uLnTx/>
                <a:uFillTx/>
                <a:latin typeface="Arial"/>
                <a:ea typeface="+mn-ea"/>
                <a:cs typeface="Arial"/>
              </a:rPr>
              <a:t> (GW)</a:t>
            </a:r>
          </a:p>
        </p:txBody>
      </p:sp>
      <p:sp>
        <p:nvSpPr>
          <p:cNvPr id="24" name="Rectangular Callout 13">
            <a:extLst>
              <a:ext uri="{FF2B5EF4-FFF2-40B4-BE49-F238E27FC236}">
                <a16:creationId xmlns:a16="http://schemas.microsoft.com/office/drawing/2014/main" id="{EAF56B98-60A0-C6D7-D372-605FA369B25D}"/>
              </a:ext>
            </a:extLst>
          </p:cNvPr>
          <p:cNvSpPr/>
          <p:nvPr/>
        </p:nvSpPr>
        <p:spPr bwMode="gray">
          <a:xfrm>
            <a:off x="2233966" y="2260542"/>
            <a:ext cx="1283868" cy="1160463"/>
          </a:xfrm>
          <a:prstGeom prst="wedgeRectCallout">
            <a:avLst>
              <a:gd name="adj1" fmla="val 41167"/>
              <a:gd name="adj2" fmla="val 6678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buNone/>
              <a:defRPr/>
            </a:pPr>
            <a:r>
              <a:rPr kumimoji="0" lang="en-US" sz="1050" b="0" i="0" u="none" strike="noStrike" kern="1200" cap="none" spc="0" normalizeH="0" baseline="0" noProof="0">
                <a:ln>
                  <a:noFill/>
                </a:ln>
                <a:solidFill>
                  <a:srgbClr val="FFFFFF"/>
                </a:solidFill>
                <a:effectLst/>
                <a:uLnTx/>
                <a:uFillTx/>
                <a:latin typeface="Arial"/>
                <a:ea typeface="+mn-ea"/>
                <a:cs typeface="Arial"/>
              </a:rPr>
              <a:t>As of 2024, there have been 42 additional wind projects, resulting in $14.38 billion</a:t>
            </a:r>
            <a:r>
              <a:rPr lang="en-US" sz="1050">
                <a:solidFill>
                  <a:srgbClr val="FFFFFF"/>
                </a:solidFill>
                <a:latin typeface="Arial"/>
                <a:cs typeface="Arial"/>
              </a:rPr>
              <a:t> in investment</a:t>
            </a:r>
            <a:endParaRPr lang="en-US" sz="1050" b="0" i="0" u="none" strike="noStrike" kern="1200" cap="none" spc="0" normalizeH="0" baseline="0" noProof="0">
              <a:ln>
                <a:noFill/>
              </a:ln>
              <a:solidFill>
                <a:srgbClr val="FFFFFF"/>
              </a:solidFill>
              <a:effectLst/>
              <a:uLnTx/>
              <a:uFillTx/>
              <a:latin typeface="Arial"/>
              <a:cs typeface="Arial"/>
            </a:endParaRPr>
          </a:p>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44" name="Table 43">
            <a:extLst>
              <a:ext uri="{FF2B5EF4-FFF2-40B4-BE49-F238E27FC236}">
                <a16:creationId xmlns:a16="http://schemas.microsoft.com/office/drawing/2014/main" id="{9F50C942-165C-90CB-2B4B-B494B1E2E9B8}"/>
              </a:ext>
            </a:extLst>
          </p:cNvPr>
          <p:cNvGraphicFramePr>
            <a:graphicFrameLocks noGrp="1"/>
          </p:cNvGraphicFramePr>
          <p:nvPr>
            <p:extLst>
              <p:ext uri="{D42A27DB-BD31-4B8C-83A1-F6EECF244321}">
                <p14:modId xmlns:p14="http://schemas.microsoft.com/office/powerpoint/2010/main" val="1168996811"/>
              </p:ext>
            </p:extLst>
          </p:nvPr>
        </p:nvGraphicFramePr>
        <p:xfrm>
          <a:off x="4640413" y="2155072"/>
          <a:ext cx="3720418" cy="4027582"/>
        </p:xfrm>
        <a:graphic>
          <a:graphicData uri="http://schemas.openxmlformats.org/drawingml/2006/table">
            <a:tbl>
              <a:tblPr firstRow="1" bandRow="1">
                <a:tableStyleId>{2D5ABB26-0587-4C30-8999-92F81FD0307C}</a:tableStyleId>
              </a:tblPr>
              <a:tblGrid>
                <a:gridCol w="1035701">
                  <a:extLst>
                    <a:ext uri="{9D8B030D-6E8A-4147-A177-3AD203B41FA5}">
                      <a16:colId xmlns:a16="http://schemas.microsoft.com/office/drawing/2014/main" val="1298303059"/>
                    </a:ext>
                  </a:extLst>
                </a:gridCol>
                <a:gridCol w="873616">
                  <a:extLst>
                    <a:ext uri="{9D8B030D-6E8A-4147-A177-3AD203B41FA5}">
                      <a16:colId xmlns:a16="http://schemas.microsoft.com/office/drawing/2014/main" val="2034651556"/>
                    </a:ext>
                  </a:extLst>
                </a:gridCol>
                <a:gridCol w="890099">
                  <a:extLst>
                    <a:ext uri="{9D8B030D-6E8A-4147-A177-3AD203B41FA5}">
                      <a16:colId xmlns:a16="http://schemas.microsoft.com/office/drawing/2014/main" val="1879605709"/>
                    </a:ext>
                  </a:extLst>
                </a:gridCol>
                <a:gridCol w="921002">
                  <a:extLst>
                    <a:ext uri="{9D8B030D-6E8A-4147-A177-3AD203B41FA5}">
                      <a16:colId xmlns:a16="http://schemas.microsoft.com/office/drawing/2014/main" val="1971949600"/>
                    </a:ext>
                  </a:extLst>
                </a:gridCol>
              </a:tblGrid>
              <a:tr h="452991">
                <a:tc>
                  <a:txBody>
                    <a:bodyPr/>
                    <a:lstStyle/>
                    <a:p>
                      <a:pPr marL="0" indent="0" algn="l">
                        <a:buNone/>
                      </a:pPr>
                      <a:r>
                        <a:rPr lang="en-US" sz="1200" b="1">
                          <a:solidFill>
                            <a:schemeClr val="bg1"/>
                          </a:solidFill>
                          <a:latin typeface="Arial" panose="020B0604020202020204" pitchFamily="34" charset="0"/>
                          <a:cs typeface="Arial" panose="020B0604020202020204" pitchFamily="34" charset="0"/>
                        </a:rPr>
                        <a:t>State</a:t>
                      </a:r>
                    </a:p>
                  </a:txBody>
                  <a:tcPr>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buNone/>
                      </a:pPr>
                      <a:r>
                        <a:rPr lang="en-US" sz="1200" b="1">
                          <a:solidFill>
                            <a:schemeClr val="bg1"/>
                          </a:solidFill>
                          <a:latin typeface="Arial" panose="020B0604020202020204" pitchFamily="34" charset="0"/>
                          <a:cs typeface="Arial" panose="020B0604020202020204" pitchFamily="34" charset="0"/>
                        </a:rPr>
                        <a:t>Project</a:t>
                      </a:r>
                    </a:p>
                  </a:txBody>
                  <a:tcPr>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spcBef>
                          <a:spcPts val="0"/>
                        </a:spcBef>
                        <a:buNone/>
                      </a:pPr>
                      <a:r>
                        <a:rPr lang="en-US" sz="1200" b="1">
                          <a:solidFill>
                            <a:schemeClr val="bg1"/>
                          </a:solidFill>
                          <a:latin typeface="Arial" panose="020B0604020202020204" pitchFamily="34" charset="0"/>
                          <a:cs typeface="Arial" panose="020B0604020202020204" pitchFamily="34" charset="0"/>
                        </a:rPr>
                        <a:t>Est. Inv.</a:t>
                      </a:r>
                    </a:p>
                    <a:p>
                      <a:pPr marL="0" indent="0" algn="ctr">
                        <a:spcBef>
                          <a:spcPts val="0"/>
                        </a:spcBef>
                        <a:buNone/>
                      </a:pPr>
                      <a:r>
                        <a:rPr lang="en-US" sz="1200" b="1">
                          <a:solidFill>
                            <a:schemeClr val="bg1"/>
                          </a:solidFill>
                          <a:latin typeface="Arial" panose="020B0604020202020204" pitchFamily="34" charset="0"/>
                          <a:cs typeface="Arial" panose="020B0604020202020204" pitchFamily="34" charset="0"/>
                        </a:rPr>
                        <a:t>($B)</a:t>
                      </a:r>
                    </a:p>
                  </a:txBody>
                  <a:tcPr>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buNone/>
                      </a:pPr>
                      <a:r>
                        <a:rPr lang="en-US" sz="1200" b="1">
                          <a:solidFill>
                            <a:schemeClr val="bg1"/>
                          </a:solidFill>
                          <a:latin typeface="Arial" panose="020B0604020202020204" pitchFamily="34" charset="0"/>
                          <a:cs typeface="Arial" panose="020B0604020202020204" pitchFamily="34" charset="0"/>
                        </a:rPr>
                        <a:t>Est. Jobs</a:t>
                      </a:r>
                    </a:p>
                  </a:txBody>
                  <a:tcP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7924353"/>
                  </a:ext>
                </a:extLst>
              </a:tr>
              <a:tr h="314713">
                <a:tc>
                  <a:txBody>
                    <a:bodyPr/>
                    <a:lstStyle/>
                    <a:p>
                      <a:pPr marL="0" indent="0" algn="l">
                        <a:buNone/>
                      </a:pPr>
                      <a:r>
                        <a:rPr lang="en-US" sz="1200">
                          <a:latin typeface="Arial" panose="020B0604020202020204" pitchFamily="34" charset="0"/>
                          <a:cs typeface="Arial" panose="020B0604020202020204" pitchFamily="34" charset="0"/>
                        </a:rPr>
                        <a:t>Georgia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15.42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16,703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834879"/>
                  </a:ext>
                </a:extLst>
              </a:tr>
              <a:tr h="314713">
                <a:tc>
                  <a:txBody>
                    <a:bodyPr/>
                    <a:lstStyle/>
                    <a:p>
                      <a:pPr marL="0" indent="0" algn="l">
                        <a:buNone/>
                      </a:pPr>
                      <a:r>
                        <a:rPr lang="en-US" sz="1200">
                          <a:latin typeface="Arial" panose="020B0604020202020204" pitchFamily="34" charset="0"/>
                          <a:cs typeface="Arial" panose="020B0604020202020204" pitchFamily="34" charset="0"/>
                        </a:rPr>
                        <a:t>Michigan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12.10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12,205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313384"/>
                  </a:ext>
                </a:extLst>
              </a:tr>
              <a:tr h="452991">
                <a:tc>
                  <a:txBody>
                    <a:bodyPr/>
                    <a:lstStyle/>
                    <a:p>
                      <a:pPr marL="0" indent="0" algn="l">
                        <a:buNone/>
                      </a:pPr>
                      <a:r>
                        <a:rPr lang="en-US" sz="1200">
                          <a:latin typeface="Arial" panose="020B0604020202020204" pitchFamily="34" charset="0"/>
                          <a:cs typeface="Arial" panose="020B0604020202020204" pitchFamily="34" charset="0"/>
                        </a:rPr>
                        <a:t>South Carolina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15.46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14,087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0764445"/>
                  </a:ext>
                </a:extLst>
              </a:tr>
              <a:tr h="452991">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Texas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26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8.00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9,602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012494"/>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North Carolina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23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21.09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11,633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7447114"/>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Tennessee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19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5.44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4,921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920073"/>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Ohio</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18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7.07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4,854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602232"/>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California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14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1.60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160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052497"/>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New York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13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0.79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3,079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8257862"/>
                  </a:ext>
                </a:extLst>
              </a:tr>
              <a:tr h="31471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latin typeface="Arial" panose="020B0604020202020204" pitchFamily="34" charset="0"/>
                          <a:cs typeface="Arial" panose="020B0604020202020204" pitchFamily="34" charset="0"/>
                        </a:rPr>
                        <a:t>Indiana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None/>
                      </a:pPr>
                      <a:r>
                        <a:rPr lang="en-US" sz="1200">
                          <a:latin typeface="Arial" panose="020B0604020202020204" pitchFamily="34" charset="0"/>
                          <a:cs typeface="Arial" panose="020B0604020202020204" pitchFamily="34" charset="0"/>
                        </a:rPr>
                        <a:t>12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000000"/>
                          </a:solidFill>
                          <a:effectLst/>
                          <a:latin typeface="Arial" panose="020B0604020202020204" pitchFamily="34" charset="0"/>
                          <a:cs typeface="Arial" panose="020B0604020202020204" pitchFamily="34" charset="0"/>
                        </a:rPr>
                        <a:t>8.32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fontAlgn="b">
                        <a:buNone/>
                      </a:pPr>
                      <a:r>
                        <a:rPr lang="en-IN" sz="1200" b="0" i="0" u="none" strike="noStrike">
                          <a:solidFill>
                            <a:srgbClr val="102345"/>
                          </a:solidFill>
                          <a:effectLst/>
                          <a:latin typeface="Arial" panose="020B0604020202020204" pitchFamily="34" charset="0"/>
                          <a:cs typeface="Arial" panose="020B0604020202020204" pitchFamily="34" charset="0"/>
                        </a:rPr>
                        <a:t>5,262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398341"/>
                  </a:ext>
                </a:extLst>
              </a:tr>
            </a:tbl>
          </a:graphicData>
        </a:graphic>
      </p:graphicFrame>
      <p:sp>
        <p:nvSpPr>
          <p:cNvPr id="53" name="btfpColumnHeaderBoxText273947">
            <a:extLst>
              <a:ext uri="{FF2B5EF4-FFF2-40B4-BE49-F238E27FC236}">
                <a16:creationId xmlns:a16="http://schemas.microsoft.com/office/drawing/2014/main" id="{AF6796EE-9171-7F70-DDDB-E98D66FB6701}"/>
              </a:ext>
            </a:extLst>
          </p:cNvPr>
          <p:cNvSpPr txBox="1"/>
          <p:nvPr/>
        </p:nvSpPr>
        <p:spPr bwMode="gray">
          <a:xfrm>
            <a:off x="4479926" y="1899414"/>
            <a:ext cx="3968480" cy="257442"/>
          </a:xfrm>
          <a:prstGeom prst="rect">
            <a:avLst/>
          </a:prstGeom>
          <a:noFill/>
        </p:spPr>
        <p:txBody>
          <a:bodyPr vert="horz" wrap="square" lIns="36036" tIns="36036" rIns="36036" bIns="36036" rtlCol="0" anchor="b">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Top 10 states </a:t>
            </a:r>
            <a:r>
              <a:rPr lang="en-US" sz="1200" b="1" dirty="0">
                <a:solidFill>
                  <a:srgbClr val="000000"/>
                </a:solidFill>
                <a:latin typeface="Arial"/>
                <a:cs typeface="Arial"/>
              </a:rPr>
              <a:t>b</a:t>
            </a:r>
            <a:r>
              <a:rPr kumimoji="0" lang="en-US" sz="1200" b="1" i="0" u="none" strike="noStrike" kern="1200" cap="none" spc="0" normalizeH="0" baseline="0" noProof="0" dirty="0" err="1">
                <a:ln>
                  <a:noFill/>
                </a:ln>
                <a:solidFill>
                  <a:srgbClr val="000000"/>
                </a:solidFill>
                <a:effectLst/>
                <a:uLnTx/>
                <a:uFillTx/>
                <a:latin typeface="Arial"/>
                <a:ea typeface="+mn-ea"/>
                <a:cs typeface="Arial"/>
              </a:rPr>
              <a:t>enefitting</a:t>
            </a:r>
            <a:r>
              <a:rPr kumimoji="0" lang="en-US" sz="1200" b="1" i="0" u="none" strike="noStrike" kern="1200" cap="none" spc="0" normalizeH="0" baseline="0" noProof="0" dirty="0">
                <a:ln>
                  <a:noFill/>
                </a:ln>
                <a:solidFill>
                  <a:srgbClr val="000000"/>
                </a:solidFill>
                <a:effectLst/>
                <a:uLnTx/>
                <a:uFillTx/>
                <a:latin typeface="Arial"/>
                <a:ea typeface="+mn-ea"/>
                <a:cs typeface="Arial"/>
              </a:rPr>
              <a:t> from IRA for wind </a:t>
            </a:r>
            <a:r>
              <a:rPr lang="en-US" sz="1200" b="1" dirty="0">
                <a:solidFill>
                  <a:srgbClr val="000000"/>
                </a:solidFill>
                <a:latin typeface="Arial"/>
                <a:cs typeface="Arial"/>
              </a:rPr>
              <a:t>p</a:t>
            </a:r>
            <a:r>
              <a:rPr kumimoji="0" lang="en-US" sz="1200" b="1" i="0" u="none" strike="noStrike" kern="1200" cap="none" spc="0" normalizeH="0" baseline="0" noProof="0" dirty="0" err="1">
                <a:ln>
                  <a:noFill/>
                </a:ln>
                <a:solidFill>
                  <a:srgbClr val="000000"/>
                </a:solidFill>
                <a:effectLst/>
                <a:uLnTx/>
                <a:uFillTx/>
                <a:latin typeface="Arial"/>
                <a:ea typeface="+mn-ea"/>
                <a:cs typeface="Arial"/>
              </a:rPr>
              <a:t>rojects</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spTree>
    <p:custDataLst>
      <p:tags r:id="rId2"/>
    </p:custDataLst>
    <p:extLst>
      <p:ext uri="{BB962C8B-B14F-4D97-AF65-F5344CB8AC3E}">
        <p14:creationId xmlns:p14="http://schemas.microsoft.com/office/powerpoint/2010/main" val="3728794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144949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3" name="think-cell Slide" r:id="rId8" imgW="360" imgH="360" progId="TCLayout.ActiveDocument.1">
                  <p:embed/>
                </p:oleObj>
              </mc:Choice>
              <mc:Fallback>
                <p:oleObj name="think-cell Slide" r:id="rId8" imgW="360" imgH="360"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cs typeface="Arial"/>
              </a:rPr>
              <a:t>29 US states have a Renewable Portfolio Standard, increasing wind capacity by 44%</a:t>
            </a:r>
            <a:endParaRPr lang="en-US"/>
          </a:p>
        </p:txBody>
      </p:sp>
      <p:sp>
        <p:nvSpPr>
          <p:cNvPr id="69" name="btfpNotesBox902288"/>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NBER,</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Causal Effects of Renewable Portfolio Standards</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NCSL,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State Renewable Portfolio Standards and Goals</a:t>
            </a:r>
            <a:r>
              <a:rPr kumimoji="0" lang="en-US" sz="800" b="0" i="0" u="none" strike="noStrike" kern="1200" cap="none" spc="0" normalizeH="0" baseline="0" noProof="0" dirty="0">
                <a:ln>
                  <a:noFill/>
                </a:ln>
                <a:solidFill>
                  <a:srgbClr val="000000"/>
                </a:solidFill>
                <a:effectLst/>
                <a:uLnTx/>
                <a:uFillTx/>
                <a:latin typeface="Arial"/>
                <a:ea typeface="+mn-ea"/>
                <a:cs typeface="+mn-cs"/>
              </a:rPr>
              <a:t> (2021).</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Gernot Wagner</a:t>
            </a:r>
            <a:r>
              <a:rPr lang="en-US" sz="800" dirty="0">
                <a:solidFill>
                  <a:srgbClr val="000000"/>
                </a:solidFill>
                <a:latin typeface="Arial"/>
              </a:rPr>
              <a:t>. </a:t>
            </a:r>
            <a:r>
              <a:rPr lang="en-US" sz="800" dirty="0">
                <a:solidFill>
                  <a:srgbClr val="000000"/>
                </a:solidFill>
                <a:hlinkClick r:id="rId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4"/>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370888" y="1554480"/>
            <a:ext cx="3490911" cy="379258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Arial"/>
              </a:rPr>
              <a:t>Observations</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000000"/>
                </a:solidFill>
                <a:effectLst/>
                <a:uLnTx/>
                <a:uFillTx/>
                <a:latin typeface="Arial"/>
              </a:rPr>
              <a:t>In </a:t>
            </a:r>
            <a:r>
              <a:rPr lang="en-US" sz="1050">
                <a:solidFill>
                  <a:srgbClr val="000000"/>
                </a:solidFill>
                <a:latin typeface="Arial"/>
              </a:rPr>
              <a:t>the US</a:t>
            </a:r>
            <a:r>
              <a:rPr kumimoji="0" lang="en-US" sz="1050" b="0" i="0" u="none" strike="noStrike" kern="1200" cap="none" spc="0" normalizeH="0" baseline="0" noProof="0">
                <a:ln>
                  <a:noFill/>
                </a:ln>
                <a:solidFill>
                  <a:srgbClr val="000000"/>
                </a:solidFill>
                <a:effectLst/>
                <a:uLnTx/>
                <a:uFillTx/>
                <a:latin typeface="Arial"/>
              </a:rPr>
              <a:t>, </a:t>
            </a:r>
            <a:r>
              <a:rPr kumimoji="0" lang="en-US" sz="1050" b="1" i="0" u="none" strike="noStrike" kern="1200" cap="none" spc="0" normalizeH="0" baseline="0" noProof="0">
                <a:ln>
                  <a:noFill/>
                </a:ln>
                <a:solidFill>
                  <a:srgbClr val="000000"/>
                </a:solidFill>
                <a:effectLst/>
                <a:uLnTx/>
                <a:uFillTx/>
                <a:latin typeface="Arial"/>
              </a:rPr>
              <a:t>29 states and Washington, D.C., have a Renewable Portfolio Standard (RPS) and 16 states have a Clean Energy Standard (CES). </a:t>
            </a:r>
            <a:endParaRPr kumimoji="0" lang="en-US" sz="1050" b="1" i="0" u="none" strike="noStrike" kern="1200" cap="none" spc="0" normalizeH="0" baseline="0" noProof="0">
              <a:ln>
                <a:noFill/>
              </a:ln>
              <a:solidFill>
                <a:srgbClr val="000000"/>
              </a:solidFill>
              <a:effectLst/>
              <a:uLnTx/>
              <a:uFillTx/>
              <a:latin typeface="Arial"/>
              <a:cs typeface="Arial"/>
            </a:endParaRP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000000"/>
                </a:solidFill>
                <a:effectLst/>
                <a:uLnTx/>
                <a:uFillTx/>
                <a:latin typeface="Arial"/>
                <a:ea typeface="+mn-lt"/>
                <a:cs typeface="Arial"/>
              </a:rPr>
              <a:t>Among those with an RPS, </a:t>
            </a:r>
            <a:r>
              <a:rPr kumimoji="0" lang="en-US" sz="1050" b="1" i="0" u="none" strike="noStrike" kern="1200" cap="none" spc="0" normalizeH="0" baseline="0" noProof="0">
                <a:ln>
                  <a:noFill/>
                </a:ln>
                <a:solidFill>
                  <a:srgbClr val="000000"/>
                </a:solidFill>
                <a:effectLst/>
                <a:uLnTx/>
                <a:uFillTx/>
                <a:latin typeface="Arial"/>
                <a:ea typeface="+mn-lt"/>
                <a:cs typeface="Arial"/>
              </a:rPr>
              <a:t>16 have RPS targets of at least 50% of retail sales and 4 states have a 100% RPS. </a:t>
            </a:r>
            <a:r>
              <a:rPr kumimoji="0" lang="en-US" sz="1050" b="0" i="0" u="none" strike="noStrike" kern="1200" cap="none" spc="0" normalizeH="0" baseline="0" noProof="0">
                <a:ln>
                  <a:noFill/>
                </a:ln>
                <a:solidFill>
                  <a:srgbClr val="000000"/>
                </a:solidFill>
                <a:effectLst/>
                <a:uLnTx/>
                <a:uFillTx/>
                <a:latin typeface="Arial"/>
                <a:ea typeface="+mn-lt"/>
                <a:cs typeface="Arial"/>
              </a:rPr>
              <a:t>Sixteen states have adopted a broader 100% CES, most of which also have an RPS.</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lang="en-US" sz="1050">
                <a:solidFill>
                  <a:srgbClr val="000000"/>
                </a:solidFill>
                <a:latin typeface="Arial"/>
                <a:ea typeface="+mn-lt"/>
                <a:cs typeface="Arial"/>
              </a:rPr>
              <a:t>Several</a:t>
            </a:r>
            <a:r>
              <a:rPr kumimoji="0" lang="en-US" sz="1050" b="0" i="0" u="none" strike="noStrike" kern="1200" cap="none" spc="0" normalizeH="0" baseline="0" noProof="0">
                <a:ln>
                  <a:noFill/>
                </a:ln>
                <a:solidFill>
                  <a:srgbClr val="000000"/>
                </a:solidFill>
                <a:effectLst/>
                <a:uLnTx/>
                <a:uFillTx/>
                <a:latin typeface="Arial"/>
                <a:ea typeface="+mn-lt"/>
                <a:cs typeface="Arial"/>
              </a:rPr>
              <a:t> states in the Northeast and MidAtlantic have established </a:t>
            </a:r>
            <a:r>
              <a:rPr kumimoji="0" lang="en-US" sz="1050" b="1" i="0" u="none" strike="noStrike" kern="1200" cap="none" spc="0" normalizeH="0" baseline="0" noProof="0">
                <a:ln>
                  <a:noFill/>
                </a:ln>
                <a:solidFill>
                  <a:srgbClr val="000000"/>
                </a:solidFill>
                <a:effectLst/>
                <a:uLnTx/>
                <a:uFillTx/>
                <a:latin typeface="Arial"/>
                <a:ea typeface="+mn-lt"/>
                <a:cs typeface="Arial"/>
              </a:rPr>
              <a:t>procurement targets for offshore </a:t>
            </a:r>
            <a:r>
              <a:rPr lang="en-US" sz="1050" b="1">
                <a:solidFill>
                  <a:srgbClr val="000000"/>
                </a:solidFill>
                <a:latin typeface="Arial"/>
                <a:ea typeface="+mn-lt"/>
                <a:cs typeface="Arial"/>
              </a:rPr>
              <a:t>w</a:t>
            </a:r>
            <a:r>
              <a:rPr kumimoji="0" lang="en-US" sz="1050" b="1" i="0" u="none" strike="noStrike" kern="1200" cap="none" spc="0" normalizeH="0" baseline="0" noProof="0">
                <a:ln>
                  <a:noFill/>
                </a:ln>
                <a:solidFill>
                  <a:srgbClr val="000000"/>
                </a:solidFill>
                <a:effectLst/>
                <a:uLnTx/>
                <a:uFillTx/>
                <a:latin typeface="Arial"/>
                <a:ea typeface="+mn-lt"/>
                <a:cs typeface="Arial"/>
              </a:rPr>
              <a:t>ind</a:t>
            </a:r>
            <a:r>
              <a:rPr lang="en-US" sz="1050" b="1">
                <a:solidFill>
                  <a:srgbClr val="000000"/>
                </a:solidFill>
                <a:latin typeface="Arial"/>
                <a:ea typeface="+mn-lt"/>
                <a:cs typeface="Arial"/>
              </a:rPr>
              <a:t>.</a:t>
            </a:r>
            <a:endParaRPr kumimoji="0" lang="en-US" sz="1050" b="1" i="0" u="none" strike="noStrike" kern="1200" cap="none" spc="0" normalizeH="0" baseline="0" noProof="0">
              <a:ln>
                <a:noFill/>
              </a:ln>
              <a:solidFill>
                <a:srgbClr val="000000"/>
              </a:solidFill>
              <a:effectLst/>
              <a:uLnTx/>
              <a:uFillTx/>
              <a:latin typeface="Arial"/>
              <a:ea typeface="+mn-lt"/>
              <a:cs typeface="Arial"/>
            </a:endParaRP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1" i="0" u="none" strike="noStrike" kern="1200" cap="none" spc="0" normalizeH="0" baseline="0" noProof="0">
                <a:ln>
                  <a:noFill/>
                </a:ln>
                <a:solidFill>
                  <a:srgbClr val="000000"/>
                </a:solidFill>
                <a:effectLst/>
                <a:uLnTx/>
                <a:uFillTx/>
                <a:latin typeface="Arial"/>
                <a:ea typeface="+mn-lt"/>
                <a:cs typeface="Arial"/>
              </a:rPr>
              <a:t>RPS policies increased wind generation capacity by between 600 and 1,200 MW, </a:t>
            </a:r>
            <a:r>
              <a:rPr kumimoji="0" lang="en-US" sz="1050" b="0" i="0" u="none" strike="noStrike" kern="1200" cap="none" spc="0" normalizeH="0" baseline="0" noProof="0">
                <a:ln>
                  <a:noFill/>
                </a:ln>
                <a:solidFill>
                  <a:srgbClr val="000000"/>
                </a:solidFill>
                <a:effectLst/>
                <a:uLnTx/>
                <a:uFillTx/>
                <a:latin typeface="Arial"/>
                <a:ea typeface="+mn-lt"/>
                <a:cs typeface="Arial"/>
              </a:rPr>
              <a:t>an increase of about 44% relative to the installed wind capacity.</a:t>
            </a:r>
            <a:endParaRPr kumimoji="0" lang="en-US" sz="1050" b="0" i="0" u="none" strike="noStrike" kern="1200" cap="none" spc="0" normalizeH="0" baseline="0" noProof="0">
              <a:ln>
                <a:noFill/>
              </a:ln>
              <a:solidFill>
                <a:srgbClr val="000000"/>
              </a:solidFill>
              <a:effectLst/>
              <a:uLnTx/>
              <a:uFillTx/>
              <a:latin typeface="Arial"/>
              <a:cs typeface="Arial"/>
            </a:endParaRP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1" i="0" u="none" strike="noStrike" kern="1200" cap="none" spc="0" normalizeH="0" baseline="0" noProof="0">
                <a:ln>
                  <a:noFill/>
                </a:ln>
                <a:solidFill>
                  <a:srgbClr val="000000"/>
                </a:solidFill>
                <a:effectLst/>
                <a:uLnTx/>
                <a:uFillTx/>
                <a:latin typeface="Arial"/>
                <a:ea typeface="+mn-lt"/>
                <a:cs typeface="Arial"/>
              </a:rPr>
              <a:t>13 states have policies that collectively support 115,130 MW of offshore wind by 2050.</a:t>
            </a:r>
            <a:endParaRPr kumimoji="0" lang="en-US" sz="1200" b="0" i="0" u="none" strike="noStrike" kern="1200" cap="none" spc="0" normalizeH="0" baseline="0" noProof="0">
              <a:ln>
                <a:noFill/>
              </a:ln>
              <a:solidFill>
                <a:sysClr val="windowText" lastClr="000000"/>
              </a:solidFill>
              <a:effectLst/>
              <a:uLnTx/>
              <a:uFillTx/>
              <a:latin typeface="Arial"/>
              <a:ea typeface="+mn-ea"/>
              <a:cs typeface="Arial"/>
            </a:endParaRPr>
          </a:p>
          <a:p>
            <a:pPr marL="177800" marR="0" lvl="0" indent="-177800" algn="l" defTabSz="711200" rtl="0" eaLnBrk="1" fontAlgn="auto" latinLnBrk="0" hangingPunct="1">
              <a:lnSpc>
                <a:spcPct val="100000"/>
              </a:lnSpc>
              <a:spcBef>
                <a:spcPts val="600"/>
              </a:spcBef>
              <a:spcAft>
                <a:spcPts val="0"/>
              </a:spcAft>
              <a:buClrTx/>
              <a:buSzTx/>
              <a:buFont typeface="Arial"/>
              <a:buChar char="•"/>
              <a:tabLst/>
              <a:defRPr/>
            </a:pPr>
            <a:endParaRPr kumimoji="0" lang="en-US" sz="1200" b="0" i="0" u="none" strike="noStrike" kern="1200" cap="none" spc="0" normalizeH="0" baseline="0" noProof="0">
              <a:ln>
                <a:noFill/>
              </a:ln>
              <a:solidFill>
                <a:sysClr val="windowText" lastClr="000000"/>
              </a:solidFill>
              <a:effectLst/>
              <a:uLnTx/>
              <a:uFillTx/>
              <a:latin typeface="Arial"/>
              <a:ea typeface="+mn-ea"/>
              <a:cs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050" b="0" i="0" u="none" strike="noStrike" kern="1200" cap="none" spc="0" normalizeH="0" baseline="0" noProof="0">
              <a:ln>
                <a:noFill/>
              </a:ln>
              <a:solidFill>
                <a:sysClr val="windowText" lastClr="000000"/>
              </a:solidFill>
              <a:effectLst/>
              <a:uLnTx/>
              <a:uFillTx/>
              <a:latin typeface="Arial"/>
              <a:ea typeface="+mn-ea"/>
              <a:cs typeface="Arial"/>
            </a:endParaRPr>
          </a:p>
        </p:txBody>
      </p:sp>
      <p:pic>
        <p:nvPicPr>
          <p:cNvPr id="9" name="Picture 8" descr="A map of the united states&#10;&#10;Description automatically generated">
            <a:extLst>
              <a:ext uri="{FF2B5EF4-FFF2-40B4-BE49-F238E27FC236}">
                <a16:creationId xmlns:a16="http://schemas.microsoft.com/office/drawing/2014/main" id="{91A2AE69-CB81-8A7C-9D48-569F68C9F2D0}"/>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428027" y="2066925"/>
            <a:ext cx="6236945" cy="4086225"/>
          </a:xfrm>
          <a:prstGeom prst="rect">
            <a:avLst/>
          </a:prstGeom>
        </p:spPr>
      </p:pic>
      <p:sp>
        <p:nvSpPr>
          <p:cNvPr id="13" name="Rectangle 12">
            <a:extLst>
              <a:ext uri="{FF2B5EF4-FFF2-40B4-BE49-F238E27FC236}">
                <a16:creationId xmlns:a16="http://schemas.microsoft.com/office/drawing/2014/main" id="{5B11AE40-241F-F26F-0ACC-80DCD9EDE73B}"/>
              </a:ext>
            </a:extLst>
          </p:cNvPr>
          <p:cNvSpPr/>
          <p:nvPr/>
        </p:nvSpPr>
        <p:spPr bwMode="auto">
          <a:xfrm>
            <a:off x="6181725" y="4518025"/>
            <a:ext cx="2073275" cy="116205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48E6C17-C2A3-DC86-8F13-B8F5760F690B}"/>
              </a:ext>
            </a:extLst>
          </p:cNvPr>
          <p:cNvSpPr/>
          <p:nvPr/>
        </p:nvSpPr>
        <p:spPr bwMode="auto">
          <a:xfrm>
            <a:off x="6280150" y="4624388"/>
            <a:ext cx="236538" cy="152400"/>
          </a:xfrm>
          <a:prstGeom prst="rect">
            <a:avLst/>
          </a:prstGeom>
          <a:solidFill>
            <a:srgbClr val="7D57C8"/>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9B0F348-1019-3BB7-2E30-1D627C82B9CA}"/>
              </a:ext>
            </a:extLst>
          </p:cNvPr>
          <p:cNvSpPr/>
          <p:nvPr/>
        </p:nvSpPr>
        <p:spPr bwMode="auto">
          <a:xfrm>
            <a:off x="6280150" y="4864164"/>
            <a:ext cx="237744" cy="152400"/>
          </a:xfrm>
          <a:prstGeom prst="rect">
            <a:avLst/>
          </a:prstGeom>
          <a:solidFill>
            <a:srgbClr val="009BDB"/>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 name="Text Placeholder 10">
            <a:extLst>
              <a:ext uri="{FF2B5EF4-FFF2-40B4-BE49-F238E27FC236}">
                <a16:creationId xmlns:a16="http://schemas.microsoft.com/office/drawing/2014/main" id="{B87FDA1B-54B3-DB3A-A430-5A691493D108}"/>
              </a:ext>
            </a:extLst>
          </p:cNvPr>
          <p:cNvSpPr>
            <a:spLocks noGrp="1"/>
          </p:cNvSpPr>
          <p:nvPr/>
        </p:nvSpPr>
        <p:spPr bwMode="auto">
          <a:xfrm>
            <a:off x="6662738" y="4832350"/>
            <a:ext cx="1606550" cy="419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Arial"/>
              </a:rPr>
              <a:t>States with a voluntary </a:t>
            </a: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354"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Arial"/>
              </a:rPr>
              <a:t>RE standard or target</a:t>
            </a:r>
          </a:p>
        </p:txBody>
      </p:sp>
      <p:sp>
        <p:nvSpPr>
          <p:cNvPr id="21" name="Text Placeholder 10">
            <a:extLst>
              <a:ext uri="{FF2B5EF4-FFF2-40B4-BE49-F238E27FC236}">
                <a16:creationId xmlns:a16="http://schemas.microsoft.com/office/drawing/2014/main" id="{3B15278A-83C9-9F68-98CE-A0BD78F32152}"/>
              </a:ext>
            </a:extLst>
          </p:cNvPr>
          <p:cNvSpPr>
            <a:spLocks noGrp="1"/>
          </p:cNvSpPr>
          <p:nvPr/>
        </p:nvSpPr>
        <p:spPr bwMode="auto">
          <a:xfrm>
            <a:off x="6662738" y="4629150"/>
            <a:ext cx="1474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Arial"/>
              </a:rPr>
              <a:t>States with an RPS</a:t>
            </a:r>
          </a:p>
        </p:txBody>
      </p:sp>
      <p:sp>
        <p:nvSpPr>
          <p:cNvPr id="22" name="Rectangle 21">
            <a:extLst>
              <a:ext uri="{FF2B5EF4-FFF2-40B4-BE49-F238E27FC236}">
                <a16:creationId xmlns:a16="http://schemas.microsoft.com/office/drawing/2014/main" id="{BCB9645D-AAEF-060E-A39B-CED0D301E2E8}"/>
              </a:ext>
            </a:extLst>
          </p:cNvPr>
          <p:cNvSpPr/>
          <p:nvPr/>
        </p:nvSpPr>
        <p:spPr bwMode="auto">
          <a:xfrm>
            <a:off x="6280150" y="5265738"/>
            <a:ext cx="237744" cy="152400"/>
          </a:xfrm>
          <a:prstGeom prst="rect">
            <a:avLst/>
          </a:prstGeom>
          <a:solidFill>
            <a:schemeClr val="tx1"/>
          </a:solidFill>
          <a:ln w="3175" cap="flat" cmpd="sng" algn="ctr">
            <a:solidFill>
              <a:srgbClr val="195345"/>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26" name="btfpColumnHeaderBox273947">
            <a:extLst>
              <a:ext uri="{FF2B5EF4-FFF2-40B4-BE49-F238E27FC236}">
                <a16:creationId xmlns:a16="http://schemas.microsoft.com/office/drawing/2014/main" id="{88D1FBC8-11D5-DDF1-B01D-56C8CDC8249B}"/>
              </a:ext>
            </a:extLst>
          </p:cNvPr>
          <p:cNvGrpSpPr/>
          <p:nvPr>
            <p:custDataLst>
              <p:tags r:id="rId5"/>
            </p:custDataLst>
          </p:nvPr>
        </p:nvGrpSpPr>
        <p:grpSpPr>
          <a:xfrm>
            <a:off x="330200" y="1554480"/>
            <a:ext cx="6476294" cy="301752"/>
            <a:chOff x="330200" y="1270000"/>
            <a:chExt cx="15621097" cy="301752"/>
          </a:xfrm>
        </p:grpSpPr>
        <p:sp>
          <p:nvSpPr>
            <p:cNvPr id="24" name="btfpColumnHeaderBoxText273947">
              <a:extLst>
                <a:ext uri="{FF2B5EF4-FFF2-40B4-BE49-F238E27FC236}">
                  <a16:creationId xmlns:a16="http://schemas.microsoft.com/office/drawing/2014/main" id="{D3A08C49-9AF0-D531-3D4E-208EE1E58E8B}"/>
                </a:ext>
              </a:extLst>
            </p:cNvPr>
            <p:cNvSpPr txBox="1"/>
            <p:nvPr/>
          </p:nvSpPr>
          <p:spPr bwMode="gray">
            <a:xfrm>
              <a:off x="330200" y="1270000"/>
              <a:ext cx="1562109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States with </a:t>
              </a:r>
              <a:r>
                <a:rPr lang="en-US" sz="1400" b="1" dirty="0">
                  <a:solidFill>
                    <a:srgbClr val="000000"/>
                  </a:solidFill>
                  <a:latin typeface="Arial"/>
                  <a:cs typeface="Arial"/>
                </a:rPr>
                <a:t>renewable energy performance standards </a:t>
              </a:r>
              <a:r>
                <a:rPr kumimoji="0" lang="en-US" sz="1400" b="1" i="0" u="none" strike="noStrike" kern="1200" cap="none" spc="0" normalizeH="0" baseline="0" noProof="0" dirty="0">
                  <a:ln>
                    <a:noFill/>
                  </a:ln>
                  <a:solidFill>
                    <a:srgbClr val="000000"/>
                  </a:solidFill>
                  <a:effectLst/>
                  <a:uLnTx/>
                  <a:uFillTx/>
                  <a:latin typeface="Arial"/>
                  <a:ea typeface="+mn-ea"/>
                  <a:cs typeface="Arial"/>
                </a:rPr>
                <a:t>or voluntary </a:t>
              </a:r>
              <a:r>
                <a:rPr lang="en-US" sz="1400" b="1" dirty="0">
                  <a:solidFill>
                    <a:srgbClr val="000000"/>
                  </a:solidFill>
                  <a:latin typeface="Arial"/>
                  <a:cs typeface="Arial"/>
                </a:rPr>
                <a:t>t</a:t>
              </a:r>
              <a:r>
                <a:rPr kumimoji="0" lang="en-US" sz="1400" b="1" i="0" u="none" strike="noStrike" kern="1200" cap="none" spc="0" normalizeH="0" baseline="0" noProof="0" dirty="0" err="1">
                  <a:ln>
                    <a:noFill/>
                  </a:ln>
                  <a:solidFill>
                    <a:srgbClr val="000000"/>
                  </a:solidFill>
                  <a:effectLst/>
                  <a:uLnTx/>
                  <a:uFillTx/>
                  <a:latin typeface="Arial"/>
                  <a:ea typeface="+mn-ea"/>
                  <a:cs typeface="Arial"/>
                </a:rPr>
                <a:t>argets</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p:txBody>
        </p:sp>
        <p:cxnSp>
          <p:nvCxnSpPr>
            <p:cNvPr id="25" name="btfpColumnHeaderBoxLine273947">
              <a:extLst>
                <a:ext uri="{FF2B5EF4-FFF2-40B4-BE49-F238E27FC236}">
                  <a16:creationId xmlns:a16="http://schemas.microsoft.com/office/drawing/2014/main" id="{D3DD79FA-24C0-7F62-E0A3-26FA0937640B}"/>
                </a:ext>
              </a:extLst>
            </p:cNvPr>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 name="Text Placeholder 10">
            <a:extLst>
              <a:ext uri="{FF2B5EF4-FFF2-40B4-BE49-F238E27FC236}">
                <a16:creationId xmlns:a16="http://schemas.microsoft.com/office/drawing/2014/main" id="{210436B8-D363-39A8-09AF-670191BEF6CC}"/>
              </a:ext>
            </a:extLst>
          </p:cNvPr>
          <p:cNvSpPr>
            <a:spLocks noGrp="1"/>
          </p:cNvSpPr>
          <p:nvPr/>
        </p:nvSpPr>
        <p:spPr bwMode="auto">
          <a:xfrm>
            <a:off x="6662737" y="5251449"/>
            <a:ext cx="1606550" cy="419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Arial"/>
              </a:rPr>
              <a:t>States with an expired </a:t>
            </a:r>
            <a:endParaRPr kumimoji="0" lang="en-US" sz="16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354"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Arial"/>
              </a:rPr>
              <a:t>RPS/CES</a:t>
            </a:r>
            <a:endParaRPr kumimoji="0" lang="en-US" sz="1600" b="0" i="0" u="none" strike="noStrike" kern="1200" cap="none" spc="0" normalizeH="0" baseline="0" noProof="0">
              <a:ln>
                <a:noFill/>
              </a:ln>
              <a:solidFill>
                <a:srgbClr val="000000"/>
              </a:solidFill>
              <a:effectLst/>
              <a:uLnTx/>
              <a:uFillTx/>
              <a:latin typeface="Arial"/>
              <a:ea typeface="+mn-ea"/>
              <a:cs typeface="Arial"/>
            </a:endParaRPr>
          </a:p>
        </p:txBody>
      </p:sp>
      <p:sp>
        <p:nvSpPr>
          <p:cNvPr id="28" name="TextBox 27">
            <a:extLst>
              <a:ext uri="{FF2B5EF4-FFF2-40B4-BE49-F238E27FC236}">
                <a16:creationId xmlns:a16="http://schemas.microsoft.com/office/drawing/2014/main" id="{59D8CA90-9ACA-DC91-3B91-E8744485445D}"/>
              </a:ext>
            </a:extLst>
          </p:cNvPr>
          <p:cNvSpPr txBox="1"/>
          <p:nvPr/>
        </p:nvSpPr>
        <p:spPr bwMode="gray">
          <a:xfrm>
            <a:off x="3136347" y="4830555"/>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TX</a:t>
            </a:r>
            <a:endParaRPr kumimoji="0" lang="en-US"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37,172</a:t>
            </a: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29" name="TextBox 28">
            <a:extLst>
              <a:ext uri="{FF2B5EF4-FFF2-40B4-BE49-F238E27FC236}">
                <a16:creationId xmlns:a16="http://schemas.microsoft.com/office/drawing/2014/main" id="{281DD462-4402-E6BF-1097-402A0A340C26}"/>
              </a:ext>
            </a:extLst>
          </p:cNvPr>
          <p:cNvSpPr txBox="1"/>
          <p:nvPr/>
        </p:nvSpPr>
        <p:spPr bwMode="gray">
          <a:xfrm>
            <a:off x="2307672" y="4401929"/>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NM</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4.024</a:t>
            </a:r>
          </a:p>
        </p:txBody>
      </p:sp>
      <p:sp>
        <p:nvSpPr>
          <p:cNvPr id="30" name="TextBox 29">
            <a:extLst>
              <a:ext uri="{FF2B5EF4-FFF2-40B4-BE49-F238E27FC236}">
                <a16:creationId xmlns:a16="http://schemas.microsoft.com/office/drawing/2014/main" id="{EF32DB17-B5B3-50E5-52FA-FE4CE15AD91D}"/>
              </a:ext>
            </a:extLst>
          </p:cNvPr>
          <p:cNvSpPr txBox="1"/>
          <p:nvPr/>
        </p:nvSpPr>
        <p:spPr bwMode="gray">
          <a:xfrm>
            <a:off x="1555197" y="42971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AZ</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857</a:t>
            </a:r>
          </a:p>
        </p:txBody>
      </p:sp>
      <p:sp>
        <p:nvSpPr>
          <p:cNvPr id="31" name="TextBox 30">
            <a:extLst>
              <a:ext uri="{FF2B5EF4-FFF2-40B4-BE49-F238E27FC236}">
                <a16:creationId xmlns:a16="http://schemas.microsoft.com/office/drawing/2014/main" id="{B9D405D4-35F5-6124-408E-2E74249D1B4A}"/>
              </a:ext>
            </a:extLst>
          </p:cNvPr>
          <p:cNvSpPr txBox="1"/>
          <p:nvPr/>
        </p:nvSpPr>
        <p:spPr bwMode="gray">
          <a:xfrm>
            <a:off x="821772" y="39542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CA 6194</a:t>
            </a:r>
          </a:p>
        </p:txBody>
      </p:sp>
      <p:sp>
        <p:nvSpPr>
          <p:cNvPr id="32" name="TextBox 31">
            <a:extLst>
              <a:ext uri="{FF2B5EF4-FFF2-40B4-BE49-F238E27FC236}">
                <a16:creationId xmlns:a16="http://schemas.microsoft.com/office/drawing/2014/main" id="{FED25086-0AEC-2689-0F34-C8C0621E3242}"/>
              </a:ext>
            </a:extLst>
          </p:cNvPr>
          <p:cNvSpPr txBox="1"/>
          <p:nvPr/>
        </p:nvSpPr>
        <p:spPr bwMode="gray">
          <a:xfrm>
            <a:off x="897972" y="27350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OR</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2843</a:t>
            </a:r>
          </a:p>
        </p:txBody>
      </p:sp>
      <p:sp>
        <p:nvSpPr>
          <p:cNvPr id="33" name="TextBox 32">
            <a:extLst>
              <a:ext uri="{FF2B5EF4-FFF2-40B4-BE49-F238E27FC236}">
                <a16:creationId xmlns:a16="http://schemas.microsoft.com/office/drawing/2014/main" id="{72CEAD25-0E3D-6B30-0B6F-8C486D77D638}"/>
              </a:ext>
            </a:extLst>
          </p:cNvPr>
          <p:cNvSpPr txBox="1"/>
          <p:nvPr/>
        </p:nvSpPr>
        <p:spPr bwMode="gray">
          <a:xfrm>
            <a:off x="1097997" y="2249279"/>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WA</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3069</a:t>
            </a:r>
          </a:p>
        </p:txBody>
      </p:sp>
      <p:sp>
        <p:nvSpPr>
          <p:cNvPr id="34" name="TextBox 33">
            <a:extLst>
              <a:ext uri="{FF2B5EF4-FFF2-40B4-BE49-F238E27FC236}">
                <a16:creationId xmlns:a16="http://schemas.microsoft.com/office/drawing/2014/main" id="{303F555E-2F6B-7B85-56DD-7CB8F357BFAC}"/>
              </a:ext>
            </a:extLst>
          </p:cNvPr>
          <p:cNvSpPr txBox="1"/>
          <p:nvPr/>
        </p:nvSpPr>
        <p:spPr bwMode="gray">
          <a:xfrm>
            <a:off x="1745697" y="3658979"/>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UT</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391</a:t>
            </a:r>
          </a:p>
        </p:txBody>
      </p:sp>
      <p:sp>
        <p:nvSpPr>
          <p:cNvPr id="35" name="TextBox 34">
            <a:extLst>
              <a:ext uri="{FF2B5EF4-FFF2-40B4-BE49-F238E27FC236}">
                <a16:creationId xmlns:a16="http://schemas.microsoft.com/office/drawing/2014/main" id="{F630EBC8-D9CB-466C-1564-FE3A16C346AB}"/>
              </a:ext>
            </a:extLst>
          </p:cNvPr>
          <p:cNvSpPr txBox="1"/>
          <p:nvPr/>
        </p:nvSpPr>
        <p:spPr bwMode="gray">
          <a:xfrm>
            <a:off x="1183722" y="34970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NV</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152</a:t>
            </a:r>
          </a:p>
        </p:txBody>
      </p:sp>
      <p:sp>
        <p:nvSpPr>
          <p:cNvPr id="36" name="TextBox 35">
            <a:extLst>
              <a:ext uri="{FF2B5EF4-FFF2-40B4-BE49-F238E27FC236}">
                <a16:creationId xmlns:a16="http://schemas.microsoft.com/office/drawing/2014/main" id="{AAEB2C0C-2B61-0CBB-4932-6D5EB48CEBC0}"/>
              </a:ext>
            </a:extLst>
          </p:cNvPr>
          <p:cNvSpPr txBox="1"/>
          <p:nvPr/>
        </p:nvSpPr>
        <p:spPr bwMode="gray">
          <a:xfrm>
            <a:off x="3288747" y="43352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OK</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11790</a:t>
            </a:r>
          </a:p>
        </p:txBody>
      </p:sp>
      <p:sp>
        <p:nvSpPr>
          <p:cNvPr id="37" name="TextBox 36">
            <a:extLst>
              <a:ext uri="{FF2B5EF4-FFF2-40B4-BE49-F238E27FC236}">
                <a16:creationId xmlns:a16="http://schemas.microsoft.com/office/drawing/2014/main" id="{695F908F-6EAF-6662-86E2-1BCCA87634F5}"/>
              </a:ext>
            </a:extLst>
          </p:cNvPr>
          <p:cNvSpPr txBox="1"/>
          <p:nvPr/>
        </p:nvSpPr>
        <p:spPr bwMode="gray">
          <a:xfrm>
            <a:off x="3269697" y="38780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KS</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8796</a:t>
            </a:r>
          </a:p>
        </p:txBody>
      </p:sp>
      <p:sp>
        <p:nvSpPr>
          <p:cNvPr id="38" name="TextBox 37">
            <a:extLst>
              <a:ext uri="{FF2B5EF4-FFF2-40B4-BE49-F238E27FC236}">
                <a16:creationId xmlns:a16="http://schemas.microsoft.com/office/drawing/2014/main" id="{4C7C1691-CCD5-4368-63CC-B359D64E45D1}"/>
              </a:ext>
            </a:extLst>
          </p:cNvPr>
          <p:cNvSpPr txBox="1"/>
          <p:nvPr/>
        </p:nvSpPr>
        <p:spPr bwMode="gray">
          <a:xfrm>
            <a:off x="3002997" y="2573129"/>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ND</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3665</a:t>
            </a:r>
          </a:p>
        </p:txBody>
      </p:sp>
      <p:sp>
        <p:nvSpPr>
          <p:cNvPr id="39" name="TextBox 38">
            <a:extLst>
              <a:ext uri="{FF2B5EF4-FFF2-40B4-BE49-F238E27FC236}">
                <a16:creationId xmlns:a16="http://schemas.microsoft.com/office/drawing/2014/main" id="{B402AC1F-4D51-F5A3-7839-55BD447CBA0C}"/>
              </a:ext>
            </a:extLst>
          </p:cNvPr>
          <p:cNvSpPr txBox="1"/>
          <p:nvPr/>
        </p:nvSpPr>
        <p:spPr bwMode="gray">
          <a:xfrm>
            <a:off x="3050622" y="302080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SD</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3462</a:t>
            </a:r>
          </a:p>
        </p:txBody>
      </p:sp>
      <p:sp>
        <p:nvSpPr>
          <p:cNvPr id="40" name="TextBox 39">
            <a:extLst>
              <a:ext uri="{FF2B5EF4-FFF2-40B4-BE49-F238E27FC236}">
                <a16:creationId xmlns:a16="http://schemas.microsoft.com/office/drawing/2014/main" id="{DCBF0688-8F2A-7C76-68FA-83DF794E476B}"/>
              </a:ext>
            </a:extLst>
          </p:cNvPr>
          <p:cNvSpPr txBox="1"/>
          <p:nvPr/>
        </p:nvSpPr>
        <p:spPr bwMode="gray">
          <a:xfrm>
            <a:off x="2441022" y="37256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CO</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4884</a:t>
            </a:r>
          </a:p>
        </p:txBody>
      </p:sp>
      <p:sp>
        <p:nvSpPr>
          <p:cNvPr id="41" name="TextBox 40">
            <a:extLst>
              <a:ext uri="{FF2B5EF4-FFF2-40B4-BE49-F238E27FC236}">
                <a16:creationId xmlns:a16="http://schemas.microsoft.com/office/drawing/2014/main" id="{1CEBF4E2-A918-C82B-6952-C5FC3E67C6F5}"/>
              </a:ext>
            </a:extLst>
          </p:cNvPr>
          <p:cNvSpPr txBox="1"/>
          <p:nvPr/>
        </p:nvSpPr>
        <p:spPr bwMode="gray">
          <a:xfrm>
            <a:off x="3717372" y="33827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IA</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10014</a:t>
            </a:r>
          </a:p>
        </p:txBody>
      </p:sp>
      <p:sp>
        <p:nvSpPr>
          <p:cNvPr id="42" name="TextBox 41">
            <a:extLst>
              <a:ext uri="{FF2B5EF4-FFF2-40B4-BE49-F238E27FC236}">
                <a16:creationId xmlns:a16="http://schemas.microsoft.com/office/drawing/2014/main" id="{E9C9AA2D-3132-B772-31BD-A1CD73667FD6}"/>
              </a:ext>
            </a:extLst>
          </p:cNvPr>
          <p:cNvSpPr txBox="1"/>
          <p:nvPr/>
        </p:nvSpPr>
        <p:spPr bwMode="gray">
          <a:xfrm>
            <a:off x="3612597" y="26969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MN</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4184</a:t>
            </a:r>
          </a:p>
        </p:txBody>
      </p:sp>
      <p:sp>
        <p:nvSpPr>
          <p:cNvPr id="43" name="TextBox 42">
            <a:extLst>
              <a:ext uri="{FF2B5EF4-FFF2-40B4-BE49-F238E27FC236}">
                <a16:creationId xmlns:a16="http://schemas.microsoft.com/office/drawing/2014/main" id="{1771B339-7C74-9375-C78F-BE39DEAAE02B}"/>
              </a:ext>
            </a:extLst>
          </p:cNvPr>
          <p:cNvSpPr txBox="1"/>
          <p:nvPr/>
        </p:nvSpPr>
        <p:spPr bwMode="gray">
          <a:xfrm>
            <a:off x="3898347" y="3878054"/>
            <a:ext cx="556975" cy="442035"/>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MO</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2835</a:t>
            </a:r>
          </a:p>
        </p:txBody>
      </p:sp>
      <p:sp>
        <p:nvSpPr>
          <p:cNvPr id="3" name="Rectangle 2">
            <a:extLst>
              <a:ext uri="{FF2B5EF4-FFF2-40B4-BE49-F238E27FC236}">
                <a16:creationId xmlns:a16="http://schemas.microsoft.com/office/drawing/2014/main" id="{F86B6E45-B7CA-7D86-BC64-D727CAF603A8}"/>
              </a:ext>
            </a:extLst>
          </p:cNvPr>
          <p:cNvSpPr/>
          <p:nvPr/>
        </p:nvSpPr>
        <p:spPr bwMode="gray">
          <a:xfrm>
            <a:off x="0" y="0"/>
            <a:ext cx="2419109" cy="31705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United States</a:t>
            </a:r>
          </a:p>
        </p:txBody>
      </p:sp>
    </p:spTree>
    <p:custDataLst>
      <p:tags r:id="rId2"/>
    </p:custDataLst>
    <p:extLst>
      <p:ext uri="{BB962C8B-B14F-4D97-AF65-F5344CB8AC3E}">
        <p14:creationId xmlns:p14="http://schemas.microsoft.com/office/powerpoint/2010/main" val="227173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356448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7" name="think-cell Slide" r:id="rId47" imgW="360" imgH="360" progId="TCLayout.ActiveDocument.1">
                  <p:embed/>
                </p:oleObj>
              </mc:Choice>
              <mc:Fallback>
                <p:oleObj name="think-cell Slide" r:id="rId47" imgW="360" imgH="360" progId="TCLayout.ActiveDocument.1">
                  <p:embed/>
                  <p:pic>
                    <p:nvPicPr>
                      <p:cNvPr id="7" name="think-cell data - do not delete" hidden="1"/>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ea typeface="+mj-lt"/>
                <a:cs typeface="+mj-lt"/>
              </a:rPr>
              <a:t>EU Green Deal sets ambitious targets for expansion of renewable energy</a:t>
            </a:r>
          </a:p>
        </p:txBody>
      </p:sp>
      <p:sp>
        <p:nvSpPr>
          <p:cNvPr id="69" name="btfpNotesBox902288"/>
          <p:cNvSpPr txBox="1"/>
          <p:nvPr>
            <p:custDataLst>
              <p:tags r:id="rId4"/>
            </p:custDataLst>
          </p:nvPr>
        </p:nvSpPr>
        <p:spPr bwMode="gray">
          <a:xfrm>
            <a:off x="330199" y="6419088"/>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Wind Europe,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9"/>
              </a:rPr>
              <a:t>Statistics and Outlook for 2024-2030 </a:t>
            </a:r>
            <a:r>
              <a:rPr kumimoji="0" lang="en-US" sz="800" b="0" i="0" u="none" strike="noStrike" kern="1200" cap="none" spc="0" normalizeH="0" baseline="0" noProof="0" dirty="0">
                <a:ln>
                  <a:noFill/>
                </a:ln>
                <a:solidFill>
                  <a:srgbClr val="000000"/>
                </a:solidFill>
                <a:effectLst/>
                <a:uLnTx/>
                <a:uFillTx/>
                <a:latin typeface="Arial"/>
                <a:ea typeface="+mn-ea"/>
                <a:cs typeface="+mn-cs"/>
              </a:rPr>
              <a:t>(2023).</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0"/>
              </a:rPr>
              <a:t>Gernot Wagner</a:t>
            </a:r>
            <a:r>
              <a:rPr lang="en-US" sz="800" dirty="0">
                <a:solidFill>
                  <a:srgbClr val="000000"/>
                </a:solidFill>
                <a:latin typeface="Arial"/>
              </a:rPr>
              <a:t>. </a:t>
            </a:r>
            <a:r>
              <a:rPr lang="en-US" sz="800" dirty="0">
                <a:solidFill>
                  <a:srgbClr val="000000"/>
                </a:solidFill>
                <a:hlinkClick r:id="rId5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2"/>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4" name="Table 13">
            <a:extLst>
              <a:ext uri="{FF2B5EF4-FFF2-40B4-BE49-F238E27FC236}">
                <a16:creationId xmlns:a16="http://schemas.microsoft.com/office/drawing/2014/main" id="{5B8E23E9-E108-1DF6-7FCD-C816C4C7CF80}"/>
              </a:ext>
            </a:extLst>
          </p:cNvPr>
          <p:cNvGraphicFramePr>
            <a:graphicFrameLocks noGrp="1"/>
          </p:cNvGraphicFramePr>
          <p:nvPr>
            <p:extLst>
              <p:ext uri="{D42A27DB-BD31-4B8C-83A1-F6EECF244321}">
                <p14:modId xmlns:p14="http://schemas.microsoft.com/office/powerpoint/2010/main" val="4178078886"/>
              </p:ext>
            </p:extLst>
          </p:nvPr>
        </p:nvGraphicFramePr>
        <p:xfrm>
          <a:off x="406260" y="1500869"/>
          <a:ext cx="8199579" cy="1524000"/>
        </p:xfrm>
        <a:graphic>
          <a:graphicData uri="http://schemas.openxmlformats.org/drawingml/2006/table">
            <a:tbl>
              <a:tblPr bandRow="1">
                <a:tableStyleId>{2D5ABB26-0587-4C30-8999-92F81FD0307C}</a:tableStyleId>
              </a:tblPr>
              <a:tblGrid>
                <a:gridCol w="1515137">
                  <a:extLst>
                    <a:ext uri="{9D8B030D-6E8A-4147-A177-3AD203B41FA5}">
                      <a16:colId xmlns:a16="http://schemas.microsoft.com/office/drawing/2014/main" val="530809225"/>
                    </a:ext>
                  </a:extLst>
                </a:gridCol>
                <a:gridCol w="1805651">
                  <a:extLst>
                    <a:ext uri="{9D8B030D-6E8A-4147-A177-3AD203B41FA5}">
                      <a16:colId xmlns:a16="http://schemas.microsoft.com/office/drawing/2014/main" val="1688727138"/>
                    </a:ext>
                  </a:extLst>
                </a:gridCol>
                <a:gridCol w="1773045">
                  <a:extLst>
                    <a:ext uri="{9D8B030D-6E8A-4147-A177-3AD203B41FA5}">
                      <a16:colId xmlns:a16="http://schemas.microsoft.com/office/drawing/2014/main" val="1639238358"/>
                    </a:ext>
                  </a:extLst>
                </a:gridCol>
                <a:gridCol w="1552873">
                  <a:extLst>
                    <a:ext uri="{9D8B030D-6E8A-4147-A177-3AD203B41FA5}">
                      <a16:colId xmlns:a16="http://schemas.microsoft.com/office/drawing/2014/main" val="1432409692"/>
                    </a:ext>
                  </a:extLst>
                </a:gridCol>
                <a:gridCol w="1552873">
                  <a:extLst>
                    <a:ext uri="{9D8B030D-6E8A-4147-A177-3AD203B41FA5}">
                      <a16:colId xmlns:a16="http://schemas.microsoft.com/office/drawing/2014/main" val="858839238"/>
                    </a:ext>
                  </a:extLst>
                </a:gridCol>
              </a:tblGrid>
              <a:tr h="365760">
                <a:tc>
                  <a:txBody>
                    <a:bodyPr/>
                    <a:lstStyle/>
                    <a:p>
                      <a:pPr lvl="0" algn="ctr">
                        <a:spcBef>
                          <a:spcPts val="0"/>
                        </a:spcBef>
                        <a:buNone/>
                      </a:pPr>
                      <a:r>
                        <a:rPr lang="en-US" sz="1100" b="1" i="0" u="none" strike="noStrike" noProof="0">
                          <a:solidFill>
                            <a:schemeClr val="bg1"/>
                          </a:solidFill>
                          <a:latin typeface="Arial" panose="020B0604020202020204" pitchFamily="34" charset="0"/>
                          <a:cs typeface="Arial" panose="020B0604020202020204" pitchFamily="34" charset="0"/>
                        </a:rPr>
                        <a:t>RE share in energy</a:t>
                      </a:r>
                      <a:endParaRPr lang="en-US" sz="1100" b="0" i="0" u="none" strike="noStrike" noProof="0">
                        <a:solidFill>
                          <a:schemeClr val="bg1"/>
                        </a:solidFill>
                        <a:latin typeface="Arial" panose="020B0604020202020204" pitchFamily="34" charset="0"/>
                        <a:cs typeface="Arial" panose="020B0604020202020204" pitchFamily="34" charset="0"/>
                      </a:endParaRPr>
                    </a:p>
                    <a:p>
                      <a:pPr lvl="0" algn="ctr">
                        <a:spcBef>
                          <a:spcPts val="0"/>
                        </a:spcBef>
                        <a:buNone/>
                      </a:pPr>
                      <a:r>
                        <a:rPr lang="en-US" sz="1100" b="1" i="0" u="none" strike="noStrike" noProof="0">
                          <a:solidFill>
                            <a:schemeClr val="bg1"/>
                          </a:solidFill>
                          <a:latin typeface="Arial" panose="020B0604020202020204" pitchFamily="34" charset="0"/>
                          <a:cs typeface="Arial" panose="020B0604020202020204" pitchFamily="34" charset="0"/>
                        </a:rPr>
                        <a:t>mix</a:t>
                      </a:r>
                      <a:endParaRPr lang="en-US" sz="1100">
                        <a:solidFill>
                          <a:schemeClr val="bg1"/>
                        </a:solidFill>
                        <a:latin typeface="Arial" panose="020B0604020202020204" pitchFamily="34" charset="0"/>
                        <a:cs typeface="Arial" panose="020B0604020202020204" pitchFamily="34" charset="0"/>
                      </a:endParaRP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a:spcBef>
                          <a:spcPts val="0"/>
                        </a:spcBef>
                        <a:buClr>
                          <a:srgbClr val="000000"/>
                        </a:buClr>
                        <a:buNone/>
                      </a:pPr>
                      <a:r>
                        <a:rPr lang="en-US" sz="1100" b="1" i="0" u="none" strike="noStrike" noProof="0">
                          <a:solidFill>
                            <a:schemeClr val="bg1"/>
                          </a:solidFill>
                          <a:latin typeface="Arial" panose="020B0604020202020204" pitchFamily="34" charset="0"/>
                          <a:cs typeface="Arial" panose="020B0604020202020204" pitchFamily="34" charset="0"/>
                        </a:rPr>
                        <a:t>Accelerate deployment for offshore wind</a:t>
                      </a:r>
                      <a:endParaRPr lang="en-US" sz="1100">
                        <a:solidFill>
                          <a:schemeClr val="bg1"/>
                        </a:solidFill>
                        <a:latin typeface="Arial" panose="020B0604020202020204" pitchFamily="34" charset="0"/>
                        <a:cs typeface="Arial" panose="020B0604020202020204" pitchFamily="34" charset="0"/>
                      </a:endParaRP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lvl="0" indent="0" algn="ctr">
                        <a:spcBef>
                          <a:spcPts val="0"/>
                        </a:spcBef>
                        <a:buNone/>
                      </a:pPr>
                      <a:r>
                        <a:rPr lang="en-US" sz="1100" b="1" i="0" u="none" strike="noStrike" noProof="0">
                          <a:solidFill>
                            <a:schemeClr val="bg1"/>
                          </a:solidFill>
                          <a:latin typeface="Arial" panose="020B0604020202020204" pitchFamily="34" charset="0"/>
                          <a:cs typeface="Arial" panose="020B0604020202020204" pitchFamily="34" charset="0"/>
                        </a:rPr>
                        <a:t>Increased investment and focus on R&amp;D</a:t>
                      </a:r>
                      <a:endParaRPr lang="en-US" sz="1100">
                        <a:solidFill>
                          <a:schemeClr val="bg1"/>
                        </a:solidFill>
                        <a:latin typeface="Arial" panose="020B0604020202020204" pitchFamily="34" charset="0"/>
                        <a:cs typeface="Arial" panose="020B0604020202020204" pitchFamily="34" charset="0"/>
                      </a:endParaRP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lvl="0" indent="0" algn="ctr">
                        <a:buNone/>
                      </a:pPr>
                      <a:r>
                        <a:rPr lang="en-US" sz="1100" b="1">
                          <a:solidFill>
                            <a:schemeClr val="bg1"/>
                          </a:solidFill>
                          <a:latin typeface="Arial" panose="020B0604020202020204" pitchFamily="34" charset="0"/>
                          <a:cs typeface="Arial" panose="020B0604020202020204" pitchFamily="34" charset="0"/>
                        </a:rPr>
                        <a:t>Interconnected energy systems</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lvl="0" indent="0" algn="ctr">
                        <a:buNone/>
                      </a:pPr>
                      <a:r>
                        <a:rPr lang="en-US" sz="1100" b="1">
                          <a:solidFill>
                            <a:schemeClr val="bg1"/>
                          </a:solidFill>
                          <a:latin typeface="Arial" panose="020B0604020202020204" pitchFamily="34" charset="0"/>
                          <a:cs typeface="Arial" panose="020B0604020202020204" pitchFamily="34" charset="0"/>
                        </a:rPr>
                        <a:t>Focus on R&amp;D</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93679195"/>
                  </a:ext>
                </a:extLst>
              </a:tr>
              <a:tr h="1097280">
                <a:tc>
                  <a:txBody>
                    <a:bodyPr/>
                    <a:lstStyle/>
                    <a:p>
                      <a:pPr marL="177800" lvl="0" indent="-177800" algn="l">
                        <a:buFont typeface="Arial"/>
                        <a:buChar char="•"/>
                      </a:pPr>
                      <a:r>
                        <a:rPr lang="en-US" sz="1100" b="0" i="0" u="none" strike="noStrike" noProof="0">
                          <a:solidFill>
                            <a:srgbClr val="26324B"/>
                          </a:solidFill>
                          <a:latin typeface="Arial" panose="020B0604020202020204" pitchFamily="34" charset="0"/>
                          <a:cs typeface="Arial" panose="020B0604020202020204" pitchFamily="34" charset="0"/>
                        </a:rPr>
                        <a:t>At least 42.5% renewable energy by 2030, with an </a:t>
                      </a:r>
                      <a:r>
                        <a:rPr lang="en-US" sz="1100" b="1" i="0" u="none" strike="noStrike" noProof="0">
                          <a:solidFill>
                            <a:srgbClr val="26324B"/>
                          </a:solidFill>
                          <a:latin typeface="Arial" panose="020B0604020202020204" pitchFamily="34" charset="0"/>
                          <a:cs typeface="Arial" panose="020B0604020202020204" pitchFamily="34" charset="0"/>
                        </a:rPr>
                        <a:t>ambition to reach 45% renewables</a:t>
                      </a:r>
                      <a:endParaRPr lang="en-US" sz="11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lvl="0" indent="-177800">
                        <a:buFont typeface="Arial"/>
                        <a:buChar char="•"/>
                      </a:pPr>
                      <a:r>
                        <a:rPr lang="en-US" sz="1100" b="0" i="0" u="none" strike="noStrike" noProof="0">
                          <a:solidFill>
                            <a:srgbClr val="000000"/>
                          </a:solidFill>
                          <a:latin typeface="Arial" panose="020B0604020202020204" pitchFamily="34" charset="0"/>
                          <a:cs typeface="Arial" panose="020B0604020202020204" pitchFamily="34" charset="0"/>
                        </a:rPr>
                        <a:t>Expected to increase the EU's offshore wind capacity from its current level of 12 GW to </a:t>
                      </a:r>
                      <a:r>
                        <a:rPr lang="en-US" sz="1100" b="1" i="0" u="none" strike="noStrike" noProof="0">
                          <a:solidFill>
                            <a:srgbClr val="000000"/>
                          </a:solidFill>
                          <a:latin typeface="Arial" panose="020B0604020202020204" pitchFamily="34" charset="0"/>
                          <a:cs typeface="Arial" panose="020B0604020202020204" pitchFamily="34" charset="0"/>
                        </a:rPr>
                        <a:t>300 GW by 2050</a:t>
                      </a:r>
                      <a:endParaRPr lang="en-US" sz="1100" b="1">
                        <a:latin typeface="Arial" panose="020B0604020202020204" pitchFamily="34" charset="0"/>
                        <a:cs typeface="Arial" panose="020B0604020202020204" pitchFamily="34" charset="0"/>
                      </a:endParaRP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lvl="0" indent="-177800">
                        <a:buFont typeface="Arial"/>
                        <a:buChar char="•"/>
                      </a:pPr>
                      <a:r>
                        <a:rPr lang="en-US" sz="1100" b="0" i="0" u="none" strike="noStrike" noProof="0">
                          <a:solidFill>
                            <a:srgbClr val="000000"/>
                          </a:solidFill>
                          <a:latin typeface="Arial" panose="020B0604020202020204" pitchFamily="34" charset="0"/>
                          <a:cs typeface="Arial" panose="020B0604020202020204" pitchFamily="34" charset="0"/>
                        </a:rPr>
                        <a:t>Investment of almost </a:t>
                      </a:r>
                      <a:r>
                        <a:rPr lang="en-US" sz="1100" b="1" i="0" u="none" strike="noStrike" noProof="0">
                          <a:solidFill>
                            <a:srgbClr val="000000"/>
                          </a:solidFill>
                          <a:latin typeface="Arial" panose="020B0604020202020204" pitchFamily="34" charset="0"/>
                          <a:cs typeface="Arial" panose="020B0604020202020204" pitchFamily="34" charset="0"/>
                        </a:rPr>
                        <a:t>€800 billion between now and 2050 i</a:t>
                      </a:r>
                      <a:r>
                        <a:rPr lang="en-US" sz="1100" b="0" i="0" u="none" strike="noStrike" noProof="0">
                          <a:solidFill>
                            <a:srgbClr val="000000"/>
                          </a:solidFill>
                          <a:latin typeface="Arial" panose="020B0604020202020204" pitchFamily="34" charset="0"/>
                          <a:cs typeface="Arial" panose="020B0604020202020204" pitchFamily="34" charset="0"/>
                        </a:rPr>
                        <a:t>n offshore energy infrastructure</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1200"/>
                        </a:spcBef>
                        <a:spcAft>
                          <a:spcPts val="0"/>
                        </a:spcAft>
                        <a:buClrTx/>
                        <a:buSzTx/>
                        <a:buFont typeface="Arial"/>
                        <a:buChar char="•"/>
                        <a:tabLst/>
                        <a:defRPr/>
                      </a:pPr>
                      <a:r>
                        <a:rPr lang="en-US" sz="1100" b="0" i="0" u="none" strike="noStrike" noProof="0">
                          <a:solidFill>
                            <a:srgbClr val="000000"/>
                          </a:solidFill>
                          <a:latin typeface="Arial" panose="020B0604020202020204" pitchFamily="34" charset="0"/>
                          <a:cs typeface="Arial" panose="020B0604020202020204" pitchFamily="34" charset="0"/>
                        </a:rPr>
                        <a:t>Build </a:t>
                      </a:r>
                      <a:r>
                        <a:rPr lang="en-US" sz="1100" b="1" i="0" u="none" strike="noStrike" noProof="0">
                          <a:solidFill>
                            <a:srgbClr val="000000"/>
                          </a:solidFill>
                          <a:latin typeface="Arial" panose="020B0604020202020204" pitchFamily="34" charset="0"/>
                          <a:cs typeface="Arial" panose="020B0604020202020204" pitchFamily="34" charset="0"/>
                        </a:rPr>
                        <a:t>inter-connected, digitized and integrated grids </a:t>
                      </a:r>
                      <a:r>
                        <a:rPr lang="en-US" sz="1100" b="0" i="0" u="none" strike="noStrike" noProof="0">
                          <a:solidFill>
                            <a:srgbClr val="000000"/>
                          </a:solidFill>
                          <a:latin typeface="Arial" panose="020B0604020202020204" pitchFamily="34" charset="0"/>
                          <a:cs typeface="Arial" panose="020B0604020202020204" pitchFamily="34" charset="0"/>
                        </a:rPr>
                        <a:t>to support RE sources</a:t>
                      </a:r>
                      <a:endParaRPr lang="en-US" sz="1100" b="1">
                        <a:latin typeface="Arial" panose="020B0604020202020204" pitchFamily="34" charset="0"/>
                        <a:cs typeface="Arial" panose="020B0604020202020204" pitchFamily="34" charset="0"/>
                      </a:endParaRP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1200"/>
                        </a:spcBef>
                        <a:spcAft>
                          <a:spcPts val="0"/>
                        </a:spcAft>
                        <a:buClrTx/>
                        <a:buSzTx/>
                        <a:buFont typeface="Arial"/>
                        <a:buChar char="•"/>
                        <a:tabLst/>
                        <a:defRPr/>
                      </a:pPr>
                      <a:r>
                        <a:rPr lang="en-US" sz="1100" b="0" i="0" u="none" strike="noStrike" noProof="0">
                          <a:solidFill>
                            <a:srgbClr val="000000"/>
                          </a:solidFill>
                          <a:latin typeface="Arial" panose="020B0604020202020204" pitchFamily="34" charset="0"/>
                          <a:cs typeface="Arial" panose="020B0604020202020204" pitchFamily="34" charset="0"/>
                        </a:rPr>
                        <a:t>35% of the EU’s research and innovation program ring-fenced for new clean technologies</a:t>
                      </a:r>
                      <a:endParaRPr lang="en-US" sz="1100" b="1">
                        <a:latin typeface="Arial" panose="020B0604020202020204" pitchFamily="34" charset="0"/>
                        <a:cs typeface="Arial" panose="020B0604020202020204" pitchFamily="34" charset="0"/>
                      </a:endParaRPr>
                    </a:p>
                  </a:txBody>
                  <a:tcP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06228"/>
                  </a:ext>
                </a:extLst>
              </a:tr>
            </a:tbl>
          </a:graphicData>
        </a:graphic>
      </p:graphicFrame>
      <p:sp>
        <p:nvSpPr>
          <p:cNvPr id="16" name="Rectangle 15">
            <a:extLst>
              <a:ext uri="{FF2B5EF4-FFF2-40B4-BE49-F238E27FC236}">
                <a16:creationId xmlns:a16="http://schemas.microsoft.com/office/drawing/2014/main" id="{0CBB940C-82B1-58E7-C15D-26B2D4D72653}"/>
              </a:ext>
            </a:extLst>
          </p:cNvPr>
          <p:cNvSpPr/>
          <p:nvPr/>
        </p:nvSpPr>
        <p:spPr bwMode="gray">
          <a:xfrm>
            <a:off x="8762381" y="1471193"/>
            <a:ext cx="3099490" cy="416125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Aft>
                <a:spcPts val="600"/>
              </a:spcAft>
              <a:buClrTx/>
              <a:buSzTx/>
              <a:buFontTx/>
              <a:buNone/>
              <a:tabLst/>
              <a:defRPr/>
            </a:pPr>
            <a:r>
              <a:rPr kumimoji="0" lang="en-US" sz="1250" b="1" i="0" u="none" strike="noStrike" kern="1200" cap="none" spc="0" normalizeH="0" baseline="0" noProof="0">
                <a:ln>
                  <a:noFill/>
                </a:ln>
                <a:solidFill>
                  <a:srgbClr val="23252C"/>
                </a:solidFill>
                <a:effectLst/>
                <a:uLnTx/>
                <a:uFillTx/>
                <a:latin typeface="Arial"/>
                <a:ea typeface="Open Sans"/>
                <a:cs typeface="Open Sans"/>
              </a:rPr>
              <a:t>Observations</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000000"/>
                </a:solidFill>
                <a:effectLst/>
                <a:uLnTx/>
                <a:uFillTx/>
                <a:latin typeface="Arial"/>
                <a:ea typeface="+mn-lt"/>
                <a:cs typeface="Arial"/>
              </a:rPr>
              <a:t>Europe now has </a:t>
            </a:r>
            <a:r>
              <a:rPr kumimoji="0" lang="en-US" sz="1050" b="1" i="0" u="none" strike="noStrike" kern="1200" cap="none" spc="0" normalizeH="0" baseline="0" noProof="0">
                <a:ln>
                  <a:noFill/>
                </a:ln>
                <a:solidFill>
                  <a:srgbClr val="000000"/>
                </a:solidFill>
                <a:effectLst/>
                <a:uLnTx/>
                <a:uFillTx/>
                <a:latin typeface="Arial"/>
                <a:ea typeface="+mn-lt"/>
                <a:cs typeface="Arial"/>
              </a:rPr>
              <a:t>272 GW of installed wind power capacity</a:t>
            </a:r>
            <a:r>
              <a:rPr kumimoji="0" lang="en-US" sz="1050" b="0" i="0" u="none" strike="noStrike" kern="1200" cap="none" spc="0" normalizeH="0" baseline="0" noProof="0">
                <a:ln>
                  <a:noFill/>
                </a:ln>
                <a:solidFill>
                  <a:srgbClr val="000000"/>
                </a:solidFill>
                <a:effectLst/>
                <a:uLnTx/>
                <a:uFillTx/>
                <a:latin typeface="Arial"/>
                <a:ea typeface="+mn-lt"/>
                <a:cs typeface="Arial"/>
              </a:rPr>
              <a:t>: 238 GW onshore and 34 GW offshore. </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Germany led the new installation of wind capacity in 2022 due to rapid wind expansion.</a:t>
            </a:r>
          </a:p>
          <a:p>
            <a:pPr marL="177800" marR="0" lvl="0" indent="-177800" algn="l" defTabSz="711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lt"/>
                <a:cs typeface="Arial"/>
              </a:rPr>
              <a:t>Wind energy was</a:t>
            </a:r>
            <a:r>
              <a:rPr kumimoji="0" lang="en-US" sz="1050" b="1" i="0" u="none" strike="noStrike" kern="1200" cap="none" spc="0" normalizeH="0" baseline="0" noProof="0">
                <a:ln>
                  <a:noFill/>
                </a:ln>
                <a:solidFill>
                  <a:srgbClr val="000000"/>
                </a:solidFill>
                <a:effectLst/>
                <a:uLnTx/>
                <a:uFillTx/>
                <a:latin typeface="Arial"/>
                <a:ea typeface="+mn-lt"/>
                <a:cs typeface="Arial"/>
              </a:rPr>
              <a:t> 19% of all the electricity consumed in the EU 27 in 2023.</a:t>
            </a:r>
            <a:endParaRPr kumimoji="0" lang="en-US" sz="1050" b="0" i="0" u="none" strike="noStrike" kern="1200" cap="none" spc="0" normalizeH="0" baseline="0" noProof="0">
              <a:ln>
                <a:noFill/>
              </a:ln>
              <a:solidFill>
                <a:srgbClr val="000000"/>
              </a:solidFill>
              <a:effectLst/>
              <a:uLnTx/>
              <a:uFillTx/>
              <a:latin typeface="Arial"/>
              <a:ea typeface="+mn-lt"/>
              <a:cs typeface="Arial"/>
            </a:endParaRP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It was 56% in Denmark, 36% in Ireland, 31% in Germany, 29% in the UK, and 27% in Spain and the Netherlands.</a:t>
            </a: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000000"/>
                </a:solidFill>
                <a:effectLst/>
                <a:uLnTx/>
                <a:uFillTx/>
                <a:latin typeface="Arial"/>
                <a:ea typeface="+mn-lt"/>
                <a:cs typeface="Arial"/>
              </a:rPr>
              <a:t>To meet its 2030 climate and energy targets, the </a:t>
            </a:r>
            <a:r>
              <a:rPr kumimoji="0" lang="en-US" sz="1050" b="1" i="0" u="none" strike="noStrike" kern="1200" cap="none" spc="0" normalizeH="0" baseline="0" noProof="0">
                <a:ln>
                  <a:noFill/>
                </a:ln>
                <a:solidFill>
                  <a:srgbClr val="000000"/>
                </a:solidFill>
                <a:effectLst/>
                <a:uLnTx/>
                <a:uFillTx/>
                <a:latin typeface="Arial"/>
                <a:ea typeface="+mn-lt"/>
                <a:cs typeface="Arial"/>
              </a:rPr>
              <a:t>EU now needs to build 33 GW per year </a:t>
            </a:r>
            <a:r>
              <a:rPr kumimoji="0" lang="en-US" sz="1050" b="0" i="0" u="none" strike="noStrike" kern="1200" cap="none" spc="0" normalizeH="0" baseline="0" noProof="0">
                <a:ln>
                  <a:noFill/>
                </a:ln>
                <a:solidFill>
                  <a:srgbClr val="000000"/>
                </a:solidFill>
                <a:effectLst/>
                <a:uLnTx/>
                <a:uFillTx/>
                <a:latin typeface="Arial"/>
                <a:ea typeface="+mn-lt"/>
                <a:cs typeface="Arial"/>
              </a:rPr>
              <a:t>on average.</a:t>
            </a:r>
            <a:endParaRPr kumimoji="0" lang="en-US" sz="1050" b="0" i="0" u="none" strike="noStrike" kern="1200" cap="none" spc="0" normalizeH="0" baseline="0" noProof="0">
              <a:ln>
                <a:noFill/>
              </a:ln>
              <a:solidFill>
                <a:srgbClr val="000000"/>
              </a:solidFill>
              <a:effectLst/>
              <a:uLnTx/>
              <a:uFillTx/>
              <a:latin typeface="Arial"/>
              <a:cs typeface="Arial"/>
            </a:endParaRPr>
          </a:p>
          <a:p>
            <a:pPr marL="177800" marR="0" lvl="0" indent="-177800" algn="l" defTabSz="711200" rtl="0" eaLnBrk="1" fontAlgn="auto" latinLnBrk="0" hangingPunct="1">
              <a:lnSpc>
                <a:spcPct val="100000"/>
              </a:lnSpc>
              <a:spcBef>
                <a:spcPts val="0"/>
              </a:spcBef>
              <a:spcAft>
                <a:spcPts val="400"/>
              </a:spcAft>
              <a:buClrTx/>
              <a:buSzTx/>
              <a:buFont typeface="Arial"/>
              <a:buChar char="•"/>
              <a:tabLst/>
              <a:defRPr/>
            </a:pPr>
            <a:r>
              <a:rPr kumimoji="0" lang="en-US" sz="1050" b="0" i="0" u="none" strike="noStrike" kern="1200" cap="none" spc="0" normalizeH="0" baseline="0" noProof="0">
                <a:ln>
                  <a:noFill/>
                </a:ln>
                <a:solidFill>
                  <a:srgbClr val="000000"/>
                </a:solidFill>
                <a:effectLst/>
                <a:uLnTx/>
                <a:uFillTx/>
                <a:latin typeface="Arial"/>
                <a:ea typeface="+mn-lt"/>
                <a:cs typeface="Arial"/>
              </a:rPr>
              <a:t>The new EU rules on permitting have already boosted permitting volumes for new wind farms.</a:t>
            </a:r>
          </a:p>
          <a:p>
            <a:pPr marL="355600" marR="0" lvl="1" indent="-177800" algn="l" defTabSz="711200" rtl="0" eaLnBrk="1" fontAlgn="base" latinLnBrk="0" hangingPunct="1">
              <a:lnSpc>
                <a:spcPct val="100000"/>
              </a:lnSpc>
              <a:spcBef>
                <a:spcPts val="0"/>
              </a:spcBef>
              <a:spcAft>
                <a:spcPts val="400"/>
              </a:spcAft>
              <a:buClrTx/>
              <a:buSzTx/>
              <a:buFont typeface="Arial"/>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Germany and Spain both permitted 70% more onshore wind in 2023 than in 2022, with Germany reaching 7.5 GW.</a:t>
            </a:r>
          </a:p>
        </p:txBody>
      </p:sp>
      <p:sp>
        <p:nvSpPr>
          <p:cNvPr id="2" name="Rectangle 1">
            <a:extLst>
              <a:ext uri="{FF2B5EF4-FFF2-40B4-BE49-F238E27FC236}">
                <a16:creationId xmlns:a16="http://schemas.microsoft.com/office/drawing/2014/main" id="{58E1A672-DF6F-23F2-8DCA-A600062B7680}"/>
              </a:ext>
            </a:extLst>
          </p:cNvPr>
          <p:cNvSpPr/>
          <p:nvPr/>
        </p:nvSpPr>
        <p:spPr bwMode="gray">
          <a:xfrm>
            <a:off x="0" y="0"/>
            <a:ext cx="2419109" cy="317051"/>
          </a:xfrm>
          <a:prstGeom prst="rect">
            <a:avLst/>
          </a:prstGeom>
          <a:solidFill>
            <a:srgbClr val="A83D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European Union</a:t>
            </a:r>
          </a:p>
        </p:txBody>
      </p:sp>
      <p:sp>
        <p:nvSpPr>
          <p:cNvPr id="20" name="TextBox 19">
            <a:extLst>
              <a:ext uri="{FF2B5EF4-FFF2-40B4-BE49-F238E27FC236}">
                <a16:creationId xmlns:a16="http://schemas.microsoft.com/office/drawing/2014/main" id="{0ED9EC3F-B1D7-7552-0510-95747A1AA322}"/>
              </a:ext>
            </a:extLst>
          </p:cNvPr>
          <p:cNvSpPr txBox="1"/>
          <p:nvPr/>
        </p:nvSpPr>
        <p:spPr bwMode="gray">
          <a:xfrm>
            <a:off x="801896" y="3114472"/>
            <a:ext cx="4661982" cy="257369"/>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Trend in installed </a:t>
            </a:r>
            <a:r>
              <a:rPr lang="en-US" sz="1200" b="1">
                <a:solidFill>
                  <a:srgbClr val="000000"/>
                </a:solidFill>
                <a:latin typeface="Arial"/>
                <a:cs typeface="Arial"/>
              </a:rPr>
              <a:t>c</a:t>
            </a:r>
            <a:r>
              <a:rPr kumimoji="0" lang="en-US" sz="1200" b="1" i="0" u="none" strike="noStrike" kern="1200" cap="none" spc="0" normalizeH="0" baseline="0" noProof="0">
                <a:ln>
                  <a:noFill/>
                </a:ln>
                <a:solidFill>
                  <a:srgbClr val="000000"/>
                </a:solidFill>
                <a:effectLst/>
                <a:uLnTx/>
                <a:uFillTx/>
                <a:latin typeface="Arial"/>
                <a:ea typeface="+mn-ea"/>
                <a:cs typeface="Arial"/>
              </a:rPr>
              <a:t>apacity of wind </a:t>
            </a:r>
            <a:r>
              <a:rPr lang="en-US" sz="1200" b="1">
                <a:solidFill>
                  <a:srgbClr val="000000"/>
                </a:solidFill>
                <a:latin typeface="Arial"/>
                <a:cs typeface="Arial"/>
              </a:rPr>
              <a:t>e</a:t>
            </a:r>
            <a:r>
              <a:rPr kumimoji="0" lang="en-US" sz="1200" b="1" i="0" u="none" strike="noStrike" kern="1200" cap="none" spc="0" normalizeH="0" baseline="0" noProof="0">
                <a:ln>
                  <a:noFill/>
                </a:ln>
                <a:solidFill>
                  <a:srgbClr val="000000"/>
                </a:solidFill>
                <a:effectLst/>
                <a:uLnTx/>
                <a:uFillTx/>
                <a:latin typeface="Arial"/>
                <a:ea typeface="+mn-ea"/>
                <a:cs typeface="Arial"/>
              </a:rPr>
              <a:t>nergy in Europe (GW)</a:t>
            </a:r>
          </a:p>
        </p:txBody>
      </p:sp>
      <p:graphicFrame>
        <p:nvGraphicFramePr>
          <p:cNvPr id="58" name="Chart 57">
            <a:extLst>
              <a:ext uri="{FF2B5EF4-FFF2-40B4-BE49-F238E27FC236}">
                <a16:creationId xmlns:a16="http://schemas.microsoft.com/office/drawing/2014/main" id="{8CECD3E6-F9F6-4233-8500-569DA6C73F7A}"/>
              </a:ext>
            </a:extLst>
          </p:cNvPr>
          <p:cNvGraphicFramePr/>
          <p:nvPr>
            <p:custDataLst>
              <p:tags r:id="rId5"/>
            </p:custDataLst>
            <p:extLst>
              <p:ext uri="{D42A27DB-BD31-4B8C-83A1-F6EECF244321}">
                <p14:modId xmlns:p14="http://schemas.microsoft.com/office/powerpoint/2010/main" val="965949222"/>
              </p:ext>
            </p:extLst>
          </p:nvPr>
        </p:nvGraphicFramePr>
        <p:xfrm>
          <a:off x="515938" y="3594100"/>
          <a:ext cx="5008562" cy="2741613"/>
        </p:xfrm>
        <a:graphic>
          <a:graphicData uri="http://schemas.openxmlformats.org/drawingml/2006/chart">
            <c:chart xmlns:c="http://schemas.openxmlformats.org/drawingml/2006/chart" xmlns:r="http://schemas.openxmlformats.org/officeDocument/2006/relationships" r:id="rId53"/>
          </a:graphicData>
        </a:graphic>
      </p:graphicFrame>
      <p:sp>
        <p:nvSpPr>
          <p:cNvPr id="8" name="Text Placeholder 10">
            <a:extLst>
              <a:ext uri="{FF2B5EF4-FFF2-40B4-BE49-F238E27FC236}">
                <a16:creationId xmlns:a16="http://schemas.microsoft.com/office/drawing/2014/main" id="{0582EE8D-A3AF-8841-01C7-A6EE56BCCB93}"/>
              </a:ext>
            </a:extLst>
          </p:cNvPr>
          <p:cNvSpPr txBox="1">
            <a:spLocks/>
          </p:cNvSpPr>
          <p:nvPr>
            <p:custDataLst>
              <p:tags r:id="rId6"/>
            </p:custDataLst>
          </p:nvPr>
        </p:nvSpPr>
        <p:spPr bwMode="auto">
          <a:xfrm>
            <a:off x="665163"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FEB97E-19FD-4DB8-9BC4-4A52408229E2}" type="datetime'''''''''''''''''''''''2''''''''0''''''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Placeholder 10">
            <a:extLst>
              <a:ext uri="{FF2B5EF4-FFF2-40B4-BE49-F238E27FC236}">
                <a16:creationId xmlns:a16="http://schemas.microsoft.com/office/drawing/2014/main" id="{3016305B-7F5B-2ACA-8375-A7AF28354289}"/>
              </a:ext>
            </a:extLst>
          </p:cNvPr>
          <p:cNvSpPr txBox="1">
            <a:spLocks/>
          </p:cNvSpPr>
          <p:nvPr>
            <p:custDataLst>
              <p:tags r:id="rId7"/>
            </p:custDataLst>
          </p:nvPr>
        </p:nvSpPr>
        <p:spPr bwMode="auto">
          <a:xfrm>
            <a:off x="1149350"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226D5C-029E-4BBA-9758-49033E4EC552}"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D91245A4-AC62-80FC-BCD9-9FD9FC1958BB}"/>
              </a:ext>
            </a:extLst>
          </p:cNvPr>
          <p:cNvSpPr txBox="1">
            <a:spLocks/>
          </p:cNvSpPr>
          <p:nvPr>
            <p:custDataLst>
              <p:tags r:id="rId8"/>
            </p:custDataLst>
          </p:nvPr>
        </p:nvSpPr>
        <p:spPr bwMode="auto">
          <a:xfrm>
            <a:off x="1633538"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BBB05F8-B2C8-42E2-8473-A9AB3BE9AA91}"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8" name="Text Placeholder 10">
            <a:extLst>
              <a:ext uri="{FF2B5EF4-FFF2-40B4-BE49-F238E27FC236}">
                <a16:creationId xmlns:a16="http://schemas.microsoft.com/office/drawing/2014/main" id="{73D16B38-EF48-8890-D6A5-AC51CFC3C3CB}"/>
              </a:ext>
            </a:extLst>
          </p:cNvPr>
          <p:cNvSpPr txBox="1">
            <a:spLocks/>
          </p:cNvSpPr>
          <p:nvPr>
            <p:custDataLst>
              <p:tags r:id="rId9"/>
            </p:custDataLst>
          </p:nvPr>
        </p:nvSpPr>
        <p:spPr bwMode="auto">
          <a:xfrm>
            <a:off x="2117725"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F9551C3-AAFC-4D1B-89A5-5E7EF7C21F3E}"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9" name="Text Placeholder 10">
            <a:extLst>
              <a:ext uri="{FF2B5EF4-FFF2-40B4-BE49-F238E27FC236}">
                <a16:creationId xmlns:a16="http://schemas.microsoft.com/office/drawing/2014/main" id="{CBBF2540-EC51-7992-223E-0A9359E7C64F}"/>
              </a:ext>
            </a:extLst>
          </p:cNvPr>
          <p:cNvSpPr txBox="1">
            <a:spLocks/>
          </p:cNvSpPr>
          <p:nvPr>
            <p:custDataLst>
              <p:tags r:id="rId10"/>
            </p:custDataLst>
          </p:nvPr>
        </p:nvSpPr>
        <p:spPr bwMode="auto">
          <a:xfrm>
            <a:off x="2603500"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50D797-401A-4EC9-AEF9-EDCE4450075F}"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0" name="Text Placeholder 10">
            <a:extLst>
              <a:ext uri="{FF2B5EF4-FFF2-40B4-BE49-F238E27FC236}">
                <a16:creationId xmlns:a16="http://schemas.microsoft.com/office/drawing/2014/main" id="{8B3E59F8-B184-4041-A8E4-C68A91884F4C}"/>
              </a:ext>
            </a:extLst>
          </p:cNvPr>
          <p:cNvSpPr txBox="1">
            <a:spLocks/>
          </p:cNvSpPr>
          <p:nvPr>
            <p:custDataLst>
              <p:tags r:id="rId11"/>
            </p:custDataLst>
          </p:nvPr>
        </p:nvSpPr>
        <p:spPr bwMode="auto">
          <a:xfrm>
            <a:off x="3087688"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867B774-BF42-42E3-AD9D-0DFF582C5A91}"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CCC0A8A1-F649-6577-69D7-5A945EB281DC}"/>
              </a:ext>
            </a:extLst>
          </p:cNvPr>
          <p:cNvSpPr txBox="1">
            <a:spLocks/>
          </p:cNvSpPr>
          <p:nvPr>
            <p:custDataLst>
              <p:tags r:id="rId12"/>
            </p:custDataLst>
          </p:nvPr>
        </p:nvSpPr>
        <p:spPr bwMode="auto">
          <a:xfrm>
            <a:off x="3571875"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2DF20F-2E98-4268-8B35-E212DFFF6B08}"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2" name="Text Placeholder 10">
            <a:extLst>
              <a:ext uri="{FF2B5EF4-FFF2-40B4-BE49-F238E27FC236}">
                <a16:creationId xmlns:a16="http://schemas.microsoft.com/office/drawing/2014/main" id="{FBBC3E54-8B3B-660E-5F19-93D2979B72D9}"/>
              </a:ext>
            </a:extLst>
          </p:cNvPr>
          <p:cNvSpPr txBox="1">
            <a:spLocks/>
          </p:cNvSpPr>
          <p:nvPr>
            <p:custDataLst>
              <p:tags r:id="rId13"/>
            </p:custDataLst>
          </p:nvPr>
        </p:nvSpPr>
        <p:spPr bwMode="auto">
          <a:xfrm>
            <a:off x="4056063"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391C3F-DBEC-459D-B45E-CFC9B93BF837}"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CADC0AE6-B5FE-98F5-4E48-3CE05FD46EA2}"/>
              </a:ext>
            </a:extLst>
          </p:cNvPr>
          <p:cNvSpPr txBox="1">
            <a:spLocks/>
          </p:cNvSpPr>
          <p:nvPr>
            <p:custDataLst>
              <p:tags r:id="rId14"/>
            </p:custDataLst>
          </p:nvPr>
        </p:nvSpPr>
        <p:spPr bwMode="auto">
          <a:xfrm>
            <a:off x="4540250"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1AAC48-A03E-48E1-A749-BBFE00812FBC}"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F83BD45C-CE58-ED9F-8BD4-6E7690DC6F5C}"/>
              </a:ext>
            </a:extLst>
          </p:cNvPr>
          <p:cNvSpPr txBox="1">
            <a:spLocks/>
          </p:cNvSpPr>
          <p:nvPr>
            <p:custDataLst>
              <p:tags r:id="rId15"/>
            </p:custDataLst>
          </p:nvPr>
        </p:nvSpPr>
        <p:spPr bwMode="auto">
          <a:xfrm>
            <a:off x="5024438" y="61198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B2F4B46-12BA-4087-8E40-A74C35359249}"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 Placeholder 10">
            <a:extLst>
              <a:ext uri="{FF2B5EF4-FFF2-40B4-BE49-F238E27FC236}">
                <a16:creationId xmlns:a16="http://schemas.microsoft.com/office/drawing/2014/main" id="{0B42F60A-747E-8F85-28C0-3B5B9A51508F}"/>
              </a:ext>
            </a:extLst>
          </p:cNvPr>
          <p:cNvSpPr txBox="1">
            <a:spLocks/>
          </p:cNvSpPr>
          <p:nvPr>
            <p:custDataLst>
              <p:tags r:id="rId16"/>
            </p:custDataLst>
          </p:nvPr>
        </p:nvSpPr>
        <p:spPr bwMode="gray">
          <a:xfrm>
            <a:off x="733425" y="4306888"/>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FAA650E-22DC-4DEC-B412-A76E79105919}" type="datetime'''''''''''1''''''''''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 Placeholder 10">
            <a:extLst>
              <a:ext uri="{FF2B5EF4-FFF2-40B4-BE49-F238E27FC236}">
                <a16:creationId xmlns:a16="http://schemas.microsoft.com/office/drawing/2014/main" id="{30B8A1F0-5F53-4633-27FD-F448474B9DA3}"/>
              </a:ext>
            </a:extLst>
          </p:cNvPr>
          <p:cNvSpPr txBox="1">
            <a:spLocks/>
          </p:cNvSpPr>
          <p:nvPr>
            <p:custDataLst>
              <p:tags r:id="rId17"/>
            </p:custDataLst>
          </p:nvPr>
        </p:nvSpPr>
        <p:spPr bwMode="gray">
          <a:xfrm>
            <a:off x="1217613" y="4248150"/>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376C1E3-C5B3-460E-AE55-BE0D0833B348}" type="datetime'''''''''''''''''''''''''''''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 Placeholder 10">
            <a:extLst>
              <a:ext uri="{FF2B5EF4-FFF2-40B4-BE49-F238E27FC236}">
                <a16:creationId xmlns:a16="http://schemas.microsoft.com/office/drawing/2014/main" id="{294068CE-69C7-AC0B-7341-31615D38DBB3}"/>
              </a:ext>
            </a:extLst>
          </p:cNvPr>
          <p:cNvSpPr txBox="1">
            <a:spLocks/>
          </p:cNvSpPr>
          <p:nvPr>
            <p:custDataLst>
              <p:tags r:id="rId18"/>
            </p:custDataLst>
          </p:nvPr>
        </p:nvSpPr>
        <p:spPr bwMode="gray">
          <a:xfrm>
            <a:off x="1701800" y="422592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C6E9CC5-3BFA-41B1-847F-44AD470D739E}" type="datetime'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2" name="Text Placeholder 10">
            <a:extLst>
              <a:ext uri="{FF2B5EF4-FFF2-40B4-BE49-F238E27FC236}">
                <a16:creationId xmlns:a16="http://schemas.microsoft.com/office/drawing/2014/main" id="{E8C4F9C4-3921-648E-E93B-4F786B2E10CD}"/>
              </a:ext>
            </a:extLst>
          </p:cNvPr>
          <p:cNvSpPr txBox="1">
            <a:spLocks/>
          </p:cNvSpPr>
          <p:nvPr>
            <p:custDataLst>
              <p:tags r:id="rId19"/>
            </p:custDataLst>
          </p:nvPr>
        </p:nvSpPr>
        <p:spPr bwMode="gray">
          <a:xfrm>
            <a:off x="2185988" y="3840163"/>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073F392-FAC6-496F-A2BD-C996C308E4DD}" type="datetime'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6" name="Text Placeholder 10">
            <a:extLst>
              <a:ext uri="{FF2B5EF4-FFF2-40B4-BE49-F238E27FC236}">
                <a16:creationId xmlns:a16="http://schemas.microsoft.com/office/drawing/2014/main" id="{8CD20EDE-DFF7-FE87-1B01-D461EE6D0FF4}"/>
              </a:ext>
            </a:extLst>
          </p:cNvPr>
          <p:cNvSpPr txBox="1">
            <a:spLocks/>
          </p:cNvSpPr>
          <p:nvPr>
            <p:custDataLst>
              <p:tags r:id="rId20"/>
            </p:custDataLst>
          </p:nvPr>
        </p:nvSpPr>
        <p:spPr bwMode="gray">
          <a:xfrm>
            <a:off x="2671763" y="443547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7AC6DA1-89D4-4FBD-B799-F9DF9EAF83C6}" type="datetime'''''''''''''1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 Placeholder 10">
            <a:extLst>
              <a:ext uri="{FF2B5EF4-FFF2-40B4-BE49-F238E27FC236}">
                <a16:creationId xmlns:a16="http://schemas.microsoft.com/office/drawing/2014/main" id="{51B8F088-AA3B-5140-7EF0-770D5AF2CD47}"/>
              </a:ext>
            </a:extLst>
          </p:cNvPr>
          <p:cNvSpPr txBox="1">
            <a:spLocks/>
          </p:cNvSpPr>
          <p:nvPr>
            <p:custDataLst>
              <p:tags r:id="rId21"/>
            </p:custDataLst>
          </p:nvPr>
        </p:nvSpPr>
        <p:spPr bwMode="gray">
          <a:xfrm>
            <a:off x="3155950" y="4027488"/>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B2A79A2-819E-4252-8EC3-0B69795F8EE9}" type="datetime'''''''''''''''''''''''''''''''''''''''''''''''''''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4" name="Text Placeholder 10">
            <a:extLst>
              <a:ext uri="{FF2B5EF4-FFF2-40B4-BE49-F238E27FC236}">
                <a16:creationId xmlns:a16="http://schemas.microsoft.com/office/drawing/2014/main" id="{714EA62A-A953-534C-D196-4E787E544C31}"/>
              </a:ext>
            </a:extLst>
          </p:cNvPr>
          <p:cNvSpPr txBox="1">
            <a:spLocks/>
          </p:cNvSpPr>
          <p:nvPr>
            <p:custDataLst>
              <p:tags r:id="rId22"/>
            </p:custDataLst>
          </p:nvPr>
        </p:nvSpPr>
        <p:spPr bwMode="gray">
          <a:xfrm>
            <a:off x="3640138" y="4108450"/>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DBE1855-23F0-4CB9-A8B6-274B9F802194}" type="datetime'''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8" name="Text Placeholder 10">
            <a:extLst>
              <a:ext uri="{FF2B5EF4-FFF2-40B4-BE49-F238E27FC236}">
                <a16:creationId xmlns:a16="http://schemas.microsoft.com/office/drawing/2014/main" id="{50FC641E-EC76-F288-3CFE-4DDA44E2D78E}"/>
              </a:ext>
            </a:extLst>
          </p:cNvPr>
          <p:cNvSpPr txBox="1">
            <a:spLocks/>
          </p:cNvSpPr>
          <p:nvPr>
            <p:custDataLst>
              <p:tags r:id="rId23"/>
            </p:custDataLst>
          </p:nvPr>
        </p:nvSpPr>
        <p:spPr bwMode="gray">
          <a:xfrm>
            <a:off x="4124325" y="371157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4CDF13-3BE5-45CB-AD7B-6F9FD366FA05}" type="datetime'''''''''''''''''''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2" name="Text Placeholder 10">
            <a:extLst>
              <a:ext uri="{FF2B5EF4-FFF2-40B4-BE49-F238E27FC236}">
                <a16:creationId xmlns:a16="http://schemas.microsoft.com/office/drawing/2014/main" id="{1217CA7D-6A7A-ACEB-5FCE-650232E047F4}"/>
              </a:ext>
            </a:extLst>
          </p:cNvPr>
          <p:cNvSpPr txBox="1">
            <a:spLocks/>
          </p:cNvSpPr>
          <p:nvPr>
            <p:custDataLst>
              <p:tags r:id="rId24"/>
            </p:custDataLst>
          </p:nvPr>
        </p:nvSpPr>
        <p:spPr bwMode="gray">
          <a:xfrm>
            <a:off x="4608513" y="3652838"/>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290665-1C3B-4D22-AB7E-D5CCAD119449}" type="datetime'''''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6" name="Text Placeholder 10">
            <a:extLst>
              <a:ext uri="{FF2B5EF4-FFF2-40B4-BE49-F238E27FC236}">
                <a16:creationId xmlns:a16="http://schemas.microsoft.com/office/drawing/2014/main" id="{02CCDF9F-0488-12EB-D646-1A8E46F5459D}"/>
              </a:ext>
            </a:extLst>
          </p:cNvPr>
          <p:cNvSpPr txBox="1">
            <a:spLocks/>
          </p:cNvSpPr>
          <p:nvPr>
            <p:custDataLst>
              <p:tags r:id="rId25"/>
            </p:custDataLst>
          </p:nvPr>
        </p:nvSpPr>
        <p:spPr bwMode="gray">
          <a:xfrm>
            <a:off x="5092700" y="3722688"/>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AC07681-8FD9-4DF3-8E58-30A3B9F0F266}" type="datetime'''''''''''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3" name="Chart 12">
            <a:extLst>
              <a:ext uri="{FF2B5EF4-FFF2-40B4-BE49-F238E27FC236}">
                <a16:creationId xmlns:a16="http://schemas.microsoft.com/office/drawing/2014/main" id="{4FB7EC35-121A-6943-1F97-667B65DCEBFA}"/>
              </a:ext>
            </a:extLst>
          </p:cNvPr>
          <p:cNvGraphicFramePr/>
          <p:nvPr>
            <p:custDataLst>
              <p:tags r:id="rId26"/>
            </p:custDataLst>
            <p:extLst>
              <p:ext uri="{D42A27DB-BD31-4B8C-83A1-F6EECF244321}">
                <p14:modId xmlns:p14="http://schemas.microsoft.com/office/powerpoint/2010/main" val="51209582"/>
              </p:ext>
            </p:extLst>
          </p:nvPr>
        </p:nvGraphicFramePr>
        <p:xfrm>
          <a:off x="6037263" y="3108325"/>
          <a:ext cx="2419350" cy="2413000"/>
        </p:xfrm>
        <a:graphic>
          <a:graphicData uri="http://schemas.openxmlformats.org/drawingml/2006/chart">
            <c:chart xmlns:c="http://schemas.openxmlformats.org/drawingml/2006/chart" xmlns:r="http://schemas.openxmlformats.org/officeDocument/2006/relationships" r:id="rId54"/>
          </a:graphicData>
        </a:graphic>
      </p:graphicFrame>
      <p:sp>
        <p:nvSpPr>
          <p:cNvPr id="72" name="Rectangle 71">
            <a:extLst>
              <a:ext uri="{FF2B5EF4-FFF2-40B4-BE49-F238E27FC236}">
                <a16:creationId xmlns:a16="http://schemas.microsoft.com/office/drawing/2014/main" id="{F9D0F198-A8A8-0C41-4707-77A79905DB13}"/>
              </a:ext>
            </a:extLst>
          </p:cNvPr>
          <p:cNvSpPr/>
          <p:nvPr>
            <p:custDataLst>
              <p:tags r:id="rId27"/>
            </p:custDataLst>
          </p:nvPr>
        </p:nvSpPr>
        <p:spPr bwMode="auto">
          <a:xfrm>
            <a:off x="6027738" y="5403850"/>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092EC627-6F57-C408-3DFD-F5AE0DBB984E}"/>
              </a:ext>
            </a:extLst>
          </p:cNvPr>
          <p:cNvSpPr/>
          <p:nvPr>
            <p:custDataLst>
              <p:tags r:id="rId28"/>
            </p:custDataLst>
          </p:nvPr>
        </p:nvSpPr>
        <p:spPr bwMode="auto">
          <a:xfrm>
            <a:off x="6027738" y="5637213"/>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EB23C58B-8201-179B-3A82-46F65E289FC4}"/>
              </a:ext>
            </a:extLst>
          </p:cNvPr>
          <p:cNvSpPr/>
          <p:nvPr>
            <p:custDataLst>
              <p:tags r:id="rId29"/>
            </p:custDataLst>
          </p:nvPr>
        </p:nvSpPr>
        <p:spPr bwMode="auto">
          <a:xfrm>
            <a:off x="6027738" y="5870575"/>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2B421199-23CA-5E3D-54CB-A5B274B6A182}"/>
              </a:ext>
            </a:extLst>
          </p:cNvPr>
          <p:cNvSpPr/>
          <p:nvPr>
            <p:custDataLst>
              <p:tags r:id="rId30"/>
            </p:custDataLst>
          </p:nvPr>
        </p:nvSpPr>
        <p:spPr bwMode="auto">
          <a:xfrm>
            <a:off x="7019925" y="5403850"/>
            <a:ext cx="214313" cy="1603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B6E11391-6DDD-60B3-F3E0-5662E6B473E0}"/>
              </a:ext>
            </a:extLst>
          </p:cNvPr>
          <p:cNvSpPr/>
          <p:nvPr>
            <p:custDataLst>
              <p:tags r:id="rId31"/>
            </p:custDataLst>
          </p:nvPr>
        </p:nvSpPr>
        <p:spPr bwMode="auto">
          <a:xfrm>
            <a:off x="7019925" y="5637213"/>
            <a:ext cx="214313" cy="160338"/>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6AD0E65F-8278-A894-0944-BABF5FF5981E}"/>
              </a:ext>
            </a:extLst>
          </p:cNvPr>
          <p:cNvSpPr/>
          <p:nvPr>
            <p:custDataLst>
              <p:tags r:id="rId32"/>
            </p:custDataLst>
          </p:nvPr>
        </p:nvSpPr>
        <p:spPr bwMode="auto">
          <a:xfrm>
            <a:off x="7019925" y="5870575"/>
            <a:ext cx="214313" cy="1603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A4EBB262-0A86-B5AB-8A6E-C9DEBB4ECB36}"/>
              </a:ext>
            </a:extLst>
          </p:cNvPr>
          <p:cNvSpPr/>
          <p:nvPr>
            <p:custDataLst>
              <p:tags r:id="rId33"/>
            </p:custDataLst>
          </p:nvPr>
        </p:nvSpPr>
        <p:spPr bwMode="auto">
          <a:xfrm>
            <a:off x="7883525" y="5403850"/>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 Placeholder 10">
            <a:extLst>
              <a:ext uri="{FF2B5EF4-FFF2-40B4-BE49-F238E27FC236}">
                <a16:creationId xmlns:a16="http://schemas.microsoft.com/office/drawing/2014/main" id="{69A27146-F70D-F7C4-1A4E-BFC8E5C77353}"/>
              </a:ext>
            </a:extLst>
          </p:cNvPr>
          <p:cNvSpPr txBox="1">
            <a:spLocks/>
          </p:cNvSpPr>
          <p:nvPr>
            <p:custDataLst>
              <p:tags r:id="rId34"/>
            </p:custDataLst>
          </p:nvPr>
        </p:nvSpPr>
        <p:spPr bwMode="auto">
          <a:xfrm>
            <a:off x="6292850" y="5399088"/>
            <a:ext cx="6254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D625585-6E74-4731-B97A-3B2AA0A4539E}" type="datetime'G''e''r''''''''m''''''''''''''''''an''''''''''''''''''y'''''">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Germany</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 Placeholder 10">
            <a:extLst>
              <a:ext uri="{FF2B5EF4-FFF2-40B4-BE49-F238E27FC236}">
                <a16:creationId xmlns:a16="http://schemas.microsoft.com/office/drawing/2014/main" id="{F003D237-E8AC-EA73-ABB5-262D928A4138}"/>
              </a:ext>
            </a:extLst>
          </p:cNvPr>
          <p:cNvSpPr txBox="1">
            <a:spLocks/>
          </p:cNvSpPr>
          <p:nvPr>
            <p:custDataLst>
              <p:tags r:id="rId35"/>
            </p:custDataLst>
          </p:nvPr>
        </p:nvSpPr>
        <p:spPr bwMode="auto">
          <a:xfrm>
            <a:off x="6292850" y="5632450"/>
            <a:ext cx="1936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FB52C5A-AB29-4A01-ADCB-F858ECE05C17}" type="datetime'''''''''''''''''''''''NL'''''''''''''''''''''''''">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NL</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7" name="Text Placeholder 10">
            <a:extLst>
              <a:ext uri="{FF2B5EF4-FFF2-40B4-BE49-F238E27FC236}">
                <a16:creationId xmlns:a16="http://schemas.microsoft.com/office/drawing/2014/main" id="{9DA3CECE-97A7-05AB-37B4-1D68D209410E}"/>
              </a:ext>
            </a:extLst>
          </p:cNvPr>
          <p:cNvSpPr txBox="1">
            <a:spLocks/>
          </p:cNvSpPr>
          <p:nvPr>
            <p:custDataLst>
              <p:tags r:id="rId36"/>
            </p:custDataLst>
          </p:nvPr>
        </p:nvSpPr>
        <p:spPr bwMode="auto">
          <a:xfrm>
            <a:off x="6292850" y="5865813"/>
            <a:ext cx="547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6BC9293-2DE2-43AA-A69D-AC7BCA9A97D3}" type="datetime'''''Sw''''''e''''''d''e''''''''''''''''''''''''n'''''''''''">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Sweden</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8" name="Text Placeholder 10">
            <a:extLst>
              <a:ext uri="{FF2B5EF4-FFF2-40B4-BE49-F238E27FC236}">
                <a16:creationId xmlns:a16="http://schemas.microsoft.com/office/drawing/2014/main" id="{F7B8820E-5B04-BF23-68F8-4F5D001D5D3F}"/>
              </a:ext>
            </a:extLst>
          </p:cNvPr>
          <p:cNvSpPr txBox="1">
            <a:spLocks/>
          </p:cNvSpPr>
          <p:nvPr>
            <p:custDataLst>
              <p:tags r:id="rId37"/>
            </p:custDataLst>
          </p:nvPr>
        </p:nvSpPr>
        <p:spPr bwMode="auto">
          <a:xfrm>
            <a:off x="7285038" y="5399088"/>
            <a:ext cx="473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23B702-EA95-4711-8E08-34AC12534237}" type="datetime'''''''''F''''''''r''''a''''nc''''''e'''''''''''''''''''''''">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France</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Text Placeholder 10">
            <a:extLst>
              <a:ext uri="{FF2B5EF4-FFF2-40B4-BE49-F238E27FC236}">
                <a16:creationId xmlns:a16="http://schemas.microsoft.com/office/drawing/2014/main" id="{32A452BC-0A90-46D3-28A6-D3FAA277E6D5}"/>
              </a:ext>
            </a:extLst>
          </p:cNvPr>
          <p:cNvSpPr txBox="1">
            <a:spLocks/>
          </p:cNvSpPr>
          <p:nvPr>
            <p:custDataLst>
              <p:tags r:id="rId38"/>
            </p:custDataLst>
          </p:nvPr>
        </p:nvSpPr>
        <p:spPr bwMode="auto">
          <a:xfrm>
            <a:off x="7285038" y="5632450"/>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9441BE3-A63D-4B1E-B4AE-0B387B9A7B30}" type="datetime'U''''''''''''K'''''''''''''''''''''''''''">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UK</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2" name="Text Placeholder 10">
            <a:extLst>
              <a:ext uri="{FF2B5EF4-FFF2-40B4-BE49-F238E27FC236}">
                <a16:creationId xmlns:a16="http://schemas.microsoft.com/office/drawing/2014/main" id="{EB5B2BE4-3AAA-446F-7A0F-C1893FAC0ABA}"/>
              </a:ext>
            </a:extLst>
          </p:cNvPr>
          <p:cNvSpPr txBox="1">
            <a:spLocks/>
          </p:cNvSpPr>
          <p:nvPr>
            <p:custDataLst>
              <p:tags r:id="rId39"/>
            </p:custDataLst>
          </p:nvPr>
        </p:nvSpPr>
        <p:spPr bwMode="auto">
          <a:xfrm>
            <a:off x="7285038" y="5865813"/>
            <a:ext cx="4968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39593E-8A0F-4CA9-9A54-80837F77B509}" type="datetime'''''''''''''Fi''''''n''''''la''''''''''''''''n''''''''d'">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Finland</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 Placeholder 10">
            <a:extLst>
              <a:ext uri="{FF2B5EF4-FFF2-40B4-BE49-F238E27FC236}">
                <a16:creationId xmlns:a16="http://schemas.microsoft.com/office/drawing/2014/main" id="{56876923-033C-CDA7-265F-21C3531AAC3C}"/>
              </a:ext>
            </a:extLst>
          </p:cNvPr>
          <p:cNvSpPr txBox="1">
            <a:spLocks/>
          </p:cNvSpPr>
          <p:nvPr>
            <p:custDataLst>
              <p:tags r:id="rId40"/>
            </p:custDataLst>
          </p:nvPr>
        </p:nvSpPr>
        <p:spPr bwMode="auto">
          <a:xfrm>
            <a:off x="8148638" y="5399088"/>
            <a:ext cx="457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2E2BBB6-B699-4CC4-A144-F8BEBBC9ACDD}" type="datetime'''''''''O''''''t''''''''''''h''''e''''''''''''r''''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5" name="TextBox 94">
            <a:extLst>
              <a:ext uri="{FF2B5EF4-FFF2-40B4-BE49-F238E27FC236}">
                <a16:creationId xmlns:a16="http://schemas.microsoft.com/office/drawing/2014/main" id="{E4C3EE86-3139-7B3A-53C6-A82BC4D1B9CC}"/>
              </a:ext>
            </a:extLst>
          </p:cNvPr>
          <p:cNvSpPr txBox="1"/>
          <p:nvPr/>
        </p:nvSpPr>
        <p:spPr bwMode="gray">
          <a:xfrm>
            <a:off x="6015633" y="3106585"/>
            <a:ext cx="2538809" cy="257369"/>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New installation by countries (%) </a:t>
            </a:r>
          </a:p>
        </p:txBody>
      </p:sp>
      <p:cxnSp>
        <p:nvCxnSpPr>
          <p:cNvPr id="19" name="btfpColumnHeaderBoxLine273947">
            <a:extLst>
              <a:ext uri="{FF2B5EF4-FFF2-40B4-BE49-F238E27FC236}">
                <a16:creationId xmlns:a16="http://schemas.microsoft.com/office/drawing/2014/main" id="{6DCFBE61-2E93-CFB4-6EF4-7B18B3BF1B6F}"/>
              </a:ext>
            </a:extLst>
          </p:cNvPr>
          <p:cNvCxnSpPr/>
          <p:nvPr/>
        </p:nvCxnSpPr>
        <p:spPr bwMode="gray">
          <a:xfrm>
            <a:off x="665163" y="3386308"/>
            <a:ext cx="48240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HeaderBoxLine273947">
            <a:extLst>
              <a:ext uri="{FF2B5EF4-FFF2-40B4-BE49-F238E27FC236}">
                <a16:creationId xmlns:a16="http://schemas.microsoft.com/office/drawing/2014/main" id="{4808D1E8-920E-CB2C-230C-117D1BE606EF}"/>
              </a:ext>
            </a:extLst>
          </p:cNvPr>
          <p:cNvCxnSpPr/>
          <p:nvPr/>
        </p:nvCxnSpPr>
        <p:spPr bwMode="gray">
          <a:xfrm>
            <a:off x="5737038" y="3386309"/>
            <a:ext cx="29160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C43AC01-B614-483B-A739-8BCEFE2218DE}"/>
              </a:ext>
            </a:extLst>
          </p:cNvPr>
          <p:cNvSpPr/>
          <p:nvPr>
            <p:custDataLst>
              <p:tags r:id="rId41"/>
            </p:custDataLst>
          </p:nvPr>
        </p:nvSpPr>
        <p:spPr bwMode="auto">
          <a:xfrm>
            <a:off x="658813" y="3535363"/>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 name="Rectangle 8">
            <a:extLst>
              <a:ext uri="{FF2B5EF4-FFF2-40B4-BE49-F238E27FC236}">
                <a16:creationId xmlns:a16="http://schemas.microsoft.com/office/drawing/2014/main" id="{C72F3838-A84D-415A-8C5C-2B0BF3292D46}"/>
              </a:ext>
            </a:extLst>
          </p:cNvPr>
          <p:cNvSpPr/>
          <p:nvPr>
            <p:custDataLst>
              <p:tags r:id="rId42"/>
            </p:custDataLst>
          </p:nvPr>
        </p:nvSpPr>
        <p:spPr bwMode="auto">
          <a:xfrm>
            <a:off x="658813" y="3768725"/>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923925" y="3530600"/>
            <a:ext cx="582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3B24D02-E904-41DE-B33D-A9C7BC168219}" type="datetime'''''On''''''''''''''''''''s''''''''h''''o''''''''''''re'">
              <a:rPr lang="en-US" altLang="en-US" sz="1200" smtClean="0">
                <a:effectLst/>
              </a:rPr>
              <a:pPr marL="0" lvl="0" indent="0">
                <a:spcBef>
                  <a:spcPct val="0"/>
                </a:spcBef>
                <a:spcAft>
                  <a:spcPct val="0"/>
                </a:spcAft>
                <a:buNone/>
              </a:pPr>
              <a:t>Onshore</a:t>
            </a:fld>
            <a:endParaRPr lang="en-US" sz="1200" dirty="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923925" y="3763963"/>
            <a:ext cx="5810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02EBA3-AE19-4174-B361-6608D033C787}" type="datetime'''''''''O''''''f''f''''''''''''''s''''''h''''o''r''''''''''e'">
              <a:rPr lang="en-US" altLang="en-US" sz="1200" smtClean="0">
                <a:effectLst/>
              </a:rPr>
              <a:pPr marL="0" lvl="0" indent="0">
                <a:spcBef>
                  <a:spcPct val="0"/>
                </a:spcBef>
                <a:spcAft>
                  <a:spcPct val="0"/>
                </a:spcAft>
                <a:buNone/>
              </a:pPr>
              <a:t>Offshore</a:t>
            </a:fld>
            <a:endParaRPr lang="en-US" sz="1200" dirty="0"/>
          </a:p>
        </p:txBody>
      </p:sp>
    </p:spTree>
    <p:custDataLst>
      <p:tags r:id="rId2"/>
    </p:custDataLst>
    <p:extLst>
      <p:ext uri="{BB962C8B-B14F-4D97-AF65-F5344CB8AC3E}">
        <p14:creationId xmlns:p14="http://schemas.microsoft.com/office/powerpoint/2010/main" val="4286076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49060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1" name="think-cell Slide" r:id="rId48" imgW="592" imgH="591" progId="TCLayout.ActiveDocument.1">
                  <p:embed/>
                </p:oleObj>
              </mc:Choice>
              <mc:Fallback>
                <p:oleObj name="think-cell Slide" r:id="rId48" imgW="592" imgH="591"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Energy policy is largely in lockstep with five-year plans, with institution, market, and technology the three largest levers</a:t>
            </a:r>
          </a:p>
        </p:txBody>
      </p:sp>
      <p:sp>
        <p:nvSpPr>
          <p:cNvPr id="36" name="btfpNotesBox164659"/>
          <p:cNvSpPr txBox="1"/>
          <p:nvPr>
            <p:custDataLst>
              <p:tags r:id="rId4"/>
            </p:custDataLst>
          </p:nvPr>
        </p:nvSpPr>
        <p:spPr bwMode="gray">
          <a:xfrm>
            <a:off x="329184" y="6419088"/>
            <a:ext cx="11531600" cy="384721"/>
          </a:xfrm>
          <a:prstGeom prst="rect">
            <a:avLst/>
          </a:prstGeom>
          <a:noFill/>
        </p:spPr>
        <p:txBody>
          <a:bodyPr vert="horz" wrap="square" lIns="0" tIns="0" rIns="0" bIns="0" rtlCol="0" anchor="b">
            <a:spAutoFit/>
          </a:bodyPr>
          <a:lstStyle/>
          <a:p>
            <a:pPr marL="0" lvl="0" indent="0">
              <a:spcBef>
                <a:spcPts val="0"/>
              </a:spcBef>
              <a:buNone/>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China Power,</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0"/>
              </a:rPr>
              <a:t>2023-2024 National Electricity Supply and Demand Situation Analysis and Forecast Report</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IRENA,</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900" b="0" i="0" u="none" strike="noStrike" kern="1200" cap="none" spc="0" normalizeH="0" baseline="0" noProof="0" dirty="0">
                <a:ln>
                  <a:noFill/>
                </a:ln>
                <a:solidFill>
                  <a:srgbClr val="000000"/>
                </a:solidFill>
                <a:effectLst/>
                <a:uLnTx/>
                <a:uFillTx/>
                <a:latin typeface="Arial"/>
                <a:ea typeface="+mn-ea"/>
                <a:cs typeface="+mn-cs"/>
                <a:hlinkClick r:id="rId51"/>
              </a:rPr>
              <a:t>China</a:t>
            </a:r>
            <a:r>
              <a:rPr kumimoji="0" lang="en-US" sz="900" b="0" i="0" u="none" strike="noStrike" kern="1200" cap="none" spc="0" normalizeH="0" baseline="0" noProof="0" dirty="0">
                <a:ln>
                  <a:noFill/>
                </a:ln>
                <a:solidFill>
                  <a:srgbClr val="000000"/>
                </a:solidFill>
                <a:effectLst/>
                <a:uLnTx/>
                <a:uFillTx/>
                <a:latin typeface="Arial"/>
                <a:ea typeface="+mn-ea"/>
                <a:cs typeface="+mn-cs"/>
              </a:rPr>
              <a:t> (2024).</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Abha </a:t>
            </a:r>
            <a:r>
              <a:rPr kumimoji="0" lang="en-US" sz="800" b="0" i="0" u="none" strike="noStrike" kern="1200" cap="none" spc="0" normalizeH="0" baseline="0" noProof="0" dirty="0" err="1">
                <a:ln>
                  <a:noFill/>
                </a:ln>
                <a:solidFill>
                  <a:srgbClr val="000000"/>
                </a:solidFill>
                <a:effectLst/>
                <a:uLnTx/>
                <a:uFillTx/>
                <a:latin typeface="Arial"/>
                <a:ea typeface="+mn-ea"/>
                <a:cs typeface="+mn-cs"/>
              </a:rPr>
              <a:t>Nirula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2"/>
              </a:rPr>
              <a:t>Gernot Wagner</a:t>
            </a:r>
            <a:r>
              <a:rPr lang="en-US" sz="800" dirty="0">
                <a:solidFill>
                  <a:srgbClr val="000000"/>
                </a:solidFill>
                <a:latin typeface="Arial"/>
              </a:rPr>
              <a:t>. </a:t>
            </a:r>
            <a:r>
              <a:rPr lang="en-US" sz="800" dirty="0">
                <a:solidFill>
                  <a:srgbClr val="000000"/>
                </a:solidFill>
                <a:hlinkClick r:id="rId5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4"/>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0" name="Table 29">
            <a:extLst>
              <a:ext uri="{FF2B5EF4-FFF2-40B4-BE49-F238E27FC236}">
                <a16:creationId xmlns:a16="http://schemas.microsoft.com/office/drawing/2014/main" id="{7ED9A3F7-A20B-4A78-4061-3C7F0BFE5FF3}"/>
              </a:ext>
            </a:extLst>
          </p:cNvPr>
          <p:cNvGraphicFramePr>
            <a:graphicFrameLocks noGrp="1"/>
          </p:cNvGraphicFramePr>
          <p:nvPr>
            <p:extLst>
              <p:ext uri="{D42A27DB-BD31-4B8C-83A1-F6EECF244321}">
                <p14:modId xmlns:p14="http://schemas.microsoft.com/office/powerpoint/2010/main" val="413631594"/>
              </p:ext>
            </p:extLst>
          </p:nvPr>
        </p:nvGraphicFramePr>
        <p:xfrm>
          <a:off x="320964" y="3662912"/>
          <a:ext cx="8863470" cy="2788920"/>
        </p:xfrm>
        <a:graphic>
          <a:graphicData uri="http://schemas.openxmlformats.org/drawingml/2006/table">
            <a:tbl>
              <a:tblPr firstRow="1" bandRow="1">
                <a:tableStyleId>{B301B821-A1FF-4177-AEE7-76D212191A09}</a:tableStyleId>
              </a:tblPr>
              <a:tblGrid>
                <a:gridCol w="2159804">
                  <a:extLst>
                    <a:ext uri="{9D8B030D-6E8A-4147-A177-3AD203B41FA5}">
                      <a16:colId xmlns:a16="http://schemas.microsoft.com/office/drawing/2014/main" val="1771642302"/>
                    </a:ext>
                  </a:extLst>
                </a:gridCol>
                <a:gridCol w="2454939">
                  <a:extLst>
                    <a:ext uri="{9D8B030D-6E8A-4147-A177-3AD203B41FA5}">
                      <a16:colId xmlns:a16="http://schemas.microsoft.com/office/drawing/2014/main" val="615658777"/>
                    </a:ext>
                  </a:extLst>
                </a:gridCol>
                <a:gridCol w="2253672">
                  <a:extLst>
                    <a:ext uri="{9D8B030D-6E8A-4147-A177-3AD203B41FA5}">
                      <a16:colId xmlns:a16="http://schemas.microsoft.com/office/drawing/2014/main" val="731527029"/>
                    </a:ext>
                  </a:extLst>
                </a:gridCol>
                <a:gridCol w="1995055">
                  <a:extLst>
                    <a:ext uri="{9D8B030D-6E8A-4147-A177-3AD203B41FA5}">
                      <a16:colId xmlns:a16="http://schemas.microsoft.com/office/drawing/2014/main" val="1349277356"/>
                    </a:ext>
                  </a:extLst>
                </a:gridCol>
              </a:tblGrid>
              <a:tr h="572062">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200" b="1" u="none" strike="noStrike" dirty="0">
                          <a:solidFill>
                            <a:schemeClr val="bg1"/>
                          </a:solidFill>
                          <a:effectLst/>
                          <a:latin typeface="Arial" panose="020B0604020202020204" pitchFamily="34" charset="0"/>
                          <a:cs typeface="Arial" panose="020B0604020202020204" pitchFamily="34" charset="0"/>
                        </a:rPr>
                        <a:t>2006-2010 </a:t>
                      </a:r>
                      <a:br>
                        <a:rPr lang="en-US" sz="1200" b="1" u="none" strike="noStrike" dirty="0">
                          <a:solidFill>
                            <a:schemeClr val="bg1"/>
                          </a:solidFill>
                          <a:effectLst/>
                          <a:latin typeface="Arial" panose="020B0604020202020204" pitchFamily="34" charset="0"/>
                          <a:cs typeface="Arial" panose="020B0604020202020204" pitchFamily="34" charset="0"/>
                        </a:rPr>
                      </a:br>
                      <a:r>
                        <a:rPr lang="en-US" sz="1200" b="1" u="none" strike="noStrike" dirty="0">
                          <a:solidFill>
                            <a:schemeClr val="bg1"/>
                          </a:solidFill>
                          <a:effectLst/>
                          <a:latin typeface="Arial" panose="020B0604020202020204" pitchFamily="34" charset="0"/>
                          <a:cs typeface="Arial" panose="020B0604020202020204" pitchFamily="34" charset="0"/>
                        </a:rPr>
                        <a:t>(11</a:t>
                      </a:r>
                      <a:r>
                        <a:rPr lang="en-US" sz="1200" b="1" u="none" strike="noStrike" baseline="30000" dirty="0">
                          <a:solidFill>
                            <a:schemeClr val="bg1"/>
                          </a:solidFill>
                          <a:effectLst/>
                          <a:latin typeface="Arial" panose="020B0604020202020204" pitchFamily="34" charset="0"/>
                          <a:cs typeface="Arial" panose="020B0604020202020204" pitchFamily="34" charset="0"/>
                        </a:rPr>
                        <a:t>th</a:t>
                      </a:r>
                      <a:r>
                        <a:rPr lang="en-US" sz="1200" b="1" u="none" strike="noStrike" dirty="0">
                          <a:solidFill>
                            <a:schemeClr val="bg1"/>
                          </a:solidFill>
                          <a:effectLst/>
                          <a:latin typeface="Arial" panose="020B0604020202020204" pitchFamily="34" charset="0"/>
                          <a:cs typeface="Arial" panose="020B0604020202020204" pitchFamily="34" charset="0"/>
                        </a:rPr>
                        <a:t> 5-year plan)</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T="0" anchor="ct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200" b="1" i="0" u="none" strike="noStrike" dirty="0">
                          <a:solidFill>
                            <a:schemeClr val="bg1"/>
                          </a:solidFill>
                          <a:effectLst/>
                          <a:latin typeface="Arial" panose="020B0604020202020204" pitchFamily="34" charset="0"/>
                          <a:cs typeface="Arial" panose="020B0604020202020204" pitchFamily="34" charset="0"/>
                        </a:rPr>
                        <a:t>2011-2020 </a:t>
                      </a:r>
                      <a:br>
                        <a:rPr lang="en-US" sz="1200" b="1" i="0" u="none" strike="noStrike" dirty="0">
                          <a:solidFill>
                            <a:schemeClr val="bg1"/>
                          </a:solidFill>
                          <a:effectLst/>
                          <a:latin typeface="Arial" panose="020B0604020202020204" pitchFamily="34" charset="0"/>
                          <a:cs typeface="Arial" panose="020B0604020202020204" pitchFamily="34" charset="0"/>
                        </a:rPr>
                      </a:br>
                      <a:r>
                        <a:rPr lang="en-US" sz="1200" b="1" i="0" u="none" strike="noStrike" dirty="0">
                          <a:solidFill>
                            <a:schemeClr val="bg1"/>
                          </a:solidFill>
                          <a:effectLst/>
                          <a:latin typeface="Arial" panose="020B0604020202020204" pitchFamily="34" charset="0"/>
                          <a:cs typeface="Arial" panose="020B0604020202020204" pitchFamily="34" charset="0"/>
                        </a:rPr>
                        <a:t>(12</a:t>
                      </a:r>
                      <a:r>
                        <a:rPr lang="en-US" sz="1200" b="1" i="0" u="none" strike="noStrike" baseline="30000" dirty="0">
                          <a:solidFill>
                            <a:schemeClr val="bg1"/>
                          </a:solidFill>
                          <a:effectLst/>
                          <a:latin typeface="Arial" panose="020B0604020202020204" pitchFamily="34" charset="0"/>
                          <a:cs typeface="Arial" panose="020B0604020202020204" pitchFamily="34" charset="0"/>
                        </a:rPr>
                        <a:t>th</a:t>
                      </a:r>
                      <a:r>
                        <a:rPr lang="en-US" sz="1200" b="1" i="0" u="none" strike="noStrike" dirty="0">
                          <a:solidFill>
                            <a:schemeClr val="bg1"/>
                          </a:solidFill>
                          <a:effectLst/>
                          <a:latin typeface="Arial" panose="020B0604020202020204" pitchFamily="34" charset="0"/>
                          <a:cs typeface="Arial" panose="020B0604020202020204" pitchFamily="34" charset="0"/>
                        </a:rPr>
                        <a:t> and 13</a:t>
                      </a:r>
                      <a:r>
                        <a:rPr lang="en-US" sz="1200" b="1" i="0" u="none" strike="noStrike" baseline="30000" dirty="0">
                          <a:solidFill>
                            <a:schemeClr val="bg1"/>
                          </a:solidFill>
                          <a:effectLst/>
                          <a:latin typeface="Arial" panose="020B0604020202020204" pitchFamily="34" charset="0"/>
                          <a:cs typeface="Arial" panose="020B0604020202020204" pitchFamily="34" charset="0"/>
                        </a:rPr>
                        <a:t>th</a:t>
                      </a:r>
                      <a:r>
                        <a:rPr lang="en-US" sz="1200" b="1" i="0" u="none" strike="noStrike" dirty="0">
                          <a:solidFill>
                            <a:schemeClr val="bg1"/>
                          </a:solidFill>
                          <a:effectLst/>
                          <a:latin typeface="Arial" panose="020B0604020202020204" pitchFamily="34" charset="0"/>
                          <a:cs typeface="Arial" panose="020B0604020202020204" pitchFamily="34" charset="0"/>
                        </a:rPr>
                        <a:t> </a:t>
                      </a:r>
                      <a:r>
                        <a:rPr lang="en-US" sz="1200" b="1" u="none" strike="noStrike" dirty="0">
                          <a:solidFill>
                            <a:schemeClr val="bg1"/>
                          </a:solidFill>
                          <a:effectLst/>
                          <a:latin typeface="Arial" panose="020B0604020202020204" pitchFamily="34" charset="0"/>
                          <a:cs typeface="Arial" panose="020B0604020202020204" pitchFamily="34" charset="0"/>
                        </a:rPr>
                        <a:t>5-year plan</a:t>
                      </a:r>
                      <a:r>
                        <a:rPr lang="en-US" sz="1200" b="1" i="0" u="none" strike="noStrike" dirty="0">
                          <a:solidFill>
                            <a:schemeClr val="bg1"/>
                          </a:solidFill>
                          <a:effectLst/>
                          <a:latin typeface="Arial" panose="020B0604020202020204" pitchFamily="34" charset="0"/>
                          <a:cs typeface="Arial" panose="020B0604020202020204" pitchFamily="34" charset="0"/>
                        </a:rPr>
                        <a:t>)</a:t>
                      </a:r>
                    </a:p>
                  </a:txBody>
                  <a:tcPr marT="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200" b="1" u="none" strike="noStrike">
                          <a:solidFill>
                            <a:schemeClr val="bg1"/>
                          </a:solidFill>
                          <a:effectLst/>
                          <a:latin typeface="Arial" panose="020B0604020202020204" pitchFamily="34" charset="0"/>
                          <a:cs typeface="Arial" panose="020B0604020202020204" pitchFamily="34" charset="0"/>
                        </a:rPr>
                        <a:t>2021-2030 </a:t>
                      </a:r>
                      <a:br>
                        <a:rPr lang="en-US" sz="1200" b="1" u="none" strike="noStrike">
                          <a:solidFill>
                            <a:schemeClr val="bg1"/>
                          </a:solidFill>
                          <a:effectLst/>
                          <a:latin typeface="Arial" panose="020B0604020202020204" pitchFamily="34" charset="0"/>
                          <a:cs typeface="Arial" panose="020B0604020202020204" pitchFamily="34" charset="0"/>
                        </a:rPr>
                      </a:br>
                      <a:r>
                        <a:rPr lang="en-US" sz="1200" b="1" u="none" strike="noStrike">
                          <a:solidFill>
                            <a:schemeClr val="bg1"/>
                          </a:solidFill>
                          <a:effectLst/>
                          <a:latin typeface="Arial" panose="020B0604020202020204" pitchFamily="34" charset="0"/>
                          <a:cs typeface="Arial" panose="020B0604020202020204" pitchFamily="34" charset="0"/>
                        </a:rPr>
                        <a:t>(14</a:t>
                      </a:r>
                      <a:r>
                        <a:rPr lang="en-US" sz="1200" b="1" u="none" strike="noStrike" baseline="30000">
                          <a:solidFill>
                            <a:schemeClr val="bg1"/>
                          </a:solidFill>
                          <a:effectLst/>
                          <a:latin typeface="Arial" panose="020B0604020202020204" pitchFamily="34" charset="0"/>
                          <a:cs typeface="Arial" panose="020B0604020202020204" pitchFamily="34" charset="0"/>
                        </a:rPr>
                        <a:t>th</a:t>
                      </a:r>
                      <a:r>
                        <a:rPr lang="en-US" sz="1200" b="1" u="none" strike="noStrike">
                          <a:solidFill>
                            <a:schemeClr val="bg1"/>
                          </a:solidFill>
                          <a:effectLst/>
                          <a:latin typeface="Arial" panose="020B0604020202020204" pitchFamily="34" charset="0"/>
                          <a:cs typeface="Arial" panose="020B0604020202020204" pitchFamily="34" charset="0"/>
                        </a:rPr>
                        <a:t> and 15</a:t>
                      </a:r>
                      <a:r>
                        <a:rPr lang="en-US" sz="1200" b="1" u="none" strike="noStrike" baseline="30000">
                          <a:solidFill>
                            <a:schemeClr val="bg1"/>
                          </a:solidFill>
                          <a:effectLst/>
                          <a:latin typeface="Arial" panose="020B0604020202020204" pitchFamily="34" charset="0"/>
                          <a:cs typeface="Arial" panose="020B0604020202020204" pitchFamily="34" charset="0"/>
                        </a:rPr>
                        <a:t>th</a:t>
                      </a:r>
                      <a:r>
                        <a:rPr lang="en-US" sz="1200" b="1" u="none" strike="noStrike">
                          <a:solidFill>
                            <a:schemeClr val="bg1"/>
                          </a:solidFill>
                          <a:effectLst/>
                          <a:latin typeface="Arial" panose="020B0604020202020204" pitchFamily="34" charset="0"/>
                          <a:cs typeface="Arial" panose="020B0604020202020204" pitchFamily="34" charset="0"/>
                        </a:rPr>
                        <a:t> </a:t>
                      </a:r>
                      <a:br>
                        <a:rPr lang="en-US" sz="1200" b="1" u="none" strike="noStrike">
                          <a:solidFill>
                            <a:schemeClr val="bg1"/>
                          </a:solidFill>
                          <a:effectLst/>
                          <a:latin typeface="Arial" panose="020B0604020202020204" pitchFamily="34" charset="0"/>
                          <a:cs typeface="Arial" panose="020B0604020202020204" pitchFamily="34" charset="0"/>
                        </a:rPr>
                      </a:br>
                      <a:r>
                        <a:rPr lang="en-US" sz="1200" b="1" u="none" strike="noStrike">
                          <a:solidFill>
                            <a:schemeClr val="bg1"/>
                          </a:solidFill>
                          <a:effectLst/>
                          <a:latin typeface="Arial" panose="020B0604020202020204" pitchFamily="34" charset="0"/>
                          <a:cs typeface="Arial" panose="020B0604020202020204" pitchFamily="34" charset="0"/>
                        </a:rPr>
                        <a:t>5-year plan)</a:t>
                      </a:r>
                      <a:endParaRPr lang="en-US" sz="1200" b="1" i="0" u="none" strike="noStrike">
                        <a:solidFill>
                          <a:schemeClr val="bg1"/>
                        </a:solidFill>
                        <a:effectLst/>
                        <a:latin typeface="Arial" panose="020B0604020202020204" pitchFamily="34" charset="0"/>
                        <a:cs typeface="Arial" panose="020B0604020202020204" pitchFamily="34" charset="0"/>
                      </a:endParaRPr>
                    </a:p>
                  </a:txBody>
                  <a:tcPr marT="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200" b="1" u="none" strike="noStrike" dirty="0">
                          <a:solidFill>
                            <a:schemeClr val="bg1"/>
                          </a:solidFill>
                          <a:effectLst/>
                          <a:latin typeface="Arial"/>
                          <a:cs typeface="Arial"/>
                        </a:rPr>
                        <a:t>2031-2040 </a:t>
                      </a:r>
                      <a:br>
                        <a:rPr lang="en-US" sz="1200" b="1" u="none" strike="noStrike" dirty="0">
                          <a:solidFill>
                            <a:srgbClr val="FFFFFF"/>
                          </a:solidFill>
                          <a:effectLst/>
                          <a:latin typeface="Arial"/>
                          <a:cs typeface="Arial"/>
                        </a:rPr>
                      </a:br>
                      <a:r>
                        <a:rPr lang="en-US" sz="1200" b="1" u="none" strike="noStrike" dirty="0">
                          <a:solidFill>
                            <a:schemeClr val="bg1"/>
                          </a:solidFill>
                          <a:effectLst/>
                          <a:latin typeface="Arial"/>
                          <a:cs typeface="Arial"/>
                        </a:rPr>
                        <a:t>(16</a:t>
                      </a:r>
                      <a:r>
                        <a:rPr lang="en-US" sz="1200" b="1" u="none" strike="noStrike" baseline="30000" dirty="0">
                          <a:solidFill>
                            <a:schemeClr val="bg1"/>
                          </a:solidFill>
                          <a:effectLst/>
                          <a:latin typeface="Arial"/>
                          <a:cs typeface="Arial"/>
                        </a:rPr>
                        <a:t>th</a:t>
                      </a:r>
                      <a:r>
                        <a:rPr lang="en-US" sz="1200" b="1" u="none" strike="noStrike" dirty="0">
                          <a:solidFill>
                            <a:schemeClr val="bg1"/>
                          </a:solidFill>
                          <a:effectLst/>
                          <a:latin typeface="Arial"/>
                          <a:cs typeface="Arial"/>
                        </a:rPr>
                        <a:t> and 17</a:t>
                      </a:r>
                      <a:r>
                        <a:rPr lang="en-US" sz="1200" b="1" u="none" strike="noStrike" baseline="30000" dirty="0">
                          <a:solidFill>
                            <a:schemeClr val="bg1"/>
                          </a:solidFill>
                          <a:effectLst/>
                          <a:latin typeface="Arial"/>
                          <a:cs typeface="Arial"/>
                        </a:rPr>
                        <a:t>th</a:t>
                      </a:r>
                      <a:br>
                        <a:rPr lang="en-US" sz="1200" b="1" u="none" strike="noStrike" baseline="30000" dirty="0">
                          <a:solidFill>
                            <a:srgbClr val="FFFFFF"/>
                          </a:solidFill>
                          <a:effectLst/>
                          <a:latin typeface="Arial"/>
                          <a:cs typeface="Arial"/>
                        </a:rPr>
                      </a:br>
                      <a:r>
                        <a:rPr lang="en-US" sz="1200" b="1" u="none" strike="noStrike" dirty="0">
                          <a:solidFill>
                            <a:schemeClr val="bg1"/>
                          </a:solidFill>
                          <a:effectLst/>
                          <a:latin typeface="Arial"/>
                          <a:cs typeface="Arial"/>
                        </a:rPr>
                        <a:t> 5-year plan)</a:t>
                      </a:r>
                      <a:endParaRPr lang="en-US" sz="1200" b="1" i="0" u="none" strike="noStrike" dirty="0">
                        <a:solidFill>
                          <a:schemeClr val="bg1"/>
                        </a:solidFill>
                        <a:effectLst/>
                        <a:latin typeface="Arial"/>
                        <a:cs typeface="Arial"/>
                      </a:endParaRPr>
                    </a:p>
                  </a:txBody>
                  <a:tcPr marT="0" anchor="ct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33558732"/>
                  </a:ext>
                </a:extLst>
              </a:tr>
              <a:tr h="2112231">
                <a:tc>
                  <a:txBody>
                    <a:bodyPr/>
                    <a:lstStyle/>
                    <a:p>
                      <a:pPr marL="177800" marR="0" lvl="0" indent="-177800" algn="l" defTabSz="711200" rtl="0" eaLnBrk="1" fontAlgn="b" latinLnBrk="0" hangingPunct="1">
                        <a:lnSpc>
                          <a:spcPct val="100000"/>
                        </a:lnSpc>
                        <a:spcBef>
                          <a:spcPts val="0"/>
                        </a:spcBef>
                        <a:spcAft>
                          <a:spcPts val="0"/>
                        </a:spcAft>
                        <a:buClrTx/>
                        <a:buSzTx/>
                        <a:buFontTx/>
                        <a:buChar char="•"/>
                        <a:tabLst/>
                        <a:defRPr/>
                      </a:pPr>
                      <a:r>
                        <a:rPr lang="en-US" sz="900" b="1" dirty="0">
                          <a:latin typeface="Arial" panose="020B0604020202020204" pitchFamily="34" charset="0"/>
                          <a:cs typeface="Arial" panose="020B0604020202020204" pitchFamily="34" charset="0"/>
                        </a:rPr>
                        <a:t>Prioritize wind power</a:t>
                      </a:r>
                      <a:r>
                        <a:rPr lang="en-US" sz="900" dirty="0">
                          <a:latin typeface="Arial" panose="020B0604020202020204" pitchFamily="34" charset="0"/>
                          <a:cs typeface="Arial" panose="020B0604020202020204" pitchFamily="34" charset="0"/>
                        </a:rPr>
                        <a:t> with financial incentives, setting wind power as a priority.</a:t>
                      </a:r>
                    </a:p>
                    <a:p>
                      <a:pPr marL="177800" marR="0" lvl="0" indent="-177800" algn="l" defTabSz="711200" rtl="0" eaLnBrk="1" fontAlgn="b" latinLnBrk="0" hangingPunct="1">
                        <a:lnSpc>
                          <a:spcPct val="100000"/>
                        </a:lnSpc>
                        <a:spcBef>
                          <a:spcPts val="0"/>
                        </a:spcBef>
                        <a:spcAft>
                          <a:spcPts val="0"/>
                        </a:spcAft>
                        <a:buClrTx/>
                        <a:buSzTx/>
                        <a:buFontTx/>
                        <a:buChar char="•"/>
                        <a:tabLst/>
                        <a:defRPr/>
                      </a:pPr>
                      <a:r>
                        <a:rPr lang="en-US" sz="900" dirty="0">
                          <a:latin typeface="Arial" panose="020B0604020202020204" pitchFamily="34" charset="0"/>
                          <a:cs typeface="Arial" panose="020B0604020202020204" pitchFamily="34" charset="0"/>
                        </a:rPr>
                        <a:t>Focus on </a:t>
                      </a:r>
                      <a:r>
                        <a:rPr lang="en-US" sz="900" b="1" dirty="0">
                          <a:latin typeface="Arial" panose="020B0604020202020204" pitchFamily="34" charset="0"/>
                          <a:cs typeface="Arial" panose="020B0604020202020204" pitchFamily="34" charset="0"/>
                        </a:rPr>
                        <a:t>cleaner coal</a:t>
                      </a:r>
                      <a:r>
                        <a:rPr lang="en-US" sz="900" dirty="0">
                          <a:latin typeface="Arial" panose="020B0604020202020204" pitchFamily="34" charset="0"/>
                          <a:cs typeface="Arial" panose="020B0604020202020204" pitchFamily="34" charset="0"/>
                        </a:rPr>
                        <a:t>, large plants, new hydro, nuclear, and grid capacity, along with building </a:t>
                      </a:r>
                      <a:r>
                        <a:rPr lang="en-US" sz="900" b="1" dirty="0">
                          <a:latin typeface="Arial" panose="020B0604020202020204" pitchFamily="34" charset="0"/>
                          <a:cs typeface="Arial" panose="020B0604020202020204" pitchFamily="34" charset="0"/>
                        </a:rPr>
                        <a:t>west-east</a:t>
                      </a:r>
                      <a:r>
                        <a:rPr lang="en-US" sz="900" b="1" baseline="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transportation corridors.</a:t>
                      </a:r>
                      <a:endParaRPr lang="en-US" sz="900" dirty="0">
                        <a:latin typeface="Arial" panose="020B0604020202020204" pitchFamily="34" charset="0"/>
                        <a:cs typeface="Arial" panose="020B0604020202020204" pitchFamily="34" charset="0"/>
                      </a:endParaRPr>
                    </a:p>
                    <a:p>
                      <a:pPr marL="177800" marR="0" lvl="0" indent="-177800" algn="l" defTabSz="711200" rtl="0" eaLnBrk="1" fontAlgn="b" latinLnBrk="0" hangingPunct="1">
                        <a:lnSpc>
                          <a:spcPct val="100000"/>
                        </a:lnSpc>
                        <a:spcBef>
                          <a:spcPts val="0"/>
                        </a:spcBef>
                        <a:spcAft>
                          <a:spcPts val="0"/>
                        </a:spcAft>
                        <a:buClrTx/>
                        <a:buSzTx/>
                        <a:buFontTx/>
                        <a:buChar char="•"/>
                        <a:tabLst/>
                        <a:defRPr/>
                      </a:pPr>
                      <a:r>
                        <a:rPr lang="en-US" sz="900" dirty="0">
                          <a:latin typeface="Arial" panose="020B0604020202020204" pitchFamily="34" charset="0"/>
                          <a:cs typeface="Arial" panose="020B0604020202020204" pitchFamily="34" charset="0"/>
                        </a:rPr>
                        <a:t>Implement a </a:t>
                      </a:r>
                      <a:r>
                        <a:rPr lang="en-US" sz="900" b="1" dirty="0">
                          <a:latin typeface="Arial" panose="020B0604020202020204" pitchFamily="34" charset="0"/>
                          <a:cs typeface="Arial" panose="020B0604020202020204" pitchFamily="34" charset="0"/>
                        </a:rPr>
                        <a:t>regional fixed electricity price system</a:t>
                      </a:r>
                      <a:r>
                        <a:rPr lang="en-US" sz="900" dirty="0">
                          <a:latin typeface="Arial" panose="020B0604020202020204" pitchFamily="34" charset="0"/>
                          <a:cs typeface="Arial" panose="020B0604020202020204" pitchFamily="34" charset="0"/>
                        </a:rPr>
                        <a:t> with grid-connected prices above the coal benchmark covered by a surcharge and a </a:t>
                      </a:r>
                      <a:r>
                        <a:rPr lang="en-US" sz="900" b="1" dirty="0">
                          <a:latin typeface="Arial" panose="020B0604020202020204" pitchFamily="34" charset="0"/>
                          <a:cs typeface="Arial" panose="020B0604020202020204" pitchFamily="34" charset="0"/>
                        </a:rPr>
                        <a:t>distance-based subsidy</a:t>
                      </a:r>
                      <a:r>
                        <a:rPr lang="en-US" sz="900" dirty="0">
                          <a:latin typeface="Arial" panose="020B0604020202020204" pitchFamily="34" charset="0"/>
                          <a:cs typeface="Arial" panose="020B0604020202020204" pitchFamily="34" charset="0"/>
                        </a:rPr>
                        <a:t> for wind farms (0.01-0.03 yuan/kWh).</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spcBef>
                          <a:spcPts val="0"/>
                        </a:spcBef>
                      </a:pPr>
                      <a:r>
                        <a:rPr lang="en-US" sz="900" b="1" dirty="0">
                          <a:latin typeface="Arial" panose="020B0604020202020204" pitchFamily="34" charset="0"/>
                          <a:cs typeface="Arial" panose="020B0604020202020204" pitchFamily="34" charset="0"/>
                        </a:rPr>
                        <a:t>Align onshore wind pricing with coal, </a:t>
                      </a:r>
                      <a:r>
                        <a:rPr lang="en-US" sz="900" dirty="0">
                          <a:latin typeface="Arial" panose="020B0604020202020204" pitchFamily="34" charset="0"/>
                          <a:cs typeface="Arial" panose="020B0604020202020204" pitchFamily="34" charset="0"/>
                        </a:rPr>
                        <a:t>expand both </a:t>
                      </a:r>
                      <a:r>
                        <a:rPr lang="en-US" sz="900" b="0" dirty="0">
                          <a:latin typeface="Arial" panose="020B0604020202020204" pitchFamily="34" charset="0"/>
                          <a:cs typeface="Arial" panose="020B0604020202020204" pitchFamily="34" charset="0"/>
                        </a:rPr>
                        <a:t>onshore and offshore wind power</a:t>
                      </a:r>
                      <a:r>
                        <a:rPr lang="en-US" sz="900" dirty="0">
                          <a:latin typeface="Arial" panose="020B0604020202020204" pitchFamily="34" charset="0"/>
                          <a:cs typeface="Arial" panose="020B0604020202020204" pitchFamily="34" charset="0"/>
                        </a:rPr>
                        <a:t>, and increase subsidies (210-300 billion yuan), with a focus on </a:t>
                      </a:r>
                      <a:r>
                        <a:rPr lang="en-US" sz="900" b="1" dirty="0">
                          <a:latin typeface="Arial" panose="020B0604020202020204" pitchFamily="34" charset="0"/>
                          <a:cs typeface="Arial" panose="020B0604020202020204" pitchFamily="34" charset="0"/>
                        </a:rPr>
                        <a:t>offshore </a:t>
                      </a:r>
                      <a:r>
                        <a:rPr lang="en-US" sz="900" b="0" dirty="0">
                          <a:latin typeface="Arial" panose="020B0604020202020204" pitchFamily="34" charset="0"/>
                          <a:cs typeface="Arial" panose="020B0604020202020204" pitchFamily="34" charset="0"/>
                        </a:rPr>
                        <a:t>wind</a:t>
                      </a:r>
                      <a:r>
                        <a:rPr lang="en-US" sz="900" b="1" dirty="0">
                          <a:latin typeface="Arial" panose="020B0604020202020204" pitchFamily="34" charset="0"/>
                          <a:cs typeface="Arial" panose="020B0604020202020204" pitchFamily="34" charset="0"/>
                        </a:rPr>
                        <a:t> </a:t>
                      </a:r>
                      <a:r>
                        <a:rPr lang="en-US" sz="900" b="0" dirty="0">
                          <a:latin typeface="Arial" panose="020B0604020202020204" pitchFamily="34" charset="0"/>
                          <a:cs typeface="Arial" panose="020B0604020202020204" pitchFamily="34" charset="0"/>
                        </a:rPr>
                        <a:t>development. </a:t>
                      </a:r>
                      <a:r>
                        <a:rPr lang="en-US" sz="900" b="1" dirty="0">
                          <a:latin typeface="Arial" panose="020B0604020202020204" pitchFamily="34" charset="0"/>
                          <a:cs typeface="Arial" panose="020B0604020202020204" pitchFamily="34" charset="0"/>
                        </a:rPr>
                        <a:t>Subsidies reach peak around 2020.</a:t>
                      </a:r>
                      <a:endParaRPr lang="en-US" sz="900" dirty="0">
                        <a:latin typeface="Arial" panose="020B0604020202020204" pitchFamily="34" charset="0"/>
                        <a:cs typeface="Arial" panose="020B0604020202020204" pitchFamily="34" charset="0"/>
                      </a:endParaRPr>
                    </a:p>
                    <a:p>
                      <a:pPr algn="l" fontAlgn="b">
                        <a:spcBef>
                          <a:spcPts val="0"/>
                        </a:spcBef>
                      </a:pPr>
                      <a:r>
                        <a:rPr lang="en-US" sz="900" b="0" dirty="0">
                          <a:latin typeface="Arial" panose="020B0604020202020204" pitchFamily="34" charset="0"/>
                          <a:cs typeface="Arial" panose="020B0604020202020204" pitchFamily="34" charset="0"/>
                        </a:rPr>
                        <a:t>Wind power costs reach </a:t>
                      </a:r>
                      <a:r>
                        <a:rPr lang="en-US" sz="900" b="1" dirty="0">
                          <a:latin typeface="Arial" panose="020B0604020202020204" pitchFamily="34" charset="0"/>
                          <a:cs typeface="Arial" panose="020B0604020202020204" pitchFamily="34" charset="0"/>
                        </a:rPr>
                        <a:t>parity with coal</a:t>
                      </a:r>
                      <a:r>
                        <a:rPr lang="en-US" sz="900" dirty="0">
                          <a:latin typeface="Arial" panose="020B0604020202020204" pitchFamily="34" charset="0"/>
                          <a:cs typeface="Arial" panose="020B0604020202020204" pitchFamily="34" charset="0"/>
                        </a:rPr>
                        <a:t>, with a </a:t>
                      </a:r>
                      <a:r>
                        <a:rPr lang="en-US" sz="900" b="1" dirty="0">
                          <a:latin typeface="Arial" panose="020B0604020202020204" pitchFamily="34" charset="0"/>
                          <a:cs typeface="Arial" panose="020B0604020202020204" pitchFamily="34" charset="0"/>
                        </a:rPr>
                        <a:t>large-scale market</a:t>
                      </a:r>
                      <a:r>
                        <a:rPr lang="en-US" sz="900" dirty="0">
                          <a:latin typeface="Arial" panose="020B0604020202020204" pitchFamily="34" charset="0"/>
                          <a:cs typeface="Arial" panose="020B0604020202020204" pitchFamily="34" charset="0"/>
                        </a:rPr>
                        <a:t> and an </a:t>
                      </a:r>
                      <a:r>
                        <a:rPr lang="en-US" sz="900" b="1" dirty="0">
                          <a:latin typeface="Arial" panose="020B0604020202020204" pitchFamily="34" charset="0"/>
                          <a:cs typeface="Arial" panose="020B0604020202020204" pitchFamily="34" charset="0"/>
                        </a:rPr>
                        <a:t>industrial system</a:t>
                      </a:r>
                      <a:r>
                        <a:rPr lang="en-US" sz="900" dirty="0">
                          <a:latin typeface="Arial" panose="020B0604020202020204" pitchFamily="34" charset="0"/>
                          <a:cs typeface="Arial" panose="020B0604020202020204" pitchFamily="34" charset="0"/>
                        </a:rPr>
                        <a:t> that incorporates </a:t>
                      </a:r>
                      <a:r>
                        <a:rPr lang="en-US" sz="900" b="0" dirty="0">
                          <a:latin typeface="Arial" panose="020B0604020202020204" pitchFamily="34" charset="0"/>
                          <a:cs typeface="Arial" panose="020B0604020202020204" pitchFamily="34" charset="0"/>
                        </a:rPr>
                        <a:t>advanced</a:t>
                      </a:r>
                      <a:r>
                        <a:rPr lang="en-US" sz="900" b="1" dirty="0">
                          <a:latin typeface="Arial" panose="020B0604020202020204" pitchFamily="34" charset="0"/>
                          <a:cs typeface="Arial" panose="020B0604020202020204" pitchFamily="34" charset="0"/>
                        </a:rPr>
                        <a:t> technology standards.</a:t>
                      </a:r>
                    </a:p>
                    <a:p>
                      <a:pPr algn="l" fontAlgn="b">
                        <a:spcBef>
                          <a:spcPts val="0"/>
                        </a:spcBef>
                      </a:pPr>
                      <a:r>
                        <a:rPr lang="en-US" sz="900" dirty="0">
                          <a:latin typeface="Arial" panose="020B0604020202020204" pitchFamily="34" charset="0"/>
                          <a:cs typeface="Arial" panose="020B0604020202020204" pitchFamily="34" charset="0"/>
                        </a:rPr>
                        <a:t>Focus on </a:t>
                      </a:r>
                      <a:r>
                        <a:rPr lang="en-US" sz="900" b="0" dirty="0">
                          <a:latin typeface="Arial" panose="020B0604020202020204" pitchFamily="34" charset="0"/>
                          <a:cs typeface="Arial" panose="020B0604020202020204" pitchFamily="34" charset="0"/>
                        </a:rPr>
                        <a:t>wind power development i</a:t>
                      </a:r>
                      <a:r>
                        <a:rPr lang="en-US" sz="900" dirty="0">
                          <a:latin typeface="Arial" panose="020B0604020202020204" pitchFamily="34" charset="0"/>
                          <a:cs typeface="Arial" panose="020B0604020202020204" pitchFamily="34" charset="0"/>
                        </a:rPr>
                        <a:t>n </a:t>
                      </a:r>
                      <a:r>
                        <a:rPr lang="en-US" sz="900" b="1" dirty="0">
                          <a:latin typeface="Arial" panose="020B0604020202020204" pitchFamily="34" charset="0"/>
                          <a:cs typeface="Arial" panose="020B0604020202020204" pitchFamily="34" charset="0"/>
                        </a:rPr>
                        <a:t>Inner Mongolia</a:t>
                      </a:r>
                      <a:r>
                        <a:rPr lang="en-US" sz="900" dirty="0">
                          <a:latin typeface="Arial" panose="020B0604020202020204" pitchFamily="34" charset="0"/>
                          <a:cs typeface="Arial" panose="020B0604020202020204" pitchFamily="34" charset="0"/>
                        </a:rPr>
                        <a:t> and </a:t>
                      </a:r>
                      <a:r>
                        <a:rPr lang="en-US" sz="900" b="1" dirty="0">
                          <a:latin typeface="Arial" panose="020B0604020202020204" pitchFamily="34" charset="0"/>
                          <a:cs typeface="Arial" panose="020B0604020202020204" pitchFamily="34" charset="0"/>
                        </a:rPr>
                        <a:t>distributed </a:t>
                      </a:r>
                      <a:r>
                        <a:rPr lang="en-US" sz="900" b="0" dirty="0">
                          <a:latin typeface="Arial" panose="020B0604020202020204" pitchFamily="34" charset="0"/>
                          <a:cs typeface="Arial" panose="020B0604020202020204" pitchFamily="34" charset="0"/>
                        </a:rPr>
                        <a:t>wind</a:t>
                      </a:r>
                      <a:r>
                        <a:rPr lang="en-US" sz="900" dirty="0">
                          <a:latin typeface="Arial" panose="020B0604020202020204" pitchFamily="34" charset="0"/>
                          <a:cs typeface="Arial" panose="020B0604020202020204" pitchFamily="34" charset="0"/>
                        </a:rPr>
                        <a:t> in </a:t>
                      </a:r>
                      <a:r>
                        <a:rPr lang="en-US" sz="900" b="1" dirty="0">
                          <a:latin typeface="Arial" panose="020B0604020202020204" pitchFamily="34" charset="0"/>
                          <a:cs typeface="Arial" panose="020B0604020202020204" pitchFamily="34" charset="0"/>
                        </a:rPr>
                        <a:t>central and eastern </a:t>
                      </a:r>
                      <a:r>
                        <a:rPr lang="en-US" sz="900" dirty="0">
                          <a:latin typeface="Arial" panose="020B0604020202020204" pitchFamily="34" charset="0"/>
                          <a:cs typeface="Arial" panose="020B0604020202020204" pitchFamily="34" charset="0"/>
                        </a:rPr>
                        <a:t>regions, supporting </a:t>
                      </a:r>
                      <a:r>
                        <a:rPr lang="en-US" sz="900" b="1" dirty="0">
                          <a:latin typeface="Arial" panose="020B0604020202020204" pitchFamily="34" charset="0"/>
                          <a:cs typeface="Arial" panose="020B0604020202020204" pitchFamily="34" charset="0"/>
                        </a:rPr>
                        <a:t>expansion and electrification efforts</a:t>
                      </a:r>
                      <a:r>
                        <a:rPr lang="en-US" sz="900" dirty="0">
                          <a:latin typeface="Arial" panose="020B0604020202020204" pitchFamily="34" charset="0"/>
                          <a:cs typeface="Arial" panose="020B0604020202020204" pitchFamily="34" charset="0"/>
                        </a:rPr>
                        <a:t> across the country.</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T="91440">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spcBef>
                          <a:spcPts val="0"/>
                        </a:spcBef>
                      </a:pPr>
                      <a:r>
                        <a:rPr lang="en-US" sz="900" dirty="0">
                          <a:latin typeface="Arial" panose="020B0604020202020204" pitchFamily="34" charset="0"/>
                          <a:cs typeface="Arial" panose="020B0604020202020204" pitchFamily="34" charset="0"/>
                        </a:rPr>
                        <a:t>Achieve </a:t>
                      </a:r>
                      <a:r>
                        <a:rPr lang="en-US" sz="900" b="1" dirty="0">
                          <a:latin typeface="Arial" panose="020B0604020202020204" pitchFamily="34" charset="0"/>
                          <a:cs typeface="Arial" panose="020B0604020202020204" pitchFamily="34" charset="0"/>
                        </a:rPr>
                        <a:t>lower wind costs</a:t>
                      </a:r>
                      <a:r>
                        <a:rPr lang="en-US" sz="900" dirty="0">
                          <a:latin typeface="Arial" panose="020B0604020202020204" pitchFamily="34" charset="0"/>
                          <a:cs typeface="Arial" panose="020B0604020202020204" pitchFamily="34" charset="0"/>
                        </a:rPr>
                        <a:t> than that for coal (excluding transmission); push </a:t>
                      </a:r>
                      <a:r>
                        <a:rPr lang="en-US" sz="900" b="1" dirty="0">
                          <a:latin typeface="Arial" panose="020B0604020202020204" pitchFamily="34" charset="0"/>
                          <a:cs typeface="Arial" panose="020B0604020202020204" pitchFamily="34" charset="0"/>
                        </a:rPr>
                        <a:t>onshore and offshore projects.</a:t>
                      </a:r>
                      <a:endParaRPr lang="en-US" sz="900" dirty="0">
                        <a:latin typeface="Arial" panose="020B0604020202020204" pitchFamily="34" charset="0"/>
                        <a:cs typeface="Arial" panose="020B0604020202020204" pitchFamily="34" charset="0"/>
                      </a:endParaRPr>
                    </a:p>
                    <a:p>
                      <a:pPr algn="l" fontAlgn="b">
                        <a:spcBef>
                          <a:spcPts val="0"/>
                        </a:spcBef>
                      </a:pPr>
                      <a:r>
                        <a:rPr lang="en-US" sz="900" dirty="0">
                          <a:latin typeface="Arial" panose="020B0604020202020204" pitchFamily="34" charset="0"/>
                          <a:cs typeface="Arial" panose="020B0604020202020204" pitchFamily="34" charset="0"/>
                        </a:rPr>
                        <a:t>Promote </a:t>
                      </a:r>
                      <a:r>
                        <a:rPr lang="en-US" sz="900" b="1" dirty="0">
                          <a:latin typeface="Arial" panose="020B0604020202020204" pitchFamily="34" charset="0"/>
                          <a:cs typeface="Arial" panose="020B0604020202020204" pitchFamily="34" charset="0"/>
                        </a:rPr>
                        <a:t>transmission infrastructure</a:t>
                      </a:r>
                      <a:r>
                        <a:rPr lang="en-US" sz="900" dirty="0">
                          <a:latin typeface="Arial" panose="020B0604020202020204" pitchFamily="34" charset="0"/>
                          <a:cs typeface="Arial" panose="020B0604020202020204" pitchFamily="34" charset="0"/>
                        </a:rPr>
                        <a:t> and </a:t>
                      </a:r>
                      <a:r>
                        <a:rPr lang="en-US" sz="900" b="0" dirty="0">
                          <a:latin typeface="Arial" panose="020B0604020202020204" pitchFamily="34" charset="0"/>
                          <a:cs typeface="Arial" panose="020B0604020202020204" pitchFamily="34" charset="0"/>
                        </a:rPr>
                        <a:t>flexible systems</a:t>
                      </a:r>
                      <a:r>
                        <a:rPr lang="en-US" sz="900" dirty="0">
                          <a:latin typeface="Arial" panose="020B0604020202020204" pitchFamily="34" charset="0"/>
                          <a:cs typeface="Arial" panose="020B0604020202020204" pitchFamily="34" charset="0"/>
                        </a:rPr>
                        <a:t>; accelerate </a:t>
                      </a:r>
                      <a:r>
                        <a:rPr lang="en-US" sz="900" b="1" dirty="0">
                          <a:latin typeface="Arial" panose="020B0604020202020204" pitchFamily="34" charset="0"/>
                          <a:cs typeface="Arial" panose="020B0604020202020204" pitchFamily="34" charset="0"/>
                        </a:rPr>
                        <a:t>power system reforms</a:t>
                      </a:r>
                      <a:r>
                        <a:rPr lang="en-US" sz="900" dirty="0">
                          <a:latin typeface="Arial" panose="020B0604020202020204" pitchFamily="34" charset="0"/>
                          <a:cs typeface="Arial" panose="020B0604020202020204" pitchFamily="34" charset="0"/>
                        </a:rPr>
                        <a:t> and direct subsidies mainly to </a:t>
                      </a:r>
                      <a:r>
                        <a:rPr lang="en-US" sz="900" b="1" dirty="0">
                          <a:latin typeface="Arial" panose="020B0604020202020204" pitchFamily="34" charset="0"/>
                          <a:cs typeface="Arial" panose="020B0604020202020204" pitchFamily="34" charset="0"/>
                        </a:rPr>
                        <a:t>offshore wind power.</a:t>
                      </a:r>
                      <a:endParaRPr lang="en-US" sz="900" dirty="0">
                        <a:latin typeface="Arial" panose="020B0604020202020204" pitchFamily="34" charset="0"/>
                        <a:cs typeface="Arial" panose="020B0604020202020204" pitchFamily="34" charset="0"/>
                      </a:endParaRPr>
                    </a:p>
                    <a:p>
                      <a:pPr algn="l" fontAlgn="b">
                        <a:spcBef>
                          <a:spcPts val="0"/>
                        </a:spcBef>
                      </a:pPr>
                      <a:r>
                        <a:rPr lang="en-US" sz="900" dirty="0">
                          <a:latin typeface="Arial" panose="020B0604020202020204" pitchFamily="34" charset="0"/>
                          <a:cs typeface="Arial" panose="020B0604020202020204" pitchFamily="34" charset="0"/>
                        </a:rPr>
                        <a:t>Develop </a:t>
                      </a:r>
                      <a:r>
                        <a:rPr lang="en-US" sz="900" b="1" dirty="0">
                          <a:latin typeface="Arial" panose="020B0604020202020204" pitchFamily="34" charset="0"/>
                          <a:cs typeface="Arial" panose="020B0604020202020204" pitchFamily="34" charset="0"/>
                        </a:rPr>
                        <a:t>integrated, smart energy management systems</a:t>
                      </a:r>
                      <a:r>
                        <a:rPr lang="en-US" sz="900" dirty="0">
                          <a:latin typeface="Arial" panose="020B0604020202020204" pitchFamily="34" charset="0"/>
                          <a:cs typeface="Arial" panose="020B0604020202020204" pitchFamily="34" charset="0"/>
                        </a:rPr>
                        <a:t> with a target of </a:t>
                      </a:r>
                      <a:r>
                        <a:rPr lang="en-US" sz="900" b="1" dirty="0">
                          <a:latin typeface="Arial" panose="020B0604020202020204" pitchFamily="34" charset="0"/>
                          <a:cs typeface="Arial" panose="020B0604020202020204" pitchFamily="34" charset="0"/>
                        </a:rPr>
                        <a:t>20% energy from renewables, </a:t>
                      </a:r>
                      <a:r>
                        <a:rPr lang="en-US" sz="900" dirty="0">
                          <a:latin typeface="Arial" panose="020B0604020202020204" pitchFamily="34" charset="0"/>
                          <a:cs typeface="Arial" panose="020B0604020202020204" pitchFamily="34" charset="0"/>
                        </a:rPr>
                        <a:t>ensuring </a:t>
                      </a:r>
                      <a:r>
                        <a:rPr lang="en-US" sz="900" b="1" dirty="0">
                          <a:latin typeface="Arial" panose="020B0604020202020204" pitchFamily="34" charset="0"/>
                          <a:cs typeface="Arial" panose="020B0604020202020204" pitchFamily="34" charset="0"/>
                        </a:rPr>
                        <a:t>wind power development</a:t>
                      </a:r>
                      <a:r>
                        <a:rPr lang="en-US" sz="900" dirty="0">
                          <a:latin typeface="Arial" panose="020B0604020202020204" pitchFamily="34" charset="0"/>
                          <a:cs typeface="Arial" panose="020B0604020202020204" pitchFamily="34" charset="0"/>
                        </a:rPr>
                        <a:t> accelerates across the country.</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T="91440">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spcBef>
                          <a:spcPts val="0"/>
                        </a:spcBef>
                      </a:pPr>
                      <a:r>
                        <a:rPr lang="en-US" sz="900" dirty="0">
                          <a:latin typeface="Arial" panose="020B0604020202020204" pitchFamily="34" charset="0"/>
                          <a:cs typeface="Arial" panose="020B0604020202020204" pitchFamily="34" charset="0"/>
                        </a:rPr>
                        <a:t>Advancements in wind power, </a:t>
                      </a:r>
                      <a:r>
                        <a:rPr lang="en-US" sz="900" b="1" dirty="0">
                          <a:latin typeface="Arial" panose="020B0604020202020204" pitchFamily="34" charset="0"/>
                          <a:cs typeface="Arial" panose="020B0604020202020204" pitchFamily="34" charset="0"/>
                        </a:rPr>
                        <a:t>energy storage</a:t>
                      </a:r>
                      <a:r>
                        <a:rPr lang="en-US" sz="900" dirty="0">
                          <a:latin typeface="Arial" panose="020B0604020202020204" pitchFamily="34" charset="0"/>
                          <a:cs typeface="Arial" panose="020B0604020202020204" pitchFamily="34" charset="0"/>
                        </a:rPr>
                        <a:t>, and </a:t>
                      </a:r>
                      <a:r>
                        <a:rPr lang="en-US" sz="900" b="1" dirty="0">
                          <a:latin typeface="Arial" panose="020B0604020202020204" pitchFamily="34" charset="0"/>
                          <a:cs typeface="Arial" panose="020B0604020202020204" pitchFamily="34" charset="0"/>
                        </a:rPr>
                        <a:t>grid integration, </a:t>
                      </a:r>
                      <a:r>
                        <a:rPr lang="en-US" sz="900" dirty="0">
                          <a:latin typeface="Arial" panose="020B0604020202020204" pitchFamily="34" charset="0"/>
                          <a:cs typeface="Arial" panose="020B0604020202020204" pitchFamily="34" charset="0"/>
                        </a:rPr>
                        <a:t>to ensure stability and efficiency in power delivery.</a:t>
                      </a:r>
                    </a:p>
                    <a:p>
                      <a:pPr algn="l" fontAlgn="b">
                        <a:spcBef>
                          <a:spcPts val="0"/>
                        </a:spcBef>
                      </a:pPr>
                      <a:r>
                        <a:rPr lang="en-US" sz="900" dirty="0">
                          <a:latin typeface="Arial" panose="020B0604020202020204" pitchFamily="34" charset="0"/>
                          <a:cs typeface="Arial" panose="020B0604020202020204" pitchFamily="34" charset="0"/>
                        </a:rPr>
                        <a:t>Wind power will reach </a:t>
                      </a:r>
                      <a:r>
                        <a:rPr lang="en-US" sz="900" b="1" dirty="0">
                          <a:latin typeface="Arial" panose="020B0604020202020204" pitchFamily="34" charset="0"/>
                          <a:cs typeface="Arial" panose="020B0604020202020204" pitchFamily="34" charset="0"/>
                        </a:rPr>
                        <a:t>saturation by 2040</a:t>
                      </a:r>
                      <a:r>
                        <a:rPr lang="en-US" sz="900" dirty="0">
                          <a:latin typeface="Arial" panose="020B0604020202020204" pitchFamily="34" charset="0"/>
                          <a:cs typeface="Arial" panose="020B0604020202020204" pitchFamily="34" charset="0"/>
                        </a:rPr>
                        <a:t>, achieving balanced development while </a:t>
                      </a:r>
                      <a:r>
                        <a:rPr lang="en-US" sz="900" b="1" dirty="0">
                          <a:latin typeface="Arial" panose="020B0604020202020204" pitchFamily="34" charset="0"/>
                          <a:cs typeface="Arial" panose="020B0604020202020204" pitchFamily="34" charset="0"/>
                        </a:rPr>
                        <a:t>pushing for 20% of energy demand </a:t>
                      </a:r>
                      <a:r>
                        <a:rPr lang="en-US" sz="900" dirty="0">
                          <a:latin typeface="Arial" panose="020B0604020202020204" pitchFamily="34" charset="0"/>
                          <a:cs typeface="Arial" panose="020B0604020202020204" pitchFamily="34" charset="0"/>
                        </a:rPr>
                        <a:t>from renewables, transitioning to electrification with a gradual reduction in coal reliance.</a:t>
                      </a:r>
                      <a:endParaRPr lang="en-US" sz="900" b="0" i="0" u="none" strike="noStrike" dirty="0">
                        <a:solidFill>
                          <a:srgbClr val="000000"/>
                        </a:solidFill>
                        <a:effectLst/>
                        <a:latin typeface="Arial" panose="020B0604020202020204" pitchFamily="34" charset="0"/>
                        <a:cs typeface="Arial" panose="020B0604020202020204" pitchFamily="34" charset="0"/>
                      </a:endParaRPr>
                    </a:p>
                    <a:p>
                      <a:pPr marL="177800" lvl="0" indent="-177800">
                        <a:spcBef>
                          <a:spcPts val="150"/>
                        </a:spcBef>
                        <a:spcAft>
                          <a:spcPts val="100"/>
                        </a:spcAft>
                      </a:pPr>
                      <a:endParaRPr lang="en-US" altLang="zh-CN" sz="900" b="0" dirty="0">
                        <a:solidFill>
                          <a:schemeClr val="tx1"/>
                        </a:solidFill>
                        <a:latin typeface="Arial" panose="020B0604020202020204" pitchFamily="34" charset="0"/>
                        <a:cs typeface="Arial" panose="020B0604020202020204" pitchFamily="34" charset="0"/>
                      </a:endParaRPr>
                    </a:p>
                  </a:txBody>
                  <a:tcPr marT="91440">
                    <a:lnL>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73368724"/>
                  </a:ext>
                </a:extLst>
              </a:tr>
            </a:tbl>
          </a:graphicData>
        </a:graphic>
      </p:graphicFrame>
      <p:sp>
        <p:nvSpPr>
          <p:cNvPr id="44" name="Text Placeholder 10">
            <a:extLst>
              <a:ext uri="{FF2B5EF4-FFF2-40B4-BE49-F238E27FC236}">
                <a16:creationId xmlns:a16="http://schemas.microsoft.com/office/drawing/2014/main" id="{942ADFFF-C01F-22F9-9F56-AE7A67AE04B5}"/>
              </a:ext>
            </a:extLst>
          </p:cNvPr>
          <p:cNvSpPr>
            <a:spLocks noGrp="1"/>
          </p:cNvSpPr>
          <p:nvPr>
            <p:custDataLst>
              <p:tags r:id="rId5"/>
            </p:custDataLst>
          </p:nvPr>
        </p:nvSpPr>
        <p:spPr bwMode="auto">
          <a:xfrm>
            <a:off x="2008188"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332BA126-E6D0-7868-F151-5594F7AE8EF2}"/>
              </a:ext>
            </a:extLst>
          </p:cNvPr>
          <p:cNvSpPr/>
          <p:nvPr/>
        </p:nvSpPr>
        <p:spPr bwMode="gray">
          <a:xfrm>
            <a:off x="0" y="0"/>
            <a:ext cx="2419109" cy="31705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China</a:t>
            </a:r>
          </a:p>
        </p:txBody>
      </p:sp>
      <p:sp>
        <p:nvSpPr>
          <p:cNvPr id="4" name="TextBox 3">
            <a:extLst>
              <a:ext uri="{FF2B5EF4-FFF2-40B4-BE49-F238E27FC236}">
                <a16:creationId xmlns:a16="http://schemas.microsoft.com/office/drawing/2014/main" id="{500F1084-5748-51E9-732D-F336B6131628}"/>
              </a:ext>
            </a:extLst>
          </p:cNvPr>
          <p:cNvSpPr txBox="1"/>
          <p:nvPr/>
        </p:nvSpPr>
        <p:spPr bwMode="gray">
          <a:xfrm>
            <a:off x="329184" y="1379021"/>
            <a:ext cx="6904496" cy="288147"/>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Trend in cumulative </a:t>
            </a:r>
            <a:r>
              <a:rPr lang="en-US" sz="1400" b="1" dirty="0" err="1">
                <a:solidFill>
                  <a:srgbClr val="000000"/>
                </a:solidFill>
                <a:latin typeface="Arial"/>
                <a:cs typeface="Arial"/>
              </a:rPr>
              <a:t>i</a:t>
            </a:r>
            <a:r>
              <a:rPr kumimoji="0" lang="en-US" sz="1400" b="1" i="0" u="none" strike="noStrike" kern="1200" cap="none" spc="0" normalizeH="0" baseline="0" noProof="0" dirty="0" err="1">
                <a:ln>
                  <a:noFill/>
                </a:ln>
                <a:solidFill>
                  <a:srgbClr val="000000"/>
                </a:solidFill>
                <a:effectLst/>
                <a:uLnTx/>
                <a:uFillTx/>
                <a:latin typeface="Arial"/>
                <a:ea typeface="+mn-ea"/>
                <a:cs typeface="Arial"/>
              </a:rPr>
              <a:t>nstalled</a:t>
            </a:r>
            <a:r>
              <a:rPr kumimoji="0" lang="en-US" sz="1400" b="1" i="0" u="none" strike="noStrike" kern="1200" cap="none" spc="0" normalizeH="0" baseline="0" noProof="0" dirty="0">
                <a:ln>
                  <a:noFill/>
                </a:ln>
                <a:solidFill>
                  <a:srgbClr val="000000"/>
                </a:solidFill>
                <a:effectLst/>
                <a:uLnTx/>
                <a:uFillTx/>
                <a:latin typeface="Arial"/>
                <a:ea typeface="+mn-ea"/>
                <a:cs typeface="Arial"/>
              </a:rPr>
              <a:t> </a:t>
            </a:r>
            <a:r>
              <a:rPr lang="en-US" sz="1400" b="1" dirty="0">
                <a:solidFill>
                  <a:srgbClr val="000000"/>
                </a:solidFill>
                <a:latin typeface="Arial"/>
                <a:cs typeface="Arial"/>
              </a:rPr>
              <a:t>c</a:t>
            </a:r>
            <a:r>
              <a:rPr kumimoji="0" lang="en-US" sz="1400" b="1" i="0" u="none" strike="noStrike" kern="1200" cap="none" spc="0" normalizeH="0" baseline="0" noProof="0" dirty="0" err="1">
                <a:ln>
                  <a:noFill/>
                </a:ln>
                <a:solidFill>
                  <a:srgbClr val="000000"/>
                </a:solidFill>
                <a:effectLst/>
                <a:uLnTx/>
                <a:uFillTx/>
                <a:latin typeface="Arial"/>
                <a:ea typeface="+mn-ea"/>
                <a:cs typeface="Arial"/>
              </a:rPr>
              <a:t>apacity</a:t>
            </a:r>
            <a:r>
              <a:rPr kumimoji="0" lang="en-US" sz="1400" b="1" i="0" u="none" strike="noStrike" kern="1200" cap="none" spc="0" normalizeH="0" baseline="0" noProof="0" dirty="0">
                <a:ln>
                  <a:noFill/>
                </a:ln>
                <a:solidFill>
                  <a:srgbClr val="000000"/>
                </a:solidFill>
                <a:effectLst/>
                <a:uLnTx/>
                <a:uFillTx/>
                <a:latin typeface="Arial"/>
                <a:ea typeface="+mn-ea"/>
                <a:cs typeface="Arial"/>
              </a:rPr>
              <a:t> of wind </a:t>
            </a:r>
            <a:r>
              <a:rPr lang="en-US" sz="1400" b="1" dirty="0">
                <a:solidFill>
                  <a:srgbClr val="000000"/>
                </a:solidFill>
                <a:latin typeface="Arial"/>
                <a:cs typeface="Arial"/>
              </a:rPr>
              <a:t>e</a:t>
            </a:r>
            <a:r>
              <a:rPr kumimoji="0" lang="en-US" sz="1400" b="1" i="0" u="none" strike="noStrike" kern="1200" cap="none" spc="0" normalizeH="0" baseline="0" noProof="0" dirty="0" err="1">
                <a:ln>
                  <a:noFill/>
                </a:ln>
                <a:solidFill>
                  <a:srgbClr val="000000"/>
                </a:solidFill>
                <a:effectLst/>
                <a:uLnTx/>
                <a:uFillTx/>
                <a:latin typeface="Arial"/>
                <a:ea typeface="+mn-ea"/>
                <a:cs typeface="Arial"/>
              </a:rPr>
              <a:t>nergy</a:t>
            </a:r>
            <a:r>
              <a:rPr kumimoji="0" lang="en-US" sz="1400" b="1" i="0" u="none" strike="noStrike" kern="1200" cap="none" spc="0" normalizeH="0" baseline="0" noProof="0" dirty="0">
                <a:ln>
                  <a:noFill/>
                </a:ln>
                <a:solidFill>
                  <a:srgbClr val="000000"/>
                </a:solidFill>
                <a:effectLst/>
                <a:uLnTx/>
                <a:uFillTx/>
                <a:latin typeface="Arial"/>
                <a:ea typeface="+mn-ea"/>
                <a:cs typeface="Arial"/>
              </a:rPr>
              <a:t> in China, </a:t>
            </a:r>
            <a:r>
              <a:rPr kumimoji="0" lang="en-US" sz="1400" i="1" u="none" strike="noStrike" kern="1200" cap="none" spc="0" normalizeH="0" baseline="0" noProof="0" dirty="0">
                <a:ln>
                  <a:noFill/>
                </a:ln>
                <a:solidFill>
                  <a:srgbClr val="000000"/>
                </a:solidFill>
                <a:effectLst/>
                <a:uLnTx/>
                <a:uFillTx/>
                <a:latin typeface="Arial"/>
                <a:ea typeface="+mn-ea"/>
                <a:cs typeface="Arial"/>
              </a:rPr>
              <a:t>GW</a:t>
            </a:r>
          </a:p>
        </p:txBody>
      </p:sp>
      <p:graphicFrame>
        <p:nvGraphicFramePr>
          <p:cNvPr id="28" name="Chart 27">
            <a:extLst>
              <a:ext uri="{FF2B5EF4-FFF2-40B4-BE49-F238E27FC236}">
                <a16:creationId xmlns:a16="http://schemas.microsoft.com/office/drawing/2014/main" id="{DE13398C-3AF1-BC18-74D2-F2A8E7E3E0DB}"/>
              </a:ext>
            </a:extLst>
          </p:cNvPr>
          <p:cNvGraphicFramePr/>
          <p:nvPr>
            <p:custDataLst>
              <p:tags r:id="rId6"/>
            </p:custDataLst>
            <p:extLst>
              <p:ext uri="{D42A27DB-BD31-4B8C-83A1-F6EECF244321}">
                <p14:modId xmlns:p14="http://schemas.microsoft.com/office/powerpoint/2010/main" val="585622075"/>
              </p:ext>
            </p:extLst>
          </p:nvPr>
        </p:nvGraphicFramePr>
        <p:xfrm>
          <a:off x="712788" y="1770063"/>
          <a:ext cx="7943850" cy="1868487"/>
        </p:xfrm>
        <a:graphic>
          <a:graphicData uri="http://schemas.openxmlformats.org/drawingml/2006/chart">
            <c:chart xmlns:c="http://schemas.openxmlformats.org/drawingml/2006/chart" xmlns:r="http://schemas.openxmlformats.org/officeDocument/2006/relationships" r:id="rId55"/>
          </a:graphicData>
        </a:graphic>
      </p:graphicFrame>
      <p:cxnSp>
        <p:nvCxnSpPr>
          <p:cNvPr id="230" name="Straight Connector 229">
            <a:extLst>
              <a:ext uri="{FF2B5EF4-FFF2-40B4-BE49-F238E27FC236}">
                <a16:creationId xmlns:a16="http://schemas.microsoft.com/office/drawing/2014/main" id="{9F20E250-AAF3-6A0B-96D8-C0A8E661D32F}"/>
              </a:ext>
            </a:extLst>
          </p:cNvPr>
          <p:cNvCxnSpPr>
            <a:cxnSpLocks/>
          </p:cNvCxnSpPr>
          <p:nvPr>
            <p:custDataLst>
              <p:tags r:id="rId7"/>
            </p:custDataLst>
          </p:nvPr>
        </p:nvCxnSpPr>
        <p:spPr bwMode="auto">
          <a:xfrm flipV="1">
            <a:off x="1147763" y="1662114"/>
            <a:ext cx="7072313" cy="11033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45" name="Text Placeholder 10">
            <a:extLst>
              <a:ext uri="{FF2B5EF4-FFF2-40B4-BE49-F238E27FC236}">
                <a16:creationId xmlns:a16="http://schemas.microsoft.com/office/drawing/2014/main" id="{2836D3F2-43ED-D4E4-C762-0A9F877DB97E}"/>
              </a:ext>
            </a:extLst>
          </p:cNvPr>
          <p:cNvSpPr txBox="1">
            <a:spLocks/>
          </p:cNvSpPr>
          <p:nvPr>
            <p:custDataLst>
              <p:tags r:id="rId8"/>
            </p:custDataLst>
          </p:nvPr>
        </p:nvSpPr>
        <p:spPr bwMode="gray">
          <a:xfrm>
            <a:off x="1890713" y="2989263"/>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FCBBF3-3A0A-4B21-B1E5-235E6FE26326}" type="datetime'''''''''1'''''''''''''''">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 Placeholder 10">
            <a:extLst>
              <a:ext uri="{FF2B5EF4-FFF2-40B4-BE49-F238E27FC236}">
                <a16:creationId xmlns:a16="http://schemas.microsoft.com/office/drawing/2014/main" id="{9DAA0DF4-0093-9582-F19E-B08649A7C063}"/>
              </a:ext>
            </a:extLst>
          </p:cNvPr>
          <p:cNvSpPr txBox="1">
            <a:spLocks/>
          </p:cNvSpPr>
          <p:nvPr>
            <p:custDataLst>
              <p:tags r:id="rId9"/>
            </p:custDataLst>
          </p:nvPr>
        </p:nvSpPr>
        <p:spPr bwMode="auto">
          <a:xfrm>
            <a:off x="1681163"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7E49BC-279B-48FE-930B-A0882B90B0EF}" type="datetime'''''''''''''''''''''''''''2''''''''''''0''''''''''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5" name="Text Placeholder 10">
            <a:extLst>
              <a:ext uri="{FF2B5EF4-FFF2-40B4-BE49-F238E27FC236}">
                <a16:creationId xmlns:a16="http://schemas.microsoft.com/office/drawing/2014/main" id="{82F85F1E-D53A-DEE2-44FE-FD3026659878}"/>
              </a:ext>
            </a:extLst>
          </p:cNvPr>
          <p:cNvSpPr txBox="1">
            <a:spLocks/>
          </p:cNvSpPr>
          <p:nvPr>
            <p:custDataLst>
              <p:tags r:id="rId10"/>
            </p:custDataLst>
          </p:nvPr>
        </p:nvSpPr>
        <p:spPr bwMode="gray">
          <a:xfrm>
            <a:off x="2498725" y="2886075"/>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3A8606C-BB1F-4FC4-A73B-167A36867EEE}" type="datetime'1'''''''''''''''''''''''''''''''''''''''''''''''''">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CCA79437-224D-8F31-2293-D29496683B62}"/>
              </a:ext>
            </a:extLst>
          </p:cNvPr>
          <p:cNvSpPr txBox="1">
            <a:spLocks/>
          </p:cNvSpPr>
          <p:nvPr>
            <p:custDataLst>
              <p:tags r:id="rId11"/>
            </p:custDataLst>
          </p:nvPr>
        </p:nvSpPr>
        <p:spPr bwMode="auto">
          <a:xfrm>
            <a:off x="2387600"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4E45774-5370-4ACD-AF5B-4CE9D5BB7DD1}"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8" name="Text Placeholder 10">
            <a:extLst>
              <a:ext uri="{FF2B5EF4-FFF2-40B4-BE49-F238E27FC236}">
                <a16:creationId xmlns:a16="http://schemas.microsoft.com/office/drawing/2014/main" id="{3221EC19-33FA-9B36-9F0D-419826623795}"/>
              </a:ext>
            </a:extLst>
          </p:cNvPr>
          <p:cNvSpPr txBox="1">
            <a:spLocks/>
          </p:cNvSpPr>
          <p:nvPr>
            <p:custDataLst>
              <p:tags r:id="rId12"/>
            </p:custDataLst>
          </p:nvPr>
        </p:nvSpPr>
        <p:spPr bwMode="gray">
          <a:xfrm>
            <a:off x="3206750" y="2833688"/>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6E8302-B059-4F79-9F9E-E5AF0443343A}" type="datetime'''''''''''2'''''''''''''''''''''''''''''''''''''''''">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 Placeholder 10">
            <a:extLst>
              <a:ext uri="{FF2B5EF4-FFF2-40B4-BE49-F238E27FC236}">
                <a16:creationId xmlns:a16="http://schemas.microsoft.com/office/drawing/2014/main" id="{61828F03-BA58-F5B8-7F12-3FD1E4FF53CF}"/>
              </a:ext>
            </a:extLst>
          </p:cNvPr>
          <p:cNvSpPr txBox="1">
            <a:spLocks/>
          </p:cNvSpPr>
          <p:nvPr>
            <p:custDataLst>
              <p:tags r:id="rId13"/>
            </p:custDataLst>
          </p:nvPr>
        </p:nvSpPr>
        <p:spPr bwMode="auto">
          <a:xfrm>
            <a:off x="3095625"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91F7BFA-960B-4D5E-BDFC-DF0F04CD7D59}"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2" name="Text Placeholder 10">
            <a:extLst>
              <a:ext uri="{FF2B5EF4-FFF2-40B4-BE49-F238E27FC236}">
                <a16:creationId xmlns:a16="http://schemas.microsoft.com/office/drawing/2014/main" id="{123845E5-B4D1-596B-BF0B-003E2308029D}"/>
              </a:ext>
            </a:extLst>
          </p:cNvPr>
          <p:cNvSpPr txBox="1">
            <a:spLocks/>
          </p:cNvSpPr>
          <p:nvPr>
            <p:custDataLst>
              <p:tags r:id="rId14"/>
            </p:custDataLst>
          </p:nvPr>
        </p:nvSpPr>
        <p:spPr bwMode="gray">
          <a:xfrm>
            <a:off x="3913188" y="2787650"/>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E2A48B-230C-4270-8CD9-9E7C88F094BA}" type="datetime'''''''''''''''''''''''''3'''''''''''''''''''''''''''''">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 Placeholder 10">
            <a:extLst>
              <a:ext uri="{FF2B5EF4-FFF2-40B4-BE49-F238E27FC236}">
                <a16:creationId xmlns:a16="http://schemas.microsoft.com/office/drawing/2014/main" id="{0DAB7ABD-5E80-0C07-5E0C-0791CB8F3C78}"/>
              </a:ext>
            </a:extLst>
          </p:cNvPr>
          <p:cNvSpPr txBox="1">
            <a:spLocks/>
          </p:cNvSpPr>
          <p:nvPr>
            <p:custDataLst>
              <p:tags r:id="rId15"/>
            </p:custDataLst>
          </p:nvPr>
        </p:nvSpPr>
        <p:spPr bwMode="auto">
          <a:xfrm>
            <a:off x="3802063"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DA963A5-F2C4-4FD7-8EEF-2267BD7DEDB3}"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7" name="Text Placeholder 10">
            <a:extLst>
              <a:ext uri="{FF2B5EF4-FFF2-40B4-BE49-F238E27FC236}">
                <a16:creationId xmlns:a16="http://schemas.microsoft.com/office/drawing/2014/main" id="{53CD15DE-3B9F-C0ED-D3C0-070C0C7CFC77}"/>
              </a:ext>
            </a:extLst>
          </p:cNvPr>
          <p:cNvSpPr txBox="1">
            <a:spLocks/>
          </p:cNvSpPr>
          <p:nvPr>
            <p:custDataLst>
              <p:tags r:id="rId16"/>
            </p:custDataLst>
          </p:nvPr>
        </p:nvSpPr>
        <p:spPr bwMode="gray">
          <a:xfrm>
            <a:off x="4621213" y="2730500"/>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E36EFBC-53C4-4064-8781-DBBE15966F55}" type="datetime'''''''''''''''''''''''''''''''''''''''4'''''''''''''''''''''">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 Placeholder 10">
            <a:extLst>
              <a:ext uri="{FF2B5EF4-FFF2-40B4-BE49-F238E27FC236}">
                <a16:creationId xmlns:a16="http://schemas.microsoft.com/office/drawing/2014/main" id="{F0EBD68E-F6EF-DF4D-8A05-6488835EA426}"/>
              </a:ext>
            </a:extLst>
          </p:cNvPr>
          <p:cNvSpPr txBox="1">
            <a:spLocks/>
          </p:cNvSpPr>
          <p:nvPr>
            <p:custDataLst>
              <p:tags r:id="rId17"/>
            </p:custDataLst>
          </p:nvPr>
        </p:nvSpPr>
        <p:spPr bwMode="auto">
          <a:xfrm>
            <a:off x="4510088"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25FDFD8-DA90-418D-8DC2-D4B3B062D115}"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Text Placeholder 10">
            <a:extLst>
              <a:ext uri="{FF2B5EF4-FFF2-40B4-BE49-F238E27FC236}">
                <a16:creationId xmlns:a16="http://schemas.microsoft.com/office/drawing/2014/main" id="{AA2A0F00-9092-BC1C-B4B1-49CDDC001185}"/>
              </a:ext>
            </a:extLst>
          </p:cNvPr>
          <p:cNvSpPr txBox="1">
            <a:spLocks/>
          </p:cNvSpPr>
          <p:nvPr>
            <p:custDataLst>
              <p:tags r:id="rId18"/>
            </p:custDataLst>
          </p:nvPr>
        </p:nvSpPr>
        <p:spPr bwMode="gray">
          <a:xfrm>
            <a:off x="5327650" y="2655888"/>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D2E6D7E-2DE6-4E55-891B-8711D2FCA6C4}" type="datetime'''''''''''''''''''''''''''''''''''''6'''''''''''''''''''''''">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7DF91EBE-A782-4497-FA55-FAAC8D7EC669}"/>
              </a:ext>
            </a:extLst>
          </p:cNvPr>
          <p:cNvSpPr txBox="1">
            <a:spLocks/>
          </p:cNvSpPr>
          <p:nvPr>
            <p:custDataLst>
              <p:tags r:id="rId19"/>
            </p:custDataLst>
          </p:nvPr>
        </p:nvSpPr>
        <p:spPr bwMode="auto">
          <a:xfrm>
            <a:off x="5216525"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94919B3-C1D1-4FA8-8DD2-B666B4FB04D0}"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1" name="Text Placeholder 10">
            <a:extLst>
              <a:ext uri="{FF2B5EF4-FFF2-40B4-BE49-F238E27FC236}">
                <a16:creationId xmlns:a16="http://schemas.microsoft.com/office/drawing/2014/main" id="{239A6BDB-6E87-8EF0-927D-F07B5BDC7D7D}"/>
              </a:ext>
            </a:extLst>
          </p:cNvPr>
          <p:cNvSpPr txBox="1">
            <a:spLocks/>
          </p:cNvSpPr>
          <p:nvPr>
            <p:custDataLst>
              <p:tags r:id="rId20"/>
            </p:custDataLst>
          </p:nvPr>
        </p:nvSpPr>
        <p:spPr bwMode="gray">
          <a:xfrm>
            <a:off x="6035675" y="2441575"/>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2ABE1D2-DB2D-442B-9BCA-E4F230D6BB85}" type="datetime'''''''''''''''''''9'''''''''''''''''''''''''">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2023A930-B0FB-A0F7-0683-C2597AA84ABF}"/>
              </a:ext>
            </a:extLst>
          </p:cNvPr>
          <p:cNvSpPr txBox="1">
            <a:spLocks/>
          </p:cNvSpPr>
          <p:nvPr>
            <p:custDataLst>
              <p:tags r:id="rId21"/>
            </p:custDataLst>
          </p:nvPr>
        </p:nvSpPr>
        <p:spPr bwMode="auto">
          <a:xfrm>
            <a:off x="5924550"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0FC256F-57C3-4B35-BA58-ADDACC4F9F98}"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7" name="Text Placeholder 10">
            <a:extLst>
              <a:ext uri="{FF2B5EF4-FFF2-40B4-BE49-F238E27FC236}">
                <a16:creationId xmlns:a16="http://schemas.microsoft.com/office/drawing/2014/main" id="{A399223B-74BD-3B05-4340-05576B060055}"/>
              </a:ext>
            </a:extLst>
          </p:cNvPr>
          <p:cNvSpPr txBox="1">
            <a:spLocks/>
          </p:cNvSpPr>
          <p:nvPr>
            <p:custDataLst>
              <p:tags r:id="rId22"/>
            </p:custDataLst>
          </p:nvPr>
        </p:nvSpPr>
        <p:spPr bwMode="gray">
          <a:xfrm>
            <a:off x="6699250" y="2327275"/>
            <a:ext cx="212725"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4F13F3F-C678-4355-9A1A-4D0898893128}" type="datetime'2''''''''''''6'''''''">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26</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19D52462-5EE6-4D06-F18E-7DEC765D4749}"/>
              </a:ext>
            </a:extLst>
          </p:cNvPr>
          <p:cNvSpPr txBox="1">
            <a:spLocks/>
          </p:cNvSpPr>
          <p:nvPr>
            <p:custDataLst>
              <p:tags r:id="rId23"/>
            </p:custDataLst>
          </p:nvPr>
        </p:nvSpPr>
        <p:spPr bwMode="auto">
          <a:xfrm>
            <a:off x="6630988"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E5B126A-CF95-44AA-9AB2-6AABAE74CAB9}"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0" name="Text Placeholder 10">
            <a:extLst>
              <a:ext uri="{FF2B5EF4-FFF2-40B4-BE49-F238E27FC236}">
                <a16:creationId xmlns:a16="http://schemas.microsoft.com/office/drawing/2014/main" id="{776CBFE5-1FDE-0D8D-718E-E4BC9A003F1C}"/>
              </a:ext>
            </a:extLst>
          </p:cNvPr>
          <p:cNvSpPr txBox="1">
            <a:spLocks/>
          </p:cNvSpPr>
          <p:nvPr>
            <p:custDataLst>
              <p:tags r:id="rId24"/>
            </p:custDataLst>
          </p:nvPr>
        </p:nvSpPr>
        <p:spPr bwMode="gray">
          <a:xfrm>
            <a:off x="1182688" y="3049588"/>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EAF4366-D415-4B96-8C2C-BA6CFD35F4FB}" type="datetime'''0'''''''''''''''''''''''''''">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802784A5-5E85-B7D4-23EF-9C754E04CB87}"/>
              </a:ext>
            </a:extLst>
          </p:cNvPr>
          <p:cNvSpPr txBox="1">
            <a:spLocks/>
          </p:cNvSpPr>
          <p:nvPr>
            <p:custDataLst>
              <p:tags r:id="rId25"/>
            </p:custDataLst>
          </p:nvPr>
        </p:nvSpPr>
        <p:spPr bwMode="auto">
          <a:xfrm>
            <a:off x="7339013"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64BDF94-024E-4F40-8CED-5CE628DE7B4E}"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 Placeholder 10">
            <a:extLst>
              <a:ext uri="{FF2B5EF4-FFF2-40B4-BE49-F238E27FC236}">
                <a16:creationId xmlns:a16="http://schemas.microsoft.com/office/drawing/2014/main" id="{66748FC4-C97C-218B-01D9-C17802B9A2D1}"/>
              </a:ext>
            </a:extLst>
          </p:cNvPr>
          <p:cNvSpPr txBox="1">
            <a:spLocks/>
          </p:cNvSpPr>
          <p:nvPr>
            <p:custDataLst>
              <p:tags r:id="rId26"/>
            </p:custDataLst>
          </p:nvPr>
        </p:nvSpPr>
        <p:spPr bwMode="gray">
          <a:xfrm>
            <a:off x="8113713" y="2001838"/>
            <a:ext cx="212725"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B17EB3-E4C6-44A8-87FA-2F244D0EC558}" type="datetime'''''''''''''''''3''''''''''7'''''''''''''''''''''''''''''''">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37</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C74BCB9C-F481-27D7-F142-00FA4E8BA451}"/>
              </a:ext>
            </a:extLst>
          </p:cNvPr>
          <p:cNvSpPr txBox="1">
            <a:spLocks/>
          </p:cNvSpPr>
          <p:nvPr>
            <p:custDataLst>
              <p:tags r:id="rId27"/>
            </p:custDataLst>
          </p:nvPr>
        </p:nvSpPr>
        <p:spPr bwMode="auto">
          <a:xfrm>
            <a:off x="8045450"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9A19C0B-163A-4B74-8AC2-0FAEFCBB627B}"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 Placeholder 10">
            <a:extLst>
              <a:ext uri="{FF2B5EF4-FFF2-40B4-BE49-F238E27FC236}">
                <a16:creationId xmlns:a16="http://schemas.microsoft.com/office/drawing/2014/main" id="{1A92470B-BF2D-FFD7-40E8-78237733F00D}"/>
              </a:ext>
            </a:extLst>
          </p:cNvPr>
          <p:cNvSpPr txBox="1">
            <a:spLocks/>
          </p:cNvSpPr>
          <p:nvPr>
            <p:custDataLst>
              <p:tags r:id="rId28"/>
            </p:custDataLst>
          </p:nvPr>
        </p:nvSpPr>
        <p:spPr bwMode="auto">
          <a:xfrm>
            <a:off x="973138" y="342265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A12FF0B-3DA5-47DB-923D-8ADAA3BE8AC0}" type="datetime'''''''''''''''2''''''0''''1''''''''''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 Placeholder 10">
            <a:extLst>
              <a:ext uri="{FF2B5EF4-FFF2-40B4-BE49-F238E27FC236}">
                <a16:creationId xmlns:a16="http://schemas.microsoft.com/office/drawing/2014/main" id="{F706DF82-3B14-3B25-7C6F-34AE8D6DE221}"/>
              </a:ext>
            </a:extLst>
          </p:cNvPr>
          <p:cNvSpPr txBox="1">
            <a:spLocks/>
          </p:cNvSpPr>
          <p:nvPr>
            <p:custDataLst>
              <p:tags r:id="rId29"/>
            </p:custDataLst>
          </p:nvPr>
        </p:nvSpPr>
        <p:spPr bwMode="gray">
          <a:xfrm>
            <a:off x="1041400" y="286702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C1FDD02-A131-4E5C-999E-5EE982F6028B}" type="datetime'''''''''''''7''''''''''''''''''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 Placeholder 10">
            <a:extLst>
              <a:ext uri="{FF2B5EF4-FFF2-40B4-BE49-F238E27FC236}">
                <a16:creationId xmlns:a16="http://schemas.microsoft.com/office/drawing/2014/main" id="{B4A4EC27-2252-5C5F-ED06-2FE5B4F5DAE2}"/>
              </a:ext>
            </a:extLst>
          </p:cNvPr>
          <p:cNvSpPr txBox="1">
            <a:spLocks/>
          </p:cNvSpPr>
          <p:nvPr>
            <p:custDataLst>
              <p:tags r:id="rId30"/>
            </p:custDataLst>
          </p:nvPr>
        </p:nvSpPr>
        <p:spPr bwMode="gray">
          <a:xfrm>
            <a:off x="1749425" y="2806700"/>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CA9DAD-E6FE-45D8-8D0D-D316B5FF26BF}" type="datetime'''''''''''9''''''''''''''''''''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 Placeholder 10">
            <a:extLst>
              <a:ext uri="{FF2B5EF4-FFF2-40B4-BE49-F238E27FC236}">
                <a16:creationId xmlns:a16="http://schemas.microsoft.com/office/drawing/2014/main" id="{8B41F508-CFA7-FC5C-31B7-1D16591076AF}"/>
              </a:ext>
            </a:extLst>
          </p:cNvPr>
          <p:cNvSpPr txBox="1">
            <a:spLocks/>
          </p:cNvSpPr>
          <p:nvPr>
            <p:custDataLst>
              <p:tags r:id="rId31"/>
            </p:custDataLst>
          </p:nvPr>
        </p:nvSpPr>
        <p:spPr bwMode="gray">
          <a:xfrm>
            <a:off x="2414588" y="270351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6E3D57B-2ECB-4766-A1E3-35A4897D1458}" type="datetime'''''''1''''''''''''''''''''3''''''''''''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0" name="Text Placeholder 10">
            <a:extLst>
              <a:ext uri="{FF2B5EF4-FFF2-40B4-BE49-F238E27FC236}">
                <a16:creationId xmlns:a16="http://schemas.microsoft.com/office/drawing/2014/main" id="{5A8197F6-084C-5EDA-ECEA-1D4E10290AD2}"/>
              </a:ext>
            </a:extLst>
          </p:cNvPr>
          <p:cNvSpPr txBox="1">
            <a:spLocks/>
          </p:cNvSpPr>
          <p:nvPr>
            <p:custDataLst>
              <p:tags r:id="rId32"/>
            </p:custDataLst>
          </p:nvPr>
        </p:nvSpPr>
        <p:spPr bwMode="gray">
          <a:xfrm>
            <a:off x="3122613" y="265112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BBB2226-6307-4272-9780-0C47DB1389D7}" type="datetime'''''1''''4''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5" name="Text Placeholder 10">
            <a:extLst>
              <a:ext uri="{FF2B5EF4-FFF2-40B4-BE49-F238E27FC236}">
                <a16:creationId xmlns:a16="http://schemas.microsoft.com/office/drawing/2014/main" id="{F957790B-CF12-1FE0-3A3F-F1F91D564F98}"/>
              </a:ext>
            </a:extLst>
          </p:cNvPr>
          <p:cNvSpPr txBox="1">
            <a:spLocks/>
          </p:cNvSpPr>
          <p:nvPr>
            <p:custDataLst>
              <p:tags r:id="rId33"/>
            </p:custDataLst>
          </p:nvPr>
        </p:nvSpPr>
        <p:spPr bwMode="gray">
          <a:xfrm>
            <a:off x="3829050" y="2605088"/>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D60FDE-DB55-4AFB-B9B7-6E62D3022E00}" type="datetime'''''''''''''16''''''''''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9" name="Text Placeholder 10">
            <a:extLst>
              <a:ext uri="{FF2B5EF4-FFF2-40B4-BE49-F238E27FC236}">
                <a16:creationId xmlns:a16="http://schemas.microsoft.com/office/drawing/2014/main" id="{DB242B20-2F61-DD3A-84A1-67C6AD099DC6}"/>
              </a:ext>
            </a:extLst>
          </p:cNvPr>
          <p:cNvSpPr txBox="1">
            <a:spLocks/>
          </p:cNvSpPr>
          <p:nvPr>
            <p:custDataLst>
              <p:tags r:id="rId34"/>
            </p:custDataLst>
          </p:nvPr>
        </p:nvSpPr>
        <p:spPr bwMode="gray">
          <a:xfrm>
            <a:off x="4537075" y="2547938"/>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FA92E50-3A58-4498-BC6A-D5809F8A82EB}" type="datetime'1''''8''''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185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3" name="Text Placeholder 10">
            <a:extLst>
              <a:ext uri="{FF2B5EF4-FFF2-40B4-BE49-F238E27FC236}">
                <a16:creationId xmlns:a16="http://schemas.microsoft.com/office/drawing/2014/main" id="{968A1332-9E39-9EA8-E4E2-DBA85B6FEB8E}"/>
              </a:ext>
            </a:extLst>
          </p:cNvPr>
          <p:cNvSpPr txBox="1">
            <a:spLocks/>
          </p:cNvSpPr>
          <p:nvPr>
            <p:custDataLst>
              <p:tags r:id="rId35"/>
            </p:custDataLst>
          </p:nvPr>
        </p:nvSpPr>
        <p:spPr bwMode="gray">
          <a:xfrm>
            <a:off x="5243513" y="247332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6B8674-C2A4-408C-A7F5-DE613375FBCC}" type="datetime'''''''''''''''''''''''''''''''2''''''''''1''''''''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4" name="Text Placeholder 10">
            <a:extLst>
              <a:ext uri="{FF2B5EF4-FFF2-40B4-BE49-F238E27FC236}">
                <a16:creationId xmlns:a16="http://schemas.microsoft.com/office/drawing/2014/main" id="{18A0FAC8-6F4E-A3BA-6075-0D758C9AC8A1}"/>
              </a:ext>
            </a:extLst>
          </p:cNvPr>
          <p:cNvSpPr txBox="1">
            <a:spLocks/>
          </p:cNvSpPr>
          <p:nvPr>
            <p:custDataLst>
              <p:tags r:id="rId36"/>
            </p:custDataLst>
          </p:nvPr>
        </p:nvSpPr>
        <p:spPr bwMode="gray">
          <a:xfrm>
            <a:off x="5951538" y="225901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C08B42-421E-4E08-AA3F-5D2EA401677C}" type="datetime'''''''''''''''''''''''''''''''''''''''''''''2''''8''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282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9" name="Text Placeholder 10">
            <a:extLst>
              <a:ext uri="{FF2B5EF4-FFF2-40B4-BE49-F238E27FC236}">
                <a16:creationId xmlns:a16="http://schemas.microsoft.com/office/drawing/2014/main" id="{5FA99B8C-31C5-515D-ACDD-11A5BE60F5A4}"/>
              </a:ext>
            </a:extLst>
          </p:cNvPr>
          <p:cNvSpPr txBox="1">
            <a:spLocks/>
          </p:cNvSpPr>
          <p:nvPr>
            <p:custDataLst>
              <p:tags r:id="rId37"/>
            </p:custDataLst>
          </p:nvPr>
        </p:nvSpPr>
        <p:spPr bwMode="gray">
          <a:xfrm>
            <a:off x="6657975" y="214471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17018DA-D605-48D5-BE1F-EDEBECD59CBB}" type="datetime'''''''''32''''''''''''''''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329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3" name="Text Placeholder 10">
            <a:extLst>
              <a:ext uri="{FF2B5EF4-FFF2-40B4-BE49-F238E27FC236}">
                <a16:creationId xmlns:a16="http://schemas.microsoft.com/office/drawing/2014/main" id="{C7EF63A0-2CA8-4168-01EA-4CB7557BE017}"/>
              </a:ext>
            </a:extLst>
          </p:cNvPr>
          <p:cNvSpPr txBox="1">
            <a:spLocks/>
          </p:cNvSpPr>
          <p:nvPr>
            <p:custDataLst>
              <p:tags r:id="rId38"/>
            </p:custDataLst>
          </p:nvPr>
        </p:nvSpPr>
        <p:spPr bwMode="gray">
          <a:xfrm>
            <a:off x="7366000" y="203835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9F4DEE-2DD9-4A02-AD51-87EB4E047511}" type="datetime'''''3''6''''''''''''''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5" name="Text Placeholder 10">
            <a:extLst>
              <a:ext uri="{FF2B5EF4-FFF2-40B4-BE49-F238E27FC236}">
                <a16:creationId xmlns:a16="http://schemas.microsoft.com/office/drawing/2014/main" id="{D7C57DD6-7C9B-D575-1650-ECDB8451A60B}"/>
              </a:ext>
            </a:extLst>
          </p:cNvPr>
          <p:cNvSpPr txBox="1">
            <a:spLocks/>
          </p:cNvSpPr>
          <p:nvPr>
            <p:custDataLst>
              <p:tags r:id="rId39"/>
            </p:custDataLst>
          </p:nvPr>
        </p:nvSpPr>
        <p:spPr bwMode="gray">
          <a:xfrm>
            <a:off x="8072438" y="18192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4238227-6BBA-45A7-B2D7-AA0A56C06B07}" type="datetime'''''4''''''4''''''''''''''''''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442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Placeholder 10">
            <a:extLst>
              <a:ext uri="{FF2B5EF4-FFF2-40B4-BE49-F238E27FC236}">
                <a16:creationId xmlns:a16="http://schemas.microsoft.com/office/drawing/2014/main" id="{82D6E917-831F-F38E-9EE6-9FE0C8F9B1F6}"/>
              </a:ext>
            </a:extLst>
          </p:cNvPr>
          <p:cNvSpPr txBox="1">
            <a:spLocks/>
          </p:cNvSpPr>
          <p:nvPr>
            <p:custDataLst>
              <p:tags r:id="rId40"/>
            </p:custDataLst>
          </p:nvPr>
        </p:nvSpPr>
        <p:spPr bwMode="gray">
          <a:xfrm>
            <a:off x="7407275" y="2220913"/>
            <a:ext cx="212725"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9C8FCA-2252-4BCD-9203-7166BDE529F6}" type="datetime'''''''''''''''''''''''''''''''''3''''''''''''0'''''''">
              <a:rPr kumimoji="0" lang="en-US" alt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29" name="Text Placeholder 10">
            <a:extLst>
              <a:ext uri="{FF2B5EF4-FFF2-40B4-BE49-F238E27FC236}">
                <a16:creationId xmlns:a16="http://schemas.microsoft.com/office/drawing/2014/main" id="{DF50EC70-96F2-1243-8677-9B5E16BD628C}"/>
              </a:ext>
            </a:extLst>
          </p:cNvPr>
          <p:cNvSpPr txBox="1">
            <a:spLocks/>
          </p:cNvSpPr>
          <p:nvPr>
            <p:custDataLst>
              <p:tags r:id="rId41"/>
            </p:custDataLst>
          </p:nvPr>
        </p:nvSpPr>
        <p:spPr bwMode="auto">
          <a:xfrm>
            <a:off x="4405313" y="2084388"/>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C4715CC-5D52-4430-AE34-71B6708F9FB0}" type="datetime'''''''''''''''''''''''''''+''''''''''''''1''''''''9''''''''%'">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a:t>
            </a:fld>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80" name="Rectangle 179">
            <a:extLst>
              <a:ext uri="{FF2B5EF4-FFF2-40B4-BE49-F238E27FC236}">
                <a16:creationId xmlns:a16="http://schemas.microsoft.com/office/drawing/2014/main" id="{EB174FB5-169A-AFAA-6E8F-957671E97172}"/>
              </a:ext>
            </a:extLst>
          </p:cNvPr>
          <p:cNvSpPr/>
          <p:nvPr>
            <p:custDataLst>
              <p:tags r:id="rId42"/>
            </p:custDataLst>
          </p:nvPr>
        </p:nvSpPr>
        <p:spPr bwMode="auto">
          <a:xfrm>
            <a:off x="855663" y="1798638"/>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1" name="Rectangle 180">
            <a:extLst>
              <a:ext uri="{FF2B5EF4-FFF2-40B4-BE49-F238E27FC236}">
                <a16:creationId xmlns:a16="http://schemas.microsoft.com/office/drawing/2014/main" id="{C7C55AA3-D45F-097D-085A-259B40C59C24}"/>
              </a:ext>
            </a:extLst>
          </p:cNvPr>
          <p:cNvSpPr/>
          <p:nvPr>
            <p:custDataLst>
              <p:tags r:id="rId43"/>
            </p:custDataLst>
          </p:nvPr>
        </p:nvSpPr>
        <p:spPr bwMode="auto">
          <a:xfrm>
            <a:off x="1804988" y="17986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 name="Text Placeholder 10">
            <a:extLst>
              <a:ext uri="{FF2B5EF4-FFF2-40B4-BE49-F238E27FC236}">
                <a16:creationId xmlns:a16="http://schemas.microsoft.com/office/drawing/2014/main" id="{40638F2F-6325-0161-66E9-67DAD9946B46}"/>
              </a:ext>
            </a:extLst>
          </p:cNvPr>
          <p:cNvSpPr txBox="1">
            <a:spLocks/>
          </p:cNvSpPr>
          <p:nvPr>
            <p:custDataLst>
              <p:tags r:id="rId44"/>
            </p:custDataLst>
          </p:nvPr>
        </p:nvSpPr>
        <p:spPr bwMode="auto">
          <a:xfrm>
            <a:off x="1120775" y="1793875"/>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E5F1CF3-24DC-4CDC-9BB2-9C6DC05BA9F4}" type="datetime'''''''''Ons''''''''''''''''''''''''''''h''''''o''''r''''''e'''">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Onshore</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Placeholder 10">
            <a:extLst>
              <a:ext uri="{FF2B5EF4-FFF2-40B4-BE49-F238E27FC236}">
                <a16:creationId xmlns:a16="http://schemas.microsoft.com/office/drawing/2014/main" id="{4FF267AC-A2DA-ACDE-D26C-2737F0703AF0}"/>
              </a:ext>
            </a:extLst>
          </p:cNvPr>
          <p:cNvSpPr txBox="1">
            <a:spLocks/>
          </p:cNvSpPr>
          <p:nvPr>
            <p:custDataLst>
              <p:tags r:id="rId45"/>
            </p:custDataLst>
          </p:nvPr>
        </p:nvSpPr>
        <p:spPr bwMode="auto">
          <a:xfrm>
            <a:off x="2070100" y="1793875"/>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92D4210-08F2-45E3-AFC6-20E73312EF31}" type="datetime'O''f''''''''''''''''f''s''h''''o''''''''''''re'''''''''''''''">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Offshore</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06" name="TextBox 205">
            <a:extLst>
              <a:ext uri="{FF2B5EF4-FFF2-40B4-BE49-F238E27FC236}">
                <a16:creationId xmlns:a16="http://schemas.microsoft.com/office/drawing/2014/main" id="{51403E18-0A31-1881-B69E-466C731EC15E}"/>
              </a:ext>
            </a:extLst>
          </p:cNvPr>
          <p:cNvSpPr txBox="1"/>
          <p:nvPr/>
        </p:nvSpPr>
        <p:spPr bwMode="gray">
          <a:xfrm>
            <a:off x="9654334" y="1569029"/>
            <a:ext cx="2195559" cy="224558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defPPr>
              <a:defRPr lang="en-US"/>
            </a:defPPr>
            <a:lvl1pPr marL="0" indent="0">
              <a:spcBef>
                <a:spcPts val="600"/>
              </a:spcBef>
              <a:buNone/>
              <a:defRPr b="1">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Arial"/>
              </a:rPr>
              <a:t>Observations​</a:t>
            </a:r>
          </a:p>
          <a:p>
            <a:pPr marL="171450" marR="0" lvl="0" indent="-171450" algn="l" defTabSz="711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rPr>
              <a:t>China maintains a lead globally </a:t>
            </a:r>
            <a:r>
              <a:rPr kumimoji="0" lang="en-US" sz="1050" b="0" i="0" u="none" strike="noStrike" kern="1200" cap="none" spc="0" normalizeH="0" baseline="0" noProof="0" dirty="0">
                <a:ln>
                  <a:noFill/>
                </a:ln>
                <a:solidFill>
                  <a:srgbClr val="000000"/>
                </a:solidFill>
                <a:effectLst/>
                <a:uLnTx/>
                <a:uFillTx/>
                <a:latin typeface="Arial"/>
                <a:ea typeface="+mn-ea"/>
              </a:rPr>
              <a:t>with a total cumulative wind capacity of 442 GW.</a:t>
            </a:r>
          </a:p>
          <a:p>
            <a:pPr marL="171450" marR="0" lvl="0" indent="-171450" algn="l" defTabSz="711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rPr>
              <a:t>Grid expansion </a:t>
            </a:r>
            <a:r>
              <a:rPr lang="en-US" sz="1050" b="0" dirty="0">
                <a:solidFill>
                  <a:srgbClr val="000000"/>
                </a:solidFill>
                <a:latin typeface="Arial"/>
              </a:rPr>
              <a:t>s</a:t>
            </a:r>
            <a:r>
              <a:rPr kumimoji="0" lang="en-US" sz="1050" b="0" i="0" u="none" strike="noStrike" kern="1200" cap="none" spc="0" normalizeH="0" baseline="0" noProof="0" dirty="0" err="1">
                <a:ln>
                  <a:noFill/>
                </a:ln>
                <a:solidFill>
                  <a:srgbClr val="000000"/>
                </a:solidFill>
                <a:effectLst/>
                <a:uLnTx/>
                <a:uFillTx/>
                <a:latin typeface="Arial"/>
                <a:ea typeface="+mn-ea"/>
              </a:rPr>
              <a:t>trategy</a:t>
            </a:r>
            <a:r>
              <a:rPr kumimoji="0" lang="en-US" sz="1050" b="0" i="0" u="none" strike="noStrike" kern="1200" cap="none" spc="0" normalizeH="0" baseline="0" noProof="0" dirty="0">
                <a:ln>
                  <a:noFill/>
                </a:ln>
                <a:solidFill>
                  <a:srgbClr val="000000"/>
                </a:solidFill>
                <a:effectLst/>
                <a:uLnTx/>
                <a:uFillTx/>
                <a:latin typeface="Arial"/>
                <a:ea typeface="+mn-ea"/>
              </a:rPr>
              <a:t>:</a:t>
            </a:r>
          </a:p>
          <a:p>
            <a:pPr marL="355600" marR="0" lvl="1" indent="-177800" algn="l" defTabSz="711200" rtl="0" eaLnBrk="1" fontAlgn="auto" latinLnBrk="0" hangingPunct="1">
              <a:lnSpc>
                <a:spcPct val="100000"/>
              </a:lnSpc>
              <a:spcBef>
                <a:spcPts val="0"/>
              </a:spcBef>
              <a:spcAft>
                <a:spcPts val="4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rPr>
              <a:t>China has budgeted </a:t>
            </a:r>
            <a:r>
              <a:rPr kumimoji="0" lang="en-US" sz="850" b="1" i="0" u="none" strike="noStrike" kern="1200" cap="none" spc="0" normalizeH="0" baseline="0" noProof="0" dirty="0">
                <a:ln>
                  <a:noFill/>
                </a:ln>
                <a:solidFill>
                  <a:srgbClr val="000000"/>
                </a:solidFill>
                <a:effectLst/>
                <a:uLnTx/>
                <a:uFillTx/>
                <a:latin typeface="Arial"/>
                <a:ea typeface="+mn-ea"/>
              </a:rPr>
              <a:t>$455 billion for grid investment from 2021 to 2025</a:t>
            </a:r>
            <a:r>
              <a:rPr kumimoji="0" lang="en-US" sz="850" b="0" i="0" u="none" strike="noStrike" kern="1200" cap="none" spc="0" normalizeH="0" baseline="0" noProof="0" dirty="0">
                <a:ln>
                  <a:noFill/>
                </a:ln>
                <a:solidFill>
                  <a:srgbClr val="000000"/>
                </a:solidFill>
                <a:effectLst/>
                <a:uLnTx/>
                <a:uFillTx/>
                <a:latin typeface="Arial"/>
                <a:ea typeface="+mn-ea"/>
              </a:rPr>
              <a:t>, including long-distance transmission lines</a:t>
            </a:r>
            <a:r>
              <a:rPr lang="en-US" sz="850" dirty="0">
                <a:solidFill>
                  <a:srgbClr val="000000"/>
                </a:solidFill>
                <a:latin typeface="Arial"/>
              </a:rPr>
              <a:t>.</a:t>
            </a:r>
            <a:endParaRPr lang="en-US" sz="850" b="0" i="0" u="none" strike="noStrike" kern="1200" cap="none" spc="0" normalizeH="0" baseline="0" noProof="0" dirty="0">
              <a:ln>
                <a:noFill/>
              </a:ln>
              <a:solidFill>
                <a:srgbClr val="000000"/>
              </a:solidFill>
              <a:effectLst/>
              <a:uLnTx/>
              <a:uFillTx/>
              <a:latin typeface="Arial"/>
            </a:endParaRPr>
          </a:p>
        </p:txBody>
      </p:sp>
      <p:cxnSp>
        <p:nvCxnSpPr>
          <p:cNvPr id="25" name="btfpColumnHeaderBoxLine273947">
            <a:extLst>
              <a:ext uri="{FF2B5EF4-FFF2-40B4-BE49-F238E27FC236}">
                <a16:creationId xmlns:a16="http://schemas.microsoft.com/office/drawing/2014/main" id="{4DFAB61E-BA72-DDF2-75F6-DB35F901593B}"/>
              </a:ext>
            </a:extLst>
          </p:cNvPr>
          <p:cNvCxnSpPr/>
          <p:nvPr/>
        </p:nvCxnSpPr>
        <p:spPr bwMode="gray">
          <a:xfrm>
            <a:off x="320964" y="1662114"/>
            <a:ext cx="636524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566293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B9C85-8472-7FD4-5E81-A4FD5496FE86}"/>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4379E32-75E3-25FB-9D8F-D1022FC84C6F}"/>
              </a:ext>
            </a:extLst>
          </p:cNvPr>
          <p:cNvGraphicFramePr>
            <a:graphicFrameLocks noChangeAspect="1"/>
          </p:cNvGraphicFramePr>
          <p:nvPr>
            <p:custDataLst>
              <p:tags r:id="rId2"/>
            </p:custDataLst>
            <p:extLst>
              <p:ext uri="{D42A27DB-BD31-4B8C-83A1-F6EECF244321}">
                <p14:modId xmlns:p14="http://schemas.microsoft.com/office/powerpoint/2010/main" val="9541179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1445" name="think-cell Slide" r:id="rId49" imgW="7772400" imgH="10058400" progId="TCLayout.ActiveDocument.1">
                  <p:embed/>
                </p:oleObj>
              </mc:Choice>
              <mc:Fallback>
                <p:oleObj name="think-cell Slide" r:id="rId49" imgW="7772400" imgH="10058400" progId="TCLayout.ActiveDocument.1">
                  <p:embed/>
                  <p:pic>
                    <p:nvPicPr>
                      <p:cNvPr id="9" name="think-cell data - do not delete" hidden="1">
                        <a:extLst>
                          <a:ext uri="{FF2B5EF4-FFF2-40B4-BE49-F238E27FC236}">
                            <a16:creationId xmlns:a16="http://schemas.microsoft.com/office/drawing/2014/main" id="{F4379E32-75E3-25FB-9D8F-D1022FC84C6F}"/>
                          </a:ext>
                        </a:extLst>
                      </p:cNvPr>
                      <p:cNvPicPr/>
                      <p:nvPr/>
                    </p:nvPicPr>
                    <p:blipFill>
                      <a:blip r:embed="rId50"/>
                      <a:stretch>
                        <a:fillRect/>
                      </a:stretch>
                    </p:blipFill>
                    <p:spPr>
                      <a:xfrm>
                        <a:off x="1588" y="1588"/>
                        <a:ext cx="1227"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57A368DF-7E54-228F-291A-27581A7FA8B8}"/>
              </a:ext>
            </a:extLst>
          </p:cNvPr>
          <p:cNvSpPr>
            <a:spLocks noGrp="1"/>
          </p:cNvSpPr>
          <p:nvPr>
            <p:ph type="title"/>
          </p:nvPr>
        </p:nvSpPr>
        <p:spPr/>
        <p:txBody>
          <a:bodyPr vert="horz">
            <a:normAutofit fontScale="90000"/>
          </a:bodyPr>
          <a:lstStyle/>
          <a:p>
            <a:r>
              <a:rPr lang="en-US"/>
              <a:t>China’s wind goal relies on energy bases in Inner Mongolia; most jobs are expected to come from supporting component manufacturing</a:t>
            </a:r>
          </a:p>
        </p:txBody>
      </p:sp>
      <p:graphicFrame>
        <p:nvGraphicFramePr>
          <p:cNvPr id="26" name="Chart 25">
            <a:extLst>
              <a:ext uri="{FF2B5EF4-FFF2-40B4-BE49-F238E27FC236}">
                <a16:creationId xmlns:a16="http://schemas.microsoft.com/office/drawing/2014/main" id="{4FC31F20-EF9E-7E16-79F8-ABD33C489869}"/>
              </a:ext>
            </a:extLst>
          </p:cNvPr>
          <p:cNvGraphicFramePr/>
          <p:nvPr>
            <p:custDataLst>
              <p:tags r:id="rId3"/>
            </p:custDataLst>
            <p:extLst>
              <p:ext uri="{D42A27DB-BD31-4B8C-83A1-F6EECF244321}">
                <p14:modId xmlns:p14="http://schemas.microsoft.com/office/powerpoint/2010/main" val="4107334202"/>
              </p:ext>
            </p:extLst>
          </p:nvPr>
        </p:nvGraphicFramePr>
        <p:xfrm>
          <a:off x="-6350" y="2257425"/>
          <a:ext cx="4591050" cy="3844925"/>
        </p:xfrm>
        <a:graphic>
          <a:graphicData uri="http://schemas.openxmlformats.org/drawingml/2006/chart">
            <c:chart xmlns:c="http://schemas.openxmlformats.org/drawingml/2006/chart" xmlns:r="http://schemas.openxmlformats.org/officeDocument/2006/relationships" r:id="rId51"/>
          </a:graphicData>
        </a:graphic>
      </p:graphicFrame>
      <p:sp>
        <p:nvSpPr>
          <p:cNvPr id="210" name="Text Placeholder 10">
            <a:extLst>
              <a:ext uri="{FF2B5EF4-FFF2-40B4-BE49-F238E27FC236}">
                <a16:creationId xmlns:a16="http://schemas.microsoft.com/office/drawing/2014/main" id="{E2B5A47C-3B25-4DEB-F170-F2ED9A51005E}"/>
              </a:ext>
            </a:extLst>
          </p:cNvPr>
          <p:cNvSpPr txBox="1">
            <a:spLocks/>
          </p:cNvSpPr>
          <p:nvPr>
            <p:custDataLst>
              <p:tags r:id="rId4"/>
            </p:custDataLst>
          </p:nvPr>
        </p:nvSpPr>
        <p:spPr bwMode="auto">
          <a:xfrm>
            <a:off x="533400" y="59975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42DB672-BD60-4528-B13E-210DF19E8CB4}"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8" name="Text Placeholder 10">
            <a:extLst>
              <a:ext uri="{FF2B5EF4-FFF2-40B4-BE49-F238E27FC236}">
                <a16:creationId xmlns:a16="http://schemas.microsoft.com/office/drawing/2014/main" id="{837D4046-75CB-0CD3-2986-E3487E0340DD}"/>
              </a:ext>
            </a:extLst>
          </p:cNvPr>
          <p:cNvSpPr txBox="1">
            <a:spLocks/>
          </p:cNvSpPr>
          <p:nvPr>
            <p:custDataLst>
              <p:tags r:id="rId5"/>
            </p:custDataLst>
          </p:nvPr>
        </p:nvSpPr>
        <p:spPr bwMode="gray">
          <a:xfrm>
            <a:off x="1708150" y="5203825"/>
            <a:ext cx="493713" cy="212725"/>
          </a:xfrm>
          <a:prstGeom prst="rect">
            <a:avLst/>
          </a:prstGeom>
          <a:solidFill>
            <a:schemeClr val="tx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9B2ACD9-33C7-4F14-983D-4F46574CF913}" type="datetime'''''''4'''''''''''',''''''''''''''''''''''''0''''''0''''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11" name="Text Placeholder 10">
            <a:extLst>
              <a:ext uri="{FF2B5EF4-FFF2-40B4-BE49-F238E27FC236}">
                <a16:creationId xmlns:a16="http://schemas.microsoft.com/office/drawing/2014/main" id="{572F6F13-CB9E-C5D7-9BB9-28B62071E052}"/>
              </a:ext>
            </a:extLst>
          </p:cNvPr>
          <p:cNvSpPr txBox="1">
            <a:spLocks/>
          </p:cNvSpPr>
          <p:nvPr>
            <p:custDataLst>
              <p:tags r:id="rId6"/>
            </p:custDataLst>
          </p:nvPr>
        </p:nvSpPr>
        <p:spPr bwMode="auto">
          <a:xfrm>
            <a:off x="1808163" y="59975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A3B492-52B9-433E-9497-0756056ED1E2}"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7" name="Text Placeholder 10">
            <a:extLst>
              <a:ext uri="{FF2B5EF4-FFF2-40B4-BE49-F238E27FC236}">
                <a16:creationId xmlns:a16="http://schemas.microsoft.com/office/drawing/2014/main" id="{DF9F6DF0-31A2-7035-2D9C-8EFAA393875A}"/>
              </a:ext>
            </a:extLst>
          </p:cNvPr>
          <p:cNvSpPr txBox="1">
            <a:spLocks/>
          </p:cNvSpPr>
          <p:nvPr>
            <p:custDataLst>
              <p:tags r:id="rId7"/>
            </p:custDataLst>
          </p:nvPr>
        </p:nvSpPr>
        <p:spPr bwMode="gray">
          <a:xfrm>
            <a:off x="723900" y="5741988"/>
            <a:ext cx="346075" cy="212725"/>
          </a:xfrm>
          <a:prstGeom prst="rect">
            <a:avLst/>
          </a:prstGeom>
          <a:solidFill>
            <a:schemeClr val="tx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7274AE4-9F67-4AEA-834A-402008E491E4}" type="datetime'''''''''''''''''6''''5''''''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650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12" name="Text Placeholder 10">
            <a:extLst>
              <a:ext uri="{FF2B5EF4-FFF2-40B4-BE49-F238E27FC236}">
                <a16:creationId xmlns:a16="http://schemas.microsoft.com/office/drawing/2014/main" id="{3EF62C24-1BF8-72C6-2A8B-33EF1A6A62D6}"/>
              </a:ext>
            </a:extLst>
          </p:cNvPr>
          <p:cNvSpPr txBox="1">
            <a:spLocks/>
          </p:cNvSpPr>
          <p:nvPr>
            <p:custDataLst>
              <p:tags r:id="rId8"/>
            </p:custDataLst>
          </p:nvPr>
        </p:nvSpPr>
        <p:spPr bwMode="auto">
          <a:xfrm>
            <a:off x="3081338" y="59975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39E568F-7041-4EE6-9CEF-DBBA25135300}"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4" name="Text Placeholder 10">
            <a:extLst>
              <a:ext uri="{FF2B5EF4-FFF2-40B4-BE49-F238E27FC236}">
                <a16:creationId xmlns:a16="http://schemas.microsoft.com/office/drawing/2014/main" id="{B5A2E249-F41E-0649-EDC7-E3E8E058DA55}"/>
              </a:ext>
            </a:extLst>
          </p:cNvPr>
          <p:cNvSpPr txBox="1">
            <a:spLocks/>
          </p:cNvSpPr>
          <p:nvPr>
            <p:custDataLst>
              <p:tags r:id="rId9"/>
            </p:custDataLst>
          </p:nvPr>
        </p:nvSpPr>
        <p:spPr bwMode="gray">
          <a:xfrm>
            <a:off x="3865563" y="2836863"/>
            <a:ext cx="592138" cy="212725"/>
          </a:xfrm>
          <a:prstGeom prst="rect">
            <a:avLst/>
          </a:prstGeom>
          <a:solidFill>
            <a:schemeClr val="tx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CD0A12C-045F-44DE-9357-EF9EA8C38279}" type="datetime'''''''''''''''3''''''0'',''''''''''0''''''''''''''''''''0''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30,000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13" name="Text Placeholder 10">
            <a:extLst>
              <a:ext uri="{FF2B5EF4-FFF2-40B4-BE49-F238E27FC236}">
                <a16:creationId xmlns:a16="http://schemas.microsoft.com/office/drawing/2014/main" id="{21E20B19-A9D7-3E95-4020-0D1F16B78731}"/>
              </a:ext>
            </a:extLst>
          </p:cNvPr>
          <p:cNvSpPr txBox="1">
            <a:spLocks/>
          </p:cNvSpPr>
          <p:nvPr>
            <p:custDataLst>
              <p:tags r:id="rId10"/>
            </p:custDataLst>
          </p:nvPr>
        </p:nvSpPr>
        <p:spPr bwMode="auto">
          <a:xfrm>
            <a:off x="4356100" y="59975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8B4146B-69C6-4C7E-9025-607ECC9295FB}"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9" name="Text Placeholder 10">
            <a:extLst>
              <a:ext uri="{FF2B5EF4-FFF2-40B4-BE49-F238E27FC236}">
                <a16:creationId xmlns:a16="http://schemas.microsoft.com/office/drawing/2014/main" id="{1B68FA8E-3C79-7437-3B84-F9D85CADC804}"/>
              </a:ext>
            </a:extLst>
          </p:cNvPr>
          <p:cNvSpPr txBox="1">
            <a:spLocks/>
          </p:cNvSpPr>
          <p:nvPr>
            <p:custDataLst>
              <p:tags r:id="rId11"/>
            </p:custDataLst>
          </p:nvPr>
        </p:nvSpPr>
        <p:spPr bwMode="gray">
          <a:xfrm>
            <a:off x="2932113" y="4603750"/>
            <a:ext cx="592138" cy="212725"/>
          </a:xfrm>
          <a:prstGeom prst="rect">
            <a:avLst/>
          </a:prstGeom>
          <a:solidFill>
            <a:schemeClr val="tx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C148A8F-3159-4C46-8F96-6EAA8877A414}" type="datetime'''''''''''''''10'''',''''''''''''''''''''''00''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19" name="Rectangle 218">
            <a:extLst>
              <a:ext uri="{FF2B5EF4-FFF2-40B4-BE49-F238E27FC236}">
                <a16:creationId xmlns:a16="http://schemas.microsoft.com/office/drawing/2014/main" id="{250DA9F0-432E-6DF8-6984-ED796A8415E7}"/>
              </a:ext>
            </a:extLst>
          </p:cNvPr>
          <p:cNvSpPr/>
          <p:nvPr>
            <p:custDataLst>
              <p:tags r:id="rId12"/>
            </p:custDataLst>
          </p:nvPr>
        </p:nvSpPr>
        <p:spPr bwMode="auto">
          <a:xfrm>
            <a:off x="730250" y="3281363"/>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C08AA65E-C35E-1B99-C2D6-3438DBC8DBFA}"/>
              </a:ext>
            </a:extLst>
          </p:cNvPr>
          <p:cNvSpPr/>
          <p:nvPr>
            <p:custDataLst>
              <p:tags r:id="rId13"/>
            </p:custDataLst>
          </p:nvPr>
        </p:nvSpPr>
        <p:spPr bwMode="auto">
          <a:xfrm>
            <a:off x="730250" y="2468563"/>
            <a:ext cx="179388" cy="13335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0DB78FED-C306-80FF-EF83-ECD08A4592F6}"/>
              </a:ext>
            </a:extLst>
          </p:cNvPr>
          <p:cNvSpPr/>
          <p:nvPr>
            <p:custDataLst>
              <p:tags r:id="rId14"/>
            </p:custDataLst>
          </p:nvPr>
        </p:nvSpPr>
        <p:spPr bwMode="auto">
          <a:xfrm>
            <a:off x="730250" y="3890963"/>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49612E34-4F1C-2E38-B553-F6D184A416D1}"/>
              </a:ext>
            </a:extLst>
          </p:cNvPr>
          <p:cNvSpPr/>
          <p:nvPr>
            <p:custDataLst>
              <p:tags r:id="rId15"/>
            </p:custDataLst>
          </p:nvPr>
        </p:nvSpPr>
        <p:spPr bwMode="auto">
          <a:xfrm>
            <a:off x="730250" y="2671763"/>
            <a:ext cx="179388" cy="133350"/>
          </a:xfrm>
          <a:prstGeom prst="rect">
            <a:avLst/>
          </a:prstGeom>
          <a:solidFill>
            <a:schemeClr val="bg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21" name="Rectangle 220">
            <a:extLst>
              <a:ext uri="{FF2B5EF4-FFF2-40B4-BE49-F238E27FC236}">
                <a16:creationId xmlns:a16="http://schemas.microsoft.com/office/drawing/2014/main" id="{C763CB72-5B93-6889-71C6-DAB8B481F032}"/>
              </a:ext>
            </a:extLst>
          </p:cNvPr>
          <p:cNvSpPr/>
          <p:nvPr>
            <p:custDataLst>
              <p:tags r:id="rId16"/>
            </p:custDataLst>
          </p:nvPr>
        </p:nvSpPr>
        <p:spPr bwMode="auto">
          <a:xfrm>
            <a:off x="730250" y="368776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A916CBDF-70A3-E2ED-D9ED-E6FA82EFF642}"/>
              </a:ext>
            </a:extLst>
          </p:cNvPr>
          <p:cNvSpPr/>
          <p:nvPr>
            <p:custDataLst>
              <p:tags r:id="rId17"/>
            </p:custDataLst>
          </p:nvPr>
        </p:nvSpPr>
        <p:spPr bwMode="auto">
          <a:xfrm>
            <a:off x="730250" y="287496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20" name="Rectangle 219">
            <a:extLst>
              <a:ext uri="{FF2B5EF4-FFF2-40B4-BE49-F238E27FC236}">
                <a16:creationId xmlns:a16="http://schemas.microsoft.com/office/drawing/2014/main" id="{703A2BE6-B244-47A4-4846-80A3506BA924}"/>
              </a:ext>
            </a:extLst>
          </p:cNvPr>
          <p:cNvSpPr/>
          <p:nvPr>
            <p:custDataLst>
              <p:tags r:id="rId18"/>
            </p:custDataLst>
          </p:nvPr>
        </p:nvSpPr>
        <p:spPr bwMode="auto">
          <a:xfrm>
            <a:off x="730250" y="3484563"/>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ED51DC32-85D2-4BAB-E5B5-568EC5F3757F}"/>
              </a:ext>
            </a:extLst>
          </p:cNvPr>
          <p:cNvSpPr/>
          <p:nvPr>
            <p:custDataLst>
              <p:tags r:id="rId19"/>
            </p:custDataLst>
          </p:nvPr>
        </p:nvSpPr>
        <p:spPr bwMode="auto">
          <a:xfrm>
            <a:off x="730250" y="3078163"/>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2185576F-D57E-E679-9988-1A02727A7B24}"/>
              </a:ext>
            </a:extLst>
          </p:cNvPr>
          <p:cNvSpPr/>
          <p:nvPr>
            <p:custDataLst>
              <p:tags r:id="rId20"/>
            </p:custDataLst>
          </p:nvPr>
        </p:nvSpPr>
        <p:spPr bwMode="auto">
          <a:xfrm>
            <a:off x="730250" y="409416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9" name="Text Placeholder 10">
            <a:extLst>
              <a:ext uri="{FF2B5EF4-FFF2-40B4-BE49-F238E27FC236}">
                <a16:creationId xmlns:a16="http://schemas.microsoft.com/office/drawing/2014/main" id="{EDAD9AE9-10EA-87B4-02A7-AEFC2EC7EC8C}"/>
              </a:ext>
            </a:extLst>
          </p:cNvPr>
          <p:cNvSpPr txBox="1">
            <a:spLocks/>
          </p:cNvSpPr>
          <p:nvPr>
            <p:custDataLst>
              <p:tags r:id="rId21"/>
            </p:custDataLst>
          </p:nvPr>
        </p:nvSpPr>
        <p:spPr bwMode="auto">
          <a:xfrm>
            <a:off x="960438" y="3276600"/>
            <a:ext cx="2076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891FF18-8875-45BC-B4B7-7935355286F7}" type="datetime'G''ansu Ba''se (and'' ''surrounding a''r''''e''''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Gansu Base (and surrounding areas)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10" name="Text Placeholder 10">
            <a:extLst>
              <a:ext uri="{FF2B5EF4-FFF2-40B4-BE49-F238E27FC236}">
                <a16:creationId xmlns:a16="http://schemas.microsoft.com/office/drawing/2014/main" id="{751D81B8-CFB8-0B4C-F2B9-E40545463D6D}"/>
              </a:ext>
            </a:extLst>
          </p:cNvPr>
          <p:cNvSpPr txBox="1">
            <a:spLocks/>
          </p:cNvSpPr>
          <p:nvPr>
            <p:custDataLst>
              <p:tags r:id="rId22"/>
            </p:custDataLst>
          </p:nvPr>
        </p:nvSpPr>
        <p:spPr bwMode="auto">
          <a:xfrm>
            <a:off x="960438" y="3479800"/>
            <a:ext cx="21542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8557F8-8871-4A40-B505-434CE7A0C675}" type="datetime'Xi''''nji''ang Base ''(and ''''su''rrounding ar''''e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Xinjiang Base (and surrounding areas)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08" name="Text Placeholder 10">
            <a:extLst>
              <a:ext uri="{FF2B5EF4-FFF2-40B4-BE49-F238E27FC236}">
                <a16:creationId xmlns:a16="http://schemas.microsoft.com/office/drawing/2014/main" id="{EFABE520-495E-104C-4833-72B3BCF391EE}"/>
              </a:ext>
            </a:extLst>
          </p:cNvPr>
          <p:cNvSpPr txBox="1">
            <a:spLocks/>
          </p:cNvSpPr>
          <p:nvPr>
            <p:custDataLst>
              <p:tags r:id="rId23"/>
            </p:custDataLst>
          </p:nvPr>
        </p:nvSpPr>
        <p:spPr bwMode="auto">
          <a:xfrm>
            <a:off x="960438" y="3073400"/>
            <a:ext cx="2035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670C94-4089-45E8-8330-B77714919B6D}" type="datetime'''Hebei'' B''''ase (and'''' surro''un''ding ''a''re''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Hebei Base (and surrounding areas)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11" name="Text Placeholder 10">
            <a:extLst>
              <a:ext uri="{FF2B5EF4-FFF2-40B4-BE49-F238E27FC236}">
                <a16:creationId xmlns:a16="http://schemas.microsoft.com/office/drawing/2014/main" id="{5443642A-EBF0-3912-8170-C8F371F08526}"/>
              </a:ext>
            </a:extLst>
          </p:cNvPr>
          <p:cNvSpPr txBox="1">
            <a:spLocks/>
          </p:cNvSpPr>
          <p:nvPr>
            <p:custDataLst>
              <p:tags r:id="rId24"/>
            </p:custDataLst>
          </p:nvPr>
        </p:nvSpPr>
        <p:spPr bwMode="auto">
          <a:xfrm>
            <a:off x="960438" y="3683000"/>
            <a:ext cx="148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FEC3267-C039-4FA9-8CD0-E1EDDF621991}" type="datetime'''''Cent''ral'' and'' ''Eas''t''er''''n ''''''''C''h''''in''a'">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Central and Eastern China</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07" name="Text Placeholder 10">
            <a:extLst>
              <a:ext uri="{FF2B5EF4-FFF2-40B4-BE49-F238E27FC236}">
                <a16:creationId xmlns:a16="http://schemas.microsoft.com/office/drawing/2014/main" id="{240F7938-7E67-71FF-EEC3-6B3CAF7C69E7}"/>
              </a:ext>
            </a:extLst>
          </p:cNvPr>
          <p:cNvSpPr txBox="1">
            <a:spLocks/>
          </p:cNvSpPr>
          <p:nvPr>
            <p:custDataLst>
              <p:tags r:id="rId25"/>
            </p:custDataLst>
          </p:nvPr>
        </p:nvSpPr>
        <p:spPr bwMode="auto">
          <a:xfrm>
            <a:off x="960438" y="2870200"/>
            <a:ext cx="869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BF6A9EB-6E83-472B-B40C-27470C56A5BC}" type="datetime'''''''N''o''rt''''''''h''east'' ''''''''''''Bas''''e'''">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Northeast Base</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12" name="Text Placeholder 10">
            <a:extLst>
              <a:ext uri="{FF2B5EF4-FFF2-40B4-BE49-F238E27FC236}">
                <a16:creationId xmlns:a16="http://schemas.microsoft.com/office/drawing/2014/main" id="{4D1B7804-E1C0-E370-DAE9-08FA134010D9}"/>
              </a:ext>
            </a:extLst>
          </p:cNvPr>
          <p:cNvSpPr txBox="1">
            <a:spLocks/>
          </p:cNvSpPr>
          <p:nvPr>
            <p:custDataLst>
              <p:tags r:id="rId26"/>
            </p:custDataLst>
          </p:nvPr>
        </p:nvSpPr>
        <p:spPr bwMode="auto">
          <a:xfrm>
            <a:off x="960438" y="3886200"/>
            <a:ext cx="12017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Offshore wind power</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7050F0B2-BA6E-3703-0A36-24E038513C46}"/>
              </a:ext>
            </a:extLst>
          </p:cNvPr>
          <p:cNvSpPr txBox="1">
            <a:spLocks/>
          </p:cNvSpPr>
          <p:nvPr>
            <p:custDataLst>
              <p:tags r:id="rId27"/>
            </p:custDataLst>
          </p:nvPr>
        </p:nvSpPr>
        <p:spPr bwMode="auto">
          <a:xfrm>
            <a:off x="960438" y="2667000"/>
            <a:ext cx="26876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642C05-82E2-433E-BE16-F8A3F4E7CB70}" type="datetime'East''ern Inner'' ''Mongol''i''a (and ''su''rrounding are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Eastern Inner Mongolia (and surrounding areas)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13" name="Text Placeholder 10">
            <a:extLst>
              <a:ext uri="{FF2B5EF4-FFF2-40B4-BE49-F238E27FC236}">
                <a16:creationId xmlns:a16="http://schemas.microsoft.com/office/drawing/2014/main" id="{243AC831-6BF6-FCD0-8CBF-BC1462196D82}"/>
              </a:ext>
            </a:extLst>
          </p:cNvPr>
          <p:cNvSpPr txBox="1">
            <a:spLocks/>
          </p:cNvSpPr>
          <p:nvPr>
            <p:custDataLst>
              <p:tags r:id="rId28"/>
            </p:custDataLst>
          </p:nvPr>
        </p:nvSpPr>
        <p:spPr bwMode="auto">
          <a:xfrm>
            <a:off x="960438" y="4089400"/>
            <a:ext cx="14271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Far offshore wind power</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2E3797BC-8BD1-20B9-31AE-C59C385D7949}"/>
              </a:ext>
            </a:extLst>
          </p:cNvPr>
          <p:cNvSpPr txBox="1">
            <a:spLocks/>
          </p:cNvSpPr>
          <p:nvPr>
            <p:custDataLst>
              <p:tags r:id="rId29"/>
            </p:custDataLst>
          </p:nvPr>
        </p:nvSpPr>
        <p:spPr bwMode="auto">
          <a:xfrm>
            <a:off x="960438" y="2463800"/>
            <a:ext cx="27241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B3A995-E470-4AA9-A057-628F06FF7FC6}" type="datetime'Western ''I''nner Mong''''olia (and su''rroundi''ng ar''e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Western Inner Mongolia (and surrounding areas)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9" name="Chart 28">
            <a:extLst>
              <a:ext uri="{FF2B5EF4-FFF2-40B4-BE49-F238E27FC236}">
                <a16:creationId xmlns:a16="http://schemas.microsoft.com/office/drawing/2014/main" id="{3B912415-8DB9-96BE-23FC-25F821D8F83C}"/>
              </a:ext>
            </a:extLst>
          </p:cNvPr>
          <p:cNvGraphicFramePr/>
          <p:nvPr>
            <p:custDataLst>
              <p:tags r:id="rId30"/>
            </p:custDataLst>
            <p:extLst>
              <p:ext uri="{D42A27DB-BD31-4B8C-83A1-F6EECF244321}">
                <p14:modId xmlns:p14="http://schemas.microsoft.com/office/powerpoint/2010/main" val="2982503383"/>
              </p:ext>
            </p:extLst>
          </p:nvPr>
        </p:nvGraphicFramePr>
        <p:xfrm>
          <a:off x="4654550" y="2116138"/>
          <a:ext cx="3957638" cy="4137025"/>
        </p:xfrm>
        <a:graphic>
          <a:graphicData uri="http://schemas.openxmlformats.org/drawingml/2006/chart">
            <c:chart xmlns:c="http://schemas.openxmlformats.org/drawingml/2006/chart" xmlns:r="http://schemas.openxmlformats.org/officeDocument/2006/relationships" r:id="rId52"/>
          </a:graphicData>
        </a:graphic>
      </p:graphicFrame>
      <p:sp>
        <p:nvSpPr>
          <p:cNvPr id="247" name="Text Placeholder 10">
            <a:extLst>
              <a:ext uri="{FF2B5EF4-FFF2-40B4-BE49-F238E27FC236}">
                <a16:creationId xmlns:a16="http://schemas.microsoft.com/office/drawing/2014/main" id="{2343B46D-1D57-13F7-C90A-A96B52AF22CC}"/>
              </a:ext>
            </a:extLst>
          </p:cNvPr>
          <p:cNvSpPr txBox="1">
            <a:spLocks/>
          </p:cNvSpPr>
          <p:nvPr>
            <p:custDataLst>
              <p:tags r:id="rId31"/>
            </p:custDataLst>
          </p:nvPr>
        </p:nvSpPr>
        <p:spPr bwMode="auto">
          <a:xfrm>
            <a:off x="4879975" y="59896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9CB81DE-FF39-4C98-ACAE-878880CBBCC5}"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8" name="Text Placeholder 10">
            <a:extLst>
              <a:ext uri="{FF2B5EF4-FFF2-40B4-BE49-F238E27FC236}">
                <a16:creationId xmlns:a16="http://schemas.microsoft.com/office/drawing/2014/main" id="{15E3F0C5-C75B-590C-826A-8DF2DEDCFCAF}"/>
              </a:ext>
            </a:extLst>
          </p:cNvPr>
          <p:cNvSpPr txBox="1">
            <a:spLocks/>
          </p:cNvSpPr>
          <p:nvPr>
            <p:custDataLst>
              <p:tags r:id="rId32"/>
            </p:custDataLst>
          </p:nvPr>
        </p:nvSpPr>
        <p:spPr bwMode="auto">
          <a:xfrm>
            <a:off x="6048375" y="59896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E539034-B93B-4DD7-8095-6B196C515598}"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9" name="Text Placeholder 10">
            <a:extLst>
              <a:ext uri="{FF2B5EF4-FFF2-40B4-BE49-F238E27FC236}">
                <a16:creationId xmlns:a16="http://schemas.microsoft.com/office/drawing/2014/main" id="{9CB15B36-D0FD-610E-14B5-C29993290BF3}"/>
              </a:ext>
            </a:extLst>
          </p:cNvPr>
          <p:cNvSpPr txBox="1">
            <a:spLocks/>
          </p:cNvSpPr>
          <p:nvPr>
            <p:custDataLst>
              <p:tags r:id="rId33"/>
            </p:custDataLst>
          </p:nvPr>
        </p:nvSpPr>
        <p:spPr bwMode="auto">
          <a:xfrm>
            <a:off x="7215188" y="59896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2DC620-41A0-4BDA-9365-8CDDB2E81D9B}"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8" name="Text Placeholder 10">
            <a:extLst>
              <a:ext uri="{FF2B5EF4-FFF2-40B4-BE49-F238E27FC236}">
                <a16:creationId xmlns:a16="http://schemas.microsoft.com/office/drawing/2014/main" id="{396DBA3A-86C1-AF92-CCDF-27C811176C79}"/>
              </a:ext>
            </a:extLst>
          </p:cNvPr>
          <p:cNvSpPr txBox="1">
            <a:spLocks/>
          </p:cNvSpPr>
          <p:nvPr>
            <p:custDataLst>
              <p:tags r:id="rId34"/>
            </p:custDataLst>
          </p:nvPr>
        </p:nvSpPr>
        <p:spPr bwMode="auto">
          <a:xfrm>
            <a:off x="8383588" y="59896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1BF947-5D6C-423D-8412-95204C135143}"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77AD44F6-487A-6D34-3E01-B0E0CC9D6F07}"/>
              </a:ext>
            </a:extLst>
          </p:cNvPr>
          <p:cNvSpPr/>
          <p:nvPr>
            <p:custDataLst>
              <p:tags r:id="rId35"/>
            </p:custDataLst>
          </p:nvPr>
        </p:nvSpPr>
        <p:spPr bwMode="auto">
          <a:xfrm>
            <a:off x="5076825" y="3494088"/>
            <a:ext cx="179388" cy="133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F4F9A00-B6AE-C9F1-2BFE-3FA42D11A454}"/>
              </a:ext>
            </a:extLst>
          </p:cNvPr>
          <p:cNvSpPr/>
          <p:nvPr>
            <p:custDataLst>
              <p:tags r:id="rId36"/>
            </p:custDataLst>
          </p:nvPr>
        </p:nvSpPr>
        <p:spPr bwMode="auto">
          <a:xfrm>
            <a:off x="5076825" y="247808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AF32C19-CCFA-09FF-CF45-343E3F36F47E}"/>
              </a:ext>
            </a:extLst>
          </p:cNvPr>
          <p:cNvSpPr/>
          <p:nvPr>
            <p:custDataLst>
              <p:tags r:id="rId37"/>
            </p:custDataLst>
          </p:nvPr>
        </p:nvSpPr>
        <p:spPr bwMode="auto">
          <a:xfrm>
            <a:off x="5076825" y="3290888"/>
            <a:ext cx="179388" cy="133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C7C9BAA-2094-3000-8B24-8F5F5A0C623A}"/>
              </a:ext>
            </a:extLst>
          </p:cNvPr>
          <p:cNvSpPr/>
          <p:nvPr>
            <p:custDataLst>
              <p:tags r:id="rId38"/>
            </p:custDataLst>
          </p:nvPr>
        </p:nvSpPr>
        <p:spPr bwMode="auto">
          <a:xfrm>
            <a:off x="5076825" y="2681288"/>
            <a:ext cx="179388" cy="13335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0B9BA1D-1B60-AD7C-1A75-2387FB6D1533}"/>
              </a:ext>
            </a:extLst>
          </p:cNvPr>
          <p:cNvSpPr/>
          <p:nvPr>
            <p:custDataLst>
              <p:tags r:id="rId39"/>
            </p:custDataLst>
          </p:nvPr>
        </p:nvSpPr>
        <p:spPr bwMode="auto">
          <a:xfrm>
            <a:off x="5076825" y="3087688"/>
            <a:ext cx="179388" cy="133350"/>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EFA9EEE-F9D3-E6A3-623D-E5468D675DA7}"/>
              </a:ext>
            </a:extLst>
          </p:cNvPr>
          <p:cNvSpPr/>
          <p:nvPr>
            <p:custDataLst>
              <p:tags r:id="rId40"/>
            </p:custDataLst>
          </p:nvPr>
        </p:nvSpPr>
        <p:spPr bwMode="auto">
          <a:xfrm>
            <a:off x="5076825" y="2884488"/>
            <a:ext cx="179388" cy="133350"/>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0" name="Text Placeholder 10">
            <a:extLst>
              <a:ext uri="{FF2B5EF4-FFF2-40B4-BE49-F238E27FC236}">
                <a16:creationId xmlns:a16="http://schemas.microsoft.com/office/drawing/2014/main" id="{0108A8D1-8A6A-AABF-A311-CD8BD398C9B0}"/>
              </a:ext>
            </a:extLst>
          </p:cNvPr>
          <p:cNvSpPr txBox="1">
            <a:spLocks/>
          </p:cNvSpPr>
          <p:nvPr>
            <p:custDataLst>
              <p:tags r:id="rId41"/>
            </p:custDataLst>
          </p:nvPr>
        </p:nvSpPr>
        <p:spPr bwMode="auto">
          <a:xfrm>
            <a:off x="5307013" y="2473325"/>
            <a:ext cx="1438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Equipment manufacturing</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71" name="Text Placeholder 10">
            <a:extLst>
              <a:ext uri="{FF2B5EF4-FFF2-40B4-BE49-F238E27FC236}">
                <a16:creationId xmlns:a16="http://schemas.microsoft.com/office/drawing/2014/main" id="{38F8CD5F-BA9D-7EA2-50EF-7BBDF45F5D8F}"/>
              </a:ext>
            </a:extLst>
          </p:cNvPr>
          <p:cNvSpPr txBox="1">
            <a:spLocks/>
          </p:cNvSpPr>
          <p:nvPr>
            <p:custDataLst>
              <p:tags r:id="rId42"/>
            </p:custDataLst>
          </p:nvPr>
        </p:nvSpPr>
        <p:spPr bwMode="auto">
          <a:xfrm>
            <a:off x="5307013" y="2879725"/>
            <a:ext cx="1360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Supporting components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74" name="Text Placeholder 10">
            <a:extLst>
              <a:ext uri="{FF2B5EF4-FFF2-40B4-BE49-F238E27FC236}">
                <a16:creationId xmlns:a16="http://schemas.microsoft.com/office/drawing/2014/main" id="{5016F127-694D-B802-FB54-5D560CF4DA16}"/>
              </a:ext>
            </a:extLst>
          </p:cNvPr>
          <p:cNvSpPr txBox="1">
            <a:spLocks/>
          </p:cNvSpPr>
          <p:nvPr>
            <p:custDataLst>
              <p:tags r:id="rId43"/>
            </p:custDataLst>
          </p:nvPr>
        </p:nvSpPr>
        <p:spPr bwMode="auto">
          <a:xfrm>
            <a:off x="5307013" y="3286125"/>
            <a:ext cx="1571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Installation &amp; transportation</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70" name="Text Placeholder 10">
            <a:extLst>
              <a:ext uri="{FF2B5EF4-FFF2-40B4-BE49-F238E27FC236}">
                <a16:creationId xmlns:a16="http://schemas.microsoft.com/office/drawing/2014/main" id="{CB867DBC-14E9-8984-E101-850570FA5E5C}"/>
              </a:ext>
            </a:extLst>
          </p:cNvPr>
          <p:cNvSpPr txBox="1">
            <a:spLocks/>
          </p:cNvSpPr>
          <p:nvPr>
            <p:custDataLst>
              <p:tags r:id="rId44"/>
            </p:custDataLst>
          </p:nvPr>
        </p:nvSpPr>
        <p:spPr bwMode="auto">
          <a:xfrm>
            <a:off x="5307013" y="2676525"/>
            <a:ext cx="1700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Management, R&amp;D, marketing</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75" name="Text Placeholder 10">
            <a:extLst>
              <a:ext uri="{FF2B5EF4-FFF2-40B4-BE49-F238E27FC236}">
                <a16:creationId xmlns:a16="http://schemas.microsoft.com/office/drawing/2014/main" id="{F3F2941D-8A72-09A6-7AC9-6170E654EC70}"/>
              </a:ext>
            </a:extLst>
          </p:cNvPr>
          <p:cNvSpPr txBox="1">
            <a:spLocks/>
          </p:cNvSpPr>
          <p:nvPr>
            <p:custDataLst>
              <p:tags r:id="rId45"/>
            </p:custDataLst>
          </p:nvPr>
        </p:nvSpPr>
        <p:spPr bwMode="auto">
          <a:xfrm>
            <a:off x="5307013" y="3489325"/>
            <a:ext cx="288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48E6F9D-9701-4D4B-8A52-1B1250736B59}" type="datetime'''''''''''''O''''''''''''''''''''''''&amp;''M'''">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O&amp;M</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72" name="Text Placeholder 10">
            <a:extLst>
              <a:ext uri="{FF2B5EF4-FFF2-40B4-BE49-F238E27FC236}">
                <a16:creationId xmlns:a16="http://schemas.microsoft.com/office/drawing/2014/main" id="{92871585-AA11-4F93-8D3A-6487C2F9D148}"/>
              </a:ext>
            </a:extLst>
          </p:cNvPr>
          <p:cNvSpPr txBox="1">
            <a:spLocks/>
          </p:cNvSpPr>
          <p:nvPr>
            <p:custDataLst>
              <p:tags r:id="rId46"/>
            </p:custDataLst>
          </p:nvPr>
        </p:nvSpPr>
        <p:spPr bwMode="auto">
          <a:xfrm>
            <a:off x="5307013" y="3082925"/>
            <a:ext cx="803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Raw materials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7" name="btfpNotesBox440432">
            <a:extLst>
              <a:ext uri="{FF2B5EF4-FFF2-40B4-BE49-F238E27FC236}">
                <a16:creationId xmlns:a16="http://schemas.microsoft.com/office/drawing/2014/main" id="{B865AE0D-E0D9-17FC-7124-56C1BF23F509}"/>
              </a:ext>
            </a:extLst>
          </p:cNvPr>
          <p:cNvSpPr txBox="1"/>
          <p:nvPr>
            <p:custDataLst>
              <p:tags r:id="rId47"/>
            </p:custDataLst>
          </p:nvPr>
        </p:nvSpPr>
        <p:spPr bwMode="gray">
          <a:xfrm>
            <a:off x="326009" y="6534478"/>
            <a:ext cx="9209090" cy="261610"/>
          </a:xfrm>
          <a:prstGeom prst="rect">
            <a:avLst/>
          </a:prstGeom>
          <a:noFill/>
        </p:spPr>
        <p:txBody>
          <a:bodyPr vert="horz" wrap="square" lIns="0" tIns="0" rIns="0" bIns="0" rtlCol="0" anchor="b">
            <a:spAutoFit/>
          </a:bodyPr>
          <a:lstStyle/>
          <a:p>
            <a:pPr marL="0" marR="0" lvl="0" indent="0" algn="l" defTabSz="711200" rtl="0" eaLnBrk="1" fontAlgn="base" latinLnBrk="0" hangingPunct="1">
              <a:spcBef>
                <a:spcPts val="1200"/>
              </a:spcBef>
              <a:spcAft>
                <a:spcPts val="0"/>
              </a:spcAft>
              <a:buClrTx/>
              <a:buSz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IEA,</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900" b="0" i="0" u="none" strike="noStrike" kern="1200" cap="none" spc="0" normalizeH="0" baseline="0" noProof="0" dirty="0">
                <a:ln>
                  <a:noFill/>
                </a:ln>
                <a:solidFill>
                  <a:srgbClr val="000000"/>
                </a:solidFill>
                <a:effectLst/>
                <a:uLnTx/>
                <a:uFillTx/>
                <a:ea typeface="+mn-ea"/>
                <a:cs typeface="+mn-cs"/>
                <a:hlinkClick r:id="rId53"/>
              </a:rPr>
              <a:t>Energy system of China</a:t>
            </a:r>
            <a:r>
              <a:rPr kumimoji="0" lang="en-US" sz="900" b="0" i="0" u="none" strike="noStrike" kern="1200" cap="none" spc="0" normalizeH="0" baseline="0" noProof="0" dirty="0">
                <a:ln>
                  <a:noFill/>
                </a:ln>
                <a:solidFill>
                  <a:srgbClr val="000000"/>
                </a:solidFill>
                <a:effectLst/>
                <a:uLnTx/>
                <a:uFillTx/>
                <a:ea typeface="+mn-ea"/>
                <a:cs typeface="+mn-cs"/>
              </a:rPr>
              <a:t> (2022)</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Wood Mackenzie,</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4"/>
              </a:rPr>
              <a:t>China leads global wind turbine manufacturers’ market share in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GWEC,</a:t>
            </a:r>
            <a:r>
              <a:rPr kumimoji="0" lang="en-US" sz="800" b="0" i="0" u="none" strike="noStrike" kern="1200" cap="none" spc="0" normalizeH="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5"/>
              </a:rPr>
              <a:t>China Wind Power</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p>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Petr </a:t>
            </a:r>
            <a:r>
              <a:rPr kumimoji="0" lang="en-US" sz="800" b="0" i="0" u="none" strike="noStrike" kern="1200" cap="none" spc="0" normalizeH="0" baseline="0" noProof="0" dirty="0" err="1">
                <a:ln>
                  <a:noFill/>
                </a:ln>
                <a:solidFill>
                  <a:srgbClr val="000000"/>
                </a:solidFill>
                <a:effectLst/>
                <a:uLnTx/>
                <a:uFillTx/>
                <a:latin typeface="Arial"/>
                <a:ea typeface="+mn-ea"/>
                <a:cs typeface="+mn-cs"/>
              </a:rPr>
              <a:t>Jenicek</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a:t>
            </a:r>
            <a:r>
              <a:rPr kumimoji="0" lang="en-US" sz="800" b="0" i="0" u="none" strike="noStrike" kern="1200" cap="none" spc="0" normalizeH="0" noProof="0" dirty="0">
                <a:ln>
                  <a:noFill/>
                </a:ln>
                <a:solidFill>
                  <a:srgbClr val="000000"/>
                </a:solidFill>
                <a:effectLst/>
                <a:uLnTx/>
                <a:uFillTx/>
                <a:latin typeface="Arial"/>
                <a:ea typeface="+mn-ea"/>
                <a:cs typeface="+mn-cs"/>
              </a:rPr>
              <a:t>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6"/>
              </a:rPr>
              <a:t>Gernot Wagner</a:t>
            </a:r>
            <a:r>
              <a:rPr lang="en-US" sz="800" dirty="0">
                <a:solidFill>
                  <a:srgbClr val="000000"/>
                </a:solidFill>
                <a:latin typeface="Arial"/>
              </a:rPr>
              <a:t>. </a:t>
            </a:r>
            <a:r>
              <a:rPr lang="en-US" sz="800" dirty="0">
                <a:solidFill>
                  <a:srgbClr val="000000"/>
                </a:solidFill>
                <a:hlinkClick r:id="rId5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8"/>
              </a:rPr>
              <a:t>Reconsidering Wind</a:t>
            </a:r>
            <a:r>
              <a:rPr lang="en-US" sz="800" dirty="0">
                <a:solidFill>
                  <a:srgbClr val="000000"/>
                </a:solidFill>
              </a:rPr>
              <a:t>” (5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35CEA98B-C502-752D-7285-3A72D3EB86D8}"/>
              </a:ext>
            </a:extLst>
          </p:cNvPr>
          <p:cNvSpPr txBox="1"/>
          <p:nvPr/>
        </p:nvSpPr>
        <p:spPr bwMode="gray">
          <a:xfrm>
            <a:off x="8876183" y="1554479"/>
            <a:ext cx="3004805" cy="334078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defPPr>
              <a:defRPr lang="en-US"/>
            </a:defPPr>
            <a:lvl1pPr marL="0" indent="0">
              <a:spcBef>
                <a:spcPts val="600"/>
              </a:spcBef>
              <a:buNone/>
              <a:defRPr b="1">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711200" rtl="0" eaLnBrk="1" fontAlgn="auto" latinLnBrk="0" hangingPunct="1">
              <a:lnSpc>
                <a:spcPct val="100000"/>
              </a:lnSpc>
              <a:spcBef>
                <a:spcPts val="12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Arial"/>
              </a:rPr>
              <a:t>Observations</a:t>
            </a:r>
          </a:p>
          <a:p>
            <a:pPr marL="171450" marR="0" lvl="0" indent="-171450" algn="l" defTabSz="711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rPr>
              <a:t>Subsidies and incentives have been the backbone of China’s RE expansion</a:t>
            </a:r>
            <a:r>
              <a:rPr lang="en-US" sz="1050" dirty="0">
                <a:solidFill>
                  <a:srgbClr val="000000"/>
                </a:solidFill>
                <a:latin typeface="Arial"/>
              </a:rPr>
              <a:t>:</a:t>
            </a:r>
            <a:r>
              <a:rPr kumimoji="0" lang="en-US" sz="1050" b="1" i="0" u="none" strike="noStrike" kern="1200" cap="none" spc="0" normalizeH="0" baseline="0" noProof="0" dirty="0">
                <a:ln>
                  <a:noFill/>
                </a:ln>
                <a:solidFill>
                  <a:srgbClr val="000000"/>
                </a:solidFill>
                <a:effectLst/>
                <a:uLnTx/>
                <a:uFillTx/>
                <a:latin typeface="Arial"/>
                <a:ea typeface="+mn-ea"/>
              </a:rPr>
              <a:t> </a:t>
            </a:r>
          </a:p>
          <a:p>
            <a:pPr marL="355600" marR="0" lvl="1" indent="-177800" algn="l" defTabSz="711200" rtl="0" eaLnBrk="1" fontAlgn="auto" latinLnBrk="0" hangingPunct="1">
              <a:lnSpc>
                <a:spcPct val="100000"/>
              </a:lnSpc>
              <a:spcBef>
                <a:spcPts val="0"/>
              </a:spcBef>
              <a:spcAft>
                <a:spcPts val="4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rPr>
              <a:t>China introduced </a:t>
            </a:r>
            <a:r>
              <a:rPr kumimoji="0" lang="en-US" sz="850" b="0" i="0" u="none" strike="noStrike" kern="1200" cap="none" spc="0" normalizeH="0" baseline="0" noProof="0" dirty="0" err="1">
                <a:ln>
                  <a:noFill/>
                </a:ln>
                <a:solidFill>
                  <a:srgbClr val="000000"/>
                </a:solidFill>
                <a:effectLst/>
                <a:uLnTx/>
                <a:uFillTx/>
                <a:latin typeface="Arial"/>
                <a:ea typeface="+mn-ea"/>
              </a:rPr>
              <a:t>FiTs</a:t>
            </a:r>
            <a:r>
              <a:rPr kumimoji="0" lang="en-US" sz="850" b="0" i="0" u="none" strike="noStrike" kern="1200" cap="none" spc="0" normalizeH="0" baseline="0" noProof="0" dirty="0">
                <a:ln>
                  <a:noFill/>
                </a:ln>
                <a:solidFill>
                  <a:srgbClr val="000000"/>
                </a:solidFill>
                <a:effectLst/>
                <a:uLnTx/>
                <a:uFillTx/>
                <a:latin typeface="Arial"/>
                <a:ea typeface="+mn-ea"/>
              </a:rPr>
              <a:t> to support onshore wind development in 2009 and subsequently expanded them to support offshore wind projects.</a:t>
            </a:r>
          </a:p>
          <a:p>
            <a:pPr marL="355600" marR="0" lvl="1" indent="-177800" algn="l" defTabSz="711200" rtl="0" eaLnBrk="1" fontAlgn="auto" latinLnBrk="0" hangingPunct="1">
              <a:lnSpc>
                <a:spcPct val="100000"/>
              </a:lnSpc>
              <a:spcBef>
                <a:spcPts val="0"/>
              </a:spcBef>
              <a:spcAft>
                <a:spcPts val="4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rPr>
              <a:t>With the declining cost of wind projects, the government withdrew </a:t>
            </a:r>
            <a:r>
              <a:rPr kumimoji="0" lang="en-US" sz="850" b="0" i="0" u="none" strike="noStrike" kern="1200" cap="none" spc="0" normalizeH="0" baseline="0" noProof="0" dirty="0" err="1">
                <a:ln>
                  <a:noFill/>
                </a:ln>
                <a:solidFill>
                  <a:srgbClr val="000000"/>
                </a:solidFill>
                <a:effectLst/>
                <a:uLnTx/>
                <a:uFillTx/>
                <a:latin typeface="Arial"/>
                <a:ea typeface="+mn-ea"/>
              </a:rPr>
              <a:t>FiTs</a:t>
            </a:r>
            <a:r>
              <a:rPr kumimoji="0" lang="en-US" sz="850" b="0" i="0" u="none" strike="noStrike" kern="1200" cap="none" spc="0" normalizeH="0" baseline="0" noProof="0" dirty="0">
                <a:ln>
                  <a:noFill/>
                </a:ln>
                <a:solidFill>
                  <a:srgbClr val="000000"/>
                </a:solidFill>
                <a:effectLst/>
                <a:uLnTx/>
                <a:uFillTx/>
                <a:latin typeface="Arial"/>
                <a:ea typeface="+mn-ea"/>
              </a:rPr>
              <a:t> for RE projects in 2022 to move toward a market-based mechanism and reduce the subsidy burden for the government.</a:t>
            </a:r>
          </a:p>
          <a:p>
            <a:pPr marL="355600" marR="0" lvl="1" indent="-177800" algn="l" defTabSz="711200" rtl="0" eaLnBrk="1" fontAlgn="auto" latinLnBrk="0" hangingPunct="1">
              <a:lnSpc>
                <a:spcPct val="100000"/>
              </a:lnSpc>
              <a:spcBef>
                <a:spcPts val="0"/>
              </a:spcBef>
              <a:spcAft>
                <a:spcPts val="4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rPr>
              <a:t>The wind sector continues to receive indirect support from state banks. </a:t>
            </a:r>
          </a:p>
          <a:p>
            <a:pPr marL="171450" marR="0" lvl="0" indent="-171450" algn="l" defTabSz="711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rPr>
              <a:t>Domestic manufacturing of turbines:</a:t>
            </a:r>
          </a:p>
          <a:p>
            <a:pPr marL="355600" marR="0" lvl="1" indent="-177800" algn="l" defTabSz="711200" rtl="0" eaLnBrk="1" fontAlgn="auto" latinLnBrk="0" hangingPunct="1">
              <a:lnSpc>
                <a:spcPct val="100000"/>
              </a:lnSpc>
              <a:spcBef>
                <a:spcPts val="0"/>
              </a:spcBef>
              <a:spcAft>
                <a:spcPts val="40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rPr>
              <a:t>China introduced </a:t>
            </a:r>
            <a:r>
              <a:rPr kumimoji="0" lang="en-US" sz="850" b="0" i="0" u="none" strike="noStrike" kern="1200" cap="none" spc="0" normalizeH="0" baseline="0" noProof="0" dirty="0" err="1">
                <a:ln>
                  <a:noFill/>
                </a:ln>
                <a:solidFill>
                  <a:srgbClr val="000000"/>
                </a:solidFill>
                <a:effectLst/>
                <a:uLnTx/>
                <a:uFillTx/>
                <a:latin typeface="Arial"/>
                <a:ea typeface="+mn-ea"/>
              </a:rPr>
              <a:t>FiTs</a:t>
            </a:r>
            <a:r>
              <a:rPr kumimoji="0" lang="en-US" sz="850" b="0" i="0" u="none" strike="noStrike" kern="1200" cap="none" spc="0" normalizeH="0" baseline="0" noProof="0" dirty="0">
                <a:ln>
                  <a:noFill/>
                </a:ln>
                <a:solidFill>
                  <a:srgbClr val="000000"/>
                </a:solidFill>
                <a:effectLst/>
                <a:uLnTx/>
                <a:uFillTx/>
                <a:latin typeface="Arial"/>
                <a:ea typeface="+mn-ea"/>
              </a:rPr>
              <a:t> to support onshore wind development in 2009 and subsequently expanded them to support offshore wind projects.</a:t>
            </a:r>
          </a:p>
        </p:txBody>
      </p:sp>
      <p:sp>
        <p:nvSpPr>
          <p:cNvPr id="2" name="Rectangle 1">
            <a:extLst>
              <a:ext uri="{FF2B5EF4-FFF2-40B4-BE49-F238E27FC236}">
                <a16:creationId xmlns:a16="http://schemas.microsoft.com/office/drawing/2014/main" id="{54A696D0-E21B-7B0F-10C9-605BFCAB474E}"/>
              </a:ext>
            </a:extLst>
          </p:cNvPr>
          <p:cNvSpPr/>
          <p:nvPr/>
        </p:nvSpPr>
        <p:spPr bwMode="gray">
          <a:xfrm>
            <a:off x="0" y="0"/>
            <a:ext cx="2419109" cy="31705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China</a:t>
            </a:r>
          </a:p>
        </p:txBody>
      </p:sp>
      <p:sp>
        <p:nvSpPr>
          <p:cNvPr id="30" name="TextBox 29">
            <a:extLst>
              <a:ext uri="{FF2B5EF4-FFF2-40B4-BE49-F238E27FC236}">
                <a16:creationId xmlns:a16="http://schemas.microsoft.com/office/drawing/2014/main" id="{D3FD4CAA-6FB1-03CB-D6B5-581B66856C28}"/>
              </a:ext>
            </a:extLst>
          </p:cNvPr>
          <p:cNvSpPr txBox="1"/>
          <p:nvPr/>
        </p:nvSpPr>
        <p:spPr bwMode="gray">
          <a:xfrm>
            <a:off x="329184" y="1554480"/>
            <a:ext cx="7810399" cy="257369"/>
          </a:xfrm>
          <a:prstGeom prst="rect">
            <a:avLst/>
          </a:prstGeom>
          <a:noFill/>
        </p:spPr>
        <p:txBody>
          <a:bodyPr wrap="none" lIns="36000" tIns="36000" rIns="36000" bIns="36000" rtlCol="0">
            <a:spAutoFit/>
          </a:bodyPr>
          <a:lstStyle/>
          <a:p>
            <a:pPr marL="0" indent="0">
              <a:buNone/>
            </a:pPr>
            <a:r>
              <a:rPr kumimoji="0" lang="en-US" sz="1200" b="1" i="0" u="none" strike="noStrike" kern="1200" cap="none" spc="0" normalizeH="0" baseline="0" noProof="0" dirty="0">
                <a:ln>
                  <a:noFill/>
                </a:ln>
                <a:solidFill>
                  <a:srgbClr val="000000"/>
                </a:solidFill>
                <a:effectLst/>
                <a:uLnTx/>
                <a:uFillTx/>
                <a:latin typeface="Arial"/>
                <a:ea typeface="+mn-ea"/>
                <a:cs typeface="+mn-cs"/>
              </a:rPr>
              <a:t>China focuses on a select few energy bases, plus transmission from high-potential to high-intensity areas</a:t>
            </a:r>
          </a:p>
        </p:txBody>
      </p:sp>
      <p:cxnSp>
        <p:nvCxnSpPr>
          <p:cNvPr id="32" name="btfpColumnHeaderBoxLine273947">
            <a:extLst>
              <a:ext uri="{FF2B5EF4-FFF2-40B4-BE49-F238E27FC236}">
                <a16:creationId xmlns:a16="http://schemas.microsoft.com/office/drawing/2014/main" id="{2718DA8D-D97C-A700-D792-210C863D4B95}"/>
              </a:ext>
            </a:extLst>
          </p:cNvPr>
          <p:cNvCxnSpPr>
            <a:cxnSpLocks/>
          </p:cNvCxnSpPr>
          <p:nvPr/>
        </p:nvCxnSpPr>
        <p:spPr bwMode="gray">
          <a:xfrm>
            <a:off x="329184" y="1811849"/>
            <a:ext cx="795832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87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1257411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 name="think-cell Slide" r:id="rId42" imgW="592" imgH="591" progId="TCLayout.ActiveDocument.1">
                  <p:embed/>
                </p:oleObj>
              </mc:Choice>
              <mc:Fallback>
                <p:oleObj name="think-cell Slide" r:id="rId42" imgW="592" imgH="591" progId="TCLayout.ActiveDocument.1">
                  <p:embed/>
                  <p:pic>
                    <p:nvPicPr>
                      <p:cNvPr id="5" name="think-cell data - do not delete" hidden="1"/>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p:nvPr>
        </p:nvSpPr>
        <p:spPr/>
        <p:txBody>
          <a:bodyPr vert="horz">
            <a:noAutofit/>
          </a:bodyPr>
          <a:lstStyle/>
          <a:p>
            <a:r>
              <a:rPr lang="en-US"/>
              <a:t>Wind now makes up ~8% of global electricity production, driven by China, Europe, and the US, representing ~87% of capacity</a:t>
            </a:r>
          </a:p>
        </p:txBody>
      </p:sp>
      <p:grpSp>
        <p:nvGrpSpPr>
          <p:cNvPr id="8" name="btfpColumnHeaderBox768148"/>
          <p:cNvGrpSpPr/>
          <p:nvPr>
            <p:custDataLst>
              <p:tags r:id="rId4"/>
            </p:custDataLst>
          </p:nvPr>
        </p:nvGrpSpPr>
        <p:grpSpPr>
          <a:xfrm>
            <a:off x="6201374" y="1554480"/>
            <a:ext cx="5495528" cy="288219"/>
            <a:chOff x="6366272" y="1552252"/>
            <a:chExt cx="5495528" cy="288219"/>
          </a:xfrm>
        </p:grpSpPr>
        <p:sp>
          <p:nvSpPr>
            <p:cNvPr id="6" name="btfpColumnHeaderBoxText768148"/>
            <p:cNvSpPr txBox="1"/>
            <p:nvPr/>
          </p:nvSpPr>
          <p:spPr bwMode="gray">
            <a:xfrm>
              <a:off x="6366272" y="1552252"/>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Capacity by country</a:t>
              </a:r>
              <a:r>
                <a:rPr lang="en-US" sz="1400" i="1" dirty="0">
                  <a:solidFill>
                    <a:srgbClr val="000000"/>
                  </a:solidFill>
                </a:rPr>
                <a:t>, 2000-2023, MW</a:t>
              </a:r>
            </a:p>
          </p:txBody>
        </p:sp>
        <p:cxnSp>
          <p:nvCxnSpPr>
            <p:cNvPr id="7" name="btfpColumnHeaderBoxLine768148"/>
            <p:cNvCxnSpPr/>
            <p:nvPr/>
          </p:nvCxnSpPr>
          <p:spPr bwMode="gray">
            <a:xfrm>
              <a:off x="6366272" y="1840471"/>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HeaderBox378665"/>
          <p:cNvGrpSpPr/>
          <p:nvPr>
            <p:custDataLst>
              <p:tags r:id="rId5"/>
            </p:custDataLst>
          </p:nvPr>
        </p:nvGrpSpPr>
        <p:grpSpPr>
          <a:xfrm>
            <a:off x="330200" y="1554480"/>
            <a:ext cx="5495528" cy="291303"/>
            <a:chOff x="330200" y="1560800"/>
            <a:chExt cx="5495528" cy="291303"/>
          </a:xfrm>
        </p:grpSpPr>
        <p:sp>
          <p:nvSpPr>
            <p:cNvPr id="9" name="btfpColumnHeaderBoxText378665"/>
            <p:cNvSpPr txBox="1"/>
            <p:nvPr/>
          </p:nvSpPr>
          <p:spPr bwMode="gray">
            <a:xfrm>
              <a:off x="330200" y="1560800"/>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Electricity generation by source</a:t>
              </a:r>
              <a:r>
                <a:rPr lang="en-US" sz="1400" i="1" dirty="0">
                  <a:solidFill>
                    <a:srgbClr val="000000"/>
                  </a:solidFill>
                </a:rPr>
                <a:t>, 2000-2023, TWh</a:t>
              </a:r>
            </a:p>
          </p:txBody>
        </p:sp>
        <p:cxnSp>
          <p:nvCxnSpPr>
            <p:cNvPr id="10" name="btfpColumnHeaderBoxLine378665"/>
            <p:cNvCxnSpPr/>
            <p:nvPr/>
          </p:nvCxnSpPr>
          <p:spPr bwMode="gray">
            <a:xfrm>
              <a:off x="330200"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4" name="btfpNotesBox864483"/>
          <p:cNvSpPr txBox="1"/>
          <p:nvPr>
            <p:custDataLst>
              <p:tags r:id="rId6"/>
            </p:custDataLst>
          </p:nvPr>
        </p:nvSpPr>
        <p:spPr bwMode="gray">
          <a:xfrm>
            <a:off x="330200"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a:t>
            </a:r>
            <a:r>
              <a:rPr lang="en-US" sz="800" dirty="0">
                <a:solidFill>
                  <a:srgbClr val="000000"/>
                </a:solidFill>
                <a:hlinkClick r:id="rId44"/>
              </a:rPr>
              <a:t>Our World in Data</a:t>
            </a:r>
            <a:r>
              <a:rPr lang="en-US" sz="800" dirty="0">
                <a:solidFill>
                  <a:srgbClr val="000000"/>
                </a:solidFill>
              </a:rPr>
              <a:t>, using Ember's Yearly Electricity Data; </a:t>
            </a:r>
            <a:r>
              <a:rPr lang="en-US" sz="800" dirty="0">
                <a:solidFill>
                  <a:srgbClr val="000000"/>
                </a:solidFill>
                <a:hlinkClick r:id="rId45"/>
              </a:rPr>
              <a:t>Ember's European Electricity Review</a:t>
            </a:r>
            <a:r>
              <a:rPr lang="en-US" sz="800" dirty="0">
                <a:solidFill>
                  <a:srgbClr val="000000"/>
                </a:solidFill>
              </a:rPr>
              <a:t>; </a:t>
            </a:r>
            <a:r>
              <a:rPr lang="en-US" sz="800" dirty="0">
                <a:solidFill>
                  <a:srgbClr val="000000"/>
                </a:solidFill>
                <a:hlinkClick r:id="rId46"/>
              </a:rPr>
              <a:t>Energy Institute Statistical Review of World Energy</a:t>
            </a:r>
            <a:r>
              <a:rPr lang="en-US" sz="800" dirty="0">
                <a:solidFill>
                  <a:srgbClr val="000000"/>
                </a:solidFill>
              </a:rPr>
              <a:t>. </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47"/>
              </a:rPr>
              <a:t>Gernot Wagner</a:t>
            </a:r>
            <a:r>
              <a:rPr lang="en-US" sz="800" dirty="0">
                <a:solidFill>
                  <a:srgbClr val="000000"/>
                </a:solidFill>
              </a:rPr>
              <a:t>. </a:t>
            </a:r>
            <a:r>
              <a:rPr lang="en-US" sz="800" dirty="0">
                <a:solidFill>
                  <a:srgbClr val="000000"/>
                </a:solidFill>
                <a:hlinkClick r:id="rId4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9"/>
              </a:rPr>
              <a:t>Reconsidering Wind</a:t>
            </a:r>
            <a:r>
              <a:rPr lang="en-US" sz="800" dirty="0">
                <a:solidFill>
                  <a:srgbClr val="000000"/>
                </a:solidFill>
              </a:rPr>
              <a:t>” (5 March 2025).</a:t>
            </a:r>
          </a:p>
        </p:txBody>
      </p:sp>
      <p:sp>
        <p:nvSpPr>
          <p:cNvPr id="85" name="Rectangle 84"/>
          <p:cNvSpPr/>
          <p:nvPr/>
        </p:nvSpPr>
        <p:spPr bwMode="gray">
          <a:xfrm>
            <a:off x="4908692" y="1457876"/>
            <a:ext cx="907515" cy="3886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200" b="1" dirty="0">
                <a:solidFill>
                  <a:schemeClr val="tx1"/>
                </a:solidFill>
              </a:rPr>
              <a:t>% of 2023</a:t>
            </a:r>
            <a:br>
              <a:rPr lang="en-US" sz="1200" b="1" dirty="0">
                <a:solidFill>
                  <a:schemeClr val="tx1"/>
                </a:solidFill>
              </a:rPr>
            </a:br>
            <a:r>
              <a:rPr lang="en-US" sz="1200" b="1" dirty="0">
                <a:solidFill>
                  <a:schemeClr val="tx1"/>
                </a:solidFill>
              </a:rPr>
              <a:t>production</a:t>
            </a:r>
          </a:p>
        </p:txBody>
      </p:sp>
      <p:sp>
        <p:nvSpPr>
          <p:cNvPr id="86" name="Rectangle 85"/>
          <p:cNvSpPr/>
          <p:nvPr/>
        </p:nvSpPr>
        <p:spPr bwMode="gray">
          <a:xfrm>
            <a:off x="4987443" y="2291906"/>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009BDB"/>
                </a:solidFill>
              </a:rPr>
              <a:t>8%</a:t>
            </a:r>
          </a:p>
        </p:txBody>
      </p:sp>
      <p:sp>
        <p:nvSpPr>
          <p:cNvPr id="87" name="Rectangle 86"/>
          <p:cNvSpPr/>
          <p:nvPr/>
        </p:nvSpPr>
        <p:spPr bwMode="gray">
          <a:xfrm>
            <a:off x="4987443" y="2533027"/>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6%</a:t>
            </a:r>
          </a:p>
        </p:txBody>
      </p:sp>
      <p:sp>
        <p:nvSpPr>
          <p:cNvPr id="88" name="Rectangle 87"/>
          <p:cNvSpPr/>
          <p:nvPr/>
        </p:nvSpPr>
        <p:spPr bwMode="gray">
          <a:xfrm>
            <a:off x="4987443" y="2909353"/>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14%</a:t>
            </a:r>
          </a:p>
        </p:txBody>
      </p:sp>
      <p:sp>
        <p:nvSpPr>
          <p:cNvPr id="89" name="Rectangle 88"/>
          <p:cNvSpPr/>
          <p:nvPr/>
        </p:nvSpPr>
        <p:spPr bwMode="gray">
          <a:xfrm>
            <a:off x="4987443" y="3203110"/>
            <a:ext cx="750013" cy="24337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rgbClr val="002230"/>
                </a:solidFill>
              </a:rPr>
              <a:t>2%</a:t>
            </a:r>
          </a:p>
        </p:txBody>
      </p:sp>
      <p:sp>
        <p:nvSpPr>
          <p:cNvPr id="90" name="Rectangle 89"/>
          <p:cNvSpPr/>
          <p:nvPr/>
        </p:nvSpPr>
        <p:spPr bwMode="gray">
          <a:xfrm>
            <a:off x="4987443" y="3483028"/>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9%</a:t>
            </a:r>
          </a:p>
        </p:txBody>
      </p:sp>
      <p:sp>
        <p:nvSpPr>
          <p:cNvPr id="91" name="Rectangle 90"/>
          <p:cNvSpPr/>
          <p:nvPr/>
        </p:nvSpPr>
        <p:spPr bwMode="gray">
          <a:xfrm>
            <a:off x="4987443" y="4000294"/>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23%</a:t>
            </a:r>
          </a:p>
        </p:txBody>
      </p:sp>
      <p:sp>
        <p:nvSpPr>
          <p:cNvPr id="92" name="Rectangle 91"/>
          <p:cNvSpPr/>
          <p:nvPr/>
        </p:nvSpPr>
        <p:spPr bwMode="gray">
          <a:xfrm>
            <a:off x="5009794" y="4503738"/>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3%</a:t>
            </a:r>
          </a:p>
        </p:txBody>
      </p:sp>
      <p:sp>
        <p:nvSpPr>
          <p:cNvPr id="93" name="Rectangle 92"/>
          <p:cNvSpPr/>
          <p:nvPr/>
        </p:nvSpPr>
        <p:spPr bwMode="gray">
          <a:xfrm>
            <a:off x="4987443" y="5219288"/>
            <a:ext cx="750013" cy="2079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36%</a:t>
            </a:r>
          </a:p>
        </p:txBody>
      </p:sp>
      <p:sp>
        <p:nvSpPr>
          <p:cNvPr id="108" name="Rectangle 107"/>
          <p:cNvSpPr/>
          <p:nvPr/>
        </p:nvSpPr>
        <p:spPr bwMode="gray">
          <a:xfrm>
            <a:off x="10094053" y="1422181"/>
            <a:ext cx="1098094" cy="6258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200" b="1">
                <a:solidFill>
                  <a:schemeClr val="tx1"/>
                </a:solidFill>
              </a:rPr>
              <a:t>% of 2023</a:t>
            </a:r>
            <a:br>
              <a:rPr lang="en-US" sz="1200" b="1">
                <a:solidFill>
                  <a:schemeClr val="tx1"/>
                </a:solidFill>
              </a:rPr>
            </a:br>
            <a:r>
              <a:rPr lang="en-US" sz="1200" b="1">
                <a:solidFill>
                  <a:schemeClr val="tx1"/>
                </a:solidFill>
              </a:rPr>
              <a:t>capacity</a:t>
            </a:r>
          </a:p>
        </p:txBody>
      </p:sp>
      <p:sp>
        <p:nvSpPr>
          <p:cNvPr id="109" name="Rectangle 108"/>
          <p:cNvSpPr/>
          <p:nvPr/>
        </p:nvSpPr>
        <p:spPr bwMode="gray">
          <a:xfrm>
            <a:off x="10273458" y="2945157"/>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28%</a:t>
            </a:r>
          </a:p>
        </p:txBody>
      </p:sp>
      <p:sp>
        <p:nvSpPr>
          <p:cNvPr id="110" name="Rectangle 109"/>
          <p:cNvSpPr/>
          <p:nvPr/>
        </p:nvSpPr>
        <p:spPr bwMode="gray">
          <a:xfrm>
            <a:off x="10273458" y="3965222"/>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22%</a:t>
            </a:r>
          </a:p>
        </p:txBody>
      </p:sp>
      <p:sp>
        <p:nvSpPr>
          <p:cNvPr id="112" name="Rectangle 111"/>
          <p:cNvSpPr/>
          <p:nvPr/>
        </p:nvSpPr>
        <p:spPr bwMode="gray">
          <a:xfrm>
            <a:off x="10263128" y="4719951"/>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29%</a:t>
            </a:r>
          </a:p>
        </p:txBody>
      </p:sp>
      <p:sp>
        <p:nvSpPr>
          <p:cNvPr id="114" name="Rectangle 113"/>
          <p:cNvSpPr/>
          <p:nvPr/>
        </p:nvSpPr>
        <p:spPr bwMode="gray">
          <a:xfrm>
            <a:off x="11023790" y="1446153"/>
            <a:ext cx="907515" cy="4156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1200" b="1">
                <a:solidFill>
                  <a:schemeClr val="tx1"/>
                </a:solidFill>
              </a:rPr>
              <a:t>CAGR</a:t>
            </a:r>
            <a:br>
              <a:rPr lang="en-US" sz="1200" b="1">
                <a:solidFill>
                  <a:schemeClr val="tx1"/>
                </a:solidFill>
              </a:rPr>
            </a:br>
            <a:r>
              <a:rPr lang="en-US" sz="1200" b="1">
                <a:solidFill>
                  <a:schemeClr val="tx1"/>
                </a:solidFill>
              </a:rPr>
              <a:t>2018-23</a:t>
            </a:r>
          </a:p>
        </p:txBody>
      </p:sp>
      <p:sp>
        <p:nvSpPr>
          <p:cNvPr id="115" name="Rectangle 114"/>
          <p:cNvSpPr/>
          <p:nvPr/>
        </p:nvSpPr>
        <p:spPr bwMode="gray">
          <a:xfrm>
            <a:off x="11134368" y="2945157"/>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+19%</a:t>
            </a:r>
          </a:p>
        </p:txBody>
      </p:sp>
      <p:sp>
        <p:nvSpPr>
          <p:cNvPr id="116" name="Rectangle 115"/>
          <p:cNvSpPr/>
          <p:nvPr/>
        </p:nvSpPr>
        <p:spPr bwMode="gray">
          <a:xfrm>
            <a:off x="11134368" y="3965222"/>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+9%</a:t>
            </a:r>
          </a:p>
        </p:txBody>
      </p:sp>
      <p:sp>
        <p:nvSpPr>
          <p:cNvPr id="118" name="Rectangle 117"/>
          <p:cNvSpPr/>
          <p:nvPr/>
        </p:nvSpPr>
        <p:spPr bwMode="gray">
          <a:xfrm>
            <a:off x="11124038" y="4719951"/>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+7%</a:t>
            </a:r>
          </a:p>
        </p:txBody>
      </p:sp>
      <p:graphicFrame>
        <p:nvGraphicFramePr>
          <p:cNvPr id="12" name="Chart 11">
            <a:extLst>
              <a:ext uri="{FF2B5EF4-FFF2-40B4-BE49-F238E27FC236}">
                <a16:creationId xmlns:a16="http://schemas.microsoft.com/office/drawing/2014/main" id="{AA66D245-5A3D-9E13-67E1-56966C57A0BE}"/>
              </a:ext>
            </a:extLst>
          </p:cNvPr>
          <p:cNvGraphicFramePr/>
          <p:nvPr>
            <p:custDataLst>
              <p:tags r:id="rId7"/>
            </p:custDataLst>
            <p:extLst>
              <p:ext uri="{D42A27DB-BD31-4B8C-83A1-F6EECF244321}">
                <p14:modId xmlns:p14="http://schemas.microsoft.com/office/powerpoint/2010/main" val="1354142899"/>
              </p:ext>
            </p:extLst>
          </p:nvPr>
        </p:nvGraphicFramePr>
        <p:xfrm>
          <a:off x="6243638" y="2030413"/>
          <a:ext cx="3460750" cy="4098925"/>
        </p:xfrm>
        <a:graphic>
          <a:graphicData uri="http://schemas.openxmlformats.org/drawingml/2006/chart">
            <c:chart xmlns:c="http://schemas.openxmlformats.org/drawingml/2006/chart" xmlns:r="http://schemas.openxmlformats.org/officeDocument/2006/relationships" r:id="rId50"/>
          </a:graphicData>
        </a:graphic>
      </p:graphicFrame>
      <p:sp>
        <p:nvSpPr>
          <p:cNvPr id="686" name="Text Placeholder 10">
            <a:extLst>
              <a:ext uri="{FF2B5EF4-FFF2-40B4-BE49-F238E27FC236}">
                <a16:creationId xmlns:a16="http://schemas.microsoft.com/office/drawing/2014/main" id="{443F57E4-7A06-AC45-40F5-C17FABB2B6BF}"/>
              </a:ext>
            </a:extLst>
          </p:cNvPr>
          <p:cNvSpPr txBox="1">
            <a:spLocks/>
          </p:cNvSpPr>
          <p:nvPr>
            <p:custDataLst>
              <p:tags r:id="rId8"/>
            </p:custDataLst>
          </p:nvPr>
        </p:nvSpPr>
        <p:spPr bwMode="auto">
          <a:xfrm>
            <a:off x="664368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BB9A8DE-CC16-4BFB-A95E-1718853133A3}" type="datetime'20''''0''''0'''''''''''''''''''''''''''''''''">
              <a:rPr lang="en-US" altLang="en-US" sz="1000" smtClean="0">
                <a:effectLst/>
              </a:rPr>
              <a:pPr marL="0" indent="0" algn="ctr">
                <a:spcBef>
                  <a:spcPct val="0"/>
                </a:spcBef>
                <a:spcAft>
                  <a:spcPct val="0"/>
                </a:spcAft>
                <a:buNone/>
              </a:pPr>
              <a:t>2000</a:t>
            </a:fld>
            <a:endParaRPr lang="en-US" sz="1000"/>
          </a:p>
        </p:txBody>
      </p:sp>
      <p:sp>
        <p:nvSpPr>
          <p:cNvPr id="691" name="Text Placeholder 10">
            <a:extLst>
              <a:ext uri="{FF2B5EF4-FFF2-40B4-BE49-F238E27FC236}">
                <a16:creationId xmlns:a16="http://schemas.microsoft.com/office/drawing/2014/main" id="{6EAF0F0D-36AB-8B80-0EDF-03D79B9FC6F4}"/>
              </a:ext>
            </a:extLst>
          </p:cNvPr>
          <p:cNvSpPr txBox="1">
            <a:spLocks/>
          </p:cNvSpPr>
          <p:nvPr>
            <p:custDataLst>
              <p:tags r:id="rId9"/>
            </p:custDataLst>
          </p:nvPr>
        </p:nvSpPr>
        <p:spPr bwMode="auto">
          <a:xfrm>
            <a:off x="725963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7AB7D2-2946-45F4-A462-63B55F006334}" type="datetime'''''''2''''''''''''''00''''''''''''''5'''''''''''''''">
              <a:rPr lang="en-US" altLang="en-US" sz="1000" smtClean="0">
                <a:effectLst/>
              </a:rPr>
              <a:pPr marL="0" indent="0" algn="ctr">
                <a:spcBef>
                  <a:spcPct val="0"/>
                </a:spcBef>
                <a:spcAft>
                  <a:spcPct val="0"/>
                </a:spcAft>
                <a:buNone/>
              </a:pPr>
              <a:t>2005</a:t>
            </a:fld>
            <a:endParaRPr lang="en-US" sz="1000"/>
          </a:p>
        </p:txBody>
      </p:sp>
      <p:sp>
        <p:nvSpPr>
          <p:cNvPr id="696" name="Text Placeholder 10">
            <a:extLst>
              <a:ext uri="{FF2B5EF4-FFF2-40B4-BE49-F238E27FC236}">
                <a16:creationId xmlns:a16="http://schemas.microsoft.com/office/drawing/2014/main" id="{C8BE12AD-C053-193F-230A-C0E71A7B35E0}"/>
              </a:ext>
            </a:extLst>
          </p:cNvPr>
          <p:cNvSpPr txBox="1">
            <a:spLocks/>
          </p:cNvSpPr>
          <p:nvPr>
            <p:custDataLst>
              <p:tags r:id="rId10"/>
            </p:custDataLst>
          </p:nvPr>
        </p:nvSpPr>
        <p:spPr bwMode="auto">
          <a:xfrm>
            <a:off x="787558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453A83-6F09-41CE-B85F-C5BB60C9F14B}" type="datetime'''''''''2''0''''''''''''''''''''''''''''1''''0'''''">
              <a:rPr lang="en-US" altLang="en-US" sz="1000" smtClean="0">
                <a:effectLst/>
              </a:rPr>
              <a:pPr marL="0" indent="0" algn="ctr">
                <a:spcBef>
                  <a:spcPct val="0"/>
                </a:spcBef>
                <a:spcAft>
                  <a:spcPct val="0"/>
                </a:spcAft>
                <a:buNone/>
              </a:pPr>
              <a:t>2010</a:t>
            </a:fld>
            <a:endParaRPr lang="en-US" sz="1000"/>
          </a:p>
        </p:txBody>
      </p:sp>
      <p:sp>
        <p:nvSpPr>
          <p:cNvPr id="701" name="Text Placeholder 10">
            <a:extLst>
              <a:ext uri="{FF2B5EF4-FFF2-40B4-BE49-F238E27FC236}">
                <a16:creationId xmlns:a16="http://schemas.microsoft.com/office/drawing/2014/main" id="{1DFEBB1E-9238-ECDA-B231-CDC4A3188062}"/>
              </a:ext>
            </a:extLst>
          </p:cNvPr>
          <p:cNvSpPr txBox="1">
            <a:spLocks/>
          </p:cNvSpPr>
          <p:nvPr>
            <p:custDataLst>
              <p:tags r:id="rId11"/>
            </p:custDataLst>
          </p:nvPr>
        </p:nvSpPr>
        <p:spPr bwMode="auto">
          <a:xfrm>
            <a:off x="8489950"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58F96C5-C7F8-4C3B-BC2C-AF1ED5F64038}" type="datetime'''2''''''''''''''''0''''''''''''''''''''''15'''''''''">
              <a:rPr lang="en-US" altLang="en-US" sz="1000" smtClean="0">
                <a:effectLst/>
              </a:rPr>
              <a:pPr marL="0" indent="0" algn="ctr">
                <a:spcBef>
                  <a:spcPct val="0"/>
                </a:spcBef>
                <a:spcAft>
                  <a:spcPct val="0"/>
                </a:spcAft>
                <a:buNone/>
              </a:pPr>
              <a:t>2015</a:t>
            </a:fld>
            <a:endParaRPr lang="en-US" sz="1000"/>
          </a:p>
        </p:txBody>
      </p:sp>
      <p:sp>
        <p:nvSpPr>
          <p:cNvPr id="706" name="Text Placeholder 10">
            <a:extLst>
              <a:ext uri="{FF2B5EF4-FFF2-40B4-BE49-F238E27FC236}">
                <a16:creationId xmlns:a16="http://schemas.microsoft.com/office/drawing/2014/main" id="{06192E6E-BD14-8760-0E25-A0991FF7595E}"/>
              </a:ext>
            </a:extLst>
          </p:cNvPr>
          <p:cNvSpPr txBox="1">
            <a:spLocks/>
          </p:cNvSpPr>
          <p:nvPr>
            <p:custDataLst>
              <p:tags r:id="rId12"/>
            </p:custDataLst>
          </p:nvPr>
        </p:nvSpPr>
        <p:spPr bwMode="auto">
          <a:xfrm>
            <a:off x="9105900"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C478452-F848-41C2-AD09-DF01EDBAF768}" type="datetime'''''''''''2''''''0''''2''''''''0'''''''''''''''''''''''''">
              <a:rPr lang="en-US" altLang="en-US" sz="1000" smtClean="0">
                <a:effectLst/>
              </a:rPr>
              <a:pPr marL="0" indent="0" algn="ctr">
                <a:spcBef>
                  <a:spcPct val="0"/>
                </a:spcBef>
                <a:spcAft>
                  <a:spcPct val="0"/>
                </a:spcAft>
                <a:buNone/>
              </a:pPr>
              <a:t>2020</a:t>
            </a:fld>
            <a:endParaRPr lang="en-US" sz="1000"/>
          </a:p>
        </p:txBody>
      </p:sp>
      <p:sp>
        <p:nvSpPr>
          <p:cNvPr id="709" name="Text Placeholder 10">
            <a:extLst>
              <a:ext uri="{FF2B5EF4-FFF2-40B4-BE49-F238E27FC236}">
                <a16:creationId xmlns:a16="http://schemas.microsoft.com/office/drawing/2014/main" id="{14217F0A-B9FD-30E7-3E00-D28EE47FBDE0}"/>
              </a:ext>
            </a:extLst>
          </p:cNvPr>
          <p:cNvSpPr txBox="1">
            <a:spLocks/>
          </p:cNvSpPr>
          <p:nvPr>
            <p:custDataLst>
              <p:tags r:id="rId13"/>
            </p:custDataLst>
          </p:nvPr>
        </p:nvSpPr>
        <p:spPr bwMode="auto">
          <a:xfrm>
            <a:off x="947578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412EFF3-230C-4ECF-8022-701E3408276E}" type="datetime'''2''''''''02''''3'''''''''''''''''''''''">
              <a:rPr lang="en-US" altLang="en-US" sz="1000" smtClean="0">
                <a:effectLst/>
              </a:rPr>
              <a:pPr marL="0" indent="0" algn="ctr">
                <a:spcBef>
                  <a:spcPct val="0"/>
                </a:spcBef>
                <a:spcAft>
                  <a:spcPct val="0"/>
                </a:spcAft>
                <a:buNone/>
              </a:pPr>
              <a:t>2023</a:t>
            </a:fld>
            <a:endParaRPr lang="en-US" sz="1000"/>
          </a:p>
        </p:txBody>
      </p:sp>
      <p:sp>
        <p:nvSpPr>
          <p:cNvPr id="58" name="Text Placeholder 10">
            <a:extLst>
              <a:ext uri="{FF2B5EF4-FFF2-40B4-BE49-F238E27FC236}">
                <a16:creationId xmlns:a16="http://schemas.microsoft.com/office/drawing/2014/main" id="{A1F09D4F-F370-99F3-F377-4B6646145935}"/>
              </a:ext>
            </a:extLst>
          </p:cNvPr>
          <p:cNvSpPr txBox="1">
            <a:spLocks/>
          </p:cNvSpPr>
          <p:nvPr>
            <p:custDataLst>
              <p:tags r:id="rId14"/>
            </p:custDataLst>
          </p:nvPr>
        </p:nvSpPr>
        <p:spPr bwMode="auto">
          <a:xfrm>
            <a:off x="9723438" y="2959100"/>
            <a:ext cx="352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CB21E1-3D38-4218-B805-CB5382AE8F14}" type="datetime'C''''''''h''''''''''''''''''''''''''''''''''''''''''''''''ina'">
              <a:rPr lang="en-US" altLang="en-US" sz="1000" b="1" smtClean="0">
                <a:solidFill>
                  <a:schemeClr val="accent1"/>
                </a:solidFill>
              </a:rPr>
              <a:pPr marL="0" indent="0">
                <a:spcBef>
                  <a:spcPct val="0"/>
                </a:spcBef>
                <a:spcAft>
                  <a:spcPct val="0"/>
                </a:spcAft>
                <a:buNone/>
              </a:pPr>
              <a:t>China</a:t>
            </a:fld>
            <a:endParaRPr lang="en-US" sz="1000" b="1">
              <a:solidFill>
                <a:schemeClr val="accent1"/>
              </a:solidFill>
            </a:endParaRPr>
          </a:p>
        </p:txBody>
      </p:sp>
      <p:sp>
        <p:nvSpPr>
          <p:cNvPr id="710" name="Text Placeholder 10">
            <a:extLst>
              <a:ext uri="{FF2B5EF4-FFF2-40B4-BE49-F238E27FC236}">
                <a16:creationId xmlns:a16="http://schemas.microsoft.com/office/drawing/2014/main" id="{61CD397D-2647-CF11-0417-FAD7EE2444E0}"/>
              </a:ext>
            </a:extLst>
          </p:cNvPr>
          <p:cNvSpPr txBox="1">
            <a:spLocks/>
          </p:cNvSpPr>
          <p:nvPr>
            <p:custDataLst>
              <p:tags r:id="rId15"/>
            </p:custDataLst>
          </p:nvPr>
        </p:nvSpPr>
        <p:spPr bwMode="auto">
          <a:xfrm>
            <a:off x="9723438" y="3994150"/>
            <a:ext cx="246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a:solidFill>
                  <a:schemeClr val="accent2"/>
                </a:solidFill>
              </a:rPr>
              <a:t>US</a:t>
            </a:r>
          </a:p>
        </p:txBody>
      </p:sp>
      <p:sp>
        <p:nvSpPr>
          <p:cNvPr id="711" name="Text Placeholder 10">
            <a:extLst>
              <a:ext uri="{FF2B5EF4-FFF2-40B4-BE49-F238E27FC236}">
                <a16:creationId xmlns:a16="http://schemas.microsoft.com/office/drawing/2014/main" id="{A0DEC4BF-4BA8-9997-5366-2AB2D361A8BE}"/>
              </a:ext>
            </a:extLst>
          </p:cNvPr>
          <p:cNvSpPr txBox="1">
            <a:spLocks/>
          </p:cNvSpPr>
          <p:nvPr>
            <p:custDataLst>
              <p:tags r:id="rId16"/>
            </p:custDataLst>
          </p:nvPr>
        </p:nvSpPr>
        <p:spPr bwMode="auto">
          <a:xfrm>
            <a:off x="9723438" y="4745038"/>
            <a:ext cx="5048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accent3"/>
                </a:solidFill>
              </a:rPr>
              <a:t>EU/UK</a:t>
            </a:r>
            <a:endParaRPr lang="en-US" sz="1000" b="1">
              <a:solidFill>
                <a:schemeClr val="accent3"/>
              </a:solidFill>
            </a:endParaRPr>
          </a:p>
        </p:txBody>
      </p:sp>
      <p:sp>
        <p:nvSpPr>
          <p:cNvPr id="712" name="Text Placeholder 10">
            <a:extLst>
              <a:ext uri="{FF2B5EF4-FFF2-40B4-BE49-F238E27FC236}">
                <a16:creationId xmlns:a16="http://schemas.microsoft.com/office/drawing/2014/main" id="{2D4BB8F4-12F3-8BF1-A355-BE20444657EA}"/>
              </a:ext>
            </a:extLst>
          </p:cNvPr>
          <p:cNvSpPr txBox="1">
            <a:spLocks/>
          </p:cNvSpPr>
          <p:nvPr>
            <p:custDataLst>
              <p:tags r:id="rId17"/>
            </p:custDataLst>
          </p:nvPr>
        </p:nvSpPr>
        <p:spPr bwMode="auto">
          <a:xfrm>
            <a:off x="9723438" y="5529263"/>
            <a:ext cx="338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05D43D2-D7E0-4510-AC19-7DC9D55ACCDF}" type="datetime'''O''''''''''''''''''''''''''''''''''''t''h''e''''''''''''''r'">
              <a:rPr lang="en-US" altLang="en-US" sz="1000" b="1" smtClean="0">
                <a:solidFill>
                  <a:schemeClr val="accent4"/>
                </a:solidFill>
              </a:rPr>
              <a:pPr marL="0" indent="0">
                <a:spcBef>
                  <a:spcPct val="0"/>
                </a:spcBef>
                <a:spcAft>
                  <a:spcPct val="0"/>
                </a:spcAft>
                <a:buNone/>
              </a:pPr>
              <a:t>Other</a:t>
            </a:fld>
            <a:endParaRPr lang="en-US" sz="1000" b="1">
              <a:solidFill>
                <a:schemeClr val="accent4"/>
              </a:solidFill>
            </a:endParaRPr>
          </a:p>
        </p:txBody>
      </p:sp>
      <p:sp>
        <p:nvSpPr>
          <p:cNvPr id="774" name="Rectangle 773">
            <a:extLst>
              <a:ext uri="{FF2B5EF4-FFF2-40B4-BE49-F238E27FC236}">
                <a16:creationId xmlns:a16="http://schemas.microsoft.com/office/drawing/2014/main" id="{1026F425-1B62-2DDF-0BA3-90FE0B90BDA7}"/>
              </a:ext>
            </a:extLst>
          </p:cNvPr>
          <p:cNvSpPr/>
          <p:nvPr/>
        </p:nvSpPr>
        <p:spPr bwMode="gray">
          <a:xfrm>
            <a:off x="10250877" y="5491164"/>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21%</a:t>
            </a:r>
          </a:p>
        </p:txBody>
      </p:sp>
      <p:sp>
        <p:nvSpPr>
          <p:cNvPr id="775" name="Rectangle 774">
            <a:extLst>
              <a:ext uri="{FF2B5EF4-FFF2-40B4-BE49-F238E27FC236}">
                <a16:creationId xmlns:a16="http://schemas.microsoft.com/office/drawing/2014/main" id="{72F5D21D-494D-1EC6-067A-17F999F02506}"/>
              </a:ext>
            </a:extLst>
          </p:cNvPr>
          <p:cNvSpPr/>
          <p:nvPr/>
        </p:nvSpPr>
        <p:spPr bwMode="gray">
          <a:xfrm>
            <a:off x="11111787" y="5491164"/>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+21%</a:t>
            </a:r>
          </a:p>
        </p:txBody>
      </p:sp>
      <p:graphicFrame>
        <p:nvGraphicFramePr>
          <p:cNvPr id="15" name="Chart 14">
            <a:extLst>
              <a:ext uri="{FF2B5EF4-FFF2-40B4-BE49-F238E27FC236}">
                <a16:creationId xmlns:a16="http://schemas.microsoft.com/office/drawing/2014/main" id="{DEB874EF-1D9E-2077-89B3-786D455DD0DB}"/>
              </a:ext>
            </a:extLst>
          </p:cNvPr>
          <p:cNvGraphicFramePr/>
          <p:nvPr>
            <p:custDataLst>
              <p:tags r:id="rId18"/>
            </p:custDataLst>
            <p:extLst>
              <p:ext uri="{D42A27DB-BD31-4B8C-83A1-F6EECF244321}">
                <p14:modId xmlns:p14="http://schemas.microsoft.com/office/powerpoint/2010/main" val="1258069590"/>
              </p:ext>
            </p:extLst>
          </p:nvPr>
        </p:nvGraphicFramePr>
        <p:xfrm>
          <a:off x="825500" y="2103438"/>
          <a:ext cx="3748088" cy="3952875"/>
        </p:xfrm>
        <a:graphic>
          <a:graphicData uri="http://schemas.openxmlformats.org/drawingml/2006/chart">
            <c:chart xmlns:c="http://schemas.openxmlformats.org/drawingml/2006/chart" xmlns:r="http://schemas.openxmlformats.org/officeDocument/2006/relationships" r:id="rId51"/>
          </a:graphicData>
        </a:graphic>
      </p:graphicFrame>
      <p:sp>
        <p:nvSpPr>
          <p:cNvPr id="664"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709613" y="58975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6E7276F-5ABD-46D1-BD4C-9D62B26028FD}" type="datetime'''''''''''''''''''''''''''''''''''0'''''''''''''">
              <a:rPr lang="en-US" altLang="en-US" sz="1000" smtClean="0">
                <a:effectLst/>
              </a:rPr>
              <a:pPr marL="0" lvl="0" indent="0" algn="r">
                <a:spcBef>
                  <a:spcPct val="0"/>
                </a:spcBef>
                <a:spcAft>
                  <a:spcPct val="0"/>
                </a:spcAft>
                <a:buNone/>
              </a:pPr>
              <a:t>0</a:t>
            </a:fld>
            <a:endParaRPr lang="en-US" sz="1000"/>
          </a:p>
        </p:txBody>
      </p:sp>
      <p:sp>
        <p:nvSpPr>
          <p:cNvPr id="66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709613" y="52657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7184D71-29E1-4C05-968B-C0A82C45015E}" type="datetime'5'''''''''''''''''">
              <a:rPr lang="en-US" altLang="en-US" sz="1000" smtClean="0">
                <a:effectLst/>
              </a:rPr>
              <a:pPr marL="0" lvl="0" indent="0" algn="r">
                <a:spcBef>
                  <a:spcPct val="0"/>
                </a:spcBef>
                <a:spcAft>
                  <a:spcPct val="0"/>
                </a:spcAft>
                <a:buNone/>
              </a:pPr>
              <a:t>5</a:t>
            </a:fld>
            <a:endParaRPr lang="en-US" sz="1000"/>
          </a:p>
        </p:txBody>
      </p:sp>
      <p:sp>
        <p:nvSpPr>
          <p:cNvPr id="666"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639763" y="4635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1F0842A-92C1-4164-9E7B-625E1A475698}" type="datetime'''''1''0'''''''''''''''''''''''''''''''''''''''''''''">
              <a:rPr lang="en-US" altLang="en-US" sz="1000" smtClean="0">
                <a:effectLst/>
              </a:rPr>
              <a:pPr marL="0" lvl="0" indent="0" algn="r">
                <a:spcBef>
                  <a:spcPct val="0"/>
                </a:spcBef>
                <a:spcAft>
                  <a:spcPct val="0"/>
                </a:spcAft>
                <a:buNone/>
              </a:pPr>
              <a:t>10</a:t>
            </a:fld>
            <a:endParaRPr lang="en-US" sz="1000"/>
          </a:p>
        </p:txBody>
      </p:sp>
      <p:sp>
        <p:nvSpPr>
          <p:cNvPr id="667"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639763" y="40036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8AC8388-4989-4C5F-B139-EFC80AC00BC4}" type="datetime'''''''''''''''''''''''''''''1''5'''''">
              <a:rPr lang="en-US" altLang="en-US" sz="1000" smtClean="0">
                <a:effectLst/>
              </a:rPr>
              <a:pPr marL="0" lvl="0" indent="0" algn="r">
                <a:spcBef>
                  <a:spcPct val="0"/>
                </a:spcBef>
                <a:spcAft>
                  <a:spcPct val="0"/>
                </a:spcAft>
                <a:buNone/>
              </a:pPr>
              <a:t>15</a:t>
            </a:fld>
            <a:endParaRPr lang="en-US" sz="1000"/>
          </a:p>
        </p:txBody>
      </p:sp>
      <p:sp>
        <p:nvSpPr>
          <p:cNvPr id="668"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639763" y="33718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B85FBE8-E8C5-4C18-84BB-112589774DB8}" type="datetime'''''''''''''''''2''0'''''''">
              <a:rPr lang="en-US" altLang="en-US" sz="1000" smtClean="0">
                <a:effectLst/>
              </a:rPr>
              <a:pPr marL="0" lvl="0" indent="0" algn="r">
                <a:spcBef>
                  <a:spcPct val="0"/>
                </a:spcBef>
                <a:spcAft>
                  <a:spcPct val="0"/>
                </a:spcAft>
                <a:buNone/>
              </a:pPr>
              <a:t>20</a:t>
            </a:fld>
            <a:endParaRPr lang="en-US" sz="1000"/>
          </a:p>
        </p:txBody>
      </p:sp>
      <p:sp>
        <p:nvSpPr>
          <p:cNvPr id="66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639763" y="27416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5333EE2-8230-4F17-87FD-3B57781CF22A}" type="datetime'''''''''''''''''''''2''''''''''''''''''''''5'''''''''''''''">
              <a:rPr lang="en-US" altLang="en-US" sz="1000" smtClean="0">
                <a:effectLst/>
              </a:rPr>
              <a:pPr marL="0" lvl="0" indent="0" algn="r">
                <a:spcBef>
                  <a:spcPct val="0"/>
                </a:spcBef>
                <a:spcAft>
                  <a:spcPct val="0"/>
                </a:spcAft>
                <a:buNone/>
              </a:pPr>
              <a:t>25</a:t>
            </a:fld>
            <a:endParaRPr lang="en-US" sz="1000"/>
          </a:p>
        </p:txBody>
      </p:sp>
      <p:sp>
        <p:nvSpPr>
          <p:cNvPr id="670"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639763" y="21097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2838D4-9CAF-4FE9-B19E-D08F34F4076D}" type="datetime'30'''''''">
              <a:rPr lang="en-US" altLang="en-US" sz="1000" smtClean="0">
                <a:effectLst/>
              </a:rPr>
              <a:pPr marL="0" lvl="0" indent="0" algn="r">
                <a:spcBef>
                  <a:spcPct val="0"/>
                </a:spcBef>
                <a:spcAft>
                  <a:spcPct val="0"/>
                </a:spcAft>
                <a:buNone/>
              </a:pPr>
              <a:t>30</a:t>
            </a:fld>
            <a:endParaRPr lang="en-US" sz="10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762000"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26BAF0-F6AE-41BA-A766-C52A37622EC3}" type="datetime'2''0''''0''''''''''''''0'''''''''''''''''''''">
              <a:rPr lang="en-US" altLang="en-US" sz="1000" smtClean="0"/>
              <a:pPr marL="0" lvl="0" indent="0" algn="ctr">
                <a:spcBef>
                  <a:spcPct val="0"/>
                </a:spcBef>
                <a:spcAft>
                  <a:spcPct val="0"/>
                </a:spcAft>
                <a:buNone/>
              </a:pPr>
              <a:t>2000</a:t>
            </a:fld>
            <a:endParaRPr lang="en-US" sz="1000"/>
          </a:p>
        </p:txBody>
      </p:sp>
      <p:sp>
        <p:nvSpPr>
          <p:cNvPr id="64" name="Text Placeholder 10">
            <a:extLst>
              <a:ext uri="{FF2B5EF4-FFF2-40B4-BE49-F238E27FC236}">
                <a16:creationId xmlns:a16="http://schemas.microsoft.com/office/drawing/2014/main" id="{69471E73-5A49-A4EE-FC01-3C9575B84072}"/>
              </a:ext>
            </a:extLst>
          </p:cNvPr>
          <p:cNvSpPr>
            <a:spLocks noGrp="1"/>
          </p:cNvSpPr>
          <p:nvPr>
            <p:custDataLst>
              <p:tags r:id="rId27"/>
            </p:custDataLst>
          </p:nvPr>
        </p:nvSpPr>
        <p:spPr bwMode="auto">
          <a:xfrm>
            <a:off x="1541463"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8CEC6E-AC5B-4AA8-8722-93EFE80A128C}" type="datetime'''''''''''2''''''''''''''''0''''0''''''''''''''''''''5'''''''">
              <a:rPr lang="en-US" altLang="en-US" sz="1000" smtClean="0"/>
              <a:pPr marL="0" lvl="0" indent="0" algn="ctr">
                <a:spcBef>
                  <a:spcPct val="0"/>
                </a:spcBef>
                <a:spcAft>
                  <a:spcPct val="0"/>
                </a:spcAft>
                <a:buNone/>
              </a:pPr>
              <a:t>2005</a:t>
            </a:fld>
            <a:endParaRPr lang="en-US" sz="1000"/>
          </a:p>
        </p:txBody>
      </p:sp>
      <p:sp>
        <p:nvSpPr>
          <p:cNvPr id="70" name="Text Placeholder 10">
            <a:extLst>
              <a:ext uri="{FF2B5EF4-FFF2-40B4-BE49-F238E27FC236}">
                <a16:creationId xmlns:a16="http://schemas.microsoft.com/office/drawing/2014/main" id="{74D48189-B14B-3019-EAB2-DAA5E21AD4FF}"/>
              </a:ext>
            </a:extLst>
          </p:cNvPr>
          <p:cNvSpPr>
            <a:spLocks noGrp="1"/>
          </p:cNvSpPr>
          <p:nvPr>
            <p:custDataLst>
              <p:tags r:id="rId28"/>
            </p:custDataLst>
          </p:nvPr>
        </p:nvSpPr>
        <p:spPr bwMode="auto">
          <a:xfrm>
            <a:off x="231933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864B356-22FB-4FC3-BAD6-9914088C516D}" type="datetime'''''''''''''2''0''''''''''''''''''''''''''1''''''''0'''">
              <a:rPr lang="en-US" altLang="en-US" sz="1000" smtClean="0"/>
              <a:pPr marL="0" lvl="0" indent="0" algn="ctr">
                <a:spcBef>
                  <a:spcPct val="0"/>
                </a:spcBef>
                <a:spcAft>
                  <a:spcPct val="0"/>
                </a:spcAft>
                <a:buNone/>
              </a:pPr>
              <a:t>2010</a:t>
            </a:fld>
            <a:endParaRPr lang="en-US" sz="1000"/>
          </a:p>
        </p:txBody>
      </p:sp>
      <p:sp>
        <p:nvSpPr>
          <p:cNvPr id="75" name="Text Placeholder 10">
            <a:extLst>
              <a:ext uri="{FF2B5EF4-FFF2-40B4-BE49-F238E27FC236}">
                <a16:creationId xmlns:a16="http://schemas.microsoft.com/office/drawing/2014/main" id="{60AF0E83-55D4-70BC-E391-B13D8709B9DA}"/>
              </a:ext>
            </a:extLst>
          </p:cNvPr>
          <p:cNvSpPr>
            <a:spLocks noGrp="1"/>
          </p:cNvSpPr>
          <p:nvPr>
            <p:custDataLst>
              <p:tags r:id="rId29"/>
            </p:custDataLst>
          </p:nvPr>
        </p:nvSpPr>
        <p:spPr bwMode="auto">
          <a:xfrm>
            <a:off x="3098800"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69C1E4-E14C-410D-B918-4157AE378101}" type="datetime'''2''''''''0''1''5'''''''''''''''">
              <a:rPr lang="en-US" altLang="en-US" sz="1000" smtClean="0"/>
              <a:pPr marL="0" lvl="0" indent="0" algn="ctr">
                <a:spcBef>
                  <a:spcPct val="0"/>
                </a:spcBef>
                <a:spcAft>
                  <a:spcPct val="0"/>
                </a:spcAft>
                <a:buNone/>
              </a:pPr>
              <a:t>2015</a:t>
            </a:fld>
            <a:endParaRPr lang="en-US" sz="1000"/>
          </a:p>
        </p:txBody>
      </p:sp>
      <p:sp>
        <p:nvSpPr>
          <p:cNvPr id="83" name="Text Placeholder 10">
            <a:extLst>
              <a:ext uri="{FF2B5EF4-FFF2-40B4-BE49-F238E27FC236}">
                <a16:creationId xmlns:a16="http://schemas.microsoft.com/office/drawing/2014/main" id="{2BA102FD-11DB-60E3-5229-BECA44F4E805}"/>
              </a:ext>
            </a:extLst>
          </p:cNvPr>
          <p:cNvSpPr>
            <a:spLocks noGrp="1"/>
          </p:cNvSpPr>
          <p:nvPr>
            <p:custDataLst>
              <p:tags r:id="rId30"/>
            </p:custDataLst>
          </p:nvPr>
        </p:nvSpPr>
        <p:spPr bwMode="auto">
          <a:xfrm>
            <a:off x="3878263"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F3AAFB-07CB-4B0F-98E2-B1CEB03521F8}" type="datetime'''''''''''''2''0''''''''''''''''''2''''''''''''''''0'''''''">
              <a:rPr lang="en-US" altLang="en-US" sz="1000" smtClean="0"/>
              <a:pPr marL="0" lvl="0" indent="0" algn="ctr">
                <a:spcBef>
                  <a:spcPct val="0"/>
                </a:spcBef>
                <a:spcAft>
                  <a:spcPct val="0"/>
                </a:spcAft>
                <a:buNone/>
              </a:pPr>
              <a:t>2020</a:t>
            </a:fld>
            <a:endParaRPr lang="en-US" sz="1000"/>
          </a:p>
        </p:txBody>
      </p:sp>
      <p:sp>
        <p:nvSpPr>
          <p:cNvPr id="95" name="Text Placeholder 10">
            <a:extLst>
              <a:ext uri="{FF2B5EF4-FFF2-40B4-BE49-F238E27FC236}">
                <a16:creationId xmlns:a16="http://schemas.microsoft.com/office/drawing/2014/main" id="{1E79BA97-E250-9CCD-8BAB-1DFEA4CE949A}"/>
              </a:ext>
            </a:extLst>
          </p:cNvPr>
          <p:cNvSpPr>
            <a:spLocks noGrp="1"/>
          </p:cNvSpPr>
          <p:nvPr>
            <p:custDataLst>
              <p:tags r:id="rId31"/>
            </p:custDataLst>
          </p:nvPr>
        </p:nvSpPr>
        <p:spPr bwMode="auto">
          <a:xfrm>
            <a:off x="4344988" y="601662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5A5FF1-B54E-41B1-9E2D-AB8594ED859B}" type="datetime'''''''20''''''23'''''''''''''''''''''">
              <a:rPr lang="en-US" altLang="en-US" sz="1000" smtClean="0"/>
              <a:pPr marL="0" lvl="0" indent="0" algn="ctr">
                <a:spcBef>
                  <a:spcPct val="0"/>
                </a:spcBef>
                <a:spcAft>
                  <a:spcPct val="0"/>
                </a:spcAft>
                <a:buNone/>
              </a:pPr>
              <a:t>2023</a:t>
            </a:fld>
            <a:endParaRPr lang="en-US" sz="1000"/>
          </a:p>
        </p:txBody>
      </p:sp>
      <p:sp>
        <p:nvSpPr>
          <p:cNvPr id="106" name="Text Placeholder 10">
            <a:extLst>
              <a:ext uri="{FF2B5EF4-FFF2-40B4-BE49-F238E27FC236}">
                <a16:creationId xmlns:a16="http://schemas.microsoft.com/office/drawing/2014/main" id="{FF37E7BB-A592-CE65-0351-4B56F3549C22}"/>
              </a:ext>
            </a:extLst>
          </p:cNvPr>
          <p:cNvSpPr>
            <a:spLocks noGrp="1"/>
          </p:cNvSpPr>
          <p:nvPr>
            <p:custDataLst>
              <p:tags r:id="rId32"/>
            </p:custDataLst>
          </p:nvPr>
        </p:nvSpPr>
        <p:spPr bwMode="auto">
          <a:xfrm>
            <a:off x="4592637" y="2332038"/>
            <a:ext cx="3111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C3917CF-B556-4830-A6F0-CBD56208B167}" type="datetime'''''''''W''''''''''''''''''''''''''i''''''''''''nd'''">
              <a:rPr lang="en-US" altLang="en-US" sz="1000" b="1" smtClean="0">
                <a:solidFill>
                  <a:srgbClr val="009BDB"/>
                </a:solidFill>
              </a:rPr>
              <a:pPr marL="0" lvl="0" indent="0">
                <a:spcBef>
                  <a:spcPct val="0"/>
                </a:spcBef>
                <a:spcAft>
                  <a:spcPct val="0"/>
                </a:spcAft>
                <a:buNone/>
              </a:pPr>
              <a:t>Wind</a:t>
            </a:fld>
            <a:endParaRPr lang="en-US" sz="1000" b="1">
              <a:solidFill>
                <a:srgbClr val="009BDB"/>
              </a:solidFill>
            </a:endParaRPr>
          </a:p>
        </p:txBody>
      </p:sp>
      <p:sp>
        <p:nvSpPr>
          <p:cNvPr id="107" name="Text Placeholder 10">
            <a:extLst>
              <a:ext uri="{FF2B5EF4-FFF2-40B4-BE49-F238E27FC236}">
                <a16:creationId xmlns:a16="http://schemas.microsoft.com/office/drawing/2014/main" id="{529C7A76-722E-40F7-3D08-01FBC4E6FF6A}"/>
              </a:ext>
            </a:extLst>
          </p:cNvPr>
          <p:cNvSpPr>
            <a:spLocks noGrp="1"/>
          </p:cNvSpPr>
          <p:nvPr>
            <p:custDataLst>
              <p:tags r:id="rId33"/>
            </p:custDataLst>
          </p:nvPr>
        </p:nvSpPr>
        <p:spPr bwMode="auto">
          <a:xfrm>
            <a:off x="4592638" y="2579688"/>
            <a:ext cx="295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90143D-4A6E-484E-A70B-8D6B978E1A26}" type="datetime'''''''S''''''''''ol''''''''''a''''r'">
              <a:rPr lang="en-US" altLang="en-US" sz="1000" smtClean="0">
                <a:solidFill>
                  <a:srgbClr val="DEC000"/>
                </a:solidFill>
              </a:rPr>
              <a:pPr marL="0" lvl="0" indent="0">
                <a:spcBef>
                  <a:spcPct val="0"/>
                </a:spcBef>
                <a:spcAft>
                  <a:spcPct val="0"/>
                </a:spcAft>
                <a:buNone/>
              </a:pPr>
              <a:t>Solar</a:t>
            </a:fld>
            <a:endParaRPr lang="en-US" sz="1000">
              <a:solidFill>
                <a:srgbClr val="DEC000"/>
              </a:solidFill>
            </a:endParaRPr>
          </a:p>
        </p:txBody>
      </p:sp>
      <p:sp>
        <p:nvSpPr>
          <p:cNvPr id="111" name="Text Placeholder 10">
            <a:extLst>
              <a:ext uri="{FF2B5EF4-FFF2-40B4-BE49-F238E27FC236}">
                <a16:creationId xmlns:a16="http://schemas.microsoft.com/office/drawing/2014/main" id="{95BBA3CB-1EBF-9927-3D2B-F3C4974F92C6}"/>
              </a:ext>
            </a:extLst>
          </p:cNvPr>
          <p:cNvSpPr>
            <a:spLocks noGrp="1"/>
          </p:cNvSpPr>
          <p:nvPr>
            <p:custDataLst>
              <p:tags r:id="rId34"/>
            </p:custDataLst>
          </p:nvPr>
        </p:nvSpPr>
        <p:spPr bwMode="auto">
          <a:xfrm>
            <a:off x="4592638" y="2947988"/>
            <a:ext cx="338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7B06A81-A26D-4E36-9A98-F7BA13FD3B74}" type="datetime'''''H''y''''''''''''''''d''''''''''''''''''''''''''''''r''o'''">
              <a:rPr lang="en-US" altLang="en-US" sz="1000" smtClean="0">
                <a:solidFill>
                  <a:srgbClr val="6F8DB9"/>
                </a:solidFill>
              </a:rPr>
              <a:pPr marL="0" lvl="0" indent="0">
                <a:spcBef>
                  <a:spcPct val="0"/>
                </a:spcBef>
                <a:spcAft>
                  <a:spcPct val="0"/>
                </a:spcAft>
                <a:buNone/>
              </a:pPr>
              <a:t>Hydro</a:t>
            </a:fld>
            <a:endParaRPr lang="en-US" sz="1000">
              <a:solidFill>
                <a:srgbClr val="6F8DB9"/>
              </a:solidFill>
            </a:endParaRPr>
          </a:p>
        </p:txBody>
      </p:sp>
      <p:sp>
        <p:nvSpPr>
          <p:cNvPr id="113" name="Text Placeholder 10">
            <a:extLst>
              <a:ext uri="{FF2B5EF4-FFF2-40B4-BE49-F238E27FC236}">
                <a16:creationId xmlns:a16="http://schemas.microsoft.com/office/drawing/2014/main" id="{A7FDF202-E9D3-351C-D095-86F87E4777BB}"/>
              </a:ext>
            </a:extLst>
          </p:cNvPr>
          <p:cNvSpPr>
            <a:spLocks noGrp="1"/>
          </p:cNvSpPr>
          <p:nvPr>
            <p:custDataLst>
              <p:tags r:id="rId35"/>
            </p:custDataLst>
          </p:nvPr>
        </p:nvSpPr>
        <p:spPr bwMode="auto">
          <a:xfrm>
            <a:off x="4592638" y="3257550"/>
            <a:ext cx="568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C5E4C08-70CE-43E2-A389-6E322081B156}" type="datetime'Bi''o''''''e''''''''''''''''''ner''''''''''g''''y'''''''">
              <a:rPr lang="en-US" altLang="en-US" sz="1000" smtClean="0">
                <a:solidFill>
                  <a:srgbClr val="34A398"/>
                </a:solidFill>
              </a:rPr>
              <a:pPr marL="0" lvl="0" indent="0">
                <a:spcBef>
                  <a:spcPct val="0"/>
                </a:spcBef>
                <a:spcAft>
                  <a:spcPct val="0"/>
                </a:spcAft>
                <a:buNone/>
              </a:pPr>
              <a:t>Bioenergy</a:t>
            </a:fld>
            <a:endParaRPr lang="en-US" sz="1000">
              <a:solidFill>
                <a:srgbClr val="34A398"/>
              </a:solidFill>
            </a:endParaRPr>
          </a:p>
        </p:txBody>
      </p:sp>
      <p:sp>
        <p:nvSpPr>
          <p:cNvPr id="117" name="Text Placeholder 10">
            <a:extLst>
              <a:ext uri="{FF2B5EF4-FFF2-40B4-BE49-F238E27FC236}">
                <a16:creationId xmlns:a16="http://schemas.microsoft.com/office/drawing/2014/main" id="{13A01796-931A-C54B-9D3C-068ED43D686B}"/>
              </a:ext>
            </a:extLst>
          </p:cNvPr>
          <p:cNvSpPr>
            <a:spLocks noGrp="1"/>
          </p:cNvSpPr>
          <p:nvPr>
            <p:custDataLst>
              <p:tags r:id="rId36"/>
            </p:custDataLst>
          </p:nvPr>
        </p:nvSpPr>
        <p:spPr bwMode="auto">
          <a:xfrm>
            <a:off x="4592639" y="3470275"/>
            <a:ext cx="436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CE210FE-A6D4-44F0-B0AE-D672EDB18363}" type="datetime'''''''''''''''''N''''''''''''u''c''''l''''e''''''''''ar'''''''">
              <a:rPr lang="en-US" altLang="en-US" sz="1000" smtClean="0">
                <a:solidFill>
                  <a:srgbClr val="D0227C"/>
                </a:solidFill>
              </a:rPr>
              <a:pPr marL="0" lvl="0" indent="0">
                <a:spcBef>
                  <a:spcPct val="0"/>
                </a:spcBef>
                <a:spcAft>
                  <a:spcPct val="0"/>
                </a:spcAft>
                <a:buNone/>
              </a:pPr>
              <a:t>Nuclear</a:t>
            </a:fld>
            <a:endParaRPr lang="en-US" sz="1000">
              <a:solidFill>
                <a:srgbClr val="D0227C"/>
              </a:solidFill>
            </a:endParaRPr>
          </a:p>
        </p:txBody>
      </p:sp>
      <p:sp>
        <p:nvSpPr>
          <p:cNvPr id="119" name="Text Placeholder 10">
            <a:extLst>
              <a:ext uri="{FF2B5EF4-FFF2-40B4-BE49-F238E27FC236}">
                <a16:creationId xmlns:a16="http://schemas.microsoft.com/office/drawing/2014/main" id="{00BC6D30-9968-7AE9-9098-4B277E6B8708}"/>
              </a:ext>
            </a:extLst>
          </p:cNvPr>
          <p:cNvSpPr>
            <a:spLocks noGrp="1"/>
          </p:cNvSpPr>
          <p:nvPr>
            <p:custDataLst>
              <p:tags r:id="rId37"/>
            </p:custDataLst>
          </p:nvPr>
        </p:nvSpPr>
        <p:spPr bwMode="auto">
          <a:xfrm>
            <a:off x="4592638" y="4057650"/>
            <a:ext cx="231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C645714-F8F3-43B7-B523-0E2591F92422}" type="datetime'''''''''G''''''''''''''a''''s'''''''''''''''''''''''''''">
              <a:rPr lang="en-US" altLang="en-US" sz="1000" smtClean="0">
                <a:solidFill>
                  <a:srgbClr val="002230"/>
                </a:solidFill>
              </a:rPr>
              <a:pPr marL="0" lvl="0" indent="0">
                <a:spcBef>
                  <a:spcPct val="0"/>
                </a:spcBef>
                <a:spcAft>
                  <a:spcPct val="0"/>
                </a:spcAft>
                <a:buNone/>
              </a:pPr>
              <a:t>Gas</a:t>
            </a:fld>
            <a:endParaRPr lang="en-US" sz="1000">
              <a:solidFill>
                <a:srgbClr val="002230"/>
              </a:solidFill>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592638" y="4525963"/>
            <a:ext cx="155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BBA5757-965F-4774-A5D3-6E89D29A3128}" type="datetime'''''''''Oi''''''''''''''l'''''''''''''''''''''''">
              <a:rPr lang="en-US" altLang="en-US" sz="1000" smtClean="0">
                <a:solidFill>
                  <a:srgbClr val="002230"/>
                </a:solidFill>
              </a:rPr>
              <a:pPr marL="0" lvl="0" indent="0">
                <a:spcBef>
                  <a:spcPct val="0"/>
                </a:spcBef>
                <a:spcAft>
                  <a:spcPct val="0"/>
                </a:spcAft>
                <a:buNone/>
              </a:pPr>
              <a:t>Oil</a:t>
            </a:fld>
            <a:endParaRPr lang="en-US" sz="1000">
              <a:solidFill>
                <a:srgbClr val="002230"/>
              </a:solidFill>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4592638" y="5235575"/>
            <a:ext cx="2603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D757C1D-3992-4D9C-9A53-FEFF46A528F3}" type="datetime'''''''C''''''''''''o''a''''''l'''''">
              <a:rPr lang="en-US" altLang="en-US" sz="1000" smtClean="0">
                <a:solidFill>
                  <a:srgbClr val="002230"/>
                </a:solidFill>
              </a:rPr>
              <a:pPr marL="0" lvl="0" indent="0">
                <a:spcBef>
                  <a:spcPct val="0"/>
                </a:spcBef>
                <a:spcAft>
                  <a:spcPct val="0"/>
                </a:spcAft>
                <a:buNone/>
              </a:pPr>
              <a:t>Coal</a:t>
            </a:fld>
            <a:endParaRPr lang="en-US" sz="1000">
              <a:solidFill>
                <a:srgbClr val="002230"/>
              </a:solidFill>
            </a:endParaRPr>
          </a:p>
        </p:txBody>
      </p:sp>
      <p:cxnSp>
        <p:nvCxnSpPr>
          <p:cNvPr id="734" name="btfpColumnHeaderBoxLine378665">
            <a:extLst>
              <a:ext uri="{FF2B5EF4-FFF2-40B4-BE49-F238E27FC236}">
                <a16:creationId xmlns:a16="http://schemas.microsoft.com/office/drawing/2014/main" id="{CBD585BE-C4EA-3E66-328B-3C8F11F63885}"/>
              </a:ext>
            </a:extLst>
          </p:cNvPr>
          <p:cNvCxnSpPr>
            <a:cxnSpLocks/>
          </p:cNvCxnSpPr>
          <p:nvPr/>
        </p:nvCxnSpPr>
        <p:spPr bwMode="gray">
          <a:xfrm flipV="1">
            <a:off x="5980590" y="1570750"/>
            <a:ext cx="0" cy="459827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70" name="Arrow: Right 769">
            <a:extLst>
              <a:ext uri="{FF2B5EF4-FFF2-40B4-BE49-F238E27FC236}">
                <a16:creationId xmlns:a16="http://schemas.microsoft.com/office/drawing/2014/main" id="{43D0ED8E-7D3A-F68B-BB11-0DB69C9AFA08}"/>
              </a:ext>
            </a:extLst>
          </p:cNvPr>
          <p:cNvSpPr/>
          <p:nvPr/>
        </p:nvSpPr>
        <p:spPr bwMode="gray">
          <a:xfrm>
            <a:off x="5646198" y="2305404"/>
            <a:ext cx="578385" cy="223507"/>
          </a:xfrm>
          <a:prstGeom prst="rightArrow">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83" name="Rectangle 782">
            <a:extLst>
              <a:ext uri="{FF2B5EF4-FFF2-40B4-BE49-F238E27FC236}">
                <a16:creationId xmlns:a16="http://schemas.microsoft.com/office/drawing/2014/main" id="{727BF6BC-78E5-7E8D-7354-1DE86CF65229}"/>
              </a:ext>
            </a:extLst>
          </p:cNvPr>
          <p:cNvSpPr/>
          <p:nvPr/>
        </p:nvSpPr>
        <p:spPr bwMode="gray">
          <a:xfrm>
            <a:off x="10273458" y="2066017"/>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100%</a:t>
            </a:r>
          </a:p>
        </p:txBody>
      </p:sp>
      <p:sp>
        <p:nvSpPr>
          <p:cNvPr id="784" name="Rectangle 783">
            <a:extLst>
              <a:ext uri="{FF2B5EF4-FFF2-40B4-BE49-F238E27FC236}">
                <a16:creationId xmlns:a16="http://schemas.microsoft.com/office/drawing/2014/main" id="{1852DDAF-34BC-EC9E-B8F3-0180D1B1D651}"/>
              </a:ext>
            </a:extLst>
          </p:cNvPr>
          <p:cNvSpPr/>
          <p:nvPr/>
        </p:nvSpPr>
        <p:spPr bwMode="gray">
          <a:xfrm>
            <a:off x="11134368" y="2066017"/>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+13%</a:t>
            </a:r>
          </a:p>
        </p:txBody>
      </p:sp>
      <p:sp>
        <p:nvSpPr>
          <p:cNvPr id="785" name="Rectangle 784">
            <a:extLst>
              <a:ext uri="{FF2B5EF4-FFF2-40B4-BE49-F238E27FC236}">
                <a16:creationId xmlns:a16="http://schemas.microsoft.com/office/drawing/2014/main" id="{C513E630-930F-7BDF-F2B9-4AEBC492D532}"/>
              </a:ext>
            </a:extLst>
          </p:cNvPr>
          <p:cNvSpPr/>
          <p:nvPr/>
        </p:nvSpPr>
        <p:spPr bwMode="gray">
          <a:xfrm>
            <a:off x="9524643" y="2066017"/>
            <a:ext cx="750013"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World</a:t>
            </a:r>
          </a:p>
        </p:txBody>
      </p:sp>
    </p:spTree>
    <p:custDataLst>
      <p:tags r:id="rId2"/>
    </p:custDataLst>
    <p:extLst>
      <p:ext uri="{BB962C8B-B14F-4D97-AF65-F5344CB8AC3E}">
        <p14:creationId xmlns:p14="http://schemas.microsoft.com/office/powerpoint/2010/main" val="1905039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59203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9" name="think-cell Slide" r:id="rId4" imgW="551" imgH="553" progId="TCLayout.ActiveDocument.1">
                  <p:embed/>
                </p:oleObj>
              </mc:Choice>
              <mc:Fallback>
                <p:oleObj name="think-cell Slide" r:id="rId4" imgW="551" imgH="553" progId="TCLayout.ActiveDocument.1">
                  <p:embed/>
                  <p:pic>
                    <p:nvPicPr>
                      <p:cNvPr id="4"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CKI Wind Team</a:t>
            </a:r>
          </a:p>
        </p:txBody>
      </p:sp>
      <p:grpSp>
        <p:nvGrpSpPr>
          <p:cNvPr id="5" name="Group 4"/>
          <p:cNvGrpSpPr/>
          <p:nvPr/>
        </p:nvGrpSpPr>
        <p:grpSpPr>
          <a:xfrm>
            <a:off x="446567" y="1345933"/>
            <a:ext cx="4838363" cy="1061829"/>
            <a:chOff x="6304856" y="3803656"/>
            <a:chExt cx="4838363" cy="1061829"/>
          </a:xfrm>
        </p:grpSpPr>
        <p:sp>
          <p:nvSpPr>
            <p:cNvPr id="6" name="TextBox 5">
              <a:extLst>
                <a:ext uri="{FF2B5EF4-FFF2-40B4-BE49-F238E27FC236}">
                  <a16:creationId xmlns:a16="http://schemas.microsoft.com/office/drawing/2014/main" id="{AB7C3FE9-916A-79B1-BEDE-650EEE05F292}"/>
                </a:ext>
              </a:extLst>
            </p:cNvPr>
            <p:cNvSpPr txBox="1">
              <a:spLocks/>
            </p:cNvSpPr>
            <p:nvPr/>
          </p:nvSpPr>
          <p:spPr>
            <a:xfrm>
              <a:off x="7438554" y="3803656"/>
              <a:ext cx="3704665" cy="106182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Hyae Ryung (Helen) Kim</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PhD in Sustainable Development</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Senior Research Fellow</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hlinkClick r:id="rId6"/>
                </a:rPr>
                <a:t>hk2901@columbia.edu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0" descr="Hyae Ryung (Helen) Kim">
              <a:extLst>
                <a:ext uri="{FF2B5EF4-FFF2-40B4-BE49-F238E27FC236}">
                  <a16:creationId xmlns:a16="http://schemas.microsoft.com/office/drawing/2014/main" id="{1280E8D6-2E94-5EFC-0E91-20326E53D4F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304856" y="3830571"/>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74267" y="2584733"/>
            <a:ext cx="4838344" cy="1061829"/>
            <a:chOff x="6304875" y="5032256"/>
            <a:chExt cx="4838344" cy="1061829"/>
          </a:xfrm>
        </p:grpSpPr>
        <p:sp>
          <p:nvSpPr>
            <p:cNvPr id="9" name="TextBox 8">
              <a:extLst>
                <a:ext uri="{FF2B5EF4-FFF2-40B4-BE49-F238E27FC236}">
                  <a16:creationId xmlns:a16="http://schemas.microsoft.com/office/drawing/2014/main" id="{72013B83-D13E-7FB8-DEF7-CFB3F21EBCAF}"/>
                </a:ext>
              </a:extLst>
            </p:cNvPr>
            <p:cNvSpPr txBox="1">
              <a:spLocks/>
            </p:cNvSpPr>
            <p:nvPr/>
          </p:nvSpPr>
          <p:spPr>
            <a:xfrm>
              <a:off x="7438555" y="5032256"/>
              <a:ext cx="3704664" cy="1061829"/>
            </a:xfrm>
            <a:prstGeom prst="rect">
              <a:avLst/>
            </a:prstGeom>
            <a:noFill/>
          </p:spPr>
          <p:txBody>
            <a:bodyPr wrap="square" lIns="91440" tIns="45720" rIns="91440" bIns="45720" rtlCol="0" anchor="t">
              <a:spAutoFit/>
            </a:bodyPr>
            <a:lstStyle/>
            <a:p>
              <a:pPr marL="0" indent="0">
                <a:buNone/>
              </a:pPr>
              <a:r>
                <a:rPr lang="en-US" sz="1200" b="1">
                  <a:latin typeface="Arial"/>
                  <a:ea typeface="Times New Roman" panose="02020603050405020304" pitchFamily="18" charset="0"/>
                  <a:cs typeface="Arial"/>
                </a:rPr>
                <a:t>Gernot Wagner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Senior Lecturer, Columbia Business School</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Faculty Director, </a:t>
              </a:r>
              <a:r>
                <a:rPr lang="en-US" sz="1200">
                  <a:effectLst/>
                  <a:latin typeface="Arial" panose="020B0604020202020204" pitchFamily="34" charset="0"/>
                  <a:ea typeface="Times New Roman" panose="02020603050405020304" pitchFamily="18" charset="0"/>
                  <a:cs typeface="Arial" panose="020B0604020202020204" pitchFamily="34" charset="0"/>
                </a:rPr>
                <a:t>Climate Knowledge Initiative</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hlinkClick r:id="rId8"/>
                </a:rPr>
                <a:t>gwagner@columbia.edu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304875" y="5059171"/>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0CE60E1-E0E4-1BBA-8213-87F23CEEF2E5}"/>
              </a:ext>
            </a:extLst>
          </p:cNvPr>
          <p:cNvGrpSpPr/>
          <p:nvPr/>
        </p:nvGrpSpPr>
        <p:grpSpPr>
          <a:xfrm>
            <a:off x="6274267" y="1345933"/>
            <a:ext cx="5475630" cy="1008000"/>
            <a:chOff x="523344" y="3194910"/>
            <a:chExt cx="5475630" cy="1008000"/>
          </a:xfrm>
        </p:grpSpPr>
        <p:sp>
          <p:nvSpPr>
            <p:cNvPr id="12" name="TextBox 11">
              <a:extLst>
                <a:ext uri="{FF2B5EF4-FFF2-40B4-BE49-F238E27FC236}">
                  <a16:creationId xmlns:a16="http://schemas.microsoft.com/office/drawing/2014/main" id="{722494D0-6A1F-9498-6697-C2998750727C}"/>
                </a:ext>
              </a:extLst>
            </p:cNvPr>
            <p:cNvSpPr txBox="1"/>
            <p:nvPr/>
          </p:nvSpPr>
          <p:spPr>
            <a:xfrm>
              <a:off x="1657043" y="3274313"/>
              <a:ext cx="4341931" cy="800219"/>
            </a:xfrm>
            <a:prstGeom prst="rect">
              <a:avLst/>
            </a:prstGeom>
            <a:noFill/>
          </p:spPr>
          <p:txBody>
            <a:bodyPr wrap="square" lIns="91440" tIns="45720" rIns="91440" bIns="45720" rtlCol="0" anchor="t">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Abha Nirula</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Public Administration</a:t>
              </a:r>
            </a:p>
            <a:p>
              <a:pPr marL="0" indent="0">
                <a:spcBef>
                  <a:spcPts val="600"/>
                </a:spcBef>
                <a:buNone/>
              </a:pPr>
              <a:r>
                <a:rPr lang="en-US" sz="1200">
                  <a:latin typeface="Arial"/>
                  <a:cs typeface="Arial"/>
                </a:rPr>
                <a:t>CKI Fellow</a:t>
              </a:r>
              <a:endParaRPr lang="en-US"/>
            </a:p>
          </p:txBody>
        </p:sp>
        <p:pic>
          <p:nvPicPr>
            <p:cNvPr id="13" name="Picture 12">
              <a:extLst>
                <a:ext uri="{FF2B5EF4-FFF2-40B4-BE49-F238E27FC236}">
                  <a16:creationId xmlns:a16="http://schemas.microsoft.com/office/drawing/2014/main" id="{127A7E45-BF2B-A81D-CA95-35D44BA361FE}"/>
                </a:ext>
              </a:extLst>
            </p:cNvPr>
            <p:cNvPicPr preferRelativeResize="0">
              <a:picLocks noChangeArrowheads="1"/>
            </p:cNvPicPr>
            <p:nvPr/>
          </p:nvPicPr>
          <p:blipFill>
            <a:blip r:embed="rId10" cstate="print">
              <a:extLst>
                <a:ext uri="{28A0092B-C50C-407E-A947-70E740481C1C}">
                  <a14:useLocalDpi xmlns:a14="http://schemas.microsoft.com/office/drawing/2010/main"/>
                </a:ext>
              </a:extLst>
            </a:blip>
            <a:srcRect/>
            <a:stretch/>
          </p:blipFill>
          <p:spPr bwMode="auto">
            <a:xfrm>
              <a:off x="523344" y="3194910"/>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0607E87C-025E-C3A3-2405-4526C679315B}"/>
              </a:ext>
            </a:extLst>
          </p:cNvPr>
          <p:cNvGrpSpPr/>
          <p:nvPr/>
        </p:nvGrpSpPr>
        <p:grpSpPr>
          <a:xfrm>
            <a:off x="446567" y="5097466"/>
            <a:ext cx="3971539" cy="1008000"/>
            <a:chOff x="2544000" y="5361712"/>
            <a:chExt cx="3971539" cy="1008000"/>
          </a:xfrm>
        </p:grpSpPr>
        <p:sp>
          <p:nvSpPr>
            <p:cNvPr id="18" name="TextBox 17">
              <a:extLst>
                <a:ext uri="{FF2B5EF4-FFF2-40B4-BE49-F238E27FC236}">
                  <a16:creationId xmlns:a16="http://schemas.microsoft.com/office/drawing/2014/main" id="{50B1088F-A21C-7553-AB11-D1B3D35E108E}"/>
                </a:ext>
              </a:extLst>
            </p:cNvPr>
            <p:cNvSpPr txBox="1"/>
            <p:nvPr/>
          </p:nvSpPr>
          <p:spPr>
            <a:xfrm>
              <a:off x="3677699" y="5460887"/>
              <a:ext cx="2837840" cy="800219"/>
            </a:xfrm>
            <a:prstGeom prst="rect">
              <a:avLst/>
            </a:prstGeom>
            <a:noFill/>
          </p:spPr>
          <p:txBody>
            <a:bodyPr wrap="square" lIns="91440" tIns="45720" rIns="91440" bIns="45720" rtlCol="0" anchor="t">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Taicheng Jin</a:t>
              </a:r>
              <a:endParaRPr lang="en-US" sz="1200">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a:latin typeface="Arial"/>
                  <a:cs typeface="Arial"/>
                </a:rPr>
                <a:t>CKI Fellow</a:t>
              </a:r>
              <a:endParaRPr lang="en-US"/>
            </a:p>
          </p:txBody>
        </p:sp>
        <p:pic>
          <p:nvPicPr>
            <p:cNvPr id="19" name="Picture 18">
              <a:extLst>
                <a:ext uri="{FF2B5EF4-FFF2-40B4-BE49-F238E27FC236}">
                  <a16:creationId xmlns:a16="http://schemas.microsoft.com/office/drawing/2014/main" id="{060AEC99-E9E8-039E-F3E0-84F7D97938F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2544000" y="5361712"/>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702F9BD-1196-ED38-AE0B-B8586A97CADF}"/>
              </a:ext>
            </a:extLst>
          </p:cNvPr>
          <p:cNvGrpSpPr/>
          <p:nvPr/>
        </p:nvGrpSpPr>
        <p:grpSpPr>
          <a:xfrm>
            <a:off x="446567" y="2632330"/>
            <a:ext cx="5406400" cy="1008000"/>
            <a:chOff x="649043" y="1607568"/>
            <a:chExt cx="5406400" cy="1008000"/>
          </a:xfrm>
        </p:grpSpPr>
        <p:pic>
          <p:nvPicPr>
            <p:cNvPr id="21" name="Picture 20">
              <a:extLst>
                <a:ext uri="{FF2B5EF4-FFF2-40B4-BE49-F238E27FC236}">
                  <a16:creationId xmlns:a16="http://schemas.microsoft.com/office/drawing/2014/main" id="{E56D3160-4998-1394-E299-1F3FD9F42845}"/>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t="-1981"/>
            <a:stretch/>
          </p:blipFill>
          <p:spPr bwMode="auto">
            <a:xfrm>
              <a:off x="649043" y="1607568"/>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2A6439D-3EC7-C049-B16C-897BB3315066}"/>
                </a:ext>
              </a:extLst>
            </p:cNvPr>
            <p:cNvSpPr txBox="1"/>
            <p:nvPr/>
          </p:nvSpPr>
          <p:spPr>
            <a:xfrm>
              <a:off x="1782742" y="1726515"/>
              <a:ext cx="4272701" cy="800219"/>
            </a:xfrm>
            <a:prstGeom prst="rect">
              <a:avLst/>
            </a:prstGeom>
            <a:noFill/>
          </p:spPr>
          <p:txBody>
            <a:bodyPr wrap="square" lIns="91440" tIns="45720" rIns="91440" bIns="45720" rtlCol="0" anchor="t">
              <a:spAutoFit/>
            </a:bodyPr>
            <a:lstStyle/>
            <a:p>
              <a:pPr marL="0" indent="0">
                <a:buNone/>
              </a:pPr>
              <a:r>
                <a:rPr lang="en-US" sz="1200" b="1"/>
                <a:t>Quint Houwink</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a:ea typeface="Times New Roman" panose="02020603050405020304" pitchFamily="18" charset="0"/>
                  <a:cs typeface="Arial"/>
                </a:rPr>
                <a:t>CKI Fellow</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a:extLst>
              <a:ext uri="{FF2B5EF4-FFF2-40B4-BE49-F238E27FC236}">
                <a16:creationId xmlns:a16="http://schemas.microsoft.com/office/drawing/2014/main" id="{A3B6C217-B770-E35B-98E1-B4972693A1FA}"/>
              </a:ext>
            </a:extLst>
          </p:cNvPr>
          <p:cNvGrpSpPr/>
          <p:nvPr/>
        </p:nvGrpSpPr>
        <p:grpSpPr>
          <a:xfrm>
            <a:off x="446567" y="3864898"/>
            <a:ext cx="5406400" cy="1008000"/>
            <a:chOff x="552468" y="2135523"/>
            <a:chExt cx="5406400" cy="1008000"/>
          </a:xfrm>
        </p:grpSpPr>
        <p:pic>
          <p:nvPicPr>
            <p:cNvPr id="24" name="Picture 23">
              <a:extLst>
                <a:ext uri="{FF2B5EF4-FFF2-40B4-BE49-F238E27FC236}">
                  <a16:creationId xmlns:a16="http://schemas.microsoft.com/office/drawing/2014/main" id="{6DB3E817-0232-481F-EF6B-D0386D4D525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552468" y="2135523"/>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7A1E954-0665-3F8D-36E1-4BB33BAA8742}"/>
                </a:ext>
              </a:extLst>
            </p:cNvPr>
            <p:cNvSpPr txBox="1"/>
            <p:nvPr/>
          </p:nvSpPr>
          <p:spPr>
            <a:xfrm>
              <a:off x="1686167" y="2254470"/>
              <a:ext cx="4272701" cy="800219"/>
            </a:xfrm>
            <a:prstGeom prst="rect">
              <a:avLst/>
            </a:prstGeom>
            <a:noFill/>
          </p:spPr>
          <p:txBody>
            <a:bodyPr wrap="square" lIns="91440" tIns="45720" rIns="91440" bIns="45720" rtlCol="0" anchor="t">
              <a:spAutoFit/>
            </a:bodyPr>
            <a:lstStyle/>
            <a:p>
              <a:pPr marL="0" indent="0">
                <a:buNone/>
              </a:pPr>
              <a:r>
                <a:rPr lang="en-US" sz="1200" b="1"/>
                <a:t>Petr Jenicek</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a:cs typeface="Arial"/>
                </a:rPr>
                <a:t>CKI Fellow</a:t>
              </a:r>
              <a:endParaRPr lang="en-US"/>
            </a:p>
          </p:txBody>
        </p:sp>
      </p:grpSp>
      <p:sp>
        <p:nvSpPr>
          <p:cNvPr id="26" name="TextBox 25">
            <a:extLst>
              <a:ext uri="{FF2B5EF4-FFF2-40B4-BE49-F238E27FC236}">
                <a16:creationId xmlns:a16="http://schemas.microsoft.com/office/drawing/2014/main" id="{D707CE08-88AC-7ABA-9DA3-99971F7840E6}"/>
              </a:ext>
            </a:extLst>
          </p:cNvPr>
          <p:cNvSpPr txBox="1"/>
          <p:nvPr/>
        </p:nvSpPr>
        <p:spPr bwMode="gray">
          <a:xfrm>
            <a:off x="327407" y="6667881"/>
            <a:ext cx="5768248" cy="123111"/>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buNone/>
            </a:pPr>
            <a:r>
              <a:rPr lang="en-US" sz="800" dirty="0">
                <a:cs typeface="Arial"/>
              </a:rPr>
              <a:t>Attribution: Kim </a:t>
            </a:r>
            <a:r>
              <a:rPr lang="en-US" sz="800" i="1" dirty="0">
                <a:cs typeface="Arial"/>
              </a:rPr>
              <a:t>et al.</a:t>
            </a:r>
            <a:r>
              <a:rPr lang="en-US" sz="800" dirty="0">
                <a:cs typeface="Arial"/>
              </a:rPr>
              <a:t>, “</a:t>
            </a:r>
            <a:r>
              <a:rPr lang="en-US" sz="800" dirty="0">
                <a:cs typeface="Arial"/>
                <a:hlinkClick r:id="rId14"/>
              </a:rPr>
              <a:t>Reconsidering Wind</a:t>
            </a:r>
            <a:r>
              <a:rPr lang="en-US" sz="800" dirty="0">
                <a:cs typeface="Arial"/>
              </a:rPr>
              <a:t>,“ Columbia Business School Climate Knowledge Initiative (5 March 2025).</a:t>
            </a:r>
            <a:endParaRPr lang="en-US" dirty="0"/>
          </a:p>
        </p:txBody>
      </p:sp>
    </p:spTree>
    <p:extLst>
      <p:ext uri="{BB962C8B-B14F-4D97-AF65-F5344CB8AC3E}">
        <p14:creationId xmlns:p14="http://schemas.microsoft.com/office/powerpoint/2010/main" val="3455904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364316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3"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2"/>
    </p:custDataLst>
    <p:extLst>
      <p:ext uri="{BB962C8B-B14F-4D97-AF65-F5344CB8AC3E}">
        <p14:creationId xmlns:p14="http://schemas.microsoft.com/office/powerpoint/2010/main" val="714821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9194-39DD-EB5A-1D0F-D0E01401E2B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C7133B9-2F2E-6899-AEC4-9B371624757C}"/>
              </a:ext>
            </a:extLst>
          </p:cNvPr>
          <p:cNvGraphicFramePr>
            <a:graphicFrameLocks noChangeAspect="1"/>
          </p:cNvGraphicFramePr>
          <p:nvPr>
            <p:custDataLst>
              <p:tags r:id="rId3"/>
            </p:custDataLst>
            <p:extLst>
              <p:ext uri="{D42A27DB-BD31-4B8C-83A1-F6EECF244321}">
                <p14:modId xmlns:p14="http://schemas.microsoft.com/office/powerpoint/2010/main" val="292299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7" name="think-cell Slide" r:id="rId57" imgW="592" imgH="591" progId="TCLayout.ActiveDocument.1">
                  <p:embed/>
                </p:oleObj>
              </mc:Choice>
              <mc:Fallback>
                <p:oleObj name="think-cell Slide" r:id="rId57" imgW="592" imgH="591" progId="TCLayout.ActiveDocument.1">
                  <p:embed/>
                  <p:pic>
                    <p:nvPicPr>
                      <p:cNvPr id="7" name="think-cell data - do not delete" hidden="1">
                        <a:extLst>
                          <a:ext uri="{FF2B5EF4-FFF2-40B4-BE49-F238E27FC236}">
                            <a16:creationId xmlns:a16="http://schemas.microsoft.com/office/drawing/2014/main" id="{8C7133B9-2F2E-6899-AEC4-9B371624757C}"/>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2E303984-31E6-ED87-4992-B55C1BB69A75}"/>
              </a:ext>
            </a:extLst>
          </p:cNvPr>
          <p:cNvSpPr>
            <a:spLocks noGrp="1"/>
          </p:cNvSpPr>
          <p:nvPr>
            <p:ph type="title"/>
          </p:nvPr>
        </p:nvSpPr>
        <p:spPr/>
        <p:txBody>
          <a:bodyPr vert="horz">
            <a:noAutofit/>
          </a:bodyPr>
          <a:lstStyle/>
          <a:p>
            <a:r>
              <a:rPr lang="en-US" b="1"/>
              <a:t>The steel tower represents ~40% of wind energy raw material CO</a:t>
            </a:r>
            <a:r>
              <a:rPr lang="en-US" b="1" baseline="-25000"/>
              <a:t>2</a:t>
            </a:r>
            <a:r>
              <a:rPr lang="en-US" b="1"/>
              <a:t>e emissions; fiberglass is the most emission-dense raw material</a:t>
            </a:r>
            <a:endParaRPr lang="en-US"/>
          </a:p>
        </p:txBody>
      </p:sp>
      <p:sp>
        <p:nvSpPr>
          <p:cNvPr id="32" name="btfpNotesBox440432">
            <a:extLst>
              <a:ext uri="{FF2B5EF4-FFF2-40B4-BE49-F238E27FC236}">
                <a16:creationId xmlns:a16="http://schemas.microsoft.com/office/drawing/2014/main" id="{1044A5C6-69B6-72B9-8323-03699229E4AC}"/>
              </a:ext>
            </a:extLst>
          </p:cNvPr>
          <p:cNvSpPr txBox="1"/>
          <p:nvPr>
            <p:custDataLst>
              <p:tags r:id="rId4"/>
            </p:custDataLst>
          </p:nvPr>
        </p:nvSpPr>
        <p:spPr bwMode="gray">
          <a:xfrm>
            <a:off x="330198" y="6419088"/>
            <a:ext cx="10071102"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Percentages may not add up to 100% due to rounding</a:t>
            </a:r>
            <a:br>
              <a:rPr lang="en-US" sz="800" dirty="0">
                <a:solidFill>
                  <a:srgbClr val="000000"/>
                </a:solidFill>
              </a:rPr>
            </a:br>
            <a:r>
              <a:rPr lang="en-US" sz="800" dirty="0">
                <a:solidFill>
                  <a:srgbClr val="000000"/>
                </a:solidFill>
              </a:rPr>
              <a:t>Sources: ICF, </a:t>
            </a:r>
            <a:r>
              <a:rPr lang="en-US" sz="800" dirty="0">
                <a:solidFill>
                  <a:srgbClr val="000000"/>
                </a:solidFill>
                <a:hlinkClick r:id="rId59"/>
              </a:rPr>
              <a:t>Recycling initiatives and carbon considerations that propel wind energy past other renewable sources</a:t>
            </a:r>
            <a:r>
              <a:rPr lang="en-US" sz="800" dirty="0">
                <a:solidFill>
                  <a:srgbClr val="000000"/>
                </a:solidFill>
              </a:rPr>
              <a:t> (2021); </a:t>
            </a:r>
            <a:r>
              <a:rPr lang="en-US" sz="800" dirty="0" err="1">
                <a:solidFill>
                  <a:srgbClr val="000000"/>
                </a:solidFill>
              </a:rPr>
              <a:t>Sikdar</a:t>
            </a:r>
            <a:r>
              <a:rPr lang="en-US" sz="800" dirty="0">
                <a:solidFill>
                  <a:srgbClr val="000000"/>
                </a:solidFill>
              </a:rPr>
              <a:t> and </a:t>
            </a:r>
            <a:r>
              <a:rPr lang="en-US" sz="800" dirty="0" err="1">
                <a:solidFill>
                  <a:srgbClr val="000000"/>
                </a:solidFill>
              </a:rPr>
              <a:t>Princiotta</a:t>
            </a:r>
            <a:r>
              <a:rPr lang="en-US" sz="800" dirty="0">
                <a:solidFill>
                  <a:srgbClr val="000000"/>
                </a:solidFill>
              </a:rPr>
              <a:t>, </a:t>
            </a:r>
            <a:r>
              <a:rPr lang="fr-FR" sz="800" dirty="0" err="1">
                <a:solidFill>
                  <a:srgbClr val="000000"/>
                </a:solidFill>
                <a:hlinkClick r:id="rId60"/>
              </a:rPr>
              <a:t>Advances</a:t>
            </a:r>
            <a:r>
              <a:rPr lang="fr-FR" sz="800" dirty="0">
                <a:solidFill>
                  <a:srgbClr val="000000"/>
                </a:solidFill>
                <a:hlinkClick r:id="rId60"/>
              </a:rPr>
              <a:t> in Carbon Management Technologies</a:t>
            </a:r>
            <a:r>
              <a:rPr lang="fr-FR" sz="800" dirty="0">
                <a:solidFill>
                  <a:srgbClr val="000000"/>
                </a:solidFill>
              </a:rPr>
              <a:t> (2021).</a:t>
            </a:r>
            <a:endParaRPr lang="en-US" sz="800" dirty="0">
              <a:solidFill>
                <a:srgbClr val="000000"/>
              </a:solidFill>
            </a:endParaRP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61"/>
              </a:rPr>
              <a:t>Gernot Wagner</a:t>
            </a:r>
            <a:r>
              <a:rPr lang="en-US" sz="800" dirty="0">
                <a:solidFill>
                  <a:srgbClr val="000000"/>
                </a:solidFill>
              </a:rPr>
              <a:t>. </a:t>
            </a:r>
            <a:r>
              <a:rPr lang="en-US" sz="800" dirty="0">
                <a:solidFill>
                  <a:srgbClr val="000000"/>
                </a:solidFill>
                <a:hlinkClick r:id="rId6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63"/>
              </a:rPr>
              <a:t>Reconsidering Wind</a:t>
            </a:r>
            <a:r>
              <a:rPr lang="en-US" sz="800" dirty="0">
                <a:solidFill>
                  <a:srgbClr val="000000"/>
                </a:solidFill>
              </a:rPr>
              <a:t>” (5 March 2025).</a:t>
            </a:r>
          </a:p>
        </p:txBody>
      </p:sp>
      <p:graphicFrame>
        <p:nvGraphicFramePr>
          <p:cNvPr id="569" name="Chart 568">
            <a:extLst>
              <a:ext uri="{FF2B5EF4-FFF2-40B4-BE49-F238E27FC236}">
                <a16:creationId xmlns:a16="http://schemas.microsoft.com/office/drawing/2014/main" id="{228501E1-3350-F140-C3D2-04CC0E76951B}"/>
              </a:ext>
            </a:extLst>
          </p:cNvPr>
          <p:cNvGraphicFramePr/>
          <p:nvPr>
            <p:custDataLst>
              <p:tags r:id="rId5"/>
            </p:custDataLst>
            <p:extLst>
              <p:ext uri="{D42A27DB-BD31-4B8C-83A1-F6EECF244321}">
                <p14:modId xmlns:p14="http://schemas.microsoft.com/office/powerpoint/2010/main" val="4129409226"/>
              </p:ext>
            </p:extLst>
          </p:nvPr>
        </p:nvGraphicFramePr>
        <p:xfrm>
          <a:off x="454025" y="2217738"/>
          <a:ext cx="2408238" cy="3783012"/>
        </p:xfrm>
        <a:graphic>
          <a:graphicData uri="http://schemas.openxmlformats.org/drawingml/2006/chart">
            <c:chart xmlns:c="http://schemas.openxmlformats.org/drawingml/2006/chart" xmlns:r="http://schemas.openxmlformats.org/officeDocument/2006/relationships" r:id="rId64"/>
          </a:graphicData>
        </a:graphic>
      </p:graphicFrame>
      <p:sp useBgFill="1">
        <p:nvSpPr>
          <p:cNvPr id="9" name="Freeform: Shape 8">
            <a:extLst>
              <a:ext uri="{FF2B5EF4-FFF2-40B4-BE49-F238E27FC236}">
                <a16:creationId xmlns:a16="http://schemas.microsoft.com/office/drawing/2014/main" id="{B1385EE7-EF02-9626-6146-07ECF43DB92A}"/>
              </a:ext>
            </a:extLst>
          </p:cNvPr>
          <p:cNvSpPr/>
          <p:nvPr>
            <p:custDataLst>
              <p:tags r:id="rId6"/>
            </p:custDataLst>
          </p:nvPr>
        </p:nvSpPr>
        <p:spPr bwMode="auto">
          <a:xfrm>
            <a:off x="996950" y="2811463"/>
            <a:ext cx="1322389" cy="412751"/>
          </a:xfrm>
          <a:custGeom>
            <a:avLst/>
            <a:gdLst/>
            <a:ahLst/>
            <a:cxnLst/>
            <a:rect l="0" t="0" r="0" b="0"/>
            <a:pathLst>
              <a:path w="1322389" h="412751">
                <a:moveTo>
                  <a:pt x="0" y="355600"/>
                </a:moveTo>
                <a:lnTo>
                  <a:pt x="1322388" y="0"/>
                </a:lnTo>
                <a:lnTo>
                  <a:pt x="1322388" y="57150"/>
                </a:lnTo>
                <a:lnTo>
                  <a:pt x="0" y="41275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12" name="Freeform: Shape 11">
            <a:extLst>
              <a:ext uri="{FF2B5EF4-FFF2-40B4-BE49-F238E27FC236}">
                <a16:creationId xmlns:a16="http://schemas.microsoft.com/office/drawing/2014/main" id="{DCE6058F-CD77-DADB-EF27-279E141DC87A}"/>
              </a:ext>
            </a:extLst>
          </p:cNvPr>
          <p:cNvSpPr/>
          <p:nvPr>
            <p:custDataLst>
              <p:tags r:id="rId7"/>
            </p:custDataLst>
          </p:nvPr>
        </p:nvSpPr>
        <p:spPr bwMode="auto">
          <a:xfrm>
            <a:off x="996950" y="3617913"/>
            <a:ext cx="1322389" cy="412751"/>
          </a:xfrm>
          <a:custGeom>
            <a:avLst/>
            <a:gdLst/>
            <a:ahLst/>
            <a:cxnLst/>
            <a:rect l="0" t="0" r="0" b="0"/>
            <a:pathLst>
              <a:path w="1322389" h="412751">
                <a:moveTo>
                  <a:pt x="0" y="355600"/>
                </a:moveTo>
                <a:lnTo>
                  <a:pt x="1322388" y="0"/>
                </a:lnTo>
                <a:lnTo>
                  <a:pt x="1322388" y="57150"/>
                </a:lnTo>
                <a:lnTo>
                  <a:pt x="0" y="41275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 name="Freeform: Shape 4">
            <a:extLst>
              <a:ext uri="{FF2B5EF4-FFF2-40B4-BE49-F238E27FC236}">
                <a16:creationId xmlns:a16="http://schemas.microsoft.com/office/drawing/2014/main" id="{037EBE59-4DDB-99CD-4B2F-ADC0799B4B06}"/>
              </a:ext>
            </a:extLst>
          </p:cNvPr>
          <p:cNvSpPr/>
          <p:nvPr>
            <p:custDataLst>
              <p:tags r:id="rId8"/>
            </p:custDataLst>
          </p:nvPr>
        </p:nvSpPr>
        <p:spPr bwMode="auto">
          <a:xfrm>
            <a:off x="996950" y="2811463"/>
            <a:ext cx="1322389" cy="355601"/>
          </a:xfrm>
          <a:custGeom>
            <a:avLst/>
            <a:gdLst/>
            <a:ahLst/>
            <a:cxnLst/>
            <a:rect l="0" t="0" r="0" b="0"/>
            <a:pathLst>
              <a:path w="1322389" h="355601">
                <a:moveTo>
                  <a:pt x="0" y="355600"/>
                </a:moveTo>
                <a:lnTo>
                  <a:pt x="1322388"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55A1660F-6898-6A9D-7099-038721C8AB82}"/>
              </a:ext>
            </a:extLst>
          </p:cNvPr>
          <p:cNvSpPr/>
          <p:nvPr>
            <p:custDataLst>
              <p:tags r:id="rId9"/>
            </p:custDataLst>
          </p:nvPr>
        </p:nvSpPr>
        <p:spPr bwMode="auto">
          <a:xfrm>
            <a:off x="996950" y="2868613"/>
            <a:ext cx="1322389" cy="355601"/>
          </a:xfrm>
          <a:custGeom>
            <a:avLst/>
            <a:gdLst/>
            <a:ahLst/>
            <a:cxnLst/>
            <a:rect l="0" t="0" r="0" b="0"/>
            <a:pathLst>
              <a:path w="1322389" h="355601">
                <a:moveTo>
                  <a:pt x="0" y="355600"/>
                </a:moveTo>
                <a:lnTo>
                  <a:pt x="1322388"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16E965DD-3EB9-E37C-F454-C0FB7EADAE23}"/>
              </a:ext>
            </a:extLst>
          </p:cNvPr>
          <p:cNvSpPr/>
          <p:nvPr>
            <p:custDataLst>
              <p:tags r:id="rId10"/>
            </p:custDataLst>
          </p:nvPr>
        </p:nvSpPr>
        <p:spPr bwMode="auto">
          <a:xfrm>
            <a:off x="996950" y="3617913"/>
            <a:ext cx="1322389" cy="355601"/>
          </a:xfrm>
          <a:custGeom>
            <a:avLst/>
            <a:gdLst/>
            <a:ahLst/>
            <a:cxnLst/>
            <a:rect l="0" t="0" r="0" b="0"/>
            <a:pathLst>
              <a:path w="1322389" h="355601">
                <a:moveTo>
                  <a:pt x="0" y="355600"/>
                </a:moveTo>
                <a:lnTo>
                  <a:pt x="1322388"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Shape 10">
            <a:extLst>
              <a:ext uri="{FF2B5EF4-FFF2-40B4-BE49-F238E27FC236}">
                <a16:creationId xmlns:a16="http://schemas.microsoft.com/office/drawing/2014/main" id="{56136B52-048E-ED48-71EF-203C9FD8A85B}"/>
              </a:ext>
            </a:extLst>
          </p:cNvPr>
          <p:cNvSpPr/>
          <p:nvPr>
            <p:custDataLst>
              <p:tags r:id="rId11"/>
            </p:custDataLst>
          </p:nvPr>
        </p:nvSpPr>
        <p:spPr bwMode="auto">
          <a:xfrm>
            <a:off x="996950" y="3675063"/>
            <a:ext cx="1322389" cy="355601"/>
          </a:xfrm>
          <a:custGeom>
            <a:avLst/>
            <a:gdLst/>
            <a:ahLst/>
            <a:cxnLst/>
            <a:rect l="0" t="0" r="0" b="0"/>
            <a:pathLst>
              <a:path w="1322389" h="355601">
                <a:moveTo>
                  <a:pt x="0" y="355600"/>
                </a:moveTo>
                <a:lnTo>
                  <a:pt x="1322388"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FCCDDF1-B2BA-E6DA-B7F0-9B1C4B0BABD7}"/>
              </a:ext>
            </a:extLst>
          </p:cNvPr>
          <p:cNvCxnSpPr/>
          <p:nvPr>
            <p:custDataLst>
              <p:tags r:id="rId12"/>
            </p:custDataLst>
          </p:nvPr>
        </p:nvCxnSpPr>
        <p:spPr bwMode="auto">
          <a:xfrm flipH="1">
            <a:off x="2332038" y="2443163"/>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70"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1462088" y="3157538"/>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913863C-FC64-4079-9D82-7B94C9AE24B3}" type="datetime'7''''''''''5''''''.''''''''''''7''''''''''%'''''''''''''''''">
              <a:rPr lang="en-US" altLang="en-US" sz="1000" smtClean="0">
                <a:solidFill>
                  <a:schemeClr val="bg1"/>
                </a:solidFill>
              </a:rPr>
              <a:pPr marL="0" lvl="0" indent="0" algn="ctr">
                <a:spcBef>
                  <a:spcPct val="0"/>
                </a:spcBef>
                <a:spcAft>
                  <a:spcPct val="0"/>
                </a:spcAft>
                <a:buNone/>
              </a:pPr>
              <a:t>75.7%</a:t>
            </a:fld>
            <a:endParaRPr lang="en-US" sz="1000">
              <a:solidFill>
                <a:schemeClr val="bg1"/>
              </a:solidFill>
            </a:endParaRPr>
          </a:p>
        </p:txBody>
      </p:sp>
      <p:sp>
        <p:nvSpPr>
          <p:cNvPr id="571"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1462088" y="3902075"/>
            <a:ext cx="392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8B89DC-7AE2-47B8-964C-5AAAB7635A49}" type="datetime'''''''''1''5''''''''''''''''''''''''''''.''''5''''''''%'''''">
              <a:rPr lang="en-US" altLang="en-US" sz="1000" smtClean="0">
                <a:solidFill>
                  <a:schemeClr val="bg1"/>
                </a:solidFill>
              </a:rPr>
              <a:pPr marL="0" lvl="0" indent="0" algn="ctr">
                <a:spcBef>
                  <a:spcPct val="0"/>
                </a:spcBef>
                <a:spcAft>
                  <a:spcPct val="0"/>
                </a:spcAft>
                <a:buNone/>
              </a:pPr>
              <a:t>15.5%</a:t>
            </a:fld>
            <a:endParaRPr lang="en-US" sz="1000">
              <a:solidFill>
                <a:schemeClr val="bg1"/>
              </a:solidFill>
            </a:endParaRPr>
          </a:p>
        </p:txBody>
      </p:sp>
      <p:sp>
        <p:nvSpPr>
          <p:cNvPr id="3"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1500188" y="5818188"/>
            <a:ext cx="315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DB0037-5A45-4A38-ABC6-CA3A5B51B5E6}" type="datetime'''M''''''''''a''''''''''''''''''''s''''''s'''''''''">
              <a:rPr lang="en-US" altLang="en-US" sz="1000" smtClean="0"/>
              <a:pPr marL="0" lvl="0" indent="0" algn="ctr">
                <a:spcBef>
                  <a:spcPct val="0"/>
                </a:spcBef>
                <a:spcAft>
                  <a:spcPct val="0"/>
                </a:spcAft>
                <a:buNone/>
              </a:pPr>
              <a:t>Mass</a:t>
            </a:fld>
            <a:endParaRPr lang="en-US" sz="1000"/>
          </a:p>
        </p:txBody>
      </p:sp>
      <p:sp>
        <p:nvSpPr>
          <p:cNvPr id="1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586038" y="2374900"/>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A2F33A-53AB-488C-B401-952F3B2C6756}" type="datetime'''''1''''''''''''0''''''''0''''''''''''''''''%'''''''''''">
              <a:rPr lang="en-US" altLang="en-US" sz="900" smtClean="0">
                <a:effectLst/>
              </a:rPr>
              <a:pPr marL="0" lvl="0" indent="0">
                <a:spcBef>
                  <a:spcPct val="0"/>
                </a:spcBef>
                <a:spcAft>
                  <a:spcPct val="0"/>
                </a:spcAft>
                <a:buNone/>
              </a:pPr>
              <a:t>100%</a:t>
            </a:fld>
            <a:endParaRPr lang="en-US" sz="90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395413" y="2265363"/>
            <a:ext cx="5238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4BA1301-1D96-43A0-9868-EE1D295FC1AD}" type="datetime'1'''''''''''''''''',''''''''''''''''''''''''4''''7''3''''.''6'">
              <a:rPr lang="en-US" altLang="en-US" sz="1000" smtClean="0"/>
              <a:pPr marL="0" lvl="0" indent="0" algn="ctr">
                <a:spcBef>
                  <a:spcPct val="0"/>
                </a:spcBef>
                <a:spcAft>
                  <a:spcPct val="0"/>
                </a:spcAft>
                <a:buNone/>
              </a:pPr>
              <a:t>1,473.6</a:t>
            </a:fld>
            <a:r>
              <a:rPr lang="en-US" altLang="en-US" sz="1000"/>
              <a:t> t</a:t>
            </a:r>
            <a:endParaRPr lang="en-US" sz="1000"/>
          </a:p>
        </p:txBody>
      </p:sp>
      <p:sp>
        <p:nvSpPr>
          <p:cNvPr id="519"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1809750" y="5534025"/>
            <a:ext cx="322263" cy="152400"/>
          </a:xfrm>
          <a:prstGeom prst="rect">
            <a:avLst/>
          </a:prstGeom>
          <a:solidFill>
            <a:srgbClr val="DFE5EF"/>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9373F08-69C2-41AC-A09B-FBF7E38417A8}" type="datetime'''''''''0''''.''''3''''''%'''''''''">
              <a:rPr lang="en-US" altLang="en-US" sz="1000" smtClean="0">
                <a:effectLst/>
              </a:rPr>
              <a:pPr marL="0" lvl="0" indent="0" algn="ctr">
                <a:spcBef>
                  <a:spcPct val="0"/>
                </a:spcBef>
                <a:spcAft>
                  <a:spcPct val="0"/>
                </a:spcAft>
                <a:buNone/>
              </a:pPr>
              <a:t>0.3%</a:t>
            </a:fld>
            <a:endParaRPr lang="en-US" sz="1000"/>
          </a:p>
        </p:txBody>
      </p:sp>
      <p:sp>
        <p:nvSpPr>
          <p:cNvPr id="521" name="Text Placeholder 10">
            <a:extLst>
              <a:ext uri="{FF2B5EF4-FFF2-40B4-BE49-F238E27FC236}">
                <a16:creationId xmlns:a16="http://schemas.microsoft.com/office/drawing/2014/main" id="{3EB24DD2-50F1-083A-9CB7-A2B2F58933E3}"/>
              </a:ext>
            </a:extLst>
          </p:cNvPr>
          <p:cNvSpPr>
            <a:spLocks noGrp="1"/>
          </p:cNvSpPr>
          <p:nvPr>
            <p:custDataLst>
              <p:tags r:id="rId19"/>
            </p:custDataLst>
          </p:nvPr>
        </p:nvSpPr>
        <p:spPr bwMode="gray">
          <a:xfrm>
            <a:off x="1185863" y="5567363"/>
            <a:ext cx="322263" cy="152400"/>
          </a:xfrm>
          <a:prstGeom prst="rect">
            <a:avLst/>
          </a:prstGeom>
          <a:solidFill>
            <a:srgbClr val="364D6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9E55FE-0CD9-4555-9B51-1A67A7CB95CB}" type="datetime'''''''''''0''''''''''''''''''.1''''%'''''''''''''''">
              <a:rPr lang="en-US" altLang="en-US" sz="1000" smtClean="0">
                <a:solidFill>
                  <a:schemeClr val="bg1"/>
                </a:solidFill>
                <a:effectLst/>
              </a:rPr>
              <a:pPr marL="0" lvl="0" indent="0" algn="ctr">
                <a:spcBef>
                  <a:spcPct val="0"/>
                </a:spcBef>
                <a:spcAft>
                  <a:spcPct val="0"/>
                </a:spcAft>
                <a:buNone/>
              </a:pPr>
              <a:t>0.1%</a:t>
            </a:fld>
            <a:endParaRPr lang="en-US" sz="1000">
              <a:solidFill>
                <a:schemeClr val="bg1"/>
              </a:solidFill>
            </a:endParaRPr>
          </a:p>
        </p:txBody>
      </p:sp>
      <p:graphicFrame>
        <p:nvGraphicFramePr>
          <p:cNvPr id="575" name="Chart 574">
            <a:extLst>
              <a:ext uri="{FF2B5EF4-FFF2-40B4-BE49-F238E27FC236}">
                <a16:creationId xmlns:a16="http://schemas.microsoft.com/office/drawing/2014/main" id="{F6ED2274-C79C-9A60-7BB1-A332EBA42284}"/>
              </a:ext>
            </a:extLst>
          </p:cNvPr>
          <p:cNvGraphicFramePr/>
          <p:nvPr>
            <p:custDataLst>
              <p:tags r:id="rId20"/>
            </p:custDataLst>
            <p:extLst>
              <p:ext uri="{D42A27DB-BD31-4B8C-83A1-F6EECF244321}">
                <p14:modId xmlns:p14="http://schemas.microsoft.com/office/powerpoint/2010/main" val="3264438920"/>
              </p:ext>
            </p:extLst>
          </p:nvPr>
        </p:nvGraphicFramePr>
        <p:xfrm>
          <a:off x="3148013" y="2217738"/>
          <a:ext cx="2524125" cy="3783012"/>
        </p:xfrm>
        <a:graphic>
          <a:graphicData uri="http://schemas.openxmlformats.org/drawingml/2006/chart">
            <c:chart xmlns:c="http://schemas.openxmlformats.org/drawingml/2006/chart" xmlns:r="http://schemas.openxmlformats.org/officeDocument/2006/relationships" r:id="rId65"/>
          </a:graphicData>
        </a:graphic>
      </p:graphicFrame>
      <p:cxnSp>
        <p:nvCxnSpPr>
          <p:cNvPr id="341" name="Straight Connector 340">
            <a:extLst>
              <a:ext uri="{FF2B5EF4-FFF2-40B4-BE49-F238E27FC236}">
                <a16:creationId xmlns:a16="http://schemas.microsoft.com/office/drawing/2014/main" id="{1E69FDC3-E6C3-71E2-CEA9-14759FB0884B}"/>
              </a:ext>
            </a:extLst>
          </p:cNvPr>
          <p:cNvCxnSpPr/>
          <p:nvPr>
            <p:custDataLst>
              <p:tags r:id="rId21"/>
            </p:custDataLst>
          </p:nvPr>
        </p:nvCxnSpPr>
        <p:spPr bwMode="auto">
          <a:xfrm flipH="1">
            <a:off x="5032375" y="2443163"/>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80" name="Text Placeholder 10">
            <a:extLst>
              <a:ext uri="{FF2B5EF4-FFF2-40B4-BE49-F238E27FC236}">
                <a16:creationId xmlns:a16="http://schemas.microsoft.com/office/drawing/2014/main" id="{6A2BEF23-9090-1BE8-30F2-538A78549877}"/>
              </a:ext>
            </a:extLst>
          </p:cNvPr>
          <p:cNvSpPr>
            <a:spLocks noGrp="1"/>
          </p:cNvSpPr>
          <p:nvPr>
            <p:custDataLst>
              <p:tags r:id="rId22"/>
            </p:custDataLst>
          </p:nvPr>
        </p:nvSpPr>
        <p:spPr bwMode="auto">
          <a:xfrm>
            <a:off x="4238625" y="5818188"/>
            <a:ext cx="3429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5538C2-B7C5-4846-9F7D-F841BD06D3C6}" type="datetime'''''''''''''C''O''''''''''''''2''''''''''''''''''''''''e'''">
              <a:rPr lang="en-US" altLang="en-US" sz="1000" smtClean="0"/>
              <a:pPr marL="0" lvl="0" indent="0" algn="ctr">
                <a:spcBef>
                  <a:spcPct val="0"/>
                </a:spcBef>
                <a:spcAft>
                  <a:spcPct val="0"/>
                </a:spcAft>
                <a:buNone/>
              </a:pPr>
              <a:t>CO2e</a:t>
            </a:fld>
            <a:endParaRPr lang="en-US" sz="1000"/>
          </a:p>
        </p:txBody>
      </p:sp>
      <p:sp>
        <p:nvSpPr>
          <p:cNvPr id="374" name="Text Placeholder 10">
            <a:extLst>
              <a:ext uri="{FF2B5EF4-FFF2-40B4-BE49-F238E27FC236}">
                <a16:creationId xmlns:a16="http://schemas.microsoft.com/office/drawing/2014/main" id="{7551C9F2-7083-1D74-8405-63A96943145D}"/>
              </a:ext>
            </a:extLst>
          </p:cNvPr>
          <p:cNvSpPr>
            <a:spLocks noGrp="1"/>
          </p:cNvSpPr>
          <p:nvPr>
            <p:custDataLst>
              <p:tags r:id="rId23"/>
            </p:custDataLst>
          </p:nvPr>
        </p:nvSpPr>
        <p:spPr bwMode="auto">
          <a:xfrm>
            <a:off x="5286375" y="2374900"/>
            <a:ext cx="3365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CE48B58-C170-420A-AFFB-062265961C38}" type="datetime'1''''''''''''''''''''''''''0''0%'''''''''''''''''''''''">
              <a:rPr lang="en-US" altLang="en-US" sz="900" smtClean="0"/>
              <a:pPr marL="0" lvl="0" indent="0">
                <a:spcBef>
                  <a:spcPct val="0"/>
                </a:spcBef>
                <a:spcAft>
                  <a:spcPct val="0"/>
                </a:spcAft>
                <a:buNone/>
              </a:pPr>
              <a:t>100%</a:t>
            </a:fld>
            <a:r>
              <a:rPr lang="en-US" altLang="en-US" sz="900"/>
              <a:t>*</a:t>
            </a:r>
            <a:endParaRPr lang="en-US" sz="900"/>
          </a:p>
        </p:txBody>
      </p:sp>
      <p:sp>
        <p:nvSpPr>
          <p:cNvPr id="376" name="Text Placeholder 10">
            <a:extLst>
              <a:ext uri="{FF2B5EF4-FFF2-40B4-BE49-F238E27FC236}">
                <a16:creationId xmlns:a16="http://schemas.microsoft.com/office/drawing/2014/main" id="{3DBB279C-87D5-265E-68F6-F2183D844696}"/>
              </a:ext>
            </a:extLst>
          </p:cNvPr>
          <p:cNvSpPr>
            <a:spLocks noGrp="1"/>
          </p:cNvSpPr>
          <p:nvPr>
            <p:custDataLst>
              <p:tags r:id="rId24"/>
            </p:custDataLst>
          </p:nvPr>
        </p:nvSpPr>
        <p:spPr bwMode="gray">
          <a:xfrm>
            <a:off x="4098925" y="2265363"/>
            <a:ext cx="6223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A670EF-EFAC-419E-A4B2-42D763E7D4A3}" type="datetime'''''''''''''961'''''''''''''''''''''''''''''''''">
              <a:rPr lang="en-US" altLang="en-US" sz="1000" smtClean="0"/>
              <a:pPr marL="0" lvl="0" indent="0" algn="ctr">
                <a:spcBef>
                  <a:spcPct val="0"/>
                </a:spcBef>
                <a:spcAft>
                  <a:spcPct val="0"/>
                </a:spcAft>
                <a:buNone/>
              </a:pPr>
              <a:t>961</a:t>
            </a:fld>
            <a:r>
              <a:rPr lang="en-US" altLang="en-US" sz="1000"/>
              <a:t> tCO</a:t>
            </a:r>
            <a:r>
              <a:rPr lang="en-US" altLang="en-US" sz="1000" baseline="-25000"/>
              <a:t>2</a:t>
            </a:r>
            <a:r>
              <a:rPr lang="en-US" altLang="en-US" sz="1000"/>
              <a:t>e</a:t>
            </a:r>
            <a:endParaRPr lang="en-US" sz="1000"/>
          </a:p>
        </p:txBody>
      </p:sp>
      <p:sp>
        <p:nvSpPr>
          <p:cNvPr id="559"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963988" y="5543550"/>
            <a:ext cx="322263" cy="152400"/>
          </a:xfrm>
          <a:prstGeom prst="rect">
            <a:avLst/>
          </a:prstGeom>
          <a:solidFill>
            <a:srgbClr val="364D6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17CFDA-0911-49E1-8AE3-4226C1A1CB3A}" type="datetime'''''''''''''''''''''''''''''2.''''''''5''''''%'">
              <a:rPr lang="en-US" altLang="en-US" sz="1000" smtClean="0">
                <a:solidFill>
                  <a:schemeClr val="bg1"/>
                </a:solidFill>
                <a:effectLst/>
              </a:rPr>
              <a:pPr marL="0" lvl="0" indent="0" algn="ctr">
                <a:spcBef>
                  <a:spcPct val="0"/>
                </a:spcBef>
                <a:spcAft>
                  <a:spcPct val="0"/>
                </a:spcAft>
                <a:buNone/>
              </a:pPr>
              <a:t>2.5%</a:t>
            </a:fld>
            <a:endParaRPr lang="en-US" sz="1000">
              <a:solidFill>
                <a:schemeClr val="bg1"/>
              </a:solidFill>
            </a:endParaRPr>
          </a:p>
        </p:txBody>
      </p:sp>
      <p:sp>
        <p:nvSpPr>
          <p:cNvPr id="661" name="Text Placeholder 10">
            <a:extLst>
              <a:ext uri="{FF2B5EF4-FFF2-40B4-BE49-F238E27FC236}">
                <a16:creationId xmlns:a16="http://schemas.microsoft.com/office/drawing/2014/main" id="{1ADF99F5-8AE2-5344-8FE4-74B8B54030C7}"/>
              </a:ext>
            </a:extLst>
          </p:cNvPr>
          <p:cNvSpPr>
            <a:spLocks noGrp="1"/>
          </p:cNvSpPr>
          <p:nvPr>
            <p:custDataLst>
              <p:tags r:id="rId26"/>
            </p:custDataLst>
          </p:nvPr>
        </p:nvSpPr>
        <p:spPr bwMode="auto">
          <a:xfrm>
            <a:off x="329184" y="1554480"/>
            <a:ext cx="4850402" cy="21589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400" b="1" dirty="0">
                <a:solidFill>
                  <a:srgbClr val="000000"/>
                </a:solidFill>
                <a:ea typeface="+mn-lt"/>
                <a:cs typeface="+mn-lt"/>
              </a:rPr>
              <a:t>Mass and respective CO</a:t>
            </a:r>
            <a:r>
              <a:rPr lang="en-US" sz="1400" b="1" baseline="-25000" dirty="0">
                <a:solidFill>
                  <a:srgbClr val="000000"/>
                </a:solidFill>
                <a:ea typeface="+mn-lt"/>
                <a:cs typeface="+mn-lt"/>
              </a:rPr>
              <a:t>2</a:t>
            </a:r>
            <a:r>
              <a:rPr lang="en-US" sz="1400" b="1" dirty="0">
                <a:solidFill>
                  <a:srgbClr val="000000"/>
                </a:solidFill>
                <a:ea typeface="+mn-lt"/>
                <a:cs typeface="+mn-lt"/>
              </a:rPr>
              <a:t>e emissions for raw materials in a Gamesa 2 MW turbine</a:t>
            </a:r>
            <a:endParaRPr lang="en-US" sz="1400" dirty="0"/>
          </a:p>
        </p:txBody>
      </p:sp>
      <p:sp>
        <p:nvSpPr>
          <p:cNvPr id="690" name="Rectangle 689">
            <a:extLst>
              <a:ext uri="{FF2B5EF4-FFF2-40B4-BE49-F238E27FC236}">
                <a16:creationId xmlns:a16="http://schemas.microsoft.com/office/drawing/2014/main" id="{7F3DCCCF-D05A-92DC-0711-E04F054F0248}"/>
              </a:ext>
            </a:extLst>
          </p:cNvPr>
          <p:cNvSpPr/>
          <p:nvPr>
            <p:custDataLst>
              <p:tags r:id="rId27"/>
            </p:custDataLst>
          </p:nvPr>
        </p:nvSpPr>
        <p:spPr bwMode="auto">
          <a:xfrm>
            <a:off x="6005513" y="24987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1" name="Rectangle 690">
            <a:extLst>
              <a:ext uri="{FF2B5EF4-FFF2-40B4-BE49-F238E27FC236}">
                <a16:creationId xmlns:a16="http://schemas.microsoft.com/office/drawing/2014/main" id="{886CAC0D-BAE5-BD8B-74F9-F8BEE933DDF3}"/>
              </a:ext>
            </a:extLst>
          </p:cNvPr>
          <p:cNvSpPr/>
          <p:nvPr>
            <p:custDataLst>
              <p:tags r:id="rId28"/>
            </p:custDataLst>
          </p:nvPr>
        </p:nvSpPr>
        <p:spPr bwMode="auto">
          <a:xfrm>
            <a:off x="6005513" y="2701925"/>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2" name="Rectangle 691">
            <a:extLst>
              <a:ext uri="{FF2B5EF4-FFF2-40B4-BE49-F238E27FC236}">
                <a16:creationId xmlns:a16="http://schemas.microsoft.com/office/drawing/2014/main" id="{4242D026-3E66-8CA7-22BC-D113D666EDA3}"/>
              </a:ext>
            </a:extLst>
          </p:cNvPr>
          <p:cNvSpPr/>
          <p:nvPr>
            <p:custDataLst>
              <p:tags r:id="rId29"/>
            </p:custDataLst>
          </p:nvPr>
        </p:nvSpPr>
        <p:spPr bwMode="auto">
          <a:xfrm>
            <a:off x="6005513" y="2905125"/>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3" name="Rectangle 692">
            <a:extLst>
              <a:ext uri="{FF2B5EF4-FFF2-40B4-BE49-F238E27FC236}">
                <a16:creationId xmlns:a16="http://schemas.microsoft.com/office/drawing/2014/main" id="{731BAB2D-DCC4-1F93-1F4E-95230034C020}"/>
              </a:ext>
            </a:extLst>
          </p:cNvPr>
          <p:cNvSpPr/>
          <p:nvPr>
            <p:custDataLst>
              <p:tags r:id="rId30"/>
            </p:custDataLst>
          </p:nvPr>
        </p:nvSpPr>
        <p:spPr bwMode="auto">
          <a:xfrm>
            <a:off x="6005513" y="3108325"/>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4" name="Rectangle 693">
            <a:extLst>
              <a:ext uri="{FF2B5EF4-FFF2-40B4-BE49-F238E27FC236}">
                <a16:creationId xmlns:a16="http://schemas.microsoft.com/office/drawing/2014/main" id="{8BDDFCB1-87F9-1638-55C7-2ED8B8B3471E}"/>
              </a:ext>
            </a:extLst>
          </p:cNvPr>
          <p:cNvSpPr/>
          <p:nvPr>
            <p:custDataLst>
              <p:tags r:id="rId31"/>
            </p:custDataLst>
          </p:nvPr>
        </p:nvSpPr>
        <p:spPr bwMode="auto">
          <a:xfrm>
            <a:off x="6005513" y="33115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5" name="Rectangle 694">
            <a:extLst>
              <a:ext uri="{FF2B5EF4-FFF2-40B4-BE49-F238E27FC236}">
                <a16:creationId xmlns:a16="http://schemas.microsoft.com/office/drawing/2014/main" id="{8108D60C-45E2-9E4F-BBA8-A3F8872F2AD7}"/>
              </a:ext>
            </a:extLst>
          </p:cNvPr>
          <p:cNvSpPr/>
          <p:nvPr>
            <p:custDataLst>
              <p:tags r:id="rId32"/>
            </p:custDataLst>
          </p:nvPr>
        </p:nvSpPr>
        <p:spPr bwMode="auto">
          <a:xfrm>
            <a:off x="6005513" y="3514725"/>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6" name="Rectangle 695">
            <a:extLst>
              <a:ext uri="{FF2B5EF4-FFF2-40B4-BE49-F238E27FC236}">
                <a16:creationId xmlns:a16="http://schemas.microsoft.com/office/drawing/2014/main" id="{41C8F62C-34C7-E68E-53CA-1C31C403A843}"/>
              </a:ext>
            </a:extLst>
          </p:cNvPr>
          <p:cNvSpPr/>
          <p:nvPr>
            <p:custDataLst>
              <p:tags r:id="rId33"/>
            </p:custDataLst>
          </p:nvPr>
        </p:nvSpPr>
        <p:spPr bwMode="auto">
          <a:xfrm>
            <a:off x="6005513" y="3717925"/>
            <a:ext cx="179388" cy="133350"/>
          </a:xfrm>
          <a:prstGeom prst="rect">
            <a:avLst/>
          </a:prstGeom>
          <a:solidFill>
            <a:srgbClr val="DFE5E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7" name="Rectangle 696">
            <a:extLst>
              <a:ext uri="{FF2B5EF4-FFF2-40B4-BE49-F238E27FC236}">
                <a16:creationId xmlns:a16="http://schemas.microsoft.com/office/drawing/2014/main" id="{03FD8F08-F7E8-19BA-7462-34C389CF9C9C}"/>
              </a:ext>
            </a:extLst>
          </p:cNvPr>
          <p:cNvSpPr/>
          <p:nvPr>
            <p:custDataLst>
              <p:tags r:id="rId34"/>
            </p:custDataLst>
          </p:nvPr>
        </p:nvSpPr>
        <p:spPr bwMode="auto">
          <a:xfrm>
            <a:off x="6005513" y="4124325"/>
            <a:ext cx="179388" cy="133350"/>
          </a:xfrm>
          <a:prstGeom prst="rect">
            <a:avLst/>
          </a:prstGeom>
          <a:solidFill>
            <a:srgbClr val="C3CFE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8" name="Rectangle 697">
            <a:extLst>
              <a:ext uri="{FF2B5EF4-FFF2-40B4-BE49-F238E27FC236}">
                <a16:creationId xmlns:a16="http://schemas.microsoft.com/office/drawing/2014/main" id="{E062ADD7-BCE9-AD1C-619F-D327AE389B01}"/>
              </a:ext>
            </a:extLst>
          </p:cNvPr>
          <p:cNvSpPr/>
          <p:nvPr>
            <p:custDataLst>
              <p:tags r:id="rId35"/>
            </p:custDataLst>
          </p:nvPr>
        </p:nvSpPr>
        <p:spPr bwMode="auto">
          <a:xfrm>
            <a:off x="6005513" y="4327525"/>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9" name="Rectangle 698">
            <a:extLst>
              <a:ext uri="{FF2B5EF4-FFF2-40B4-BE49-F238E27FC236}">
                <a16:creationId xmlns:a16="http://schemas.microsoft.com/office/drawing/2014/main" id="{3230045C-AA9E-6E4C-190F-8E3E16932516}"/>
              </a:ext>
            </a:extLst>
          </p:cNvPr>
          <p:cNvSpPr/>
          <p:nvPr>
            <p:custDataLst>
              <p:tags r:id="rId36"/>
            </p:custDataLst>
          </p:nvPr>
        </p:nvSpPr>
        <p:spPr bwMode="auto">
          <a:xfrm>
            <a:off x="6005513" y="4530725"/>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00" name="Rectangle 699">
            <a:extLst>
              <a:ext uri="{FF2B5EF4-FFF2-40B4-BE49-F238E27FC236}">
                <a16:creationId xmlns:a16="http://schemas.microsoft.com/office/drawing/2014/main" id="{8257636F-293B-1669-CDEA-BAB2C16AC438}"/>
              </a:ext>
            </a:extLst>
          </p:cNvPr>
          <p:cNvSpPr/>
          <p:nvPr>
            <p:custDataLst>
              <p:tags r:id="rId37"/>
            </p:custDataLst>
          </p:nvPr>
        </p:nvSpPr>
        <p:spPr bwMode="auto">
          <a:xfrm>
            <a:off x="6005513" y="4733925"/>
            <a:ext cx="179388" cy="133350"/>
          </a:xfrm>
          <a:prstGeom prst="rect">
            <a:avLst/>
          </a:prstGeom>
          <a:solidFill>
            <a:srgbClr val="4C6C9C"/>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02" name="Rectangle 701">
            <a:extLst>
              <a:ext uri="{FF2B5EF4-FFF2-40B4-BE49-F238E27FC236}">
                <a16:creationId xmlns:a16="http://schemas.microsoft.com/office/drawing/2014/main" id="{117AB30A-CAB9-38C4-AB54-C24A3DFFFB7B}"/>
              </a:ext>
            </a:extLst>
          </p:cNvPr>
          <p:cNvSpPr/>
          <p:nvPr>
            <p:custDataLst>
              <p:tags r:id="rId38"/>
            </p:custDataLst>
          </p:nvPr>
        </p:nvSpPr>
        <p:spPr bwMode="auto">
          <a:xfrm>
            <a:off x="6005513" y="4937125"/>
            <a:ext cx="179388" cy="133350"/>
          </a:xfrm>
          <a:prstGeom prst="rect">
            <a:avLst/>
          </a:prstGeom>
          <a:solidFill>
            <a:srgbClr val="96969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03" name="Rectangle 702">
            <a:extLst>
              <a:ext uri="{FF2B5EF4-FFF2-40B4-BE49-F238E27FC236}">
                <a16:creationId xmlns:a16="http://schemas.microsoft.com/office/drawing/2014/main" id="{E9154B68-1EDD-9671-F0B2-392DC10A6F25}"/>
              </a:ext>
            </a:extLst>
          </p:cNvPr>
          <p:cNvSpPr/>
          <p:nvPr>
            <p:custDataLst>
              <p:tags r:id="rId39"/>
            </p:custDataLst>
          </p:nvPr>
        </p:nvSpPr>
        <p:spPr bwMode="auto">
          <a:xfrm>
            <a:off x="6005513" y="5140325"/>
            <a:ext cx="179388" cy="13335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61" name="Rectangle 560">
            <a:extLst>
              <a:ext uri="{FF2B5EF4-FFF2-40B4-BE49-F238E27FC236}">
                <a16:creationId xmlns:a16="http://schemas.microsoft.com/office/drawing/2014/main" id="{E8458640-E428-1BE2-E3D1-6F20096D4C98}"/>
              </a:ext>
            </a:extLst>
          </p:cNvPr>
          <p:cNvSpPr/>
          <p:nvPr>
            <p:custDataLst>
              <p:tags r:id="rId40"/>
            </p:custDataLst>
          </p:nvPr>
        </p:nvSpPr>
        <p:spPr bwMode="auto">
          <a:xfrm>
            <a:off x="6005513" y="3921125"/>
            <a:ext cx="179387" cy="133350"/>
          </a:xfrm>
          <a:prstGeom prst="rect">
            <a:avLst/>
          </a:prstGeom>
          <a:solidFill>
            <a:srgbClr val="364D6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71" name="Text Placeholder 10">
            <a:extLst>
              <a:ext uri="{FF2B5EF4-FFF2-40B4-BE49-F238E27FC236}">
                <a16:creationId xmlns:a16="http://schemas.microsoft.com/office/drawing/2014/main" id="{08CA9116-0A19-2DC7-FB9C-FF5846299951}"/>
              </a:ext>
            </a:extLst>
          </p:cNvPr>
          <p:cNvSpPr>
            <a:spLocks noGrp="1"/>
          </p:cNvSpPr>
          <p:nvPr>
            <p:custDataLst>
              <p:tags r:id="rId41"/>
            </p:custDataLst>
          </p:nvPr>
        </p:nvSpPr>
        <p:spPr bwMode="auto">
          <a:xfrm>
            <a:off x="6235700" y="2493963"/>
            <a:ext cx="512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9DE947E-3F21-49F3-B654-CE74901D0406}" type="datetime'''Con''''''''''''''cr''''''e''''''''''''''te'''''''''">
              <a:rPr lang="en-US" altLang="en-US" sz="1000" smtClean="0"/>
              <a:pPr marL="0" lvl="0" indent="0">
                <a:spcBef>
                  <a:spcPct val="0"/>
                </a:spcBef>
                <a:spcAft>
                  <a:spcPct val="0"/>
                </a:spcAft>
                <a:buNone/>
              </a:pPr>
              <a:t>Concrete</a:t>
            </a:fld>
            <a:endParaRPr lang="en-US" sz="1000"/>
          </a:p>
        </p:txBody>
      </p:sp>
      <p:sp>
        <p:nvSpPr>
          <p:cNvPr id="372" name="Text Placeholder 10">
            <a:extLst>
              <a:ext uri="{FF2B5EF4-FFF2-40B4-BE49-F238E27FC236}">
                <a16:creationId xmlns:a16="http://schemas.microsoft.com/office/drawing/2014/main" id="{1ED3DFB6-C8B8-C5C2-4E9F-2F188B398866}"/>
              </a:ext>
            </a:extLst>
          </p:cNvPr>
          <p:cNvSpPr>
            <a:spLocks noGrp="1"/>
          </p:cNvSpPr>
          <p:nvPr>
            <p:custDataLst>
              <p:tags r:id="rId42"/>
            </p:custDataLst>
          </p:nvPr>
        </p:nvSpPr>
        <p:spPr bwMode="auto">
          <a:xfrm>
            <a:off x="6235700" y="2697163"/>
            <a:ext cx="576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E80EB7D-27E2-42AF-859B-055D8C4CDF91}" type="datetime'''''''A''''''l''l''''''o''y'' s''''''teel'''''''">
              <a:rPr lang="en-US" altLang="en-US" sz="1000" smtClean="0"/>
              <a:pPr marL="0" lvl="0" indent="0">
                <a:spcBef>
                  <a:spcPct val="0"/>
                </a:spcBef>
                <a:spcAft>
                  <a:spcPct val="0"/>
                </a:spcAft>
                <a:buNone/>
              </a:pPr>
              <a:t>Alloy steel</a:t>
            </a:fld>
            <a:endParaRPr lang="en-US" sz="1000"/>
          </a:p>
        </p:txBody>
      </p:sp>
      <p:sp>
        <p:nvSpPr>
          <p:cNvPr id="373" name="Text Placeholder 10">
            <a:extLst>
              <a:ext uri="{FF2B5EF4-FFF2-40B4-BE49-F238E27FC236}">
                <a16:creationId xmlns:a16="http://schemas.microsoft.com/office/drawing/2014/main" id="{AD8DC3D3-6779-8A4B-1910-D68DC791A2A4}"/>
              </a:ext>
            </a:extLst>
          </p:cNvPr>
          <p:cNvSpPr>
            <a:spLocks noGrp="1"/>
          </p:cNvSpPr>
          <p:nvPr>
            <p:custDataLst>
              <p:tags r:id="rId43"/>
            </p:custDataLst>
          </p:nvPr>
        </p:nvSpPr>
        <p:spPr bwMode="auto">
          <a:xfrm>
            <a:off x="6235700" y="2900363"/>
            <a:ext cx="933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5C7D2FF-61E8-41AD-AD39-26C192754655}" type="datetime'Cor''''r''''u''g''''''''ated'''' ''''s''t''''ee''''''''''''l'">
              <a:rPr lang="en-US" altLang="en-US" sz="1000" smtClean="0"/>
              <a:pPr marL="0" lvl="0" indent="0">
                <a:spcBef>
                  <a:spcPct val="0"/>
                </a:spcBef>
                <a:spcAft>
                  <a:spcPct val="0"/>
                </a:spcAft>
                <a:buNone/>
              </a:pPr>
              <a:t>Corrugated steel</a:t>
            </a:fld>
            <a:endParaRPr lang="en-US" sz="1000"/>
          </a:p>
        </p:txBody>
      </p:sp>
      <p:sp>
        <p:nvSpPr>
          <p:cNvPr id="377" name="Text Placeholder 10">
            <a:extLst>
              <a:ext uri="{FF2B5EF4-FFF2-40B4-BE49-F238E27FC236}">
                <a16:creationId xmlns:a16="http://schemas.microsoft.com/office/drawing/2014/main" id="{0781CD58-B791-8C23-6B40-2FF9B4AA8EF7}"/>
              </a:ext>
            </a:extLst>
          </p:cNvPr>
          <p:cNvSpPr>
            <a:spLocks noGrp="1"/>
          </p:cNvSpPr>
          <p:nvPr>
            <p:custDataLst>
              <p:tags r:id="rId44"/>
            </p:custDataLst>
          </p:nvPr>
        </p:nvSpPr>
        <p:spPr bwMode="auto">
          <a:xfrm>
            <a:off x="6235700" y="3103563"/>
            <a:ext cx="506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D1D59F3-984F-4ABA-9E10-93A1C923FA83}" type="datetime'''''''''''''C''''''''''a''''''s''t i''''''''''''''''r''on'''''">
              <a:rPr lang="en-US" altLang="en-US" sz="1000" smtClean="0"/>
              <a:pPr marL="0" lvl="0" indent="0">
                <a:spcBef>
                  <a:spcPct val="0"/>
                </a:spcBef>
                <a:spcAft>
                  <a:spcPct val="0"/>
                </a:spcAft>
                <a:buNone/>
              </a:pPr>
              <a:t>Cast iron</a:t>
            </a:fld>
            <a:endParaRPr lang="en-US" sz="1000"/>
          </a:p>
        </p:txBody>
      </p:sp>
      <p:sp>
        <p:nvSpPr>
          <p:cNvPr id="378" name="Text Placeholder 10">
            <a:extLst>
              <a:ext uri="{FF2B5EF4-FFF2-40B4-BE49-F238E27FC236}">
                <a16:creationId xmlns:a16="http://schemas.microsoft.com/office/drawing/2014/main" id="{56458C9B-020C-F2C3-2AA7-4C5BFA687438}"/>
              </a:ext>
            </a:extLst>
          </p:cNvPr>
          <p:cNvSpPr>
            <a:spLocks noGrp="1"/>
          </p:cNvSpPr>
          <p:nvPr>
            <p:custDataLst>
              <p:tags r:id="rId45"/>
            </p:custDataLst>
          </p:nvPr>
        </p:nvSpPr>
        <p:spPr bwMode="auto">
          <a:xfrm>
            <a:off x="6235700" y="3306763"/>
            <a:ext cx="865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High-alloy steel</a:t>
            </a:r>
            <a:endParaRPr lang="en-US" sz="1000"/>
          </a:p>
        </p:txBody>
      </p:sp>
      <p:sp>
        <p:nvSpPr>
          <p:cNvPr id="379" name="Text Placeholder 10">
            <a:extLst>
              <a:ext uri="{FF2B5EF4-FFF2-40B4-BE49-F238E27FC236}">
                <a16:creationId xmlns:a16="http://schemas.microsoft.com/office/drawing/2014/main" id="{A0CDB977-D7F7-FA71-C52B-CCEE31896F1F}"/>
              </a:ext>
            </a:extLst>
          </p:cNvPr>
          <p:cNvSpPr>
            <a:spLocks noGrp="1"/>
          </p:cNvSpPr>
          <p:nvPr>
            <p:custDataLst>
              <p:tags r:id="rId46"/>
            </p:custDataLst>
          </p:nvPr>
        </p:nvSpPr>
        <p:spPr bwMode="auto">
          <a:xfrm>
            <a:off x="6235700" y="3509963"/>
            <a:ext cx="584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58A4EF8-F75E-4962-B69B-8BF6BEB60262}" type="datetime'F''''ib''''''''''e''''''''''''''rg''''''''''l''''''''as''s'''">
              <a:rPr lang="en-US" altLang="en-US" sz="1000" smtClean="0"/>
              <a:pPr marL="0" lvl="0" indent="0">
                <a:spcBef>
                  <a:spcPct val="0"/>
                </a:spcBef>
                <a:spcAft>
                  <a:spcPct val="0"/>
                </a:spcAft>
                <a:buNone/>
              </a:pPr>
              <a:t>Fiberglass</a:t>
            </a:fld>
            <a:endParaRPr lang="en-US" sz="1000"/>
          </a:p>
        </p:txBody>
      </p:sp>
      <p:sp>
        <p:nvSpPr>
          <p:cNvPr id="381" name="Text Placeholder 10">
            <a:extLst>
              <a:ext uri="{FF2B5EF4-FFF2-40B4-BE49-F238E27FC236}">
                <a16:creationId xmlns:a16="http://schemas.microsoft.com/office/drawing/2014/main" id="{0381783B-DF9E-CC1E-05A4-197B85181BEE}"/>
              </a:ext>
            </a:extLst>
          </p:cNvPr>
          <p:cNvSpPr>
            <a:spLocks noGrp="1"/>
          </p:cNvSpPr>
          <p:nvPr>
            <p:custDataLst>
              <p:tags r:id="rId47"/>
            </p:custDataLst>
          </p:nvPr>
        </p:nvSpPr>
        <p:spPr bwMode="auto">
          <a:xfrm>
            <a:off x="6235700" y="3713163"/>
            <a:ext cx="563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F22D014-167C-4BFA-A9B0-FDCEEF28BE77}" type="datetime'''''''''''''Al''''''''''''''u''m''''i''''n''''u''''m'''">
              <a:rPr lang="en-US" altLang="en-US" sz="1000" smtClean="0"/>
              <a:pPr marL="0" lvl="0" indent="0">
                <a:spcBef>
                  <a:spcPct val="0"/>
                </a:spcBef>
                <a:spcAft>
                  <a:spcPct val="0"/>
                </a:spcAft>
                <a:buNone/>
              </a:pPr>
              <a:t>Aluminum</a:t>
            </a:fld>
            <a:endParaRPr lang="en-US" sz="1000"/>
          </a:p>
        </p:txBody>
      </p:sp>
      <p:sp>
        <p:nvSpPr>
          <p:cNvPr id="396" name="Text Placeholder 10">
            <a:extLst>
              <a:ext uri="{FF2B5EF4-FFF2-40B4-BE49-F238E27FC236}">
                <a16:creationId xmlns:a16="http://schemas.microsoft.com/office/drawing/2014/main" id="{5B8D5729-7643-5C55-D20E-CD3A0D0FF1C1}"/>
              </a:ext>
            </a:extLst>
          </p:cNvPr>
          <p:cNvSpPr>
            <a:spLocks noGrp="1"/>
          </p:cNvSpPr>
          <p:nvPr>
            <p:custDataLst>
              <p:tags r:id="rId48"/>
            </p:custDataLst>
          </p:nvPr>
        </p:nvSpPr>
        <p:spPr bwMode="auto">
          <a:xfrm>
            <a:off x="6235700" y="4119563"/>
            <a:ext cx="465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7A3DC42-F1BE-4B58-80FB-EA3E6583995D}" type="datetime'''''''''''Po''l''''y''''''''''''''''''''''me''''r'''''''''">
              <a:rPr lang="en-US" altLang="en-US" sz="1000" smtClean="0"/>
              <a:pPr marL="0" lvl="0" indent="0">
                <a:spcBef>
                  <a:spcPct val="0"/>
                </a:spcBef>
                <a:spcAft>
                  <a:spcPct val="0"/>
                </a:spcAft>
                <a:buNone/>
              </a:pPr>
              <a:t>Polymer</a:t>
            </a:fld>
            <a:endParaRPr lang="en-US" sz="1000"/>
          </a:p>
        </p:txBody>
      </p:sp>
      <p:sp>
        <p:nvSpPr>
          <p:cNvPr id="395" name="Text Placeholder 10">
            <a:extLst>
              <a:ext uri="{FF2B5EF4-FFF2-40B4-BE49-F238E27FC236}">
                <a16:creationId xmlns:a16="http://schemas.microsoft.com/office/drawing/2014/main" id="{F5CD33FC-B3B5-FF16-0B5B-FB672A18CE4A}"/>
              </a:ext>
            </a:extLst>
          </p:cNvPr>
          <p:cNvSpPr>
            <a:spLocks noGrp="1"/>
          </p:cNvSpPr>
          <p:nvPr>
            <p:custDataLst>
              <p:tags r:id="rId49"/>
            </p:custDataLst>
          </p:nvPr>
        </p:nvSpPr>
        <p:spPr bwMode="auto">
          <a:xfrm>
            <a:off x="6235700" y="4322763"/>
            <a:ext cx="414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246D81E-0DA6-4BA8-AFAD-AFDBEF4D6C76}" type="datetime'C''''''''''''''''''''o''''''''''''pp''''er'''">
              <a:rPr lang="en-US" altLang="en-US" sz="1000" smtClean="0"/>
              <a:pPr marL="0" lvl="0" indent="0">
                <a:spcBef>
                  <a:spcPct val="0"/>
                </a:spcBef>
                <a:spcAft>
                  <a:spcPct val="0"/>
                </a:spcAft>
                <a:buNone/>
              </a:pPr>
              <a:t>Copper</a:t>
            </a:fld>
            <a:endParaRPr lang="en-US" sz="1000"/>
          </a:p>
        </p:txBody>
      </p:sp>
      <p:sp>
        <p:nvSpPr>
          <p:cNvPr id="394" name="Text Placeholder 10">
            <a:extLst>
              <a:ext uri="{FF2B5EF4-FFF2-40B4-BE49-F238E27FC236}">
                <a16:creationId xmlns:a16="http://schemas.microsoft.com/office/drawing/2014/main" id="{2C9793C9-C7C3-FB3A-81E0-80BE6DEDBBFD}"/>
              </a:ext>
            </a:extLst>
          </p:cNvPr>
          <p:cNvSpPr>
            <a:spLocks noGrp="1"/>
          </p:cNvSpPr>
          <p:nvPr>
            <p:custDataLst>
              <p:tags r:id="rId50"/>
            </p:custDataLst>
          </p:nvPr>
        </p:nvSpPr>
        <p:spPr bwMode="auto">
          <a:xfrm>
            <a:off x="6235700" y="4525963"/>
            <a:ext cx="519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49290C7-5127-474E-A723-83BEF369E3E6}" type="datetime'''''''''A''dh''e''s''''''''''''''i''''v''''e'''''''''''''">
              <a:rPr lang="en-US" altLang="en-US" sz="1000" smtClean="0"/>
              <a:pPr marL="0" lvl="0" indent="0">
                <a:spcBef>
                  <a:spcPct val="0"/>
                </a:spcBef>
                <a:spcAft>
                  <a:spcPct val="0"/>
                </a:spcAft>
                <a:buNone/>
              </a:pPr>
              <a:t>Adhesive</a:t>
            </a:fld>
            <a:endParaRPr lang="en-US" sz="1000"/>
          </a:p>
        </p:txBody>
      </p:sp>
      <p:sp>
        <p:nvSpPr>
          <p:cNvPr id="393" name="Text Placeholder 10">
            <a:extLst>
              <a:ext uri="{FF2B5EF4-FFF2-40B4-BE49-F238E27FC236}">
                <a16:creationId xmlns:a16="http://schemas.microsoft.com/office/drawing/2014/main" id="{3C8AD2C8-DE68-0F2D-BB9D-FDB5C7A321EF}"/>
              </a:ext>
            </a:extLst>
          </p:cNvPr>
          <p:cNvSpPr>
            <a:spLocks noGrp="1"/>
          </p:cNvSpPr>
          <p:nvPr>
            <p:custDataLst>
              <p:tags r:id="rId51"/>
            </p:custDataLst>
          </p:nvPr>
        </p:nvSpPr>
        <p:spPr bwMode="auto">
          <a:xfrm>
            <a:off x="6235700" y="4729163"/>
            <a:ext cx="4556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2130AAE-EB6E-44A1-8ADF-03868EB53632}" type="datetime'P''''''''''''a''''''''in''''t''''''i''n''''g'''''">
              <a:rPr lang="en-US" altLang="en-US" sz="1000" smtClean="0"/>
              <a:pPr marL="0" lvl="0" indent="0">
                <a:spcBef>
                  <a:spcPct val="0"/>
                </a:spcBef>
                <a:spcAft>
                  <a:spcPct val="0"/>
                </a:spcAft>
                <a:buNone/>
              </a:pPr>
              <a:t>Painting</a:t>
            </a:fld>
            <a:endParaRPr lang="en-US" sz="1000"/>
          </a:p>
        </p:txBody>
      </p:sp>
      <p:sp>
        <p:nvSpPr>
          <p:cNvPr id="382" name="Text Placeholder 10">
            <a:extLst>
              <a:ext uri="{FF2B5EF4-FFF2-40B4-BE49-F238E27FC236}">
                <a16:creationId xmlns:a16="http://schemas.microsoft.com/office/drawing/2014/main" id="{7D2DB16D-87E5-A051-FDD1-571FB78F498C}"/>
              </a:ext>
            </a:extLst>
          </p:cNvPr>
          <p:cNvSpPr>
            <a:spLocks noGrp="1"/>
          </p:cNvSpPr>
          <p:nvPr>
            <p:custDataLst>
              <p:tags r:id="rId52"/>
            </p:custDataLst>
          </p:nvPr>
        </p:nvSpPr>
        <p:spPr bwMode="auto">
          <a:xfrm>
            <a:off x="6235700" y="4932363"/>
            <a:ext cx="519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8ED6301-749C-4C59-903E-BDF66F73324A}" type="datetime'''''''L''''u''''b''r''''''''''i''ca''''''''''n''''''''''''''t'">
              <a:rPr lang="en-US" altLang="en-US" sz="1000" smtClean="0"/>
              <a:pPr marL="0" lvl="0" indent="0">
                <a:spcBef>
                  <a:spcPct val="0"/>
                </a:spcBef>
                <a:spcAft>
                  <a:spcPct val="0"/>
                </a:spcAft>
                <a:buNone/>
              </a:pPr>
              <a:t>Lubricant</a:t>
            </a:fld>
            <a:endParaRPr lang="en-US" sz="1000"/>
          </a:p>
        </p:txBody>
      </p:sp>
      <p:sp>
        <p:nvSpPr>
          <p:cNvPr id="385" name="Text Placeholder 10">
            <a:extLst>
              <a:ext uri="{FF2B5EF4-FFF2-40B4-BE49-F238E27FC236}">
                <a16:creationId xmlns:a16="http://schemas.microsoft.com/office/drawing/2014/main" id="{B8B713EE-CE30-E644-8C41-1A51E44F669D}"/>
              </a:ext>
            </a:extLst>
          </p:cNvPr>
          <p:cNvSpPr>
            <a:spLocks noGrp="1"/>
          </p:cNvSpPr>
          <p:nvPr>
            <p:custDataLst>
              <p:tags r:id="rId53"/>
            </p:custDataLst>
          </p:nvPr>
        </p:nvSpPr>
        <p:spPr bwMode="auto">
          <a:xfrm>
            <a:off x="6235700" y="5135563"/>
            <a:ext cx="323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E53BA94-0EEB-48C6-B124-861F150C8714}" type="datetime'B''r''''a''''''''''''''''''''s''s'''''''''''''''''''''''''">
              <a:rPr lang="en-US" altLang="en-US" sz="1000" smtClean="0"/>
              <a:pPr marL="0" lvl="0" indent="0">
                <a:spcBef>
                  <a:spcPct val="0"/>
                </a:spcBef>
                <a:spcAft>
                  <a:spcPct val="0"/>
                </a:spcAft>
                <a:buNone/>
              </a:pPr>
              <a:t>Brass</a:t>
            </a:fld>
            <a:endParaRPr lang="en-US" sz="1000"/>
          </a:p>
        </p:txBody>
      </p:sp>
      <p:sp>
        <p:nvSpPr>
          <p:cNvPr id="557" name="Text Placeholder 10">
            <a:extLst>
              <a:ext uri="{FF2B5EF4-FFF2-40B4-BE49-F238E27FC236}">
                <a16:creationId xmlns:a16="http://schemas.microsoft.com/office/drawing/2014/main" id="{9364D5CD-6128-A4CF-FC26-A98A899A312B}"/>
              </a:ext>
            </a:extLst>
          </p:cNvPr>
          <p:cNvSpPr>
            <a:spLocks noGrp="1"/>
          </p:cNvSpPr>
          <p:nvPr>
            <p:custDataLst>
              <p:tags r:id="rId54"/>
            </p:custDataLst>
          </p:nvPr>
        </p:nvSpPr>
        <p:spPr bwMode="auto">
          <a:xfrm>
            <a:off x="6235700" y="3916363"/>
            <a:ext cx="6191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268F3F7-A6AD-405D-984B-16D58731F130}" type="datetime'''Ele''c''t''r''''''''''o''''''''''''''''''''nic''s'''''''''">
              <a:rPr lang="en-US" altLang="en-US" sz="1000" smtClean="0"/>
              <a:pPr marL="0" lvl="0" indent="0">
                <a:spcBef>
                  <a:spcPct val="0"/>
                </a:spcBef>
                <a:spcAft>
                  <a:spcPct val="0"/>
                </a:spcAft>
                <a:buNone/>
              </a:pPr>
              <a:t>Electronics</a:t>
            </a:fld>
            <a:endParaRPr lang="en-US" sz="1000"/>
          </a:p>
        </p:txBody>
      </p:sp>
      <p:sp>
        <p:nvSpPr>
          <p:cNvPr id="713" name="TextBox 8">
            <a:extLst>
              <a:ext uri="{FF2B5EF4-FFF2-40B4-BE49-F238E27FC236}">
                <a16:creationId xmlns:a16="http://schemas.microsoft.com/office/drawing/2014/main" id="{0E0FB1DA-9E2E-CFBC-76E2-31CBFAC0CCF6}"/>
              </a:ext>
            </a:extLst>
          </p:cNvPr>
          <p:cNvSpPr txBox="1"/>
          <p:nvPr/>
        </p:nvSpPr>
        <p:spPr bwMode="gray">
          <a:xfrm>
            <a:off x="7835642" y="1554480"/>
            <a:ext cx="3902333" cy="2900363"/>
          </a:xfrm>
          <a:prstGeom prst="rect">
            <a:avLst/>
          </a:prstGeom>
          <a:solidFill>
            <a:srgbClr val="E3E8EE"/>
          </a:solidFill>
        </p:spPr>
        <p:txBody>
          <a:bodyPr wrap="square" lIns="137160" tIns="137160" rIns="274320" bIns="137160" rtlCol="0" anchor="t">
            <a:noAutofit/>
          </a:bodyPr>
          <a:lstStyle/>
          <a:p>
            <a:pPr marL="0" indent="0">
              <a:spcAft>
                <a:spcPts val="600"/>
              </a:spcAft>
              <a:buNone/>
            </a:pPr>
            <a:r>
              <a:rPr lang="en-US" sz="1250" b="1" dirty="0"/>
              <a:t>Observations</a:t>
            </a:r>
          </a:p>
          <a:p>
            <a:pPr marL="173736" indent="-173736">
              <a:spcBef>
                <a:spcPts val="0"/>
              </a:spcBef>
              <a:spcAft>
                <a:spcPts val="400"/>
              </a:spcAft>
              <a:buFont typeface="Arial" panose="020B0604020202020204" pitchFamily="34" charset="0"/>
              <a:buChar char="•"/>
            </a:pPr>
            <a:r>
              <a:rPr lang="en-US" sz="1050" b="1" dirty="0"/>
              <a:t>Concrete</a:t>
            </a:r>
            <a:r>
              <a:rPr lang="en-US" sz="1050" dirty="0"/>
              <a:t> </a:t>
            </a:r>
            <a:r>
              <a:rPr lang="en-US" sz="1050" b="1" dirty="0"/>
              <a:t>makes up three-quarters of the weight of a wind turbine but represents only 11% of emissions.</a:t>
            </a:r>
            <a:endParaRPr lang="en-US" sz="1050" dirty="0"/>
          </a:p>
          <a:p>
            <a:pPr marL="173736" indent="-173736">
              <a:spcBef>
                <a:spcPts val="0"/>
              </a:spcBef>
              <a:spcAft>
                <a:spcPts val="400"/>
              </a:spcAft>
              <a:buFont typeface="Arial" panose="020B0604020202020204" pitchFamily="34" charset="0"/>
              <a:buChar char="•"/>
            </a:pPr>
            <a:r>
              <a:rPr lang="en-US" sz="1050" b="1" dirty="0"/>
              <a:t>On the flip side, alloy steel makes up only 15.5% of the weight but represents 38.9% of the emissions.</a:t>
            </a:r>
          </a:p>
          <a:p>
            <a:pPr marL="173736" indent="-173736">
              <a:spcBef>
                <a:spcPts val="0"/>
              </a:spcBef>
              <a:spcAft>
                <a:spcPts val="400"/>
              </a:spcAft>
              <a:buFont typeface="Arial" panose="020B0604020202020204" pitchFamily="34" charset="0"/>
              <a:buChar char="•"/>
            </a:pPr>
            <a:r>
              <a:rPr lang="en-US" sz="1050" b="1" dirty="0"/>
              <a:t>Fiberglass has the highest emission density, as it represents only 1.1% of the weight but 14.7% of the emissions.</a:t>
            </a:r>
          </a:p>
          <a:p>
            <a:pPr marL="173736" indent="-173736">
              <a:spcBef>
                <a:spcPts val="0"/>
              </a:spcBef>
              <a:spcAft>
                <a:spcPts val="400"/>
              </a:spcAft>
              <a:buFont typeface="Arial" panose="020B0604020202020204" pitchFamily="34" charset="0"/>
              <a:buChar char="•"/>
            </a:pPr>
            <a:r>
              <a:rPr lang="en-US" sz="1050" b="1" dirty="0"/>
              <a:t>Steel offers the largest opportunity to reduce total emissions from wind energy. </a:t>
            </a:r>
            <a:r>
              <a:rPr lang="en-US" sz="1050" dirty="0"/>
              <a:t>This can be achieved by using recycled steel and renewables in the steel production process.</a:t>
            </a:r>
          </a:p>
          <a:p>
            <a:pPr marL="173736" indent="-173736">
              <a:spcBef>
                <a:spcPts val="0"/>
              </a:spcBef>
              <a:spcAft>
                <a:spcPts val="400"/>
              </a:spcAft>
              <a:buFont typeface="Arial" panose="020B0604020202020204" pitchFamily="34" charset="0"/>
              <a:buChar char="•"/>
            </a:pPr>
            <a:r>
              <a:rPr lang="en-US" sz="1050" dirty="0"/>
              <a:t>Replacing the steel tower with a reinforced cement tower would decrease emissions by ~6% overall.</a:t>
            </a:r>
          </a:p>
          <a:p>
            <a:pPr marL="285750" indent="-285750">
              <a:spcBef>
                <a:spcPts val="600"/>
              </a:spcBef>
              <a:spcAft>
                <a:spcPts val="600"/>
              </a:spcAft>
              <a:buFont typeface="Arial" panose="020B0604020202020204" pitchFamily="34" charset="0"/>
              <a:buChar char="•"/>
            </a:pPr>
            <a:endParaRPr lang="en-US" sz="1050" dirty="0"/>
          </a:p>
          <a:p>
            <a:pPr marL="285750" indent="-285750">
              <a:spcBef>
                <a:spcPts val="600"/>
              </a:spcBef>
              <a:spcAft>
                <a:spcPts val="600"/>
              </a:spcAft>
              <a:buFont typeface="Arial" panose="020B0604020202020204" pitchFamily="34" charset="0"/>
              <a:buChar char="•"/>
            </a:pPr>
            <a:endParaRPr lang="en-US" sz="1050" dirty="0"/>
          </a:p>
        </p:txBody>
      </p:sp>
      <p:sp>
        <p:nvSpPr>
          <p:cNvPr id="2" name="TextBox 1">
            <a:extLst>
              <a:ext uri="{FF2B5EF4-FFF2-40B4-BE49-F238E27FC236}">
                <a16:creationId xmlns:a16="http://schemas.microsoft.com/office/drawing/2014/main" id="{7816F7DF-BFD8-8B8C-5A77-CC9FA73C65A2}"/>
              </a:ext>
            </a:extLst>
          </p:cNvPr>
          <p:cNvSpPr txBox="1"/>
          <p:nvPr/>
        </p:nvSpPr>
        <p:spPr bwMode="gray">
          <a:xfrm>
            <a:off x="2413" y="-103"/>
            <a:ext cx="4459288" cy="318924"/>
          </a:xfrm>
          <a:prstGeom prst="rect">
            <a:avLst/>
          </a:prstGeom>
          <a:solidFill>
            <a:schemeClr val="tx2"/>
          </a:solidFill>
        </p:spPr>
        <p:txBody>
          <a:bodyPr wrap="square" lIns="36000" tIns="36000" rIns="36000" bIns="36000" rtlCol="0">
            <a:spAutoFit/>
          </a:bodyPr>
          <a:lstStyle/>
          <a:p>
            <a:pPr marL="0" indent="0" algn="ctr">
              <a:buNone/>
              <a:defRPr/>
            </a:pPr>
            <a:r>
              <a:rPr lang="en-US" b="1" dirty="0"/>
              <a:t>Deep dive: Carbon intensity wind by material</a:t>
            </a:r>
            <a:endParaRPr kumimoji="0" lang="en-US" sz="1600" b="1" i="0" u="none" strike="noStrike" kern="1200" cap="none" spc="0" normalizeH="0" baseline="0" noProof="0" dirty="0">
              <a:ln>
                <a:noFill/>
              </a:ln>
              <a:effectLst/>
              <a:uLnTx/>
              <a:uFillTx/>
              <a:latin typeface="+mn-lt"/>
              <a:ea typeface="+mn-ea"/>
              <a:cs typeface="+mn-cs"/>
            </a:endParaRPr>
          </a:p>
        </p:txBody>
      </p:sp>
      <p:sp>
        <p:nvSpPr>
          <p:cNvPr id="30" name="Right Brace 29">
            <a:extLst>
              <a:ext uri="{FF2B5EF4-FFF2-40B4-BE49-F238E27FC236}">
                <a16:creationId xmlns:a16="http://schemas.microsoft.com/office/drawing/2014/main" id="{DB47DD7E-B737-9BE1-38DB-0DE92C2FD29C}"/>
              </a:ext>
            </a:extLst>
          </p:cNvPr>
          <p:cNvSpPr/>
          <p:nvPr/>
        </p:nvSpPr>
        <p:spPr bwMode="gray">
          <a:xfrm>
            <a:off x="2321088" y="5670442"/>
            <a:ext cx="120963" cy="91278"/>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e 30">
            <a:extLst>
              <a:ext uri="{FF2B5EF4-FFF2-40B4-BE49-F238E27FC236}">
                <a16:creationId xmlns:a16="http://schemas.microsoft.com/office/drawing/2014/main" id="{4D94F824-D23E-8D23-85BC-1DC20A9AFA5B}"/>
              </a:ext>
            </a:extLst>
          </p:cNvPr>
          <p:cNvSpPr/>
          <p:nvPr/>
        </p:nvSpPr>
        <p:spPr bwMode="gray">
          <a:xfrm>
            <a:off x="5005868" y="5676186"/>
            <a:ext cx="120963" cy="82980"/>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2" name="btfpColumnHeaderBoxText378665">
            <a:extLst>
              <a:ext uri="{FF2B5EF4-FFF2-40B4-BE49-F238E27FC236}">
                <a16:creationId xmlns:a16="http://schemas.microsoft.com/office/drawing/2014/main" id="{E9C46DE8-C1A5-7490-3260-2C65EEDF40AD}"/>
              </a:ext>
            </a:extLst>
          </p:cNvPr>
          <p:cNvSpPr txBox="1"/>
          <p:nvPr/>
        </p:nvSpPr>
        <p:spPr bwMode="gray">
          <a:xfrm>
            <a:off x="2457921" y="5435293"/>
            <a:ext cx="802391" cy="380552"/>
          </a:xfrm>
          <a:prstGeom prst="rect">
            <a:avLst/>
          </a:prstGeom>
          <a:noFill/>
        </p:spPr>
        <p:txBody>
          <a:bodyPr vert="horz" wrap="square" lIns="36036" tIns="36036" rIns="36036" bIns="36036" rtlCol="0" anchor="b">
            <a:spAutoFit/>
          </a:bodyPr>
          <a:lstStyle/>
          <a:p>
            <a:pPr marL="0" indent="0">
              <a:spcBef>
                <a:spcPts val="0"/>
              </a:spcBef>
              <a:buNone/>
            </a:pPr>
            <a:r>
              <a:rPr lang="en-US" sz="1000">
                <a:solidFill>
                  <a:srgbClr val="000000"/>
                </a:solidFill>
              </a:rPr>
              <a:t>Other: 0.6% </a:t>
            </a:r>
          </a:p>
        </p:txBody>
      </p:sp>
      <p:sp>
        <p:nvSpPr>
          <p:cNvPr id="565" name="btfpColumnHeaderBoxText378665">
            <a:extLst>
              <a:ext uri="{FF2B5EF4-FFF2-40B4-BE49-F238E27FC236}">
                <a16:creationId xmlns:a16="http://schemas.microsoft.com/office/drawing/2014/main" id="{4221DA8F-CFA1-F1FE-8571-768BEE73675A}"/>
              </a:ext>
            </a:extLst>
          </p:cNvPr>
          <p:cNvSpPr txBox="1"/>
          <p:nvPr/>
        </p:nvSpPr>
        <p:spPr bwMode="gray">
          <a:xfrm>
            <a:off x="5148759" y="5435293"/>
            <a:ext cx="802391" cy="380552"/>
          </a:xfrm>
          <a:prstGeom prst="rect">
            <a:avLst/>
          </a:prstGeom>
          <a:noFill/>
        </p:spPr>
        <p:txBody>
          <a:bodyPr vert="horz" wrap="square" lIns="36036" tIns="36036" rIns="36036" bIns="36036" rtlCol="0" anchor="b">
            <a:spAutoFit/>
          </a:bodyPr>
          <a:lstStyle/>
          <a:p>
            <a:pPr marL="0" indent="0">
              <a:spcBef>
                <a:spcPts val="0"/>
              </a:spcBef>
              <a:buNone/>
            </a:pPr>
            <a:r>
              <a:rPr lang="en-US" sz="1000">
                <a:solidFill>
                  <a:srgbClr val="000000"/>
                </a:solidFill>
              </a:rPr>
              <a:t>Other: 3.4%</a:t>
            </a:r>
          </a:p>
        </p:txBody>
      </p:sp>
      <p:cxnSp>
        <p:nvCxnSpPr>
          <p:cNvPr id="13" name="Straight Connector 12">
            <a:extLst>
              <a:ext uri="{FF2B5EF4-FFF2-40B4-BE49-F238E27FC236}">
                <a16:creationId xmlns:a16="http://schemas.microsoft.com/office/drawing/2014/main" id="{871ED53B-0C49-C2CF-957C-DFB3E618ACFC}"/>
              </a:ext>
            </a:extLst>
          </p:cNvPr>
          <p:cNvCxnSpPr>
            <a:cxnSpLocks/>
          </p:cNvCxnSpPr>
          <p:nvPr/>
        </p:nvCxnSpPr>
        <p:spPr bwMode="gray">
          <a:xfrm>
            <a:off x="281868" y="1812925"/>
            <a:ext cx="709798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591936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997854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1" name="think-cell Slide" r:id="rId123" imgW="592" imgH="591" progId="TCLayout.ActiveDocument.1">
                  <p:embed/>
                </p:oleObj>
              </mc:Choice>
              <mc:Fallback>
                <p:oleObj name="think-cell Slide" r:id="rId123" imgW="592" imgH="591" progId="TCLayout.ActiveDocument.1">
                  <p:embed/>
                  <p:pic>
                    <p:nvPicPr>
                      <p:cNvPr id="7" name="think-cell data - do not delete" hidden="1"/>
                      <p:cNvPicPr/>
                      <p:nvPr/>
                    </p:nvPicPr>
                    <p:blipFill>
                      <a:blip r:embed="rId124"/>
                      <a:stretch>
                        <a:fillRect/>
                      </a:stretch>
                    </p:blipFill>
                    <p:spPr>
                      <a:xfrm>
                        <a:off x="1588" y="1588"/>
                        <a:ext cx="1588" cy="1588"/>
                      </a:xfrm>
                      <a:prstGeom prst="rect">
                        <a:avLst/>
                      </a:prstGeom>
                    </p:spPr>
                  </p:pic>
                </p:oleObj>
              </mc:Fallback>
            </mc:AlternateContent>
          </a:graphicData>
        </a:graphic>
      </p:graphicFrame>
      <p:sp>
        <p:nvSpPr>
          <p:cNvPr id="1370" name="Rectangle 1369">
            <a:extLst>
              <a:ext uri="{FF2B5EF4-FFF2-40B4-BE49-F238E27FC236}">
                <a16:creationId xmlns:a16="http://schemas.microsoft.com/office/drawing/2014/main" id="{84421243-B46A-95CB-44F5-D5EFDE4B866A}"/>
              </a:ext>
            </a:extLst>
          </p:cNvPr>
          <p:cNvSpPr/>
          <p:nvPr/>
        </p:nvSpPr>
        <p:spPr bwMode="gray">
          <a:xfrm>
            <a:off x="2502042" y="2106613"/>
            <a:ext cx="2182020" cy="3267075"/>
          </a:xfrm>
          <a:prstGeom prst="rect">
            <a:avLst/>
          </a:prstGeom>
          <a:solidFill>
            <a:schemeClr val="accent5">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71" name="Rectangle 1370">
            <a:extLst>
              <a:ext uri="{FF2B5EF4-FFF2-40B4-BE49-F238E27FC236}">
                <a16:creationId xmlns:a16="http://schemas.microsoft.com/office/drawing/2014/main" id="{E2F887ED-5E9C-41E3-123C-DC44C0736CCB}"/>
              </a:ext>
            </a:extLst>
          </p:cNvPr>
          <p:cNvSpPr/>
          <p:nvPr/>
        </p:nvSpPr>
        <p:spPr bwMode="gray">
          <a:xfrm>
            <a:off x="4706429" y="2106613"/>
            <a:ext cx="1167321" cy="3267075"/>
          </a:xfrm>
          <a:prstGeom prst="rect">
            <a:avLst/>
          </a:prstGeom>
          <a:solidFill>
            <a:schemeClr val="accent6">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69" name="Rectangle 1368">
            <a:extLst>
              <a:ext uri="{FF2B5EF4-FFF2-40B4-BE49-F238E27FC236}">
                <a16:creationId xmlns:a16="http://schemas.microsoft.com/office/drawing/2014/main" id="{5A760E63-312A-6A02-32AE-AE9BD278EA20}"/>
              </a:ext>
            </a:extLst>
          </p:cNvPr>
          <p:cNvSpPr/>
          <p:nvPr/>
        </p:nvSpPr>
        <p:spPr bwMode="gray">
          <a:xfrm>
            <a:off x="1601788" y="2106613"/>
            <a:ext cx="877887" cy="3267075"/>
          </a:xfrm>
          <a:prstGeom prst="rect">
            <a:avLst/>
          </a:prstGeom>
          <a:solidFill>
            <a:srgbClr val="C5EEFF">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76" name="Rectangle 1375">
            <a:extLst>
              <a:ext uri="{FF2B5EF4-FFF2-40B4-BE49-F238E27FC236}">
                <a16:creationId xmlns:a16="http://schemas.microsoft.com/office/drawing/2014/main" id="{807D79D1-210C-0562-0DF4-69AD25F2BE1F}"/>
              </a:ext>
            </a:extLst>
          </p:cNvPr>
          <p:cNvSpPr/>
          <p:nvPr/>
        </p:nvSpPr>
        <p:spPr bwMode="gray">
          <a:xfrm>
            <a:off x="5889818" y="2106613"/>
            <a:ext cx="345720" cy="3267075"/>
          </a:xfrm>
          <a:prstGeom prst="rect">
            <a:avLst/>
          </a:prstGeom>
          <a:solidFill>
            <a:schemeClr val="accent3">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Title 5"/>
          <p:cNvSpPr>
            <a:spLocks noGrp="1"/>
          </p:cNvSpPr>
          <p:nvPr>
            <p:ph type="title"/>
          </p:nvPr>
        </p:nvSpPr>
        <p:spPr/>
        <p:txBody>
          <a:bodyPr vert="horz">
            <a:noAutofit/>
          </a:bodyPr>
          <a:lstStyle/>
          <a:p>
            <a:r>
              <a:rPr lang="en-US" dirty="0"/>
              <a:t>Turbine and </a:t>
            </a:r>
            <a:r>
              <a:rPr lang="en-US" dirty="0" err="1"/>
              <a:t>BoS</a:t>
            </a:r>
            <a:r>
              <a:rPr lang="en-US" dirty="0"/>
              <a:t> </a:t>
            </a:r>
            <a:r>
              <a:rPr lang="en-US" dirty="0" err="1"/>
              <a:t>CapEx</a:t>
            </a:r>
            <a:r>
              <a:rPr lang="en-US" dirty="0"/>
              <a:t> compose most of the LCOE, with </a:t>
            </a:r>
            <a:r>
              <a:rPr lang="en-US" dirty="0" err="1"/>
              <a:t>OpEx</a:t>
            </a:r>
            <a:r>
              <a:rPr lang="en-US" dirty="0"/>
              <a:t> representing around ~15% to 25% of cost</a:t>
            </a:r>
          </a:p>
        </p:txBody>
      </p:sp>
      <p:cxnSp>
        <p:nvCxnSpPr>
          <p:cNvPr id="285" name="Straight Connector 284">
            <a:extLst>
              <a:ext uri="{FF2B5EF4-FFF2-40B4-BE49-F238E27FC236}">
                <a16:creationId xmlns:a16="http://schemas.microsoft.com/office/drawing/2014/main" id="{1B0E1A6E-0578-3DBD-7D21-67FF298D84F1}"/>
              </a:ext>
            </a:extLst>
          </p:cNvPr>
          <p:cNvCxnSpPr/>
          <p:nvPr>
            <p:custDataLst>
              <p:tags r:id="rId4"/>
            </p:custDataLst>
          </p:nvPr>
        </p:nvCxnSpPr>
        <p:spPr bwMode="auto">
          <a:xfrm>
            <a:off x="5221289" y="246062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4" name="Straight Connector 283">
            <a:extLst>
              <a:ext uri="{FF2B5EF4-FFF2-40B4-BE49-F238E27FC236}">
                <a16:creationId xmlns:a16="http://schemas.microsoft.com/office/drawing/2014/main" id="{457A897E-6B11-E992-A557-639EF44475D7}"/>
              </a:ext>
            </a:extLst>
          </p:cNvPr>
          <p:cNvCxnSpPr/>
          <p:nvPr>
            <p:custDataLst>
              <p:tags r:id="rId5"/>
            </p:custDataLst>
          </p:nvPr>
        </p:nvCxnSpPr>
        <p:spPr bwMode="auto">
          <a:xfrm>
            <a:off x="4913314" y="246856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705DC92C-5692-EC5F-A9EC-2ED6D7200399}"/>
              </a:ext>
            </a:extLst>
          </p:cNvPr>
          <p:cNvCxnSpPr/>
          <p:nvPr>
            <p:custDataLst>
              <p:tags r:id="rId6"/>
            </p:custDataLst>
          </p:nvPr>
        </p:nvCxnSpPr>
        <p:spPr bwMode="auto">
          <a:xfrm>
            <a:off x="4605339" y="248285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2D823266-E187-6D0A-DCA3-121B82349FFA}"/>
              </a:ext>
            </a:extLst>
          </p:cNvPr>
          <p:cNvCxnSpPr/>
          <p:nvPr>
            <p:custDataLst>
              <p:tags r:id="rId7"/>
            </p:custDataLst>
          </p:nvPr>
        </p:nvCxnSpPr>
        <p:spPr bwMode="auto">
          <a:xfrm>
            <a:off x="4297364" y="250666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BF8D3628-B0FF-42A6-7D85-632075BA6BD9}"/>
              </a:ext>
            </a:extLst>
          </p:cNvPr>
          <p:cNvCxnSpPr/>
          <p:nvPr>
            <p:custDataLst>
              <p:tags r:id="rId8"/>
            </p:custDataLst>
          </p:nvPr>
        </p:nvCxnSpPr>
        <p:spPr bwMode="auto">
          <a:xfrm>
            <a:off x="3990975" y="2516188"/>
            <a:ext cx="134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45C2D10F-71B7-7474-417A-CEBC606339C8}"/>
              </a:ext>
            </a:extLst>
          </p:cNvPr>
          <p:cNvCxnSpPr/>
          <p:nvPr>
            <p:custDataLst>
              <p:tags r:id="rId9"/>
            </p:custDataLst>
          </p:nvPr>
        </p:nvCxnSpPr>
        <p:spPr bwMode="auto">
          <a:xfrm>
            <a:off x="3683001" y="252888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9" name="Straight Connector 278">
            <a:extLst>
              <a:ext uri="{FF2B5EF4-FFF2-40B4-BE49-F238E27FC236}">
                <a16:creationId xmlns:a16="http://schemas.microsoft.com/office/drawing/2014/main" id="{8547971D-8393-83C1-CC8C-50CD07D1DBFB}"/>
              </a:ext>
            </a:extLst>
          </p:cNvPr>
          <p:cNvCxnSpPr/>
          <p:nvPr>
            <p:custDataLst>
              <p:tags r:id="rId10"/>
            </p:custDataLst>
          </p:nvPr>
        </p:nvCxnSpPr>
        <p:spPr bwMode="auto">
          <a:xfrm>
            <a:off x="3375026" y="253523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C639E2AB-72EC-0211-E198-74E24E9EA575}"/>
              </a:ext>
            </a:extLst>
          </p:cNvPr>
          <p:cNvCxnSpPr/>
          <p:nvPr>
            <p:custDataLst>
              <p:tags r:id="rId11"/>
            </p:custDataLst>
          </p:nvPr>
        </p:nvCxnSpPr>
        <p:spPr bwMode="auto">
          <a:xfrm>
            <a:off x="3067051" y="254952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80713A52-03A9-AC3C-4D40-1F81D294FEAA}"/>
              </a:ext>
            </a:extLst>
          </p:cNvPr>
          <p:cNvCxnSpPr/>
          <p:nvPr>
            <p:custDataLst>
              <p:tags r:id="rId12"/>
            </p:custDataLst>
          </p:nvPr>
        </p:nvCxnSpPr>
        <p:spPr bwMode="auto">
          <a:xfrm>
            <a:off x="2759076" y="255111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29A3D304-6C3E-78BF-993C-F71E9B1DEB99}"/>
              </a:ext>
            </a:extLst>
          </p:cNvPr>
          <p:cNvCxnSpPr/>
          <p:nvPr>
            <p:custDataLst>
              <p:tags r:id="rId13"/>
            </p:custDataLst>
          </p:nvPr>
        </p:nvCxnSpPr>
        <p:spPr bwMode="auto">
          <a:xfrm>
            <a:off x="2451101" y="255428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5" name="Straight Connector 274">
            <a:extLst>
              <a:ext uri="{FF2B5EF4-FFF2-40B4-BE49-F238E27FC236}">
                <a16:creationId xmlns:a16="http://schemas.microsoft.com/office/drawing/2014/main" id="{2B2DCBF8-F4A3-932D-7F34-DB41FCE70E7E}"/>
              </a:ext>
            </a:extLst>
          </p:cNvPr>
          <p:cNvCxnSpPr/>
          <p:nvPr>
            <p:custDataLst>
              <p:tags r:id="rId14"/>
            </p:custDataLst>
          </p:nvPr>
        </p:nvCxnSpPr>
        <p:spPr bwMode="auto">
          <a:xfrm>
            <a:off x="2143126" y="258921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4B157D30-3981-3B0A-6ACD-3EEE0E0163F2}"/>
              </a:ext>
            </a:extLst>
          </p:cNvPr>
          <p:cNvCxnSpPr/>
          <p:nvPr>
            <p:custDataLst>
              <p:tags r:id="rId15"/>
            </p:custDataLst>
          </p:nvPr>
        </p:nvCxnSpPr>
        <p:spPr bwMode="auto">
          <a:xfrm>
            <a:off x="1835151" y="264953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153F128F-877C-68A1-0AB7-4BD85F321853}"/>
              </a:ext>
            </a:extLst>
          </p:cNvPr>
          <p:cNvCxnSpPr/>
          <p:nvPr>
            <p:custDataLst>
              <p:tags r:id="rId16"/>
            </p:custDataLst>
          </p:nvPr>
        </p:nvCxnSpPr>
        <p:spPr bwMode="auto">
          <a:xfrm>
            <a:off x="5529264" y="244475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FA542999-7C8F-0E2F-DAED-AA1A9B15A196}"/>
              </a:ext>
            </a:extLst>
          </p:cNvPr>
          <p:cNvCxnSpPr/>
          <p:nvPr>
            <p:custDataLst>
              <p:tags r:id="rId17"/>
            </p:custDataLst>
          </p:nvPr>
        </p:nvCxnSpPr>
        <p:spPr bwMode="auto">
          <a:xfrm>
            <a:off x="5837239" y="244475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a16="http://schemas.microsoft.com/office/drawing/2014/main" id="{00F0EBB0-F670-0F1E-6BA2-DEEE0EF5073C}"/>
              </a:ext>
            </a:extLst>
          </p:cNvPr>
          <p:cNvCxnSpPr/>
          <p:nvPr>
            <p:custDataLst>
              <p:tags r:id="rId18"/>
            </p:custDataLst>
          </p:nvPr>
        </p:nvCxnSpPr>
        <p:spPr bwMode="auto">
          <a:xfrm>
            <a:off x="6145214" y="235902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65" name="Rectangle 364">
            <a:extLst>
              <a:ext uri="{FF2B5EF4-FFF2-40B4-BE49-F238E27FC236}">
                <a16:creationId xmlns:a16="http://schemas.microsoft.com/office/drawing/2014/main" id="{2DB5E612-090E-459B-9D18-4D635EB72355}"/>
              </a:ext>
            </a:extLst>
          </p:cNvPr>
          <p:cNvSpPr/>
          <p:nvPr>
            <p:custDataLst>
              <p:tags r:id="rId19"/>
            </p:custDataLst>
          </p:nvPr>
        </p:nvSpPr>
        <p:spPr bwMode="auto">
          <a:xfrm>
            <a:off x="5665788" y="2441575"/>
            <a:ext cx="171450" cy="6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60" name="Rectangle 459">
            <a:extLst>
              <a:ext uri="{FF2B5EF4-FFF2-40B4-BE49-F238E27FC236}">
                <a16:creationId xmlns:a16="http://schemas.microsoft.com/office/drawing/2014/main" id="{55843DAC-FC24-AABE-86D6-C3612C221690}"/>
              </a:ext>
            </a:extLst>
          </p:cNvPr>
          <p:cNvSpPr/>
          <p:nvPr>
            <p:custDataLst>
              <p:tags r:id="rId20"/>
            </p:custDataLst>
          </p:nvPr>
        </p:nvSpPr>
        <p:spPr bwMode="auto">
          <a:xfrm>
            <a:off x="2587625" y="2551113"/>
            <a:ext cx="171450" cy="3175"/>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 name="Rectangle 35">
            <a:extLst>
              <a:ext uri="{FF2B5EF4-FFF2-40B4-BE49-F238E27FC236}">
                <a16:creationId xmlns:a16="http://schemas.microsoft.com/office/drawing/2014/main" id="{7EF69964-C7E8-48C9-BE03-3EDA4B6A790F}"/>
              </a:ext>
            </a:extLst>
          </p:cNvPr>
          <p:cNvSpPr/>
          <p:nvPr>
            <p:custDataLst>
              <p:tags r:id="rId21"/>
            </p:custDataLst>
          </p:nvPr>
        </p:nvSpPr>
        <p:spPr bwMode="auto">
          <a:xfrm>
            <a:off x="2895600" y="2549525"/>
            <a:ext cx="171450" cy="1588"/>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62" name="Rectangle 461">
            <a:extLst>
              <a:ext uri="{FF2B5EF4-FFF2-40B4-BE49-F238E27FC236}">
                <a16:creationId xmlns:a16="http://schemas.microsoft.com/office/drawing/2014/main" id="{7390DC81-BAC8-0B29-482A-CF83EF719DEA}"/>
              </a:ext>
            </a:extLst>
          </p:cNvPr>
          <p:cNvSpPr/>
          <p:nvPr>
            <p:custDataLst>
              <p:tags r:id="rId22"/>
            </p:custDataLst>
          </p:nvPr>
        </p:nvSpPr>
        <p:spPr bwMode="auto">
          <a:xfrm>
            <a:off x="3511550" y="2528888"/>
            <a:ext cx="171450"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64" name="Rectangle 463">
            <a:extLst>
              <a:ext uri="{FF2B5EF4-FFF2-40B4-BE49-F238E27FC236}">
                <a16:creationId xmlns:a16="http://schemas.microsoft.com/office/drawing/2014/main" id="{6204BB2C-2AB1-8367-3E79-0775E2055B34}"/>
              </a:ext>
            </a:extLst>
          </p:cNvPr>
          <p:cNvSpPr/>
          <p:nvPr>
            <p:custDataLst>
              <p:tags r:id="rId23"/>
            </p:custDataLst>
          </p:nvPr>
        </p:nvSpPr>
        <p:spPr bwMode="auto">
          <a:xfrm>
            <a:off x="4125913" y="2506663"/>
            <a:ext cx="171450" cy="9525"/>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66" name="Rectangle 465">
            <a:extLst>
              <a:ext uri="{FF2B5EF4-FFF2-40B4-BE49-F238E27FC236}">
                <a16:creationId xmlns:a16="http://schemas.microsoft.com/office/drawing/2014/main" id="{7321B678-71C0-8156-40B1-F4224073D9BF}"/>
              </a:ext>
            </a:extLst>
          </p:cNvPr>
          <p:cNvSpPr/>
          <p:nvPr>
            <p:custDataLst>
              <p:tags r:id="rId24"/>
            </p:custDataLst>
          </p:nvPr>
        </p:nvSpPr>
        <p:spPr bwMode="auto">
          <a:xfrm>
            <a:off x="5049838" y="2460625"/>
            <a:ext cx="171450" cy="7938"/>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aphicFrame>
        <p:nvGraphicFramePr>
          <p:cNvPr id="1373" name="Chart 1372">
            <a:extLst>
              <a:ext uri="{FF2B5EF4-FFF2-40B4-BE49-F238E27FC236}">
                <a16:creationId xmlns:a16="http://schemas.microsoft.com/office/drawing/2014/main" id="{580097C4-7FA0-F9C2-F3BD-28C95E5CB67D}"/>
              </a:ext>
            </a:extLst>
          </p:cNvPr>
          <p:cNvGraphicFramePr/>
          <p:nvPr>
            <p:custDataLst>
              <p:tags r:id="rId25"/>
            </p:custDataLst>
            <p:extLst>
              <p:ext uri="{D42A27DB-BD31-4B8C-83A1-F6EECF244321}">
                <p14:modId xmlns:p14="http://schemas.microsoft.com/office/powerpoint/2010/main" val="1521290800"/>
              </p:ext>
            </p:extLst>
          </p:nvPr>
        </p:nvGraphicFramePr>
        <p:xfrm>
          <a:off x="1512888" y="1223963"/>
          <a:ext cx="5091112" cy="1692275"/>
        </p:xfrm>
        <a:graphic>
          <a:graphicData uri="http://schemas.openxmlformats.org/drawingml/2006/chart">
            <c:chart xmlns:c="http://schemas.openxmlformats.org/drawingml/2006/chart" xmlns:r="http://schemas.openxmlformats.org/officeDocument/2006/relationships" r:id="rId125"/>
          </a:graphicData>
        </a:graphic>
      </p:graphicFrame>
      <p:cxnSp>
        <p:nvCxnSpPr>
          <p:cNvPr id="59" name="Straight Connector 58">
            <a:extLst>
              <a:ext uri="{FF2B5EF4-FFF2-40B4-BE49-F238E27FC236}">
                <a16:creationId xmlns:a16="http://schemas.microsoft.com/office/drawing/2014/main" id="{68550D66-731C-CEC1-730B-A69014410645}"/>
              </a:ext>
            </a:extLst>
          </p:cNvPr>
          <p:cNvCxnSpPr/>
          <p:nvPr>
            <p:custDataLst>
              <p:tags r:id="rId26"/>
            </p:custDataLst>
          </p:nvPr>
        </p:nvCxnSpPr>
        <p:spPr bwMode="auto">
          <a:xfrm>
            <a:off x="4827588" y="2443163"/>
            <a:ext cx="0" cy="317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8F108E85-4F61-1896-E970-9E2D4E0B5DB0}"/>
              </a:ext>
            </a:extLst>
          </p:cNvPr>
          <p:cNvCxnSpPr/>
          <p:nvPr>
            <p:custDataLst>
              <p:tags r:id="rId27"/>
            </p:custDataLst>
          </p:nvPr>
        </p:nvCxnSpPr>
        <p:spPr bwMode="auto">
          <a:xfrm>
            <a:off x="4519613" y="2457450"/>
            <a:ext cx="0" cy="365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C3308DC-929E-2FE2-9AB0-96594F14A116}"/>
              </a:ext>
            </a:extLst>
          </p:cNvPr>
          <p:cNvCxnSpPr/>
          <p:nvPr>
            <p:custDataLst>
              <p:tags r:id="rId28"/>
            </p:custDataLst>
          </p:nvPr>
        </p:nvCxnSpPr>
        <p:spPr bwMode="auto">
          <a:xfrm>
            <a:off x="4211638" y="2481263"/>
            <a:ext cx="0" cy="301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03F9E11-33EA-192C-40A3-0BD34C9B249E}"/>
              </a:ext>
            </a:extLst>
          </p:cNvPr>
          <p:cNvCxnSpPr/>
          <p:nvPr>
            <p:custDataLst>
              <p:tags r:id="rId29"/>
            </p:custDataLst>
          </p:nvPr>
        </p:nvCxnSpPr>
        <p:spPr bwMode="auto">
          <a:xfrm>
            <a:off x="3905250" y="2490788"/>
            <a:ext cx="0" cy="317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AA512E9-F707-30D8-A307-D79FCC072473}"/>
              </a:ext>
            </a:extLst>
          </p:cNvPr>
          <p:cNvCxnSpPr/>
          <p:nvPr>
            <p:custDataLst>
              <p:tags r:id="rId30"/>
            </p:custDataLst>
          </p:nvPr>
        </p:nvCxnSpPr>
        <p:spPr bwMode="auto">
          <a:xfrm>
            <a:off x="3597275" y="2503488"/>
            <a:ext cx="0" cy="28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995DD91-BEAF-35BA-C6F0-B83E03ADAE17}"/>
              </a:ext>
            </a:extLst>
          </p:cNvPr>
          <p:cNvCxnSpPr/>
          <p:nvPr>
            <p:custDataLst>
              <p:tags r:id="rId31"/>
            </p:custDataLst>
          </p:nvPr>
        </p:nvCxnSpPr>
        <p:spPr bwMode="auto">
          <a:xfrm>
            <a:off x="3289300" y="2509838"/>
            <a:ext cx="0" cy="317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32EA435-435C-39FD-2877-2C4396FF29E4}"/>
              </a:ext>
            </a:extLst>
          </p:cNvPr>
          <p:cNvCxnSpPr/>
          <p:nvPr>
            <p:custDataLst>
              <p:tags r:id="rId32"/>
            </p:custDataLst>
          </p:nvPr>
        </p:nvCxnSpPr>
        <p:spPr bwMode="auto">
          <a:xfrm>
            <a:off x="2981325" y="2524125"/>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412C59E-F921-5A46-D34C-54C8043E0FA8}"/>
              </a:ext>
            </a:extLst>
          </p:cNvPr>
          <p:cNvCxnSpPr/>
          <p:nvPr>
            <p:custDataLst>
              <p:tags r:id="rId33"/>
            </p:custDataLst>
          </p:nvPr>
        </p:nvCxnSpPr>
        <p:spPr bwMode="auto">
          <a:xfrm>
            <a:off x="2673350" y="2525713"/>
            <a:ext cx="0" cy="269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81C4AE1-42E7-4B5C-DBE4-F7A1E949BBCC}"/>
              </a:ext>
            </a:extLst>
          </p:cNvPr>
          <p:cNvCxnSpPr/>
          <p:nvPr>
            <p:custDataLst>
              <p:tags r:id="rId34"/>
            </p:custDataLst>
          </p:nvPr>
        </p:nvCxnSpPr>
        <p:spPr bwMode="auto">
          <a:xfrm>
            <a:off x="2365375" y="2528888"/>
            <a:ext cx="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001AED6-3A8B-E5E6-33EB-A75B406057D7}"/>
              </a:ext>
            </a:extLst>
          </p:cNvPr>
          <p:cNvCxnSpPr/>
          <p:nvPr>
            <p:custDataLst>
              <p:tags r:id="rId35"/>
            </p:custDataLst>
          </p:nvPr>
        </p:nvCxnSpPr>
        <p:spPr bwMode="auto">
          <a:xfrm>
            <a:off x="5443538" y="2419349"/>
            <a:ext cx="0" cy="333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A6CA4AB-B351-73FF-40CC-6272E730882E}"/>
              </a:ext>
            </a:extLst>
          </p:cNvPr>
          <p:cNvCxnSpPr/>
          <p:nvPr>
            <p:custDataLst>
              <p:tags r:id="rId36"/>
            </p:custDataLst>
          </p:nvPr>
        </p:nvCxnSpPr>
        <p:spPr bwMode="auto">
          <a:xfrm>
            <a:off x="5135563" y="2435225"/>
            <a:ext cx="0" cy="28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9BB8ADC-A282-EC30-B89B-3E94F27FEB27}"/>
              </a:ext>
            </a:extLst>
          </p:cNvPr>
          <p:cNvCxnSpPr/>
          <p:nvPr>
            <p:custDataLst>
              <p:tags r:id="rId37"/>
            </p:custDataLst>
          </p:nvPr>
        </p:nvCxnSpPr>
        <p:spPr bwMode="auto">
          <a:xfrm>
            <a:off x="2057400" y="2563813"/>
            <a:ext cx="0" cy="555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2876550" y="2371725"/>
            <a:ext cx="209550" cy="152400"/>
          </a:xfrm>
          <a:prstGeom prst="rect">
            <a:avLst/>
          </a:prstGeom>
          <a:noFill/>
          <a:ln>
            <a:noFill/>
          </a:ln>
          <a:effectLst/>
          <a:extLst>
            <a:ext uri="{909E8E84-426E-40DD-AFC4-6F175D3DCCD1}">
              <a14:hiddenFill xmlns:a14="http://schemas.microsoft.com/office/drawing/2010/main">
                <a:solidFill>
                  <a:schemeClr val="accent5"/>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484A988-3037-4772-A8F7-FDB557AE0A67}" type="datetime'''''''''''''''0''''''''''''''.''2'''''''''''''''''''''''''''''">
              <a:rPr lang="en-US" altLang="en-US" sz="1000" smtClean="0">
                <a:effectLst/>
              </a:rPr>
              <a:pPr marL="0" lvl="0" indent="0" algn="ctr">
                <a:spcBef>
                  <a:spcPct val="0"/>
                </a:spcBef>
                <a:spcAft>
                  <a:spcPct val="0"/>
                </a:spcAft>
                <a:buNone/>
              </a:pPr>
              <a:t>0.2</a:t>
            </a:fld>
            <a:endParaRPr lang="en-US" sz="1000"/>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919788" y="2325688"/>
            <a:ext cx="279400"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ABC305F-8B38-430E-9E89-FF09DE37D363}" type="datetime'''''''1''''''''0''''''.''''1'''''''''''''''''''''''''''''">
              <a:rPr lang="en-US" altLang="en-US" sz="1000" smtClean="0">
                <a:solidFill>
                  <a:schemeClr val="bg1"/>
                </a:solidFill>
                <a:effectLst/>
              </a:rPr>
              <a:pPr marL="0" lvl="0" indent="0" algn="ctr">
                <a:spcBef>
                  <a:spcPct val="0"/>
                </a:spcBef>
                <a:spcAft>
                  <a:spcPct val="0"/>
                </a:spcAft>
                <a:buNone/>
              </a:pPr>
              <a:t>10.1</a:t>
            </a:fld>
            <a:endParaRPr lang="en-US" sz="1000">
              <a:solidFill>
                <a:schemeClr val="bg1"/>
              </a:solidFill>
            </a:endParaRPr>
          </a:p>
        </p:txBody>
      </p:sp>
      <p:sp>
        <p:nvSpPr>
          <p:cNvPr id="1356" name="TextBox 8">
            <a:extLst>
              <a:ext uri="{FF2B5EF4-FFF2-40B4-BE49-F238E27FC236}">
                <a16:creationId xmlns:a16="http://schemas.microsoft.com/office/drawing/2014/main" id="{D458836B-F0E2-AF92-A12D-19E012CF8F18}"/>
              </a:ext>
            </a:extLst>
          </p:cNvPr>
          <p:cNvSpPr txBox="1"/>
          <p:nvPr/>
        </p:nvSpPr>
        <p:spPr bwMode="gray">
          <a:xfrm>
            <a:off x="7367587" y="1533106"/>
            <a:ext cx="4494212" cy="3639458"/>
          </a:xfrm>
          <a:prstGeom prst="rect">
            <a:avLst/>
          </a:prstGeom>
          <a:solidFill>
            <a:srgbClr val="E3E8EE"/>
          </a:solidFill>
        </p:spPr>
        <p:txBody>
          <a:bodyPr wrap="square" lIns="137160" tIns="137160" rIns="274320" bIns="137160" rtlCol="0" anchor="t">
            <a:spAutoFit/>
          </a:bodyPr>
          <a:lstStyle/>
          <a:p>
            <a:pPr marL="0" indent="0">
              <a:spcAft>
                <a:spcPts val="600"/>
              </a:spcAft>
              <a:buNone/>
            </a:pPr>
            <a:r>
              <a:rPr lang="en-US" sz="1250" b="1" dirty="0"/>
              <a:t>Observations</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0"/>
              </a:spcBef>
              <a:spcAft>
                <a:spcPts val="400"/>
              </a:spcAft>
            </a:pPr>
            <a:r>
              <a:rPr lang="en-US" sz="1050" b="1" dirty="0"/>
              <a:t>Among utility-scale wind projects:</a:t>
            </a:r>
          </a:p>
          <a:p>
            <a:pPr lvl="1">
              <a:spcBef>
                <a:spcPts val="0"/>
              </a:spcBef>
              <a:spcAft>
                <a:spcPts val="400"/>
              </a:spcAft>
            </a:pPr>
            <a:r>
              <a:rPr lang="en-US" sz="1050" b="1" dirty="0"/>
              <a:t>Onshore</a:t>
            </a:r>
            <a:r>
              <a:rPr lang="en-US" sz="1050" dirty="0"/>
              <a:t> represents the</a:t>
            </a:r>
            <a:r>
              <a:rPr lang="en-US" sz="1050" b="1" dirty="0"/>
              <a:t> most capacity (~90%).</a:t>
            </a:r>
          </a:p>
          <a:p>
            <a:pPr lvl="1">
              <a:spcBef>
                <a:spcPts val="0"/>
              </a:spcBef>
              <a:spcAft>
                <a:spcPts val="400"/>
              </a:spcAft>
            </a:pPr>
            <a:r>
              <a:rPr lang="en-US" sz="1050" b="1" dirty="0"/>
              <a:t>Offshore floating</a:t>
            </a:r>
            <a:r>
              <a:rPr lang="en-US" sz="1050" dirty="0"/>
              <a:t> is the </a:t>
            </a:r>
            <a:r>
              <a:rPr lang="en-US" sz="1050" b="1" dirty="0"/>
              <a:t>most expensive </a:t>
            </a:r>
            <a:r>
              <a:rPr lang="en-US" sz="1050" dirty="0"/>
              <a:t>($145/MWh) due to the elevated cost of the foundation and electrical infrastructure.</a:t>
            </a:r>
          </a:p>
          <a:p>
            <a:pPr>
              <a:spcBef>
                <a:spcPts val="0"/>
              </a:spcBef>
              <a:spcAft>
                <a:spcPts val="400"/>
              </a:spcAft>
            </a:pPr>
            <a:r>
              <a:rPr lang="en-US" sz="1050" b="1" dirty="0"/>
              <a:t>Capital expenditure </a:t>
            </a:r>
            <a:r>
              <a:rPr lang="en-US" sz="1050" dirty="0"/>
              <a:t>includes the turbine structure as well as </a:t>
            </a:r>
            <a:r>
              <a:rPr lang="en-US" sz="1050" b="1" dirty="0"/>
              <a:t>balance of system (BoS) </a:t>
            </a:r>
            <a:r>
              <a:rPr lang="en-US" sz="1050" dirty="0"/>
              <a:t>components.</a:t>
            </a:r>
          </a:p>
          <a:p>
            <a:pPr lvl="1">
              <a:spcBef>
                <a:spcPts val="0"/>
              </a:spcBef>
              <a:spcAft>
                <a:spcPts val="400"/>
              </a:spcAft>
            </a:pPr>
            <a:r>
              <a:rPr lang="en-US" sz="850" dirty="0"/>
              <a:t>The</a:t>
            </a:r>
            <a:r>
              <a:rPr lang="en-US" sz="850" b="1" dirty="0"/>
              <a:t> turbine/rotor, tower, and nacelle </a:t>
            </a:r>
            <a:r>
              <a:rPr lang="en-US" sz="850" dirty="0"/>
              <a:t>represent anywhere from ~20% to 40% of total cost.</a:t>
            </a:r>
          </a:p>
          <a:p>
            <a:pPr lvl="1">
              <a:spcBef>
                <a:spcPts val="0"/>
              </a:spcBef>
              <a:spcAft>
                <a:spcPts val="400"/>
              </a:spcAft>
            </a:pPr>
            <a:r>
              <a:rPr lang="en-US" sz="850" b="1" dirty="0"/>
              <a:t>BoS </a:t>
            </a:r>
            <a:r>
              <a:rPr lang="en-US" sz="850" dirty="0"/>
              <a:t>similarly is around ~20% to 40% of cost; the </a:t>
            </a:r>
            <a:r>
              <a:rPr lang="en-US" sz="850" b="1" dirty="0"/>
              <a:t>foundation</a:t>
            </a:r>
            <a:r>
              <a:rPr lang="en-US" sz="850" dirty="0"/>
              <a:t> and </a:t>
            </a:r>
            <a:r>
              <a:rPr lang="en-US" sz="850" b="1" dirty="0"/>
              <a:t>electrical infrastructure </a:t>
            </a:r>
            <a:r>
              <a:rPr lang="en-US" sz="850" dirty="0"/>
              <a:t>represent the largest contributor to BoS </a:t>
            </a:r>
            <a:r>
              <a:rPr lang="en-US" sz="850" dirty="0" err="1"/>
              <a:t>CapEx</a:t>
            </a:r>
            <a:r>
              <a:rPr lang="en-US" sz="850" dirty="0"/>
              <a:t>.</a:t>
            </a:r>
          </a:p>
          <a:p>
            <a:pPr lvl="1">
              <a:spcBef>
                <a:spcPts val="0"/>
              </a:spcBef>
              <a:spcAft>
                <a:spcPts val="400"/>
              </a:spcAft>
            </a:pPr>
            <a:r>
              <a:rPr lang="en-US" sz="850" b="1" dirty="0"/>
              <a:t>Turbine </a:t>
            </a:r>
            <a:r>
              <a:rPr lang="en-US" sz="850" b="1" dirty="0" err="1"/>
              <a:t>CapEx</a:t>
            </a:r>
            <a:r>
              <a:rPr lang="en-US" sz="850" b="1" dirty="0"/>
              <a:t> and BoS </a:t>
            </a:r>
            <a:r>
              <a:rPr lang="en-US" sz="850" b="1" dirty="0" err="1"/>
              <a:t>CapEx</a:t>
            </a:r>
            <a:r>
              <a:rPr lang="en-US" sz="850" b="1" dirty="0"/>
              <a:t> </a:t>
            </a:r>
            <a:r>
              <a:rPr lang="en-US" sz="850" dirty="0"/>
              <a:t>collectively</a:t>
            </a:r>
            <a:r>
              <a:rPr lang="en-US" sz="850" b="1" dirty="0"/>
              <a:t> </a:t>
            </a:r>
            <a:r>
              <a:rPr lang="en-US" sz="850" dirty="0"/>
              <a:t>represent</a:t>
            </a:r>
            <a:r>
              <a:rPr lang="en-US" sz="850" b="1" dirty="0"/>
              <a:t> </a:t>
            </a:r>
            <a:r>
              <a:rPr lang="en-US" sz="850" dirty="0"/>
              <a:t>roughly 60% of total cost</a:t>
            </a:r>
            <a:r>
              <a:rPr lang="en-US" sz="850" b="1" dirty="0"/>
              <a:t>.</a:t>
            </a:r>
          </a:p>
          <a:p>
            <a:pPr lvl="1">
              <a:spcBef>
                <a:spcPts val="0"/>
              </a:spcBef>
              <a:spcAft>
                <a:spcPts val="400"/>
              </a:spcAft>
            </a:pPr>
            <a:r>
              <a:rPr lang="en-US" sz="850" dirty="0"/>
              <a:t>Financial </a:t>
            </a:r>
            <a:r>
              <a:rPr lang="en-US" sz="850" dirty="0" err="1"/>
              <a:t>CapEx</a:t>
            </a:r>
            <a:r>
              <a:rPr lang="en-US" sz="850" dirty="0"/>
              <a:t> is relatively stable (~11% to 14%); </a:t>
            </a:r>
            <a:r>
              <a:rPr lang="en-US" sz="850" b="1" dirty="0"/>
              <a:t>O&amp;M expenses are anywhere from ~17% to ~26%.</a:t>
            </a:r>
            <a:endParaRPr lang="en-US" sz="850" dirty="0"/>
          </a:p>
          <a:p>
            <a:pPr>
              <a:spcBef>
                <a:spcPts val="0"/>
              </a:spcBef>
              <a:spcAft>
                <a:spcPts val="400"/>
              </a:spcAft>
            </a:pPr>
            <a:r>
              <a:rPr lang="en-US" sz="1050" b="1" dirty="0"/>
              <a:t>Among distributed projects, BoS represents an increasingly smaller portion of the total project cost as the system size (in kW) increases:</a:t>
            </a:r>
            <a:endParaRPr lang="en-US" sz="1050" b="1" dirty="0">
              <a:cs typeface="Arial"/>
            </a:endParaRPr>
          </a:p>
          <a:p>
            <a:pPr lvl="1">
              <a:spcBef>
                <a:spcPts val="0"/>
              </a:spcBef>
              <a:spcAft>
                <a:spcPts val="400"/>
              </a:spcAft>
            </a:pPr>
            <a:r>
              <a:rPr lang="en-US" sz="850" dirty="0"/>
              <a:t>Residential (&gt;50%), commercial (30%), industrial (~20%).</a:t>
            </a:r>
          </a:p>
        </p:txBody>
      </p:sp>
      <p:grpSp>
        <p:nvGrpSpPr>
          <p:cNvPr id="1357" name="btfpColumnHeaderBox378665">
            <a:extLst>
              <a:ext uri="{FF2B5EF4-FFF2-40B4-BE49-F238E27FC236}">
                <a16:creationId xmlns:a16="http://schemas.microsoft.com/office/drawing/2014/main" id="{247EAB9D-62B2-59ED-23FC-CE3504F058E9}"/>
              </a:ext>
            </a:extLst>
          </p:cNvPr>
          <p:cNvGrpSpPr/>
          <p:nvPr>
            <p:custDataLst>
              <p:tags r:id="rId40"/>
            </p:custDataLst>
          </p:nvPr>
        </p:nvGrpSpPr>
        <p:grpSpPr>
          <a:xfrm>
            <a:off x="329184" y="1554480"/>
            <a:ext cx="6575234" cy="290097"/>
            <a:chOff x="330200" y="1375723"/>
            <a:chExt cx="5495528" cy="476380"/>
          </a:xfrm>
        </p:grpSpPr>
        <p:sp>
          <p:nvSpPr>
            <p:cNvPr id="1358" name="btfpColumnHeaderBoxText378665">
              <a:extLst>
                <a:ext uri="{FF2B5EF4-FFF2-40B4-BE49-F238E27FC236}">
                  <a16:creationId xmlns:a16="http://schemas.microsoft.com/office/drawing/2014/main" id="{881A9566-7A45-5217-FE35-FAB166F5B29A}"/>
                </a:ext>
              </a:extLst>
            </p:cNvPr>
            <p:cNvSpPr txBox="1"/>
            <p:nvPr/>
          </p:nvSpPr>
          <p:spPr bwMode="gray">
            <a:xfrm>
              <a:off x="330200" y="1375723"/>
              <a:ext cx="5495528" cy="473296"/>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LCOE breakdown by deployment type, </a:t>
              </a:r>
              <a:r>
                <a:rPr lang="en-US" sz="1400" i="1" dirty="0">
                  <a:solidFill>
                    <a:srgbClr val="000000"/>
                  </a:solidFill>
                </a:rPr>
                <a:t>$/MWh, 2023</a:t>
              </a:r>
            </a:p>
          </p:txBody>
        </p:sp>
        <p:cxnSp>
          <p:nvCxnSpPr>
            <p:cNvPr id="1359" name="btfpColumnHeaderBoxLine378665">
              <a:extLst>
                <a:ext uri="{FF2B5EF4-FFF2-40B4-BE49-F238E27FC236}">
                  <a16:creationId xmlns:a16="http://schemas.microsoft.com/office/drawing/2014/main" id="{FA2FD2CF-3699-26D4-706A-BB250FB4C6FC}"/>
                </a:ext>
              </a:extLst>
            </p:cNvPr>
            <p:cNvCxnSpPr/>
            <p:nvPr/>
          </p:nvCxnSpPr>
          <p:spPr bwMode="gray">
            <a:xfrm>
              <a:off x="330200"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63" name="btfpColumnHeaderBoxText378665">
            <a:extLst>
              <a:ext uri="{FF2B5EF4-FFF2-40B4-BE49-F238E27FC236}">
                <a16:creationId xmlns:a16="http://schemas.microsoft.com/office/drawing/2014/main" id="{1E97C44E-959F-4C02-B3FE-67E5CDA46557}"/>
              </a:ext>
            </a:extLst>
          </p:cNvPr>
          <p:cNvSpPr txBox="1"/>
          <p:nvPr/>
        </p:nvSpPr>
        <p:spPr bwMode="gray">
          <a:xfrm>
            <a:off x="427008" y="3387725"/>
            <a:ext cx="1174780" cy="503238"/>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Fixed offshore</a:t>
            </a:r>
          </a:p>
        </p:txBody>
      </p:sp>
      <p:sp>
        <p:nvSpPr>
          <p:cNvPr id="1367" name="btfpNotesBox962619">
            <a:extLst>
              <a:ext uri="{FF2B5EF4-FFF2-40B4-BE49-F238E27FC236}">
                <a16:creationId xmlns:a16="http://schemas.microsoft.com/office/drawing/2014/main" id="{18F2A7A2-F736-F5CD-D262-8BF3B0527F7A}"/>
              </a:ext>
            </a:extLst>
          </p:cNvPr>
          <p:cNvSpPr txBox="1"/>
          <p:nvPr>
            <p:custDataLst>
              <p:tags r:id="rId41"/>
            </p:custDataLst>
          </p:nvPr>
        </p:nvSpPr>
        <p:spPr bwMode="gray">
          <a:xfrm>
            <a:off x="324366"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 NREL, </a:t>
            </a:r>
            <a:r>
              <a:rPr lang="en-US" sz="800" dirty="0">
                <a:solidFill>
                  <a:srgbClr val="000000"/>
                </a:solidFill>
                <a:hlinkClick r:id="rId126"/>
              </a:rPr>
              <a:t>Cost of Wind Energy</a:t>
            </a:r>
            <a:r>
              <a:rPr lang="en-US" sz="800" dirty="0">
                <a:solidFill>
                  <a:srgbClr val="000000"/>
                </a:solidFill>
              </a:rPr>
              <a:t> (2023).</a:t>
            </a:r>
            <a:endParaRPr lang="en-US" sz="800" dirty="0"/>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127"/>
              </a:rPr>
              <a:t>Gernot Wagner</a:t>
            </a:r>
            <a:r>
              <a:rPr lang="en-US" sz="800" dirty="0">
                <a:solidFill>
                  <a:srgbClr val="000000"/>
                </a:solidFill>
              </a:rPr>
              <a:t>. </a:t>
            </a:r>
            <a:r>
              <a:rPr lang="en-US" sz="800" dirty="0">
                <a:solidFill>
                  <a:srgbClr val="000000"/>
                </a:solidFill>
                <a:hlinkClick r:id="rId12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29"/>
              </a:rPr>
              <a:t>Reconsidering Wind</a:t>
            </a:r>
            <a:r>
              <a:rPr lang="en-US" sz="800" dirty="0">
                <a:solidFill>
                  <a:srgbClr val="000000"/>
                </a:solidFill>
              </a:rPr>
              <a:t>” (5 March 2025).</a:t>
            </a:r>
          </a:p>
        </p:txBody>
      </p:sp>
      <p:cxnSp>
        <p:nvCxnSpPr>
          <p:cNvPr id="44" name="Straight Connector 43">
            <a:extLst>
              <a:ext uri="{FF2B5EF4-FFF2-40B4-BE49-F238E27FC236}">
                <a16:creationId xmlns:a16="http://schemas.microsoft.com/office/drawing/2014/main" id="{926BD618-53FD-08C7-363B-8B8A1610078D}"/>
              </a:ext>
            </a:extLst>
          </p:cNvPr>
          <p:cNvCxnSpPr/>
          <p:nvPr>
            <p:custDataLst>
              <p:tags r:id="rId42"/>
            </p:custDataLst>
          </p:nvPr>
        </p:nvCxnSpPr>
        <p:spPr bwMode="auto">
          <a:xfrm>
            <a:off x="1835151" y="381158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FCD9E204-A022-C0FC-E69E-DB762D31C856}"/>
              </a:ext>
            </a:extLst>
          </p:cNvPr>
          <p:cNvCxnSpPr/>
          <p:nvPr>
            <p:custDataLst>
              <p:tags r:id="rId43"/>
            </p:custDataLst>
          </p:nvPr>
        </p:nvCxnSpPr>
        <p:spPr bwMode="auto">
          <a:xfrm>
            <a:off x="2143126" y="371475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D23FD61-ED6D-02A1-91D7-0D6577B646B5}"/>
              </a:ext>
            </a:extLst>
          </p:cNvPr>
          <p:cNvCxnSpPr/>
          <p:nvPr>
            <p:custDataLst>
              <p:tags r:id="rId44"/>
            </p:custDataLst>
          </p:nvPr>
        </p:nvCxnSpPr>
        <p:spPr bwMode="auto">
          <a:xfrm>
            <a:off x="2451101" y="366077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22532458-3613-41C4-18A7-79261E9E304F}"/>
              </a:ext>
            </a:extLst>
          </p:cNvPr>
          <p:cNvCxnSpPr/>
          <p:nvPr>
            <p:custDataLst>
              <p:tags r:id="rId45"/>
            </p:custDataLst>
          </p:nvPr>
        </p:nvCxnSpPr>
        <p:spPr bwMode="auto">
          <a:xfrm>
            <a:off x="2759076" y="364807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F3E2F52-4999-B61F-88E9-DB3726EBC3DA}"/>
              </a:ext>
            </a:extLst>
          </p:cNvPr>
          <p:cNvCxnSpPr/>
          <p:nvPr>
            <p:custDataLst>
              <p:tags r:id="rId46"/>
            </p:custDataLst>
          </p:nvPr>
        </p:nvCxnSpPr>
        <p:spPr bwMode="auto">
          <a:xfrm>
            <a:off x="3067051" y="364807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C747F1F-6575-AD0E-4210-CAB9A6C43C7C}"/>
              </a:ext>
            </a:extLst>
          </p:cNvPr>
          <p:cNvCxnSpPr/>
          <p:nvPr>
            <p:custDataLst>
              <p:tags r:id="rId47"/>
            </p:custDataLst>
          </p:nvPr>
        </p:nvCxnSpPr>
        <p:spPr bwMode="auto">
          <a:xfrm>
            <a:off x="3375026" y="356870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80F6569-CB41-02EF-BC51-D4069935F31D}"/>
              </a:ext>
            </a:extLst>
          </p:cNvPr>
          <p:cNvCxnSpPr/>
          <p:nvPr>
            <p:custDataLst>
              <p:tags r:id="rId48"/>
            </p:custDataLst>
          </p:nvPr>
        </p:nvCxnSpPr>
        <p:spPr bwMode="auto">
          <a:xfrm>
            <a:off x="3683001" y="356870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E29BAD3-AC5D-4E20-B0D1-72F8811439F9}"/>
              </a:ext>
            </a:extLst>
          </p:cNvPr>
          <p:cNvCxnSpPr/>
          <p:nvPr>
            <p:custDataLst>
              <p:tags r:id="rId49"/>
            </p:custDataLst>
          </p:nvPr>
        </p:nvCxnSpPr>
        <p:spPr bwMode="auto">
          <a:xfrm>
            <a:off x="3990975" y="3538538"/>
            <a:ext cx="134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881C07F-80B1-A07E-4F4D-0BC5AB409531}"/>
              </a:ext>
            </a:extLst>
          </p:cNvPr>
          <p:cNvCxnSpPr/>
          <p:nvPr>
            <p:custDataLst>
              <p:tags r:id="rId50"/>
            </p:custDataLst>
          </p:nvPr>
        </p:nvCxnSpPr>
        <p:spPr bwMode="auto">
          <a:xfrm>
            <a:off x="4297364" y="340677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65D23E2-B028-5F31-FE5D-2231AE9E74BA}"/>
              </a:ext>
            </a:extLst>
          </p:cNvPr>
          <p:cNvCxnSpPr/>
          <p:nvPr>
            <p:custDataLst>
              <p:tags r:id="rId51"/>
            </p:custDataLst>
          </p:nvPr>
        </p:nvCxnSpPr>
        <p:spPr bwMode="auto">
          <a:xfrm>
            <a:off x="4605339" y="340042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66FFFD4-968F-1816-5DB3-1BD6BE8BB9EE}"/>
              </a:ext>
            </a:extLst>
          </p:cNvPr>
          <p:cNvCxnSpPr/>
          <p:nvPr>
            <p:custDataLst>
              <p:tags r:id="rId52"/>
            </p:custDataLst>
          </p:nvPr>
        </p:nvCxnSpPr>
        <p:spPr bwMode="auto">
          <a:xfrm>
            <a:off x="4913314" y="3375025"/>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B7E08F8-049B-489A-956E-9696A532FF95}"/>
              </a:ext>
            </a:extLst>
          </p:cNvPr>
          <p:cNvCxnSpPr/>
          <p:nvPr>
            <p:custDataLst>
              <p:tags r:id="rId53"/>
            </p:custDataLst>
          </p:nvPr>
        </p:nvCxnSpPr>
        <p:spPr bwMode="auto">
          <a:xfrm>
            <a:off x="5221289" y="332263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3F751ED-BC59-4294-A732-63E45EFB1779}"/>
              </a:ext>
            </a:extLst>
          </p:cNvPr>
          <p:cNvCxnSpPr/>
          <p:nvPr>
            <p:custDataLst>
              <p:tags r:id="rId54"/>
            </p:custDataLst>
          </p:nvPr>
        </p:nvCxnSpPr>
        <p:spPr bwMode="auto">
          <a:xfrm>
            <a:off x="5529264" y="331628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49FD233-5348-1903-B774-AAED5910ED8E}"/>
              </a:ext>
            </a:extLst>
          </p:cNvPr>
          <p:cNvCxnSpPr/>
          <p:nvPr>
            <p:custDataLst>
              <p:tags r:id="rId55"/>
            </p:custDataLst>
          </p:nvPr>
        </p:nvCxnSpPr>
        <p:spPr bwMode="auto">
          <a:xfrm>
            <a:off x="5837239" y="328136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a16="http://schemas.microsoft.com/office/drawing/2014/main" id="{398B3858-1ABA-8A3A-560F-6B3E78BEDCC8}"/>
              </a:ext>
            </a:extLst>
          </p:cNvPr>
          <p:cNvCxnSpPr/>
          <p:nvPr>
            <p:custDataLst>
              <p:tags r:id="rId56"/>
            </p:custDataLst>
          </p:nvPr>
        </p:nvCxnSpPr>
        <p:spPr bwMode="auto">
          <a:xfrm>
            <a:off x="6145214" y="3067050"/>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22EECD97-8A06-5F24-B251-0518449CF17D}"/>
              </a:ext>
            </a:extLst>
          </p:cNvPr>
          <p:cNvSpPr/>
          <p:nvPr>
            <p:custDataLst>
              <p:tags r:id="rId57"/>
            </p:custDataLst>
          </p:nvPr>
        </p:nvSpPr>
        <p:spPr bwMode="auto">
          <a:xfrm>
            <a:off x="2895600" y="3644900"/>
            <a:ext cx="171450"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6" name="Rectangle 355">
            <a:extLst>
              <a:ext uri="{FF2B5EF4-FFF2-40B4-BE49-F238E27FC236}">
                <a16:creationId xmlns:a16="http://schemas.microsoft.com/office/drawing/2014/main" id="{70AAD81F-F8B0-834A-92B6-63A00A270342}"/>
              </a:ext>
            </a:extLst>
          </p:cNvPr>
          <p:cNvSpPr/>
          <p:nvPr>
            <p:custDataLst>
              <p:tags r:id="rId58"/>
            </p:custDataLst>
          </p:nvPr>
        </p:nvSpPr>
        <p:spPr bwMode="auto">
          <a:xfrm>
            <a:off x="3511550" y="3565525"/>
            <a:ext cx="171450"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7" name="Rectangle 356">
            <a:extLst>
              <a:ext uri="{FF2B5EF4-FFF2-40B4-BE49-F238E27FC236}">
                <a16:creationId xmlns:a16="http://schemas.microsoft.com/office/drawing/2014/main" id="{FC6A87BF-3E61-FC44-A4ED-5B081CDC735F}"/>
              </a:ext>
            </a:extLst>
          </p:cNvPr>
          <p:cNvSpPr/>
          <p:nvPr>
            <p:custDataLst>
              <p:tags r:id="rId59"/>
            </p:custDataLst>
          </p:nvPr>
        </p:nvSpPr>
        <p:spPr bwMode="auto">
          <a:xfrm>
            <a:off x="4433888" y="3400425"/>
            <a:ext cx="171450"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8" name="Rectangle 357">
            <a:extLst>
              <a:ext uri="{FF2B5EF4-FFF2-40B4-BE49-F238E27FC236}">
                <a16:creationId xmlns:a16="http://schemas.microsoft.com/office/drawing/2014/main" id="{4C224C0A-DBE3-C686-8EAC-6D7120A0E574}"/>
              </a:ext>
            </a:extLst>
          </p:cNvPr>
          <p:cNvSpPr/>
          <p:nvPr>
            <p:custDataLst>
              <p:tags r:id="rId60"/>
            </p:custDataLst>
          </p:nvPr>
        </p:nvSpPr>
        <p:spPr bwMode="auto">
          <a:xfrm>
            <a:off x="5357813" y="3316288"/>
            <a:ext cx="171450" cy="6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aphicFrame>
        <p:nvGraphicFramePr>
          <p:cNvPr id="62" name="Chart 61">
            <a:extLst>
              <a:ext uri="{FF2B5EF4-FFF2-40B4-BE49-F238E27FC236}">
                <a16:creationId xmlns:a16="http://schemas.microsoft.com/office/drawing/2014/main" id="{536087FA-3B9E-3C86-72BA-695C4C75EA21}"/>
              </a:ext>
            </a:extLst>
          </p:cNvPr>
          <p:cNvGraphicFramePr/>
          <p:nvPr>
            <p:custDataLst>
              <p:tags r:id="rId61"/>
            </p:custDataLst>
            <p:extLst>
              <p:ext uri="{D42A27DB-BD31-4B8C-83A1-F6EECF244321}">
                <p14:modId xmlns:p14="http://schemas.microsoft.com/office/powerpoint/2010/main" val="4091791695"/>
              </p:ext>
            </p:extLst>
          </p:nvPr>
        </p:nvGraphicFramePr>
        <p:xfrm>
          <a:off x="1512888" y="2413000"/>
          <a:ext cx="5091112" cy="1692275"/>
        </p:xfrm>
        <a:graphic>
          <a:graphicData uri="http://schemas.openxmlformats.org/drawingml/2006/chart">
            <c:chart xmlns:c="http://schemas.openxmlformats.org/drawingml/2006/chart" xmlns:r="http://schemas.openxmlformats.org/officeDocument/2006/relationships" r:id="rId130"/>
          </a:graphicData>
        </a:graphic>
      </p:graphicFrame>
      <p:cxnSp>
        <p:nvCxnSpPr>
          <p:cNvPr id="355" name="Straight Connector 354">
            <a:extLst>
              <a:ext uri="{FF2B5EF4-FFF2-40B4-BE49-F238E27FC236}">
                <a16:creationId xmlns:a16="http://schemas.microsoft.com/office/drawing/2014/main" id="{57D91172-4939-4C4E-4700-BD8794291BFD}"/>
              </a:ext>
            </a:extLst>
          </p:cNvPr>
          <p:cNvCxnSpPr/>
          <p:nvPr>
            <p:custDataLst>
              <p:tags r:id="rId62"/>
            </p:custDataLst>
          </p:nvPr>
        </p:nvCxnSpPr>
        <p:spPr bwMode="auto">
          <a:xfrm>
            <a:off x="2057400" y="3689350"/>
            <a:ext cx="0" cy="730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3881FE24-B416-3AF7-F957-FC67A75EF2F4}"/>
              </a:ext>
            </a:extLst>
          </p:cNvPr>
          <p:cNvCxnSpPr/>
          <p:nvPr>
            <p:custDataLst>
              <p:tags r:id="rId63"/>
            </p:custDataLst>
          </p:nvPr>
        </p:nvCxnSpPr>
        <p:spPr bwMode="auto">
          <a:xfrm>
            <a:off x="2365375" y="3635375"/>
            <a:ext cx="0" cy="523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4" name="Straight Connector 1343">
            <a:extLst>
              <a:ext uri="{FF2B5EF4-FFF2-40B4-BE49-F238E27FC236}">
                <a16:creationId xmlns:a16="http://schemas.microsoft.com/office/drawing/2014/main" id="{A02C28A0-A53C-626C-D91E-7CD24A5DDF5F}"/>
              </a:ext>
            </a:extLst>
          </p:cNvPr>
          <p:cNvCxnSpPr/>
          <p:nvPr>
            <p:custDataLst>
              <p:tags r:id="rId64"/>
            </p:custDataLst>
          </p:nvPr>
        </p:nvCxnSpPr>
        <p:spPr bwMode="auto">
          <a:xfrm>
            <a:off x="2673350" y="3622675"/>
            <a:ext cx="0" cy="317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5" name="Straight Connector 1344">
            <a:extLst>
              <a:ext uri="{FF2B5EF4-FFF2-40B4-BE49-F238E27FC236}">
                <a16:creationId xmlns:a16="http://schemas.microsoft.com/office/drawing/2014/main" id="{58FBA5E8-EC4D-69C9-531F-824FC7005B31}"/>
              </a:ext>
            </a:extLst>
          </p:cNvPr>
          <p:cNvCxnSpPr/>
          <p:nvPr>
            <p:custDataLst>
              <p:tags r:id="rId65"/>
            </p:custDataLst>
          </p:nvPr>
        </p:nvCxnSpPr>
        <p:spPr bwMode="auto">
          <a:xfrm>
            <a:off x="3289300" y="3543300"/>
            <a:ext cx="0" cy="650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6" name="Straight Connector 1345">
            <a:extLst>
              <a:ext uri="{FF2B5EF4-FFF2-40B4-BE49-F238E27FC236}">
                <a16:creationId xmlns:a16="http://schemas.microsoft.com/office/drawing/2014/main" id="{AFD04710-7E97-C38C-C1E0-AE9359A83C26}"/>
              </a:ext>
            </a:extLst>
          </p:cNvPr>
          <p:cNvCxnSpPr/>
          <p:nvPr>
            <p:custDataLst>
              <p:tags r:id="rId66"/>
            </p:custDataLst>
          </p:nvPr>
        </p:nvCxnSpPr>
        <p:spPr bwMode="auto">
          <a:xfrm>
            <a:off x="3905250" y="3513138"/>
            <a:ext cx="0" cy="396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3" name="Straight Connector 472">
            <a:extLst>
              <a:ext uri="{FF2B5EF4-FFF2-40B4-BE49-F238E27FC236}">
                <a16:creationId xmlns:a16="http://schemas.microsoft.com/office/drawing/2014/main" id="{1E1D9DE3-C4DF-285F-87FB-98627581A335}"/>
              </a:ext>
            </a:extLst>
          </p:cNvPr>
          <p:cNvCxnSpPr/>
          <p:nvPr>
            <p:custDataLst>
              <p:tags r:id="rId67"/>
            </p:custDataLst>
          </p:nvPr>
        </p:nvCxnSpPr>
        <p:spPr bwMode="auto">
          <a:xfrm>
            <a:off x="4211638" y="3381375"/>
            <a:ext cx="0" cy="904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7" name="Straight Connector 1346">
            <a:extLst>
              <a:ext uri="{FF2B5EF4-FFF2-40B4-BE49-F238E27FC236}">
                <a16:creationId xmlns:a16="http://schemas.microsoft.com/office/drawing/2014/main" id="{1666F05F-2802-48EA-7429-A38BC5AED712}"/>
              </a:ext>
            </a:extLst>
          </p:cNvPr>
          <p:cNvCxnSpPr/>
          <p:nvPr>
            <p:custDataLst>
              <p:tags r:id="rId68"/>
            </p:custDataLst>
          </p:nvPr>
        </p:nvCxnSpPr>
        <p:spPr bwMode="auto">
          <a:xfrm>
            <a:off x="4519613" y="3375025"/>
            <a:ext cx="0" cy="28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8" name="Straight Connector 1347">
            <a:extLst>
              <a:ext uri="{FF2B5EF4-FFF2-40B4-BE49-F238E27FC236}">
                <a16:creationId xmlns:a16="http://schemas.microsoft.com/office/drawing/2014/main" id="{E6DCAB93-43FE-0983-CD35-837BE84030BC}"/>
              </a:ext>
            </a:extLst>
          </p:cNvPr>
          <p:cNvCxnSpPr/>
          <p:nvPr>
            <p:custDataLst>
              <p:tags r:id="rId69"/>
            </p:custDataLst>
          </p:nvPr>
        </p:nvCxnSpPr>
        <p:spPr bwMode="auto">
          <a:xfrm>
            <a:off x="4827588" y="3349625"/>
            <a:ext cx="0" cy="381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9" name="Straight Connector 1348">
            <a:extLst>
              <a:ext uri="{FF2B5EF4-FFF2-40B4-BE49-F238E27FC236}">
                <a16:creationId xmlns:a16="http://schemas.microsoft.com/office/drawing/2014/main" id="{4B5BFACE-5FC4-FAA5-1B5D-AD4491042A2D}"/>
              </a:ext>
            </a:extLst>
          </p:cNvPr>
          <p:cNvCxnSpPr/>
          <p:nvPr>
            <p:custDataLst>
              <p:tags r:id="rId70"/>
            </p:custDataLst>
          </p:nvPr>
        </p:nvCxnSpPr>
        <p:spPr bwMode="auto">
          <a:xfrm>
            <a:off x="5135563" y="3297238"/>
            <a:ext cx="0" cy="508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0" name="Straight Connector 1349">
            <a:extLst>
              <a:ext uri="{FF2B5EF4-FFF2-40B4-BE49-F238E27FC236}">
                <a16:creationId xmlns:a16="http://schemas.microsoft.com/office/drawing/2014/main" id="{A322ABED-6A89-97D9-53C8-2990DCE86ADF}"/>
              </a:ext>
            </a:extLst>
          </p:cNvPr>
          <p:cNvCxnSpPr/>
          <p:nvPr>
            <p:custDataLst>
              <p:tags r:id="rId71"/>
            </p:custDataLst>
          </p:nvPr>
        </p:nvCxnSpPr>
        <p:spPr bwMode="auto">
          <a:xfrm>
            <a:off x="5443538" y="3290888"/>
            <a:ext cx="0" cy="28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51" name="Straight Connector 1350">
            <a:extLst>
              <a:ext uri="{FF2B5EF4-FFF2-40B4-BE49-F238E27FC236}">
                <a16:creationId xmlns:a16="http://schemas.microsoft.com/office/drawing/2014/main" id="{73A44ADE-0FDA-E7C7-E1F0-662FA9850A64}"/>
              </a:ext>
            </a:extLst>
          </p:cNvPr>
          <p:cNvCxnSpPr/>
          <p:nvPr>
            <p:custDataLst>
              <p:tags r:id="rId72"/>
            </p:custDataLst>
          </p:nvPr>
        </p:nvCxnSpPr>
        <p:spPr bwMode="auto">
          <a:xfrm>
            <a:off x="5751513" y="3255963"/>
            <a:ext cx="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49" name="Text Placeholder 10">
            <a:extLst>
              <a:ext uri="{FF2B5EF4-FFF2-40B4-BE49-F238E27FC236}">
                <a16:creationId xmlns:a16="http://schemas.microsoft.com/office/drawing/2014/main" id="{33178E87-8CBD-ACF1-8380-884F969AC622}"/>
              </a:ext>
            </a:extLst>
          </p:cNvPr>
          <p:cNvSpPr txBox="1">
            <a:spLocks/>
          </p:cNvSpPr>
          <p:nvPr>
            <p:custDataLst>
              <p:tags r:id="rId73"/>
            </p:custDataLst>
          </p:nvPr>
        </p:nvSpPr>
        <p:spPr bwMode="gray">
          <a:xfrm>
            <a:off x="5919788" y="3097213"/>
            <a:ext cx="279400"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D43A4B-EBCD-422F-AD36-313EBD6CE7C8}" type="datetime'2''''''''''''''''5''''''.1'''''''''''">
              <a:rPr lang="en-US" altLang="en-US" sz="1000" smtClean="0">
                <a:solidFill>
                  <a:schemeClr val="bg1"/>
                </a:solidFill>
                <a:effectLst/>
              </a:rPr>
              <a:pPr marL="0" indent="0" algn="ctr">
                <a:spcBef>
                  <a:spcPct val="0"/>
                </a:spcBef>
                <a:spcAft>
                  <a:spcPct val="0"/>
                </a:spcAft>
                <a:buNone/>
              </a:pPr>
              <a:t>25.1</a:t>
            </a:fld>
            <a:endParaRPr lang="en-US" sz="1000">
              <a:solidFill>
                <a:schemeClr val="bg1"/>
              </a:solidFill>
            </a:endParaRPr>
          </a:p>
        </p:txBody>
      </p:sp>
      <p:cxnSp>
        <p:nvCxnSpPr>
          <p:cNvPr id="309" name="Straight Connector 308">
            <a:extLst>
              <a:ext uri="{FF2B5EF4-FFF2-40B4-BE49-F238E27FC236}">
                <a16:creationId xmlns:a16="http://schemas.microsoft.com/office/drawing/2014/main" id="{D3695152-AB71-2EDA-8558-8191E6B4D28D}"/>
              </a:ext>
            </a:extLst>
          </p:cNvPr>
          <p:cNvCxnSpPr/>
          <p:nvPr>
            <p:custDataLst>
              <p:tags r:id="rId74"/>
            </p:custDataLst>
          </p:nvPr>
        </p:nvCxnSpPr>
        <p:spPr bwMode="auto">
          <a:xfrm>
            <a:off x="4897438" y="448468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2FECD98A-8259-4464-8ADF-F2C4E7D409B1}"/>
              </a:ext>
            </a:extLst>
          </p:cNvPr>
          <p:cNvCxnSpPr/>
          <p:nvPr>
            <p:custDataLst>
              <p:tags r:id="rId75"/>
            </p:custDataLst>
          </p:nvPr>
        </p:nvCxnSpPr>
        <p:spPr bwMode="auto">
          <a:xfrm>
            <a:off x="1789113" y="528478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4" name="Straight Connector 303">
            <a:extLst>
              <a:ext uri="{FF2B5EF4-FFF2-40B4-BE49-F238E27FC236}">
                <a16:creationId xmlns:a16="http://schemas.microsoft.com/office/drawing/2014/main" id="{D6035ADE-872A-565D-1CC0-148110E8609C}"/>
              </a:ext>
            </a:extLst>
          </p:cNvPr>
          <p:cNvCxnSpPr/>
          <p:nvPr>
            <p:custDataLst>
              <p:tags r:id="rId76"/>
            </p:custDataLst>
          </p:nvPr>
        </p:nvCxnSpPr>
        <p:spPr bwMode="auto">
          <a:xfrm>
            <a:off x="2100264" y="5160963"/>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a16="http://schemas.microsoft.com/office/drawing/2014/main" id="{E5F61A72-06AC-9363-5AC1-299A995AB395}"/>
              </a:ext>
            </a:extLst>
          </p:cNvPr>
          <p:cNvCxnSpPr/>
          <p:nvPr>
            <p:custDataLst>
              <p:tags r:id="rId77"/>
            </p:custDataLst>
          </p:nvPr>
        </p:nvCxnSpPr>
        <p:spPr bwMode="auto">
          <a:xfrm>
            <a:off x="2411413" y="5091113"/>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1" name="Straight Connector 300">
            <a:extLst>
              <a:ext uri="{FF2B5EF4-FFF2-40B4-BE49-F238E27FC236}">
                <a16:creationId xmlns:a16="http://schemas.microsoft.com/office/drawing/2014/main" id="{F60D0B18-8112-7C23-EFB9-BEB33248B49B}"/>
              </a:ext>
            </a:extLst>
          </p:cNvPr>
          <p:cNvCxnSpPr/>
          <p:nvPr>
            <p:custDataLst>
              <p:tags r:id="rId78"/>
            </p:custDataLst>
          </p:nvPr>
        </p:nvCxnSpPr>
        <p:spPr bwMode="auto">
          <a:xfrm>
            <a:off x="2720975" y="507523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0" name="Straight Connector 299">
            <a:extLst>
              <a:ext uri="{FF2B5EF4-FFF2-40B4-BE49-F238E27FC236}">
                <a16:creationId xmlns:a16="http://schemas.microsoft.com/office/drawing/2014/main" id="{54F57F4F-87BE-4BE1-47F5-340CAF704C48}"/>
              </a:ext>
            </a:extLst>
          </p:cNvPr>
          <p:cNvCxnSpPr/>
          <p:nvPr>
            <p:custDataLst>
              <p:tags r:id="rId79"/>
            </p:custDataLst>
          </p:nvPr>
        </p:nvCxnSpPr>
        <p:spPr bwMode="auto">
          <a:xfrm>
            <a:off x="3032125" y="507523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5F07A85F-1503-078E-5EE9-7A090ACF5A90}"/>
              </a:ext>
            </a:extLst>
          </p:cNvPr>
          <p:cNvCxnSpPr/>
          <p:nvPr>
            <p:custDataLst>
              <p:tags r:id="rId80"/>
            </p:custDataLst>
          </p:nvPr>
        </p:nvCxnSpPr>
        <p:spPr bwMode="auto">
          <a:xfrm>
            <a:off x="3343275" y="4792663"/>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8" name="Straight Connector 297">
            <a:extLst>
              <a:ext uri="{FF2B5EF4-FFF2-40B4-BE49-F238E27FC236}">
                <a16:creationId xmlns:a16="http://schemas.microsoft.com/office/drawing/2014/main" id="{5F3BDE3E-D824-1B10-4961-E4B95C5F5C16}"/>
              </a:ext>
            </a:extLst>
          </p:cNvPr>
          <p:cNvCxnSpPr/>
          <p:nvPr>
            <p:custDataLst>
              <p:tags r:id="rId81"/>
            </p:custDataLst>
          </p:nvPr>
        </p:nvCxnSpPr>
        <p:spPr bwMode="auto">
          <a:xfrm>
            <a:off x="3654425" y="4792663"/>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8F12FE51-9621-0546-D612-653C2E63974E}"/>
              </a:ext>
            </a:extLst>
          </p:cNvPr>
          <p:cNvCxnSpPr/>
          <p:nvPr>
            <p:custDataLst>
              <p:tags r:id="rId82"/>
            </p:custDataLst>
          </p:nvPr>
        </p:nvCxnSpPr>
        <p:spPr bwMode="auto">
          <a:xfrm>
            <a:off x="3965576" y="474503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0" name="Straight Connector 309">
            <a:extLst>
              <a:ext uri="{FF2B5EF4-FFF2-40B4-BE49-F238E27FC236}">
                <a16:creationId xmlns:a16="http://schemas.microsoft.com/office/drawing/2014/main" id="{87C26F3B-668B-21D7-4815-9ACE364CEC62}"/>
              </a:ext>
            </a:extLst>
          </p:cNvPr>
          <p:cNvCxnSpPr/>
          <p:nvPr>
            <p:custDataLst>
              <p:tags r:id="rId83"/>
            </p:custDataLst>
          </p:nvPr>
        </p:nvCxnSpPr>
        <p:spPr bwMode="auto">
          <a:xfrm>
            <a:off x="4276725" y="455453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2" name="Straight Connector 301">
            <a:extLst>
              <a:ext uri="{FF2B5EF4-FFF2-40B4-BE49-F238E27FC236}">
                <a16:creationId xmlns:a16="http://schemas.microsoft.com/office/drawing/2014/main" id="{6FEAAD51-FA3C-B7F5-4C9D-57E68547E3B4}"/>
              </a:ext>
            </a:extLst>
          </p:cNvPr>
          <p:cNvCxnSpPr/>
          <p:nvPr>
            <p:custDataLst>
              <p:tags r:id="rId84"/>
            </p:custDataLst>
          </p:nvPr>
        </p:nvCxnSpPr>
        <p:spPr bwMode="auto">
          <a:xfrm>
            <a:off x="4586288" y="4527550"/>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8" name="Straight Connector 307">
            <a:extLst>
              <a:ext uri="{FF2B5EF4-FFF2-40B4-BE49-F238E27FC236}">
                <a16:creationId xmlns:a16="http://schemas.microsoft.com/office/drawing/2014/main" id="{059E01AD-5166-D916-DCBF-3EF4437C7EFB}"/>
              </a:ext>
            </a:extLst>
          </p:cNvPr>
          <p:cNvCxnSpPr/>
          <p:nvPr>
            <p:custDataLst>
              <p:tags r:id="rId85"/>
            </p:custDataLst>
          </p:nvPr>
        </p:nvCxnSpPr>
        <p:spPr bwMode="auto">
          <a:xfrm>
            <a:off x="5208588" y="4395788"/>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7" name="Straight Connector 306">
            <a:extLst>
              <a:ext uri="{FF2B5EF4-FFF2-40B4-BE49-F238E27FC236}">
                <a16:creationId xmlns:a16="http://schemas.microsoft.com/office/drawing/2014/main" id="{9C1A7085-39C0-8E73-D6A0-C7A0226B1BC6}"/>
              </a:ext>
            </a:extLst>
          </p:cNvPr>
          <p:cNvCxnSpPr/>
          <p:nvPr>
            <p:custDataLst>
              <p:tags r:id="rId86"/>
            </p:custDataLst>
          </p:nvPr>
        </p:nvCxnSpPr>
        <p:spPr bwMode="auto">
          <a:xfrm>
            <a:off x="5519739" y="4386263"/>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6" name="Straight Connector 305">
            <a:extLst>
              <a:ext uri="{FF2B5EF4-FFF2-40B4-BE49-F238E27FC236}">
                <a16:creationId xmlns:a16="http://schemas.microsoft.com/office/drawing/2014/main" id="{78BA4E50-CD86-1A10-59ED-939FDFAB105C}"/>
              </a:ext>
            </a:extLst>
          </p:cNvPr>
          <p:cNvCxnSpPr/>
          <p:nvPr>
            <p:custDataLst>
              <p:tags r:id="rId87"/>
            </p:custDataLst>
          </p:nvPr>
        </p:nvCxnSpPr>
        <p:spPr bwMode="auto">
          <a:xfrm>
            <a:off x="5830888" y="4351338"/>
            <a:ext cx="1365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4" name="Straight Connector 393">
            <a:extLst>
              <a:ext uri="{FF2B5EF4-FFF2-40B4-BE49-F238E27FC236}">
                <a16:creationId xmlns:a16="http://schemas.microsoft.com/office/drawing/2014/main" id="{244C482E-D8A1-9CA6-325D-0BAF8ACB8E98}"/>
              </a:ext>
            </a:extLst>
          </p:cNvPr>
          <p:cNvCxnSpPr/>
          <p:nvPr>
            <p:custDataLst>
              <p:tags r:id="rId88"/>
            </p:custDataLst>
          </p:nvPr>
        </p:nvCxnSpPr>
        <p:spPr bwMode="auto">
          <a:xfrm>
            <a:off x="6140450" y="4130675"/>
            <a:ext cx="13811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90" name="Rectangle 389">
            <a:extLst>
              <a:ext uri="{FF2B5EF4-FFF2-40B4-BE49-F238E27FC236}">
                <a16:creationId xmlns:a16="http://schemas.microsoft.com/office/drawing/2014/main" id="{A9ED9817-F01C-456A-F052-18EEDABF5FEF}"/>
              </a:ext>
            </a:extLst>
          </p:cNvPr>
          <p:cNvSpPr/>
          <p:nvPr>
            <p:custDataLst>
              <p:tags r:id="rId89"/>
            </p:custDataLst>
          </p:nvPr>
        </p:nvSpPr>
        <p:spPr bwMode="auto">
          <a:xfrm>
            <a:off x="3481388" y="4789488"/>
            <a:ext cx="173038"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3" name="Rectangle 312">
            <a:extLst>
              <a:ext uri="{FF2B5EF4-FFF2-40B4-BE49-F238E27FC236}">
                <a16:creationId xmlns:a16="http://schemas.microsoft.com/office/drawing/2014/main" id="{F84DC69C-082E-7439-5215-7E199BF84F6F}"/>
              </a:ext>
            </a:extLst>
          </p:cNvPr>
          <p:cNvSpPr/>
          <p:nvPr>
            <p:custDataLst>
              <p:tags r:id="rId90"/>
            </p:custDataLst>
          </p:nvPr>
        </p:nvSpPr>
        <p:spPr bwMode="auto">
          <a:xfrm>
            <a:off x="2859088" y="5072063"/>
            <a:ext cx="173038" cy="6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3" name="Rectangle 392">
            <a:extLst>
              <a:ext uri="{FF2B5EF4-FFF2-40B4-BE49-F238E27FC236}">
                <a16:creationId xmlns:a16="http://schemas.microsoft.com/office/drawing/2014/main" id="{E458BB00-8F30-FF40-730B-E966E9B3E09B}"/>
              </a:ext>
            </a:extLst>
          </p:cNvPr>
          <p:cNvSpPr/>
          <p:nvPr>
            <p:custDataLst>
              <p:tags r:id="rId91"/>
            </p:custDataLst>
          </p:nvPr>
        </p:nvSpPr>
        <p:spPr bwMode="auto">
          <a:xfrm>
            <a:off x="5346700" y="4386263"/>
            <a:ext cx="173038" cy="9525"/>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aphicFrame>
        <p:nvGraphicFramePr>
          <p:cNvPr id="448" name="Chart 447">
            <a:extLst>
              <a:ext uri="{FF2B5EF4-FFF2-40B4-BE49-F238E27FC236}">
                <a16:creationId xmlns:a16="http://schemas.microsoft.com/office/drawing/2014/main" id="{F7232215-D481-B4E9-65B0-8D7CA724D07C}"/>
              </a:ext>
            </a:extLst>
          </p:cNvPr>
          <p:cNvGraphicFramePr/>
          <p:nvPr>
            <p:custDataLst>
              <p:tags r:id="rId92"/>
            </p:custDataLst>
            <p:extLst>
              <p:ext uri="{D42A27DB-BD31-4B8C-83A1-F6EECF244321}">
                <p14:modId xmlns:p14="http://schemas.microsoft.com/office/powerpoint/2010/main" val="1911397754"/>
              </p:ext>
            </p:extLst>
          </p:nvPr>
        </p:nvGraphicFramePr>
        <p:xfrm>
          <a:off x="1465263" y="3803650"/>
          <a:ext cx="5138737" cy="1793875"/>
        </p:xfrm>
        <a:graphic>
          <a:graphicData uri="http://schemas.openxmlformats.org/drawingml/2006/chart">
            <c:chart xmlns:c="http://schemas.openxmlformats.org/drawingml/2006/chart" xmlns:r="http://schemas.openxmlformats.org/officeDocument/2006/relationships" r:id="rId131"/>
          </a:graphicData>
        </a:graphic>
      </p:graphicFrame>
      <p:cxnSp>
        <p:nvCxnSpPr>
          <p:cNvPr id="13" name="Straight Connector 12">
            <a:extLst>
              <a:ext uri="{FF2B5EF4-FFF2-40B4-BE49-F238E27FC236}">
                <a16:creationId xmlns:a16="http://schemas.microsoft.com/office/drawing/2014/main" id="{2B6C693F-5DEB-0DCF-39D2-F75D6152D3AC}"/>
              </a:ext>
            </a:extLst>
          </p:cNvPr>
          <p:cNvCxnSpPr/>
          <p:nvPr>
            <p:custDataLst>
              <p:tags r:id="rId93"/>
            </p:custDataLst>
          </p:nvPr>
        </p:nvCxnSpPr>
        <p:spPr bwMode="auto">
          <a:xfrm>
            <a:off x="2633663" y="5049838"/>
            <a:ext cx="0" cy="333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4" name="Straight Connector 503">
            <a:extLst>
              <a:ext uri="{FF2B5EF4-FFF2-40B4-BE49-F238E27FC236}">
                <a16:creationId xmlns:a16="http://schemas.microsoft.com/office/drawing/2014/main" id="{66F5C1FD-749A-8623-E840-B7C1E8638EFD}"/>
              </a:ext>
            </a:extLst>
          </p:cNvPr>
          <p:cNvCxnSpPr/>
          <p:nvPr>
            <p:custDataLst>
              <p:tags r:id="rId94"/>
            </p:custDataLst>
          </p:nvPr>
        </p:nvCxnSpPr>
        <p:spPr bwMode="auto">
          <a:xfrm>
            <a:off x="2012950" y="5135563"/>
            <a:ext cx="0" cy="873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53F24F0-454B-8A94-56AB-DAC9CB03414A}"/>
              </a:ext>
            </a:extLst>
          </p:cNvPr>
          <p:cNvCxnSpPr/>
          <p:nvPr>
            <p:custDataLst>
              <p:tags r:id="rId95"/>
            </p:custDataLst>
          </p:nvPr>
        </p:nvCxnSpPr>
        <p:spPr bwMode="auto">
          <a:xfrm>
            <a:off x="2324100" y="5065713"/>
            <a:ext cx="0" cy="603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FB09D71-FEA2-A387-BEF8-FD210D1A3D04}"/>
              </a:ext>
            </a:extLst>
          </p:cNvPr>
          <p:cNvCxnSpPr/>
          <p:nvPr>
            <p:custDataLst>
              <p:tags r:id="rId96"/>
            </p:custDataLst>
          </p:nvPr>
        </p:nvCxnSpPr>
        <p:spPr bwMode="auto">
          <a:xfrm>
            <a:off x="4498975" y="4502150"/>
            <a:ext cx="0" cy="381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99044A-C893-C60F-0329-BAA8F4D0DECD}"/>
              </a:ext>
            </a:extLst>
          </p:cNvPr>
          <p:cNvCxnSpPr/>
          <p:nvPr>
            <p:custDataLst>
              <p:tags r:id="rId97"/>
            </p:custDataLst>
          </p:nvPr>
        </p:nvCxnSpPr>
        <p:spPr bwMode="auto">
          <a:xfrm>
            <a:off x="3878263" y="4719638"/>
            <a:ext cx="0" cy="492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9BF4788-9598-929E-B89D-96FB2F5D9E4F}"/>
              </a:ext>
            </a:extLst>
          </p:cNvPr>
          <p:cNvCxnSpPr/>
          <p:nvPr>
            <p:custDataLst>
              <p:tags r:id="rId98"/>
            </p:custDataLst>
          </p:nvPr>
        </p:nvCxnSpPr>
        <p:spPr bwMode="auto">
          <a:xfrm>
            <a:off x="4810125" y="4459288"/>
            <a:ext cx="0" cy="460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2" name="Straight Connector 391">
            <a:extLst>
              <a:ext uri="{FF2B5EF4-FFF2-40B4-BE49-F238E27FC236}">
                <a16:creationId xmlns:a16="http://schemas.microsoft.com/office/drawing/2014/main" id="{2BB95922-F9AA-AC6A-978B-9C5B03A66317}"/>
              </a:ext>
            </a:extLst>
          </p:cNvPr>
          <p:cNvCxnSpPr/>
          <p:nvPr>
            <p:custDataLst>
              <p:tags r:id="rId99"/>
            </p:custDataLst>
          </p:nvPr>
        </p:nvCxnSpPr>
        <p:spPr bwMode="auto">
          <a:xfrm>
            <a:off x="5121275" y="4370388"/>
            <a:ext cx="0" cy="698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33905AF-11A2-B3FB-A591-295BA7C214BB}"/>
              </a:ext>
            </a:extLst>
          </p:cNvPr>
          <p:cNvCxnSpPr/>
          <p:nvPr>
            <p:custDataLst>
              <p:tags r:id="rId100"/>
            </p:custDataLst>
          </p:nvPr>
        </p:nvCxnSpPr>
        <p:spPr bwMode="auto">
          <a:xfrm>
            <a:off x="5432425" y="4360863"/>
            <a:ext cx="0" cy="301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A20A645-4E8A-6D56-A761-5908B5B931A7}"/>
              </a:ext>
            </a:extLst>
          </p:cNvPr>
          <p:cNvCxnSpPr/>
          <p:nvPr>
            <p:custDataLst>
              <p:tags r:id="rId101"/>
            </p:custDataLst>
          </p:nvPr>
        </p:nvCxnSpPr>
        <p:spPr bwMode="auto">
          <a:xfrm>
            <a:off x="5743575" y="4325938"/>
            <a:ext cx="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81" name="Text Placeholder 10">
            <a:extLst>
              <a:ext uri="{FF2B5EF4-FFF2-40B4-BE49-F238E27FC236}">
                <a16:creationId xmlns:a16="http://schemas.microsoft.com/office/drawing/2014/main" id="{6D737A35-A735-2ACF-EB02-4EE2474487EB}"/>
              </a:ext>
            </a:extLst>
          </p:cNvPr>
          <p:cNvSpPr txBox="1">
            <a:spLocks/>
          </p:cNvSpPr>
          <p:nvPr>
            <p:custDataLst>
              <p:tags r:id="rId102"/>
            </p:custDataLst>
          </p:nvPr>
        </p:nvSpPr>
        <p:spPr bwMode="gray">
          <a:xfrm>
            <a:off x="5913438" y="4164013"/>
            <a:ext cx="279400"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37AAE9-7CFC-4C0E-AE67-30FB8B634118}" type="datetime'''''2''''''''''''''''''5''''''.''''''''''''9'''''''''">
              <a:rPr lang="en-US" altLang="en-US" sz="1000" smtClean="0">
                <a:solidFill>
                  <a:schemeClr val="bg1"/>
                </a:solidFill>
                <a:effectLst/>
              </a:rPr>
              <a:pPr marL="0" indent="0" algn="ctr">
                <a:spcBef>
                  <a:spcPct val="0"/>
                </a:spcBef>
                <a:spcAft>
                  <a:spcPct val="0"/>
                </a:spcAft>
                <a:buNone/>
              </a:pPr>
              <a:t>25.9</a:t>
            </a:fld>
            <a:endParaRPr lang="en-US" sz="1000">
              <a:solidFill>
                <a:schemeClr val="bg1"/>
              </a:solidFill>
            </a:endParaRPr>
          </a:p>
        </p:txBody>
      </p:sp>
      <p:sp>
        <p:nvSpPr>
          <p:cNvPr id="330" name="Text Placeholder 10">
            <a:extLst>
              <a:ext uri="{FF2B5EF4-FFF2-40B4-BE49-F238E27FC236}">
                <a16:creationId xmlns:a16="http://schemas.microsoft.com/office/drawing/2014/main" id="{EE8D3C4B-ED4F-F18E-5F33-0EC214BE7966}"/>
              </a:ext>
            </a:extLst>
          </p:cNvPr>
          <p:cNvSpPr txBox="1">
            <a:spLocks/>
          </p:cNvSpPr>
          <p:nvPr>
            <p:custDataLst>
              <p:tags r:id="rId103"/>
            </p:custDataLst>
          </p:nvPr>
        </p:nvSpPr>
        <p:spPr bwMode="auto">
          <a:xfrm>
            <a:off x="5976938" y="5414963"/>
            <a:ext cx="152400" cy="315913"/>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3"/>
                </a:solidFill>
              </a:rPr>
              <a:t>OpEx</a:t>
            </a:r>
            <a:endParaRPr lang="en-US" sz="1000">
              <a:solidFill>
                <a:schemeClr val="accent3"/>
              </a:solidFill>
            </a:endParaRPr>
          </a:p>
        </p:txBody>
      </p:sp>
      <p:sp>
        <p:nvSpPr>
          <p:cNvPr id="380" name="Text Placeholder 10">
            <a:extLst>
              <a:ext uri="{FF2B5EF4-FFF2-40B4-BE49-F238E27FC236}">
                <a16:creationId xmlns:a16="http://schemas.microsoft.com/office/drawing/2014/main" id="{03408E8F-F427-CF14-0BD1-DBC420F947AA}"/>
              </a:ext>
            </a:extLst>
          </p:cNvPr>
          <p:cNvSpPr txBox="1">
            <a:spLocks/>
          </p:cNvSpPr>
          <p:nvPr>
            <p:custDataLst>
              <p:tags r:id="rId104"/>
            </p:custDataLst>
          </p:nvPr>
        </p:nvSpPr>
        <p:spPr bwMode="auto">
          <a:xfrm>
            <a:off x="6288088" y="5414963"/>
            <a:ext cx="152400" cy="2809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t>Total</a:t>
            </a:r>
            <a:endParaRPr lang="en-US" sz="1000"/>
          </a:p>
        </p:txBody>
      </p:sp>
      <p:sp>
        <p:nvSpPr>
          <p:cNvPr id="345" name="Text Placeholder 10">
            <a:extLst>
              <a:ext uri="{FF2B5EF4-FFF2-40B4-BE49-F238E27FC236}">
                <a16:creationId xmlns:a16="http://schemas.microsoft.com/office/drawing/2014/main" id="{4303F2E0-5A89-98EE-FEB3-DDF4CF8E82A3}"/>
              </a:ext>
            </a:extLst>
          </p:cNvPr>
          <p:cNvSpPr txBox="1">
            <a:spLocks/>
          </p:cNvSpPr>
          <p:nvPr>
            <p:custDataLst>
              <p:tags r:id="rId105"/>
            </p:custDataLst>
          </p:nvPr>
        </p:nvSpPr>
        <p:spPr bwMode="auto">
          <a:xfrm>
            <a:off x="2557463" y="5414963"/>
            <a:ext cx="152400"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8265BAB-35E6-4E5D-A242-688D613372DD}" type="datetime'''''''De''''''''''''''''''''''''''''v''''''.'">
              <a:rPr lang="en-US" altLang="en-US" sz="1000" smtClean="0">
                <a:solidFill>
                  <a:schemeClr val="accent5"/>
                </a:solidFill>
              </a:rPr>
              <a:pPr marL="0" indent="0" algn="r">
                <a:spcBef>
                  <a:spcPct val="0"/>
                </a:spcBef>
                <a:spcAft>
                  <a:spcPct val="0"/>
                </a:spcAft>
                <a:buNone/>
              </a:pPr>
              <a:t>Dev.</a:t>
            </a:fld>
            <a:endParaRPr lang="en-US" sz="1000">
              <a:solidFill>
                <a:schemeClr val="accent5"/>
              </a:solidFill>
            </a:endParaRPr>
          </a:p>
        </p:txBody>
      </p:sp>
      <p:sp>
        <p:nvSpPr>
          <p:cNvPr id="342" name="Text Placeholder 10">
            <a:extLst>
              <a:ext uri="{FF2B5EF4-FFF2-40B4-BE49-F238E27FC236}">
                <a16:creationId xmlns:a16="http://schemas.microsoft.com/office/drawing/2014/main" id="{8E132C7C-70C2-3208-C301-A73C4FF7023B}"/>
              </a:ext>
            </a:extLst>
          </p:cNvPr>
          <p:cNvSpPr txBox="1">
            <a:spLocks/>
          </p:cNvSpPr>
          <p:nvPr>
            <p:custDataLst>
              <p:tags r:id="rId106"/>
            </p:custDataLst>
          </p:nvPr>
        </p:nvSpPr>
        <p:spPr bwMode="auto">
          <a:xfrm>
            <a:off x="2868613" y="5414963"/>
            <a:ext cx="152400" cy="736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464E2F6-02E3-4CF7-B56C-A90B5BEC4660}" type="datetime'''''''M''''''''''''a''n''a''''g''''''''e''''''m''e''''n''t'">
              <a:rPr lang="en-US" altLang="en-US" sz="1000" smtClean="0">
                <a:solidFill>
                  <a:schemeClr val="accent5"/>
                </a:solidFill>
              </a:rPr>
              <a:pPr marL="0" indent="0" algn="r">
                <a:spcBef>
                  <a:spcPct val="0"/>
                </a:spcBef>
                <a:spcAft>
                  <a:spcPct val="0"/>
                </a:spcAft>
                <a:buNone/>
              </a:pPr>
              <a:t>Management</a:t>
            </a:fld>
            <a:endParaRPr lang="en-US" sz="1000">
              <a:solidFill>
                <a:schemeClr val="accent5"/>
              </a:solidFill>
            </a:endParaRPr>
          </a:p>
        </p:txBody>
      </p:sp>
      <p:sp>
        <p:nvSpPr>
          <p:cNvPr id="341" name="Text Placeholder 10">
            <a:extLst>
              <a:ext uri="{FF2B5EF4-FFF2-40B4-BE49-F238E27FC236}">
                <a16:creationId xmlns:a16="http://schemas.microsoft.com/office/drawing/2014/main" id="{BDB4A27B-0253-AA8A-D2DC-0C0C22DFA589}"/>
              </a:ext>
            </a:extLst>
          </p:cNvPr>
          <p:cNvSpPr>
            <a:spLocks noGrp="1"/>
          </p:cNvSpPr>
          <p:nvPr>
            <p:custDataLst>
              <p:tags r:id="rId107"/>
            </p:custDataLst>
          </p:nvPr>
        </p:nvSpPr>
        <p:spPr bwMode="gray">
          <a:xfrm>
            <a:off x="3116263" y="4857750"/>
            <a:ext cx="279400"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8D07F5E-FD2C-4404-8B1D-CCC789D9DAF6}" type="datetime'''''''''''''''3''''''''''''''''''3''''''''''''.1'''''''''">
              <a:rPr lang="en-US" altLang="en-US" sz="1000" smtClean="0">
                <a:solidFill>
                  <a:schemeClr val="bg1"/>
                </a:solidFill>
                <a:effectLst/>
              </a:rPr>
              <a:pPr marL="0" lvl="0" indent="0" algn="ctr">
                <a:spcBef>
                  <a:spcPct val="0"/>
                </a:spcBef>
                <a:spcAft>
                  <a:spcPct val="0"/>
                </a:spcAft>
                <a:buNone/>
              </a:pPr>
              <a:t>33.1</a:t>
            </a:fld>
            <a:endParaRPr lang="en-US" sz="1000">
              <a:solidFill>
                <a:schemeClr val="bg1"/>
              </a:solidFill>
            </a:endParaRPr>
          </a:p>
        </p:txBody>
      </p:sp>
      <p:sp>
        <p:nvSpPr>
          <p:cNvPr id="339" name="Text Placeholder 10">
            <a:extLst>
              <a:ext uri="{FF2B5EF4-FFF2-40B4-BE49-F238E27FC236}">
                <a16:creationId xmlns:a16="http://schemas.microsoft.com/office/drawing/2014/main" id="{05825CC4-D5D0-583F-1CC0-71F9F9CA6056}"/>
              </a:ext>
            </a:extLst>
          </p:cNvPr>
          <p:cNvSpPr txBox="1">
            <a:spLocks/>
          </p:cNvSpPr>
          <p:nvPr>
            <p:custDataLst>
              <p:tags r:id="rId108"/>
            </p:custDataLst>
          </p:nvPr>
        </p:nvSpPr>
        <p:spPr bwMode="auto">
          <a:xfrm>
            <a:off x="3179763" y="5414963"/>
            <a:ext cx="152400" cy="630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85490F6-32BE-4B03-98CA-126262B31115}" type="datetime'F''ou''''''''''''n''''''''''d''a''ti''''o''''''''''n'">
              <a:rPr lang="en-US" altLang="en-US" sz="1000" smtClean="0">
                <a:solidFill>
                  <a:schemeClr val="accent5"/>
                </a:solidFill>
              </a:rPr>
              <a:pPr marL="0" indent="0" algn="r">
                <a:spcBef>
                  <a:spcPct val="0"/>
                </a:spcBef>
                <a:spcAft>
                  <a:spcPct val="0"/>
                </a:spcAft>
                <a:buNone/>
              </a:pPr>
              <a:t>Foundation</a:t>
            </a:fld>
            <a:endParaRPr lang="en-US" sz="1000">
              <a:solidFill>
                <a:schemeClr val="accent5"/>
              </a:solidFill>
            </a:endParaRPr>
          </a:p>
        </p:txBody>
      </p:sp>
      <p:sp>
        <p:nvSpPr>
          <p:cNvPr id="337" name="Text Placeholder 10">
            <a:extLst>
              <a:ext uri="{FF2B5EF4-FFF2-40B4-BE49-F238E27FC236}">
                <a16:creationId xmlns:a16="http://schemas.microsoft.com/office/drawing/2014/main" id="{5A902BC1-C8F4-8695-25AF-F18D3F7F4A07}"/>
              </a:ext>
            </a:extLst>
          </p:cNvPr>
          <p:cNvSpPr txBox="1">
            <a:spLocks/>
          </p:cNvSpPr>
          <p:nvPr>
            <p:custDataLst>
              <p:tags r:id="rId109"/>
            </p:custDataLst>
          </p:nvPr>
        </p:nvSpPr>
        <p:spPr bwMode="auto">
          <a:xfrm>
            <a:off x="3490913" y="5414963"/>
            <a:ext cx="152400" cy="6461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5"/>
                </a:solidFill>
              </a:rPr>
              <a:t>Site access</a:t>
            </a:r>
            <a:endParaRPr lang="en-US" sz="1000">
              <a:solidFill>
                <a:schemeClr val="accent5"/>
              </a:solidFill>
            </a:endParaRPr>
          </a:p>
        </p:txBody>
      </p:sp>
      <p:sp>
        <p:nvSpPr>
          <p:cNvPr id="335" name="Text Placeholder 10">
            <a:extLst>
              <a:ext uri="{FF2B5EF4-FFF2-40B4-BE49-F238E27FC236}">
                <a16:creationId xmlns:a16="http://schemas.microsoft.com/office/drawing/2014/main" id="{E7B9383C-391C-3784-2629-04FC58D6ED37}"/>
              </a:ext>
            </a:extLst>
          </p:cNvPr>
          <p:cNvSpPr txBox="1">
            <a:spLocks/>
          </p:cNvSpPr>
          <p:nvPr>
            <p:custDataLst>
              <p:tags r:id="rId110"/>
            </p:custDataLst>
          </p:nvPr>
        </p:nvSpPr>
        <p:spPr bwMode="auto">
          <a:xfrm>
            <a:off x="3802063" y="5414963"/>
            <a:ext cx="152400" cy="549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5"/>
                </a:solidFill>
              </a:rPr>
              <a:t>Assembly</a:t>
            </a:r>
            <a:endParaRPr lang="en-US" sz="1000">
              <a:solidFill>
                <a:schemeClr val="accent5"/>
              </a:solidFill>
            </a:endParaRPr>
          </a:p>
        </p:txBody>
      </p:sp>
      <p:sp>
        <p:nvSpPr>
          <p:cNvPr id="480" name="Text Placeholder 10">
            <a:extLst>
              <a:ext uri="{FF2B5EF4-FFF2-40B4-BE49-F238E27FC236}">
                <a16:creationId xmlns:a16="http://schemas.microsoft.com/office/drawing/2014/main" id="{115DFB91-512B-3844-A114-92FBEDCA92F2}"/>
              </a:ext>
            </a:extLst>
          </p:cNvPr>
          <p:cNvSpPr>
            <a:spLocks noGrp="1"/>
          </p:cNvSpPr>
          <p:nvPr>
            <p:custDataLst>
              <p:tags r:id="rId111"/>
            </p:custDataLst>
          </p:nvPr>
        </p:nvSpPr>
        <p:spPr bwMode="gray">
          <a:xfrm>
            <a:off x="4049713" y="4573588"/>
            <a:ext cx="279400"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F26480-BC6F-418F-BD22-7FD8C26A1AF7}" type="datetime'''''''2''''''''2''.''''''4'''''''''''''''''''''''''''''''''''">
              <a:rPr lang="en-US" altLang="en-US" sz="1000" smtClean="0">
                <a:solidFill>
                  <a:schemeClr val="bg1"/>
                </a:solidFill>
                <a:effectLst/>
              </a:rPr>
              <a:pPr marL="0" lvl="0" indent="0" algn="ctr">
                <a:spcBef>
                  <a:spcPct val="0"/>
                </a:spcBef>
                <a:spcAft>
                  <a:spcPct val="0"/>
                </a:spcAft>
                <a:buNone/>
              </a:pPr>
              <a:t>22.4</a:t>
            </a:fld>
            <a:endParaRPr lang="en-US" sz="1000">
              <a:solidFill>
                <a:schemeClr val="bg1"/>
              </a:solidFill>
            </a:endParaRPr>
          </a:p>
        </p:txBody>
      </p:sp>
      <p:sp>
        <p:nvSpPr>
          <p:cNvPr id="333" name="Text Placeholder 10">
            <a:extLst>
              <a:ext uri="{FF2B5EF4-FFF2-40B4-BE49-F238E27FC236}">
                <a16:creationId xmlns:a16="http://schemas.microsoft.com/office/drawing/2014/main" id="{4BE4E2E2-CC03-A200-A5C2-BFF0A143477C}"/>
              </a:ext>
            </a:extLst>
          </p:cNvPr>
          <p:cNvSpPr txBox="1">
            <a:spLocks/>
          </p:cNvSpPr>
          <p:nvPr>
            <p:custDataLst>
              <p:tags r:id="rId112"/>
            </p:custDataLst>
          </p:nvPr>
        </p:nvSpPr>
        <p:spPr bwMode="auto">
          <a:xfrm>
            <a:off x="4113213" y="5414963"/>
            <a:ext cx="152400" cy="8302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5"/>
                </a:solidFill>
              </a:rPr>
              <a:t>Electrical infra.</a:t>
            </a:r>
            <a:endParaRPr lang="en-US" sz="1000">
              <a:solidFill>
                <a:schemeClr val="accent5"/>
              </a:solidFill>
            </a:endParaRPr>
          </a:p>
        </p:txBody>
      </p:sp>
      <p:sp>
        <p:nvSpPr>
          <p:cNvPr id="323" name="Text Placeholder 10">
            <a:extLst>
              <a:ext uri="{FF2B5EF4-FFF2-40B4-BE49-F238E27FC236}">
                <a16:creationId xmlns:a16="http://schemas.microsoft.com/office/drawing/2014/main" id="{DF825629-D941-7536-A9BE-B9960AA5413E}"/>
              </a:ext>
            </a:extLst>
          </p:cNvPr>
          <p:cNvSpPr txBox="1">
            <a:spLocks/>
          </p:cNvSpPr>
          <p:nvPr>
            <p:custDataLst>
              <p:tags r:id="rId113"/>
            </p:custDataLst>
          </p:nvPr>
        </p:nvSpPr>
        <p:spPr bwMode="auto">
          <a:xfrm>
            <a:off x="4733925" y="5414963"/>
            <a:ext cx="152400" cy="4492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sz="1000">
                <a:solidFill>
                  <a:schemeClr val="accent6"/>
                </a:solidFill>
              </a:rPr>
              <a:t>Finance</a:t>
            </a:r>
          </a:p>
        </p:txBody>
      </p:sp>
      <p:sp>
        <p:nvSpPr>
          <p:cNvPr id="325" name="Text Placeholder 10">
            <a:extLst>
              <a:ext uri="{FF2B5EF4-FFF2-40B4-BE49-F238E27FC236}">
                <a16:creationId xmlns:a16="http://schemas.microsoft.com/office/drawing/2014/main" id="{6658E6AD-3642-46E2-994C-1EF1970E8E32}"/>
              </a:ext>
            </a:extLst>
          </p:cNvPr>
          <p:cNvSpPr txBox="1">
            <a:spLocks/>
          </p:cNvSpPr>
          <p:nvPr>
            <p:custDataLst>
              <p:tags r:id="rId114"/>
            </p:custDataLst>
          </p:nvPr>
        </p:nvSpPr>
        <p:spPr bwMode="auto">
          <a:xfrm>
            <a:off x="5045075" y="5414963"/>
            <a:ext cx="152400" cy="7016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E580F22-2CB9-4CCD-A744-41E9D74C6030}" type="datetime'''''''''''''C''''ont''''''''''''''i''''''''''''''n''''genc''y'">
              <a:rPr lang="en-US" altLang="en-US" sz="1000" smtClean="0">
                <a:solidFill>
                  <a:schemeClr val="accent6"/>
                </a:solidFill>
              </a:rPr>
              <a:pPr marL="0" indent="0" algn="r">
                <a:spcBef>
                  <a:spcPct val="0"/>
                </a:spcBef>
                <a:spcAft>
                  <a:spcPct val="0"/>
                </a:spcAft>
                <a:buNone/>
              </a:pPr>
              <a:t>Contingency</a:t>
            </a:fld>
            <a:endParaRPr lang="en-US" sz="1000">
              <a:solidFill>
                <a:schemeClr val="accent6"/>
              </a:solidFill>
            </a:endParaRPr>
          </a:p>
        </p:txBody>
      </p:sp>
      <p:sp>
        <p:nvSpPr>
          <p:cNvPr id="331" name="Text Placeholder 10">
            <a:extLst>
              <a:ext uri="{FF2B5EF4-FFF2-40B4-BE49-F238E27FC236}">
                <a16:creationId xmlns:a16="http://schemas.microsoft.com/office/drawing/2014/main" id="{C8C54F74-1913-95E7-8555-1E6932850BE0}"/>
              </a:ext>
            </a:extLst>
          </p:cNvPr>
          <p:cNvSpPr txBox="1">
            <a:spLocks/>
          </p:cNvSpPr>
          <p:nvPr>
            <p:custDataLst>
              <p:tags r:id="rId115"/>
            </p:custDataLst>
          </p:nvPr>
        </p:nvSpPr>
        <p:spPr bwMode="auto">
          <a:xfrm>
            <a:off x="4422775" y="5414963"/>
            <a:ext cx="152400" cy="9620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5"/>
                </a:solidFill>
              </a:rPr>
              <a:t>Turbine transport</a:t>
            </a:r>
            <a:endParaRPr lang="en-US" sz="1000">
              <a:solidFill>
                <a:schemeClr val="accent5"/>
              </a:solidFill>
            </a:endParaRPr>
          </a:p>
        </p:txBody>
      </p:sp>
      <p:sp>
        <p:nvSpPr>
          <p:cNvPr id="344" name="Text Placeholder 10">
            <a:extLst>
              <a:ext uri="{FF2B5EF4-FFF2-40B4-BE49-F238E27FC236}">
                <a16:creationId xmlns:a16="http://schemas.microsoft.com/office/drawing/2014/main" id="{983B34E5-F8E6-8A32-20F4-49E12EEAB470}"/>
              </a:ext>
            </a:extLst>
          </p:cNvPr>
          <p:cNvSpPr txBox="1">
            <a:spLocks/>
          </p:cNvSpPr>
          <p:nvPr>
            <p:custDataLst>
              <p:tags r:id="rId116"/>
            </p:custDataLst>
          </p:nvPr>
        </p:nvSpPr>
        <p:spPr bwMode="auto">
          <a:xfrm>
            <a:off x="1625600" y="5414963"/>
            <a:ext cx="152400" cy="309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DFF8AC9-2A29-4F00-B863-EACDCED57AED}" type="datetime'R''''''''''''''''''''o''''''''''''''''t''''''o''''''''''r'''">
              <a:rPr lang="en-US" altLang="en-US" sz="1000" smtClean="0">
                <a:solidFill>
                  <a:schemeClr val="accent1"/>
                </a:solidFill>
              </a:rPr>
              <a:pPr marL="0" indent="0" algn="r">
                <a:spcBef>
                  <a:spcPct val="0"/>
                </a:spcBef>
                <a:spcAft>
                  <a:spcPct val="0"/>
                </a:spcAft>
                <a:buNone/>
              </a:pPr>
              <a:t>Rotor</a:t>
            </a:fld>
            <a:endParaRPr lang="en-US" sz="1000">
              <a:solidFill>
                <a:schemeClr val="accent1"/>
              </a:solidFill>
            </a:endParaRPr>
          </a:p>
        </p:txBody>
      </p:sp>
      <p:sp>
        <p:nvSpPr>
          <p:cNvPr id="320" name="Text Placeholder 10">
            <a:extLst>
              <a:ext uri="{FF2B5EF4-FFF2-40B4-BE49-F238E27FC236}">
                <a16:creationId xmlns:a16="http://schemas.microsoft.com/office/drawing/2014/main" id="{249B88E4-5FF9-FE92-FC72-0D8CFCE2CEC9}"/>
              </a:ext>
            </a:extLst>
          </p:cNvPr>
          <p:cNvSpPr txBox="1">
            <a:spLocks/>
          </p:cNvSpPr>
          <p:nvPr>
            <p:custDataLst>
              <p:tags r:id="rId117"/>
            </p:custDataLst>
          </p:nvPr>
        </p:nvSpPr>
        <p:spPr bwMode="auto">
          <a:xfrm>
            <a:off x="1936750" y="5414963"/>
            <a:ext cx="152400" cy="422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F105614-0D78-4F8E-A191-6EE460A85499}" type="datetime'Na''c''''''''''e''''''''''''''''''''''''l''''''''''''le'''''">
              <a:rPr lang="en-US" altLang="en-US" sz="1000" smtClean="0">
                <a:solidFill>
                  <a:schemeClr val="accent1"/>
                </a:solidFill>
              </a:rPr>
              <a:pPr marL="0" indent="0" algn="r">
                <a:spcBef>
                  <a:spcPct val="0"/>
                </a:spcBef>
                <a:spcAft>
                  <a:spcPct val="0"/>
                </a:spcAft>
                <a:buNone/>
              </a:pPr>
              <a:t>Nacelle</a:t>
            </a:fld>
            <a:endParaRPr lang="en-US" sz="1000">
              <a:solidFill>
                <a:schemeClr val="accent1"/>
              </a:solidFill>
            </a:endParaRPr>
          </a:p>
        </p:txBody>
      </p:sp>
      <p:sp>
        <p:nvSpPr>
          <p:cNvPr id="327" name="Text Placeholder 10">
            <a:extLst>
              <a:ext uri="{FF2B5EF4-FFF2-40B4-BE49-F238E27FC236}">
                <a16:creationId xmlns:a16="http://schemas.microsoft.com/office/drawing/2014/main" id="{E00F08CE-FC02-6931-0D8F-CA298C42B129}"/>
              </a:ext>
            </a:extLst>
          </p:cNvPr>
          <p:cNvSpPr txBox="1">
            <a:spLocks/>
          </p:cNvSpPr>
          <p:nvPr>
            <p:custDataLst>
              <p:tags r:id="rId118"/>
            </p:custDataLst>
          </p:nvPr>
        </p:nvSpPr>
        <p:spPr bwMode="auto">
          <a:xfrm>
            <a:off x="5356225" y="5414963"/>
            <a:ext cx="152400" cy="9493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a:solidFill>
                  <a:schemeClr val="accent6"/>
                </a:solidFill>
              </a:rPr>
              <a:t>Turbine warranty</a:t>
            </a:r>
            <a:endParaRPr lang="en-US" sz="1000">
              <a:solidFill>
                <a:schemeClr val="accent6"/>
              </a:solidFill>
            </a:endParaRPr>
          </a:p>
        </p:txBody>
      </p:sp>
      <p:sp>
        <p:nvSpPr>
          <p:cNvPr id="321" name="Text Placeholder 10">
            <a:extLst>
              <a:ext uri="{FF2B5EF4-FFF2-40B4-BE49-F238E27FC236}">
                <a16:creationId xmlns:a16="http://schemas.microsoft.com/office/drawing/2014/main" id="{670C810D-BBA5-A2CE-823D-B7FADB2D4EA0}"/>
              </a:ext>
            </a:extLst>
          </p:cNvPr>
          <p:cNvSpPr txBox="1">
            <a:spLocks/>
          </p:cNvSpPr>
          <p:nvPr>
            <p:custDataLst>
              <p:tags r:id="rId119"/>
            </p:custDataLst>
          </p:nvPr>
        </p:nvSpPr>
        <p:spPr bwMode="auto">
          <a:xfrm>
            <a:off x="2247900" y="5414963"/>
            <a:ext cx="152400" cy="3524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1DFF5AA-A472-47F3-B9AD-CF7A8080EE57}" type="datetime'''To''''''''''''''''''''''''we''''''''''''''''''''''''''''r'">
              <a:rPr lang="en-US" altLang="en-US" sz="1000" smtClean="0">
                <a:solidFill>
                  <a:schemeClr val="accent1"/>
                </a:solidFill>
              </a:rPr>
              <a:pPr marL="0" indent="0" algn="r">
                <a:spcBef>
                  <a:spcPct val="0"/>
                </a:spcBef>
                <a:spcAft>
                  <a:spcPct val="0"/>
                </a:spcAft>
                <a:buNone/>
              </a:pPr>
              <a:t>Tower</a:t>
            </a:fld>
            <a:endParaRPr lang="en-US" sz="1000">
              <a:solidFill>
                <a:schemeClr val="accent1"/>
              </a:solidFill>
            </a:endParaRPr>
          </a:p>
        </p:txBody>
      </p:sp>
      <p:sp>
        <p:nvSpPr>
          <p:cNvPr id="329" name="Text Placeholder 10">
            <a:extLst>
              <a:ext uri="{FF2B5EF4-FFF2-40B4-BE49-F238E27FC236}">
                <a16:creationId xmlns:a16="http://schemas.microsoft.com/office/drawing/2014/main" id="{2D0240AA-DDE8-AB77-7774-025CF855D6E6}"/>
              </a:ext>
            </a:extLst>
          </p:cNvPr>
          <p:cNvSpPr txBox="1">
            <a:spLocks/>
          </p:cNvSpPr>
          <p:nvPr>
            <p:custDataLst>
              <p:tags r:id="rId120"/>
            </p:custDataLst>
          </p:nvPr>
        </p:nvSpPr>
        <p:spPr bwMode="auto">
          <a:xfrm>
            <a:off x="5667375" y="5414963"/>
            <a:ext cx="152400" cy="8143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BFCC803-058A-48A3-ADA1-8BEDAA34D4E5}" type="datetime'O''t''''''''''he''r'''''' ''''''fi''''''n''a''nci''''al'''''">
              <a:rPr lang="en-US" altLang="en-US" sz="1000" smtClean="0">
                <a:solidFill>
                  <a:schemeClr val="accent6"/>
                </a:solidFill>
              </a:rPr>
              <a:pPr marL="0" indent="0" algn="r">
                <a:spcBef>
                  <a:spcPct val="0"/>
                </a:spcBef>
                <a:spcAft>
                  <a:spcPct val="0"/>
                </a:spcAft>
                <a:buNone/>
              </a:pPr>
              <a:t>Other financial</a:t>
            </a:fld>
            <a:endParaRPr lang="en-US" sz="1000">
              <a:solidFill>
                <a:schemeClr val="accent6"/>
              </a:solidFill>
            </a:endParaRPr>
          </a:p>
        </p:txBody>
      </p:sp>
      <p:sp>
        <p:nvSpPr>
          <p:cNvPr id="497" name="btfpColumnHeaderBoxText378665">
            <a:extLst>
              <a:ext uri="{FF2B5EF4-FFF2-40B4-BE49-F238E27FC236}">
                <a16:creationId xmlns:a16="http://schemas.microsoft.com/office/drawing/2014/main" id="{98A8F6FF-FFE0-9C9B-44F2-C596D5D0CA45}"/>
              </a:ext>
            </a:extLst>
          </p:cNvPr>
          <p:cNvSpPr txBox="1"/>
          <p:nvPr/>
        </p:nvSpPr>
        <p:spPr bwMode="gray">
          <a:xfrm>
            <a:off x="432604" y="4908550"/>
            <a:ext cx="1174780" cy="504825"/>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Floating offshore</a:t>
            </a:r>
          </a:p>
        </p:txBody>
      </p:sp>
      <p:sp>
        <p:nvSpPr>
          <p:cNvPr id="498" name="btfpColumnHeaderBoxText378665">
            <a:extLst>
              <a:ext uri="{FF2B5EF4-FFF2-40B4-BE49-F238E27FC236}">
                <a16:creationId xmlns:a16="http://schemas.microsoft.com/office/drawing/2014/main" id="{48EB3AFA-0E68-B527-D2B1-4489FDA7B1EF}"/>
              </a:ext>
            </a:extLst>
          </p:cNvPr>
          <p:cNvSpPr txBox="1"/>
          <p:nvPr/>
        </p:nvSpPr>
        <p:spPr bwMode="gray">
          <a:xfrm>
            <a:off x="426214" y="2489200"/>
            <a:ext cx="1174780" cy="287338"/>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Onshore</a:t>
            </a:r>
          </a:p>
        </p:txBody>
      </p:sp>
      <p:sp>
        <p:nvSpPr>
          <p:cNvPr id="4" name="TextBox 3">
            <a:extLst>
              <a:ext uri="{FF2B5EF4-FFF2-40B4-BE49-F238E27FC236}">
                <a16:creationId xmlns:a16="http://schemas.microsoft.com/office/drawing/2014/main" id="{1284DA8B-8D5C-2D9B-A533-ECD5FCA2DFA9}"/>
              </a:ext>
            </a:extLst>
          </p:cNvPr>
          <p:cNvSpPr txBox="1"/>
          <p:nvPr/>
        </p:nvSpPr>
        <p:spPr bwMode="gray">
          <a:xfrm>
            <a:off x="1436750" y="1897565"/>
            <a:ext cx="1213189" cy="227013"/>
          </a:xfrm>
          <a:prstGeom prst="rect">
            <a:avLst/>
          </a:prstGeom>
          <a:noFill/>
        </p:spPr>
        <p:txBody>
          <a:bodyPr wrap="square" lIns="36000" tIns="36000" rIns="36000" bIns="36000" rtlCol="0">
            <a:spAutoFit/>
          </a:bodyPr>
          <a:lstStyle/>
          <a:p>
            <a:pPr marL="0" indent="0" algn="ctr">
              <a:buNone/>
            </a:pPr>
            <a:r>
              <a:rPr lang="en-US" sz="1000" b="1">
                <a:solidFill>
                  <a:srgbClr val="009BDB"/>
                </a:solidFill>
              </a:rPr>
              <a:t>Turbine CapEx</a:t>
            </a:r>
          </a:p>
        </p:txBody>
      </p:sp>
      <p:sp>
        <p:nvSpPr>
          <p:cNvPr id="5" name="TextBox 4">
            <a:extLst>
              <a:ext uri="{FF2B5EF4-FFF2-40B4-BE49-F238E27FC236}">
                <a16:creationId xmlns:a16="http://schemas.microsoft.com/office/drawing/2014/main" id="{D6A3FAD8-CB8A-6496-2B68-05A46780FB65}"/>
              </a:ext>
            </a:extLst>
          </p:cNvPr>
          <p:cNvSpPr txBox="1"/>
          <p:nvPr/>
        </p:nvSpPr>
        <p:spPr bwMode="gray">
          <a:xfrm>
            <a:off x="2667348" y="1897565"/>
            <a:ext cx="1888850" cy="226591"/>
          </a:xfrm>
          <a:prstGeom prst="rect">
            <a:avLst/>
          </a:prstGeom>
          <a:noFill/>
        </p:spPr>
        <p:txBody>
          <a:bodyPr wrap="square" lIns="36000" tIns="36000" rIns="36000" bIns="36000" rtlCol="0">
            <a:spAutoFit/>
          </a:bodyPr>
          <a:lstStyle/>
          <a:p>
            <a:pPr marL="0" indent="0" algn="ctr">
              <a:buNone/>
            </a:pPr>
            <a:r>
              <a:rPr lang="en-US" sz="1000" b="1">
                <a:solidFill>
                  <a:srgbClr val="D0227C"/>
                </a:solidFill>
              </a:rPr>
              <a:t>+ Balance of system CapEx</a:t>
            </a:r>
          </a:p>
        </p:txBody>
      </p:sp>
      <p:sp>
        <p:nvSpPr>
          <p:cNvPr id="8" name="TextBox 7">
            <a:extLst>
              <a:ext uri="{FF2B5EF4-FFF2-40B4-BE49-F238E27FC236}">
                <a16:creationId xmlns:a16="http://schemas.microsoft.com/office/drawing/2014/main" id="{0F4E87F5-B9A4-CBCD-5F9D-23BD72D325F8}"/>
              </a:ext>
            </a:extLst>
          </p:cNvPr>
          <p:cNvSpPr txBox="1"/>
          <p:nvPr/>
        </p:nvSpPr>
        <p:spPr bwMode="gray">
          <a:xfrm>
            <a:off x="4871693" y="1891541"/>
            <a:ext cx="888115" cy="226591"/>
          </a:xfrm>
          <a:prstGeom prst="rect">
            <a:avLst/>
          </a:prstGeom>
          <a:noFill/>
        </p:spPr>
        <p:txBody>
          <a:bodyPr wrap="square" lIns="36000" tIns="36000" rIns="36000" bIns="36000" rtlCol="0">
            <a:spAutoFit/>
          </a:bodyPr>
          <a:lstStyle/>
          <a:p>
            <a:pPr marL="0" indent="0" algn="ctr">
              <a:buNone/>
            </a:pPr>
            <a:r>
              <a:rPr lang="en-US" sz="1000" b="1">
                <a:solidFill>
                  <a:srgbClr val="34A398"/>
                </a:solidFill>
              </a:rPr>
              <a:t>+ Soft cost</a:t>
            </a:r>
          </a:p>
        </p:txBody>
      </p:sp>
      <p:sp>
        <p:nvSpPr>
          <p:cNvPr id="9" name="TextBox 8">
            <a:extLst>
              <a:ext uri="{FF2B5EF4-FFF2-40B4-BE49-F238E27FC236}">
                <a16:creationId xmlns:a16="http://schemas.microsoft.com/office/drawing/2014/main" id="{03847CE1-E966-651D-0BD9-A0E025966AD5}"/>
              </a:ext>
            </a:extLst>
          </p:cNvPr>
          <p:cNvSpPr txBox="1"/>
          <p:nvPr/>
        </p:nvSpPr>
        <p:spPr bwMode="gray">
          <a:xfrm>
            <a:off x="5765047" y="1897565"/>
            <a:ext cx="665865" cy="226591"/>
          </a:xfrm>
          <a:prstGeom prst="rect">
            <a:avLst/>
          </a:prstGeom>
          <a:noFill/>
        </p:spPr>
        <p:txBody>
          <a:bodyPr wrap="square" lIns="36000" tIns="36000" rIns="36000" bIns="36000" rtlCol="0">
            <a:spAutoFit/>
          </a:bodyPr>
          <a:lstStyle/>
          <a:p>
            <a:pPr marL="0" indent="0" algn="ctr">
              <a:buNone/>
            </a:pPr>
            <a:r>
              <a:rPr lang="en-US" sz="1000" b="1">
                <a:solidFill>
                  <a:srgbClr val="805BC9"/>
                </a:solidFill>
              </a:rPr>
              <a:t>+ OpEx</a:t>
            </a:r>
          </a:p>
        </p:txBody>
      </p:sp>
      <p:cxnSp>
        <p:nvCxnSpPr>
          <p:cNvPr id="10" name="btfpColumnHeaderBoxLine378665">
            <a:extLst>
              <a:ext uri="{FF2B5EF4-FFF2-40B4-BE49-F238E27FC236}">
                <a16:creationId xmlns:a16="http://schemas.microsoft.com/office/drawing/2014/main" id="{1E168396-71D6-7D60-600C-38B57D13BDBF}"/>
              </a:ext>
            </a:extLst>
          </p:cNvPr>
          <p:cNvCxnSpPr>
            <a:cxnSpLocks/>
          </p:cNvCxnSpPr>
          <p:nvPr/>
        </p:nvCxnSpPr>
        <p:spPr bwMode="gray">
          <a:xfrm>
            <a:off x="432604" y="2817813"/>
            <a:ext cx="6171396" cy="0"/>
          </a:xfrm>
          <a:prstGeom prst="line">
            <a:avLst/>
          </a:prstGeom>
          <a:ln w="9525" cap="flat">
            <a:solidFill>
              <a:schemeClr val="bg2">
                <a:lumMod val="40000"/>
                <a:lumOff val="6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 name="btfpColumnHeaderBoxLine378665">
            <a:extLst>
              <a:ext uri="{FF2B5EF4-FFF2-40B4-BE49-F238E27FC236}">
                <a16:creationId xmlns:a16="http://schemas.microsoft.com/office/drawing/2014/main" id="{83D13AE4-D394-733E-9986-30C80E93A39C}"/>
              </a:ext>
            </a:extLst>
          </p:cNvPr>
          <p:cNvCxnSpPr>
            <a:cxnSpLocks/>
          </p:cNvCxnSpPr>
          <p:nvPr/>
        </p:nvCxnSpPr>
        <p:spPr bwMode="gray">
          <a:xfrm>
            <a:off x="432604" y="3927475"/>
            <a:ext cx="6171396" cy="0"/>
          </a:xfrm>
          <a:prstGeom prst="line">
            <a:avLst/>
          </a:prstGeom>
          <a:ln w="9525" cap="flat">
            <a:solidFill>
              <a:schemeClr val="bg2">
                <a:lumMod val="40000"/>
                <a:lumOff val="6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53" name="TextBox 1352">
            <a:extLst>
              <a:ext uri="{FF2B5EF4-FFF2-40B4-BE49-F238E27FC236}">
                <a16:creationId xmlns:a16="http://schemas.microsoft.com/office/drawing/2014/main" id="{1751A2F4-7F03-D5C6-29F3-AA2377D781CC}"/>
              </a:ext>
            </a:extLst>
          </p:cNvPr>
          <p:cNvSpPr txBox="1"/>
          <p:nvPr/>
        </p:nvSpPr>
        <p:spPr bwMode="gray">
          <a:xfrm>
            <a:off x="6404344" y="1884769"/>
            <a:ext cx="665865" cy="226591"/>
          </a:xfrm>
          <a:prstGeom prst="rect">
            <a:avLst/>
          </a:prstGeom>
          <a:noFill/>
        </p:spPr>
        <p:txBody>
          <a:bodyPr wrap="square" lIns="36000" tIns="36000" rIns="36000" bIns="36000" rtlCol="0">
            <a:spAutoFit/>
          </a:bodyPr>
          <a:lstStyle/>
          <a:p>
            <a:pPr marL="0" indent="0" algn="ctr">
              <a:buNone/>
            </a:pPr>
            <a:r>
              <a:rPr lang="en-US" sz="1000" b="1" dirty="0"/>
              <a:t>= LCOE</a:t>
            </a:r>
          </a:p>
        </p:txBody>
      </p:sp>
      <p:sp>
        <p:nvSpPr>
          <p:cNvPr id="3" name="TextBox 2">
            <a:extLst>
              <a:ext uri="{FF2B5EF4-FFF2-40B4-BE49-F238E27FC236}">
                <a16:creationId xmlns:a16="http://schemas.microsoft.com/office/drawing/2014/main" id="{6C1B961B-7F0A-F72E-5087-3E768965C122}"/>
              </a:ext>
            </a:extLst>
          </p:cNvPr>
          <p:cNvSpPr txBox="1"/>
          <p:nvPr/>
        </p:nvSpPr>
        <p:spPr bwMode="gray">
          <a:xfrm>
            <a:off x="1409042" y="2100263"/>
            <a:ext cx="1213189" cy="227013"/>
          </a:xfrm>
          <a:prstGeom prst="rect">
            <a:avLst/>
          </a:prstGeom>
          <a:noFill/>
        </p:spPr>
        <p:txBody>
          <a:bodyPr wrap="square" lIns="36000" tIns="36000" rIns="36000" bIns="36000" rtlCol="0">
            <a:spAutoFit/>
          </a:bodyPr>
          <a:lstStyle/>
          <a:p>
            <a:pPr marL="0" indent="0" algn="ctr">
              <a:buNone/>
            </a:pPr>
            <a:r>
              <a:rPr lang="en-US" sz="1000" b="1">
                <a:solidFill>
                  <a:srgbClr val="009BDB"/>
                </a:solidFill>
              </a:rPr>
              <a:t>41%</a:t>
            </a:r>
          </a:p>
        </p:txBody>
      </p:sp>
      <p:sp>
        <p:nvSpPr>
          <p:cNvPr id="15" name="TextBox 14">
            <a:extLst>
              <a:ext uri="{FF2B5EF4-FFF2-40B4-BE49-F238E27FC236}">
                <a16:creationId xmlns:a16="http://schemas.microsoft.com/office/drawing/2014/main" id="{7F8EAA11-E70F-64E1-B841-B02DE390B2CC}"/>
              </a:ext>
            </a:extLst>
          </p:cNvPr>
          <p:cNvSpPr txBox="1"/>
          <p:nvPr/>
        </p:nvSpPr>
        <p:spPr bwMode="gray">
          <a:xfrm>
            <a:off x="2639640" y="2100263"/>
            <a:ext cx="1888850" cy="234950"/>
          </a:xfrm>
          <a:prstGeom prst="rect">
            <a:avLst/>
          </a:prstGeom>
          <a:noFill/>
        </p:spPr>
        <p:txBody>
          <a:bodyPr wrap="square" lIns="36000" tIns="36000" rIns="36000" bIns="36000" rtlCol="0">
            <a:spAutoFit/>
          </a:bodyPr>
          <a:lstStyle/>
          <a:p>
            <a:pPr marL="0" indent="0" algn="ctr">
              <a:buNone/>
            </a:pPr>
            <a:r>
              <a:rPr lang="en-US" sz="1000" b="1">
                <a:solidFill>
                  <a:srgbClr val="D0227C"/>
                </a:solidFill>
              </a:rPr>
              <a:t>22%</a:t>
            </a:r>
          </a:p>
        </p:txBody>
      </p:sp>
      <p:sp>
        <p:nvSpPr>
          <p:cNvPr id="17" name="TextBox 16">
            <a:extLst>
              <a:ext uri="{FF2B5EF4-FFF2-40B4-BE49-F238E27FC236}">
                <a16:creationId xmlns:a16="http://schemas.microsoft.com/office/drawing/2014/main" id="{563D9D8C-A349-F60A-8F2D-60252AA6FAB7}"/>
              </a:ext>
            </a:extLst>
          </p:cNvPr>
          <p:cNvSpPr txBox="1"/>
          <p:nvPr/>
        </p:nvSpPr>
        <p:spPr bwMode="gray">
          <a:xfrm>
            <a:off x="4843985" y="2100263"/>
            <a:ext cx="888115" cy="234950"/>
          </a:xfrm>
          <a:prstGeom prst="rect">
            <a:avLst/>
          </a:prstGeom>
          <a:noFill/>
        </p:spPr>
        <p:txBody>
          <a:bodyPr wrap="square" lIns="36000" tIns="36000" rIns="36000" bIns="36000" rtlCol="0">
            <a:spAutoFit/>
          </a:bodyPr>
          <a:lstStyle/>
          <a:p>
            <a:pPr marL="0" indent="0" algn="ctr">
              <a:buNone/>
            </a:pPr>
            <a:r>
              <a:rPr lang="en-US" sz="1000" b="1">
                <a:solidFill>
                  <a:srgbClr val="34A398"/>
                </a:solidFill>
              </a:rPr>
              <a:t>11%</a:t>
            </a:r>
          </a:p>
        </p:txBody>
      </p:sp>
      <p:sp>
        <p:nvSpPr>
          <p:cNvPr id="21" name="TextBox 20">
            <a:extLst>
              <a:ext uri="{FF2B5EF4-FFF2-40B4-BE49-F238E27FC236}">
                <a16:creationId xmlns:a16="http://schemas.microsoft.com/office/drawing/2014/main" id="{AE8B3EFB-0D13-2C30-CB48-EAF776FCC0A6}"/>
              </a:ext>
            </a:extLst>
          </p:cNvPr>
          <p:cNvSpPr txBox="1"/>
          <p:nvPr/>
        </p:nvSpPr>
        <p:spPr bwMode="gray">
          <a:xfrm>
            <a:off x="5724835" y="2100263"/>
            <a:ext cx="665865" cy="227013"/>
          </a:xfrm>
          <a:prstGeom prst="rect">
            <a:avLst/>
          </a:prstGeom>
          <a:noFill/>
        </p:spPr>
        <p:txBody>
          <a:bodyPr wrap="square" lIns="36000" tIns="36000" rIns="36000" bIns="36000" rtlCol="0">
            <a:spAutoFit/>
          </a:bodyPr>
          <a:lstStyle/>
          <a:p>
            <a:pPr marL="0" indent="0" algn="ctr">
              <a:buNone/>
            </a:pPr>
            <a:r>
              <a:rPr lang="en-US" sz="1000" b="1">
                <a:solidFill>
                  <a:srgbClr val="805BC9"/>
                </a:solidFill>
              </a:rPr>
              <a:t>26%</a:t>
            </a:r>
          </a:p>
        </p:txBody>
      </p:sp>
      <p:sp>
        <p:nvSpPr>
          <p:cNvPr id="27" name="TextBox 26">
            <a:extLst>
              <a:ext uri="{FF2B5EF4-FFF2-40B4-BE49-F238E27FC236}">
                <a16:creationId xmlns:a16="http://schemas.microsoft.com/office/drawing/2014/main" id="{DDC1A608-3E8B-918C-4E0B-3E977705777C}"/>
              </a:ext>
            </a:extLst>
          </p:cNvPr>
          <p:cNvSpPr txBox="1"/>
          <p:nvPr/>
        </p:nvSpPr>
        <p:spPr bwMode="gray">
          <a:xfrm>
            <a:off x="1409042" y="2814638"/>
            <a:ext cx="1213189" cy="227013"/>
          </a:xfrm>
          <a:prstGeom prst="rect">
            <a:avLst/>
          </a:prstGeom>
          <a:noFill/>
        </p:spPr>
        <p:txBody>
          <a:bodyPr wrap="square" lIns="36000" tIns="36000" rIns="36000" bIns="36000" rtlCol="0">
            <a:spAutoFit/>
          </a:bodyPr>
          <a:lstStyle/>
          <a:p>
            <a:pPr marL="0" indent="0" algn="ctr">
              <a:buNone/>
            </a:pPr>
            <a:r>
              <a:rPr lang="en-US" sz="1000" b="1">
                <a:solidFill>
                  <a:srgbClr val="009BDB"/>
                </a:solidFill>
              </a:rPr>
              <a:t>27%</a:t>
            </a:r>
          </a:p>
        </p:txBody>
      </p:sp>
      <p:sp>
        <p:nvSpPr>
          <p:cNvPr id="28" name="TextBox 27">
            <a:extLst>
              <a:ext uri="{FF2B5EF4-FFF2-40B4-BE49-F238E27FC236}">
                <a16:creationId xmlns:a16="http://schemas.microsoft.com/office/drawing/2014/main" id="{30FD9FA8-D832-1344-62DE-1311673BC621}"/>
              </a:ext>
            </a:extLst>
          </p:cNvPr>
          <p:cNvSpPr txBox="1"/>
          <p:nvPr/>
        </p:nvSpPr>
        <p:spPr bwMode="gray">
          <a:xfrm>
            <a:off x="2639640" y="2814638"/>
            <a:ext cx="1888850" cy="234950"/>
          </a:xfrm>
          <a:prstGeom prst="rect">
            <a:avLst/>
          </a:prstGeom>
          <a:noFill/>
        </p:spPr>
        <p:txBody>
          <a:bodyPr wrap="square" lIns="36000" tIns="36000" rIns="36000" bIns="36000" rtlCol="0">
            <a:spAutoFit/>
          </a:bodyPr>
          <a:lstStyle/>
          <a:p>
            <a:pPr marL="0" indent="0" algn="ctr">
              <a:buNone/>
            </a:pPr>
            <a:r>
              <a:rPr lang="en-US" sz="1000" b="1">
                <a:solidFill>
                  <a:srgbClr val="D0227C"/>
                </a:solidFill>
              </a:rPr>
              <a:t>32%</a:t>
            </a:r>
          </a:p>
        </p:txBody>
      </p:sp>
      <p:sp>
        <p:nvSpPr>
          <p:cNvPr id="30" name="TextBox 29">
            <a:extLst>
              <a:ext uri="{FF2B5EF4-FFF2-40B4-BE49-F238E27FC236}">
                <a16:creationId xmlns:a16="http://schemas.microsoft.com/office/drawing/2014/main" id="{7FC68112-C1BD-FFCC-3757-110194DA6069}"/>
              </a:ext>
            </a:extLst>
          </p:cNvPr>
          <p:cNvSpPr txBox="1"/>
          <p:nvPr/>
        </p:nvSpPr>
        <p:spPr bwMode="gray">
          <a:xfrm>
            <a:off x="4843985" y="2814638"/>
            <a:ext cx="888115" cy="234950"/>
          </a:xfrm>
          <a:prstGeom prst="rect">
            <a:avLst/>
          </a:prstGeom>
          <a:noFill/>
        </p:spPr>
        <p:txBody>
          <a:bodyPr wrap="square" lIns="36000" tIns="36000" rIns="36000" bIns="36000" rtlCol="0">
            <a:spAutoFit/>
          </a:bodyPr>
          <a:lstStyle/>
          <a:p>
            <a:pPr marL="0" indent="0" algn="ctr">
              <a:buNone/>
            </a:pPr>
            <a:r>
              <a:rPr lang="en-US" sz="1000" b="1">
                <a:solidFill>
                  <a:srgbClr val="34A398"/>
                </a:solidFill>
              </a:rPr>
              <a:t>15%</a:t>
            </a:r>
          </a:p>
        </p:txBody>
      </p:sp>
      <p:sp>
        <p:nvSpPr>
          <p:cNvPr id="31" name="TextBox 30">
            <a:extLst>
              <a:ext uri="{FF2B5EF4-FFF2-40B4-BE49-F238E27FC236}">
                <a16:creationId xmlns:a16="http://schemas.microsoft.com/office/drawing/2014/main" id="{7E44B732-1889-2C0E-0BFE-AD6A765E7DE3}"/>
              </a:ext>
            </a:extLst>
          </p:cNvPr>
          <p:cNvSpPr txBox="1"/>
          <p:nvPr/>
        </p:nvSpPr>
        <p:spPr bwMode="gray">
          <a:xfrm>
            <a:off x="5724835" y="2814638"/>
            <a:ext cx="665865" cy="227013"/>
          </a:xfrm>
          <a:prstGeom prst="rect">
            <a:avLst/>
          </a:prstGeom>
          <a:noFill/>
        </p:spPr>
        <p:txBody>
          <a:bodyPr wrap="square" lIns="36000" tIns="36000" rIns="36000" bIns="36000" rtlCol="0">
            <a:spAutoFit/>
          </a:bodyPr>
          <a:lstStyle/>
          <a:p>
            <a:pPr marL="0" indent="0" algn="ctr">
              <a:buNone/>
            </a:pPr>
            <a:r>
              <a:rPr lang="en-US" sz="1000" b="1">
                <a:solidFill>
                  <a:srgbClr val="805BC9"/>
                </a:solidFill>
              </a:rPr>
              <a:t>26%</a:t>
            </a:r>
          </a:p>
        </p:txBody>
      </p:sp>
      <p:sp>
        <p:nvSpPr>
          <p:cNvPr id="32" name="TextBox 31">
            <a:extLst>
              <a:ext uri="{FF2B5EF4-FFF2-40B4-BE49-F238E27FC236}">
                <a16:creationId xmlns:a16="http://schemas.microsoft.com/office/drawing/2014/main" id="{F086864D-85AC-8533-0440-E49ABAFD1602}"/>
              </a:ext>
            </a:extLst>
          </p:cNvPr>
          <p:cNvSpPr txBox="1"/>
          <p:nvPr/>
        </p:nvSpPr>
        <p:spPr bwMode="gray">
          <a:xfrm>
            <a:off x="1409042" y="3913188"/>
            <a:ext cx="1213189" cy="227013"/>
          </a:xfrm>
          <a:prstGeom prst="rect">
            <a:avLst/>
          </a:prstGeom>
          <a:noFill/>
        </p:spPr>
        <p:txBody>
          <a:bodyPr wrap="square" lIns="36000" tIns="36000" rIns="36000" bIns="36000" rtlCol="0">
            <a:spAutoFit/>
          </a:bodyPr>
          <a:lstStyle/>
          <a:p>
            <a:pPr marL="0" indent="0" algn="ctr">
              <a:buNone/>
            </a:pPr>
            <a:r>
              <a:rPr lang="en-US" sz="1000" b="1">
                <a:solidFill>
                  <a:srgbClr val="009BDB"/>
                </a:solidFill>
              </a:rPr>
              <a:t>23%</a:t>
            </a:r>
          </a:p>
        </p:txBody>
      </p:sp>
      <p:sp>
        <p:nvSpPr>
          <p:cNvPr id="33" name="TextBox 32">
            <a:extLst>
              <a:ext uri="{FF2B5EF4-FFF2-40B4-BE49-F238E27FC236}">
                <a16:creationId xmlns:a16="http://schemas.microsoft.com/office/drawing/2014/main" id="{178F2DDD-15F6-1E34-0205-8081EB35427D}"/>
              </a:ext>
            </a:extLst>
          </p:cNvPr>
          <p:cNvSpPr txBox="1"/>
          <p:nvPr/>
        </p:nvSpPr>
        <p:spPr bwMode="gray">
          <a:xfrm>
            <a:off x="2639640" y="3913188"/>
            <a:ext cx="1888850" cy="234950"/>
          </a:xfrm>
          <a:prstGeom prst="rect">
            <a:avLst/>
          </a:prstGeom>
          <a:noFill/>
        </p:spPr>
        <p:txBody>
          <a:bodyPr wrap="square" lIns="36000" tIns="36000" rIns="36000" bIns="36000" rtlCol="0">
            <a:spAutoFit/>
          </a:bodyPr>
          <a:lstStyle/>
          <a:p>
            <a:pPr marL="0" indent="0" algn="ctr">
              <a:buNone/>
            </a:pPr>
            <a:r>
              <a:rPr lang="en-US" sz="1000" b="1">
                <a:solidFill>
                  <a:srgbClr val="D0227C"/>
                </a:solidFill>
              </a:rPr>
              <a:t>45%</a:t>
            </a:r>
          </a:p>
        </p:txBody>
      </p:sp>
      <p:sp>
        <p:nvSpPr>
          <p:cNvPr id="34" name="TextBox 33">
            <a:extLst>
              <a:ext uri="{FF2B5EF4-FFF2-40B4-BE49-F238E27FC236}">
                <a16:creationId xmlns:a16="http://schemas.microsoft.com/office/drawing/2014/main" id="{ECBE42B8-7245-A50D-50BE-05DB3D09464B}"/>
              </a:ext>
            </a:extLst>
          </p:cNvPr>
          <p:cNvSpPr txBox="1"/>
          <p:nvPr/>
        </p:nvSpPr>
        <p:spPr bwMode="gray">
          <a:xfrm>
            <a:off x="4843985" y="3913188"/>
            <a:ext cx="888115" cy="234950"/>
          </a:xfrm>
          <a:prstGeom prst="rect">
            <a:avLst/>
          </a:prstGeom>
          <a:noFill/>
        </p:spPr>
        <p:txBody>
          <a:bodyPr wrap="square" lIns="36000" tIns="36000" rIns="36000" bIns="36000" rtlCol="0">
            <a:spAutoFit/>
          </a:bodyPr>
          <a:lstStyle/>
          <a:p>
            <a:pPr marL="0" indent="0" algn="ctr">
              <a:buNone/>
            </a:pPr>
            <a:r>
              <a:rPr lang="en-US" sz="1000" b="1">
                <a:solidFill>
                  <a:srgbClr val="34A398"/>
                </a:solidFill>
              </a:rPr>
              <a:t>14%</a:t>
            </a:r>
          </a:p>
        </p:txBody>
      </p:sp>
      <p:sp>
        <p:nvSpPr>
          <p:cNvPr id="1354" name="TextBox 1353">
            <a:extLst>
              <a:ext uri="{FF2B5EF4-FFF2-40B4-BE49-F238E27FC236}">
                <a16:creationId xmlns:a16="http://schemas.microsoft.com/office/drawing/2014/main" id="{C6A436D8-D6DC-BEC2-C4C1-BA75B4CF3CAA}"/>
              </a:ext>
            </a:extLst>
          </p:cNvPr>
          <p:cNvSpPr txBox="1"/>
          <p:nvPr/>
        </p:nvSpPr>
        <p:spPr bwMode="gray">
          <a:xfrm>
            <a:off x="5724835" y="3913188"/>
            <a:ext cx="665865" cy="227013"/>
          </a:xfrm>
          <a:prstGeom prst="rect">
            <a:avLst/>
          </a:prstGeom>
          <a:noFill/>
        </p:spPr>
        <p:txBody>
          <a:bodyPr wrap="square" lIns="36000" tIns="36000" rIns="36000" bIns="36000" rtlCol="0">
            <a:spAutoFit/>
          </a:bodyPr>
          <a:lstStyle/>
          <a:p>
            <a:pPr marL="0" indent="0" algn="ctr">
              <a:buNone/>
            </a:pPr>
            <a:r>
              <a:rPr lang="en-US" sz="1000" b="1">
                <a:solidFill>
                  <a:srgbClr val="805BC9"/>
                </a:solidFill>
              </a:rPr>
              <a:t>18%</a:t>
            </a:r>
          </a:p>
        </p:txBody>
      </p:sp>
      <p:sp>
        <p:nvSpPr>
          <p:cNvPr id="2" name="TextBox 1">
            <a:extLst>
              <a:ext uri="{FF2B5EF4-FFF2-40B4-BE49-F238E27FC236}">
                <a16:creationId xmlns:a16="http://schemas.microsoft.com/office/drawing/2014/main" id="{65BAA5E9-FF81-3A6A-BD50-EEC5C153EB63}"/>
              </a:ext>
            </a:extLst>
          </p:cNvPr>
          <p:cNvSpPr txBox="1"/>
          <p:nvPr/>
        </p:nvSpPr>
        <p:spPr bwMode="gray">
          <a:xfrm>
            <a:off x="2413" y="-3505"/>
            <a:ext cx="4459288" cy="318924"/>
          </a:xfrm>
          <a:prstGeom prst="rect">
            <a:avLst/>
          </a:prstGeom>
          <a:solidFill>
            <a:schemeClr val="tx2"/>
          </a:solidFill>
        </p:spPr>
        <p:txBody>
          <a:bodyPr wrap="square" lIns="36000" tIns="36000" rIns="36000" bIns="36000" rtlCol="0">
            <a:spAutoFit/>
          </a:bodyPr>
          <a:lstStyle/>
          <a:p>
            <a:pPr marL="0" indent="0" algn="ctr">
              <a:buNone/>
              <a:defRPr/>
            </a:pPr>
            <a:r>
              <a:rPr lang="en-US" b="1"/>
              <a:t>Deep dive: Breakdown of wind LCOE</a:t>
            </a:r>
            <a:endParaRPr kumimoji="0" lang="en-US" sz="1600" b="1" i="0" u="none" strike="noStrike" kern="1200" cap="none" spc="0" normalizeH="0" baseline="0" noProof="0">
              <a:ln>
                <a:noFill/>
              </a:ln>
              <a:effectLst/>
              <a:uLnTx/>
              <a:uFillTx/>
              <a:latin typeface="+mn-lt"/>
              <a:ea typeface="+mn-ea"/>
              <a:cs typeface="+mn-cs"/>
            </a:endParaRPr>
          </a:p>
        </p:txBody>
      </p:sp>
    </p:spTree>
    <p:custDataLst>
      <p:tags r:id="rId2"/>
    </p:custDataLst>
    <p:extLst>
      <p:ext uri="{BB962C8B-B14F-4D97-AF65-F5344CB8AC3E}">
        <p14:creationId xmlns:p14="http://schemas.microsoft.com/office/powerpoint/2010/main" val="520613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418084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5" name="think-cell Slide" r:id="rId85" imgW="360" imgH="360" progId="TCLayout.ActiveDocument.1">
                  <p:embed/>
                </p:oleObj>
              </mc:Choice>
              <mc:Fallback>
                <p:oleObj name="think-cell Slide" r:id="rId85" imgW="360" imgH="360" progId="TCLayout.ActiveDocument.1">
                  <p:embed/>
                  <p:pic>
                    <p:nvPicPr>
                      <p:cNvPr id="7" name="think-cell data - do not delete" hidden="1"/>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rmAutofit/>
          </a:bodyPr>
          <a:lstStyle/>
          <a:p>
            <a:r>
              <a:rPr lang="en-US" sz="2700"/>
              <a:t>Among renewables, wind is forecasted to make up ~20% of capacity additions from 2023 to 2028; solar makes up ~70%</a:t>
            </a:r>
          </a:p>
        </p:txBody>
      </p:sp>
      <p:grpSp>
        <p:nvGrpSpPr>
          <p:cNvPr id="8" name="btfpColumnHeaderBox223027"/>
          <p:cNvGrpSpPr/>
          <p:nvPr>
            <p:custDataLst>
              <p:tags r:id="rId4"/>
            </p:custDataLst>
          </p:nvPr>
        </p:nvGrpSpPr>
        <p:grpSpPr>
          <a:xfrm>
            <a:off x="330199" y="1554480"/>
            <a:ext cx="7807325" cy="291303"/>
            <a:chOff x="6366272" y="1538450"/>
            <a:chExt cx="2477492" cy="291303"/>
          </a:xfrm>
        </p:grpSpPr>
        <p:sp>
          <p:nvSpPr>
            <p:cNvPr id="9" name="btfpColumnHeaderBoxText223027"/>
            <p:cNvSpPr txBox="1"/>
            <p:nvPr/>
          </p:nvSpPr>
          <p:spPr bwMode="gray">
            <a:xfrm>
              <a:off x="6366272" y="1538450"/>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Renewable global net capacity additions, </a:t>
              </a:r>
              <a:r>
                <a:rPr lang="en-US" sz="1400" i="1" dirty="0">
                  <a:solidFill>
                    <a:srgbClr val="000000"/>
                  </a:solidFill>
                </a:rPr>
                <a:t>GW/yr, 2023-28</a:t>
              </a:r>
            </a:p>
          </p:txBody>
        </p:sp>
        <p:cxnSp>
          <p:nvCxnSpPr>
            <p:cNvPr id="10" name="btfpColumnHeaderBoxLine223027"/>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48" name="Straight Connector 147">
            <a:extLst>
              <a:ext uri="{FF2B5EF4-FFF2-40B4-BE49-F238E27FC236}">
                <a16:creationId xmlns:a16="http://schemas.microsoft.com/office/drawing/2014/main" id="{A52770D6-B233-14D1-AE2E-362184F74A8A}"/>
              </a:ext>
            </a:extLst>
          </p:cNvPr>
          <p:cNvCxnSpPr/>
          <p:nvPr>
            <p:custDataLst>
              <p:tags r:id="rId5"/>
            </p:custDataLst>
          </p:nvPr>
        </p:nvCxnSpPr>
        <p:spPr bwMode="gray">
          <a:xfrm>
            <a:off x="752474" y="2659063"/>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8" name="Straight Connector 507">
            <a:extLst>
              <a:ext uri="{FF2B5EF4-FFF2-40B4-BE49-F238E27FC236}">
                <a16:creationId xmlns:a16="http://schemas.microsoft.com/office/drawing/2014/main" id="{F3BCCDDA-679C-4EB4-D37A-5F1DA2934549}"/>
              </a:ext>
            </a:extLst>
          </p:cNvPr>
          <p:cNvCxnSpPr/>
          <p:nvPr>
            <p:custDataLst>
              <p:tags r:id="rId6"/>
            </p:custDataLst>
          </p:nvPr>
        </p:nvCxnSpPr>
        <p:spPr bwMode="gray">
          <a:xfrm>
            <a:off x="752474" y="3963988"/>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18016084-B6A8-88DC-8E20-5384C837F7ED}"/>
              </a:ext>
            </a:extLst>
          </p:cNvPr>
          <p:cNvCxnSpPr/>
          <p:nvPr>
            <p:custDataLst>
              <p:tags r:id="rId7"/>
            </p:custDataLst>
          </p:nvPr>
        </p:nvCxnSpPr>
        <p:spPr bwMode="gray">
          <a:xfrm>
            <a:off x="752474" y="5268913"/>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8" name="Conector recto 417"/>
          <p:cNvCxnSpPr/>
          <p:nvPr>
            <p:custDataLst>
              <p:tags r:id="rId8"/>
            </p:custDataLst>
          </p:nvPr>
        </p:nvCxnSpPr>
        <p:spPr bwMode="gray">
          <a:xfrm>
            <a:off x="752474" y="2333625"/>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49F4FE73-E576-F057-D8F3-9190D33455F6}"/>
              </a:ext>
            </a:extLst>
          </p:cNvPr>
          <p:cNvCxnSpPr/>
          <p:nvPr>
            <p:custDataLst>
              <p:tags r:id="rId9"/>
            </p:custDataLst>
          </p:nvPr>
        </p:nvCxnSpPr>
        <p:spPr bwMode="gray">
          <a:xfrm>
            <a:off x="752474" y="4941888"/>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4126EF19-88B3-2B2B-D19C-62BF997EEDD6}"/>
              </a:ext>
            </a:extLst>
          </p:cNvPr>
          <p:cNvCxnSpPr/>
          <p:nvPr>
            <p:custDataLst>
              <p:tags r:id="rId10"/>
            </p:custDataLst>
          </p:nvPr>
        </p:nvCxnSpPr>
        <p:spPr bwMode="gray">
          <a:xfrm>
            <a:off x="752474" y="3638550"/>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3FF90BA1-5E72-7E9E-3C72-71CA1D77A79D}"/>
              </a:ext>
            </a:extLst>
          </p:cNvPr>
          <p:cNvCxnSpPr/>
          <p:nvPr>
            <p:custDataLst>
              <p:tags r:id="rId11"/>
            </p:custDataLst>
          </p:nvPr>
        </p:nvCxnSpPr>
        <p:spPr bwMode="gray">
          <a:xfrm>
            <a:off x="752474" y="4616450"/>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E6A18CEC-5004-BE48-9C71-AAAF78A8D37D}"/>
              </a:ext>
            </a:extLst>
          </p:cNvPr>
          <p:cNvCxnSpPr/>
          <p:nvPr>
            <p:custDataLst>
              <p:tags r:id="rId12"/>
            </p:custDataLst>
          </p:nvPr>
        </p:nvCxnSpPr>
        <p:spPr bwMode="gray">
          <a:xfrm>
            <a:off x="752474" y="2986088"/>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48CB64B5-90D6-BF80-19CD-1D3752D82375}"/>
              </a:ext>
            </a:extLst>
          </p:cNvPr>
          <p:cNvCxnSpPr/>
          <p:nvPr>
            <p:custDataLst>
              <p:tags r:id="rId13"/>
            </p:custDataLst>
          </p:nvPr>
        </p:nvCxnSpPr>
        <p:spPr bwMode="gray">
          <a:xfrm>
            <a:off x="752474" y="4289425"/>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C94E2C4A-7128-52C0-2091-38C84FA2E4A8}"/>
              </a:ext>
            </a:extLst>
          </p:cNvPr>
          <p:cNvCxnSpPr/>
          <p:nvPr>
            <p:custDataLst>
              <p:tags r:id="rId14"/>
            </p:custDataLst>
          </p:nvPr>
        </p:nvCxnSpPr>
        <p:spPr bwMode="gray">
          <a:xfrm>
            <a:off x="752474" y="3311525"/>
            <a:ext cx="32512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5" name="Chart 14">
            <a:extLst>
              <a:ext uri="{FF2B5EF4-FFF2-40B4-BE49-F238E27FC236}">
                <a16:creationId xmlns:a16="http://schemas.microsoft.com/office/drawing/2014/main" id="{93ACF1B3-D09F-5896-4AB3-B9117615C216}"/>
              </a:ext>
            </a:extLst>
          </p:cNvPr>
          <p:cNvGraphicFramePr/>
          <p:nvPr>
            <p:custDataLst>
              <p:tags r:id="rId15"/>
            </p:custDataLst>
            <p:extLst>
              <p:ext uri="{D42A27DB-BD31-4B8C-83A1-F6EECF244321}">
                <p14:modId xmlns:p14="http://schemas.microsoft.com/office/powerpoint/2010/main" val="2846737256"/>
              </p:ext>
            </p:extLst>
          </p:nvPr>
        </p:nvGraphicFramePr>
        <p:xfrm>
          <a:off x="669925" y="2251075"/>
          <a:ext cx="3416300" cy="3425825"/>
        </p:xfrm>
        <a:graphic>
          <a:graphicData uri="http://schemas.openxmlformats.org/drawingml/2006/chart">
            <c:chart xmlns:c="http://schemas.openxmlformats.org/drawingml/2006/chart" xmlns:r="http://schemas.openxmlformats.org/officeDocument/2006/relationships" r:id="rId87"/>
          </a:graphicData>
        </a:graphic>
      </p:graphicFrame>
      <p:sp>
        <p:nvSpPr>
          <p:cNvPr id="128" name="Text Placeholder 10">
            <a:extLst>
              <a:ext uri="{FF2B5EF4-FFF2-40B4-BE49-F238E27FC236}">
                <a16:creationId xmlns:a16="http://schemas.microsoft.com/office/drawing/2014/main" id="{ADAA91CC-34D7-D963-2590-2F6A07F6DF77}"/>
              </a:ext>
            </a:extLst>
          </p:cNvPr>
          <p:cNvSpPr txBox="1">
            <a:spLocks/>
          </p:cNvSpPr>
          <p:nvPr>
            <p:custDataLst>
              <p:tags r:id="rId16"/>
            </p:custDataLst>
          </p:nvPr>
        </p:nvSpPr>
        <p:spPr bwMode="gray">
          <a:xfrm>
            <a:off x="398463" y="5178425"/>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A47F3DF-6C59-4A1A-AC2A-F2F1BFA68237}" type="datetime'''''''''''1''''''''''0''''''''''''''''''''0'''''''''''''''''''">
              <a:rPr lang="en-US" altLang="en-US" sz="1200" smtClean="0">
                <a:effectLst/>
              </a:rPr>
              <a:pPr marL="0" indent="0" algn="r">
                <a:spcBef>
                  <a:spcPct val="0"/>
                </a:spcBef>
                <a:spcAft>
                  <a:spcPct val="0"/>
                </a:spcAft>
                <a:buNone/>
              </a:pPr>
              <a:t>100</a:t>
            </a:fld>
            <a:endParaRPr lang="en-US" sz="1200"/>
          </a:p>
        </p:txBody>
      </p:sp>
      <p:sp>
        <p:nvSpPr>
          <p:cNvPr id="129" name="Text Placeholder 10">
            <a:extLst>
              <a:ext uri="{FF2B5EF4-FFF2-40B4-BE49-F238E27FC236}">
                <a16:creationId xmlns:a16="http://schemas.microsoft.com/office/drawing/2014/main" id="{7A1FBF31-AC12-1A23-7686-15B0DCC2814D}"/>
              </a:ext>
            </a:extLst>
          </p:cNvPr>
          <p:cNvSpPr txBox="1">
            <a:spLocks/>
          </p:cNvSpPr>
          <p:nvPr>
            <p:custDataLst>
              <p:tags r:id="rId17"/>
            </p:custDataLst>
          </p:nvPr>
        </p:nvSpPr>
        <p:spPr bwMode="gray">
          <a:xfrm>
            <a:off x="398463" y="48514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F87C467-32CA-44AC-82F1-680269023B0D}" type="datetime'2''''''''''''''''''''''''0''''''''''''''''''''''''''''''''0'">
              <a:rPr lang="en-US" altLang="en-US" sz="1200" smtClean="0">
                <a:effectLst/>
              </a:rPr>
              <a:pPr marL="0" indent="0" algn="r">
                <a:spcBef>
                  <a:spcPct val="0"/>
                </a:spcBef>
                <a:spcAft>
                  <a:spcPct val="0"/>
                </a:spcAft>
                <a:buNone/>
              </a:pPr>
              <a:t>200</a:t>
            </a:fld>
            <a:endParaRPr lang="en-US" sz="1200"/>
          </a:p>
        </p:txBody>
      </p:sp>
      <p:sp>
        <p:nvSpPr>
          <p:cNvPr id="130" name="Text Placeholder 10">
            <a:extLst>
              <a:ext uri="{FF2B5EF4-FFF2-40B4-BE49-F238E27FC236}">
                <a16:creationId xmlns:a16="http://schemas.microsoft.com/office/drawing/2014/main" id="{D0F3C5E7-EC0E-ABF4-B206-FEF6634F0F7F}"/>
              </a:ext>
            </a:extLst>
          </p:cNvPr>
          <p:cNvSpPr txBox="1">
            <a:spLocks/>
          </p:cNvSpPr>
          <p:nvPr>
            <p:custDataLst>
              <p:tags r:id="rId18"/>
            </p:custDataLst>
          </p:nvPr>
        </p:nvSpPr>
        <p:spPr bwMode="gray">
          <a:xfrm>
            <a:off x="398463" y="452596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2A5BEE0-7FA6-4950-AE5E-D4C37DEBEA74}" type="datetime'''''''''''''''''''''''''''3''''''''''''00'''''''">
              <a:rPr lang="en-US" altLang="en-US" sz="1200" smtClean="0">
                <a:effectLst/>
              </a:rPr>
              <a:pPr marL="0" indent="0" algn="r">
                <a:spcBef>
                  <a:spcPct val="0"/>
                </a:spcBef>
                <a:spcAft>
                  <a:spcPct val="0"/>
                </a:spcAft>
                <a:buNone/>
              </a:pPr>
              <a:t>300</a:t>
            </a:fld>
            <a:endParaRPr lang="en-US" sz="1200"/>
          </a:p>
        </p:txBody>
      </p:sp>
      <p:sp>
        <p:nvSpPr>
          <p:cNvPr id="131" name="Text Placeholder 10">
            <a:extLst>
              <a:ext uri="{FF2B5EF4-FFF2-40B4-BE49-F238E27FC236}">
                <a16:creationId xmlns:a16="http://schemas.microsoft.com/office/drawing/2014/main" id="{91CF4290-66D4-0AD9-D1F0-D38994232C40}"/>
              </a:ext>
            </a:extLst>
          </p:cNvPr>
          <p:cNvSpPr txBox="1">
            <a:spLocks/>
          </p:cNvSpPr>
          <p:nvPr>
            <p:custDataLst>
              <p:tags r:id="rId19"/>
            </p:custDataLst>
          </p:nvPr>
        </p:nvSpPr>
        <p:spPr bwMode="gray">
          <a:xfrm>
            <a:off x="398463" y="41989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A4D7635-A0AD-40BA-BF0E-2A51165EC185}" type="datetime'''''''''4''''''''''''''0''''''''''''0'''''''''''''''''''''''''">
              <a:rPr lang="en-US" altLang="en-US" sz="1200" smtClean="0">
                <a:effectLst/>
              </a:rPr>
              <a:pPr marL="0" indent="0" algn="r">
                <a:spcBef>
                  <a:spcPct val="0"/>
                </a:spcBef>
                <a:spcAft>
                  <a:spcPct val="0"/>
                </a:spcAft>
                <a:buNone/>
              </a:pPr>
              <a:t>400</a:t>
            </a:fld>
            <a:endParaRPr lang="en-US" sz="1200"/>
          </a:p>
        </p:txBody>
      </p:sp>
      <p:sp>
        <p:nvSpPr>
          <p:cNvPr id="496" name="Text Placeholder 10">
            <a:extLst>
              <a:ext uri="{FF2B5EF4-FFF2-40B4-BE49-F238E27FC236}">
                <a16:creationId xmlns:a16="http://schemas.microsoft.com/office/drawing/2014/main" id="{7FF157C7-B02B-E982-80C8-CC1B6778CA56}"/>
              </a:ext>
            </a:extLst>
          </p:cNvPr>
          <p:cNvSpPr txBox="1">
            <a:spLocks/>
          </p:cNvSpPr>
          <p:nvPr>
            <p:custDataLst>
              <p:tags r:id="rId20"/>
            </p:custDataLst>
          </p:nvPr>
        </p:nvSpPr>
        <p:spPr bwMode="gray">
          <a:xfrm>
            <a:off x="398463" y="38735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C77D63A-A074-41DC-8C81-EA4D38AFC177}" type="datetime'5''''0''''''''0'''''''''''''''''''''''''''''''''''''''''">
              <a:rPr lang="en-US" altLang="en-US" sz="1200" smtClean="0">
                <a:effectLst/>
              </a:rPr>
              <a:pPr marL="0" indent="0" algn="r">
                <a:spcBef>
                  <a:spcPct val="0"/>
                </a:spcBef>
                <a:spcAft>
                  <a:spcPct val="0"/>
                </a:spcAft>
                <a:buNone/>
              </a:pPr>
              <a:t>500</a:t>
            </a:fld>
            <a:endParaRPr lang="en-US" sz="1200"/>
          </a:p>
        </p:txBody>
      </p:sp>
      <p:sp>
        <p:nvSpPr>
          <p:cNvPr id="132" name="Text Placeholder 10">
            <a:extLst>
              <a:ext uri="{FF2B5EF4-FFF2-40B4-BE49-F238E27FC236}">
                <a16:creationId xmlns:a16="http://schemas.microsoft.com/office/drawing/2014/main" id="{6A1D3DC9-B0A1-8758-5854-851BFD5386D1}"/>
              </a:ext>
            </a:extLst>
          </p:cNvPr>
          <p:cNvSpPr txBox="1">
            <a:spLocks/>
          </p:cNvSpPr>
          <p:nvPr>
            <p:custDataLst>
              <p:tags r:id="rId21"/>
            </p:custDataLst>
          </p:nvPr>
        </p:nvSpPr>
        <p:spPr bwMode="gray">
          <a:xfrm>
            <a:off x="398463" y="354806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448E0D5-EFC4-4F19-A2E2-9C29DAF3F3B0}" type="datetime'''6''''''''''''''''''''''''''''''''''''''''''''''''0''''''0'''">
              <a:rPr lang="en-US" altLang="en-US" sz="1200" smtClean="0">
                <a:effectLst/>
              </a:rPr>
              <a:pPr marL="0" indent="0" algn="r">
                <a:spcBef>
                  <a:spcPct val="0"/>
                </a:spcBef>
                <a:spcAft>
                  <a:spcPct val="0"/>
                </a:spcAft>
                <a:buNone/>
              </a:pPr>
              <a:t>600</a:t>
            </a:fld>
            <a:endParaRPr lang="en-US" sz="1200"/>
          </a:p>
        </p:txBody>
      </p:sp>
      <p:sp>
        <p:nvSpPr>
          <p:cNvPr id="133" name="Text Placeholder 10">
            <a:extLst>
              <a:ext uri="{FF2B5EF4-FFF2-40B4-BE49-F238E27FC236}">
                <a16:creationId xmlns:a16="http://schemas.microsoft.com/office/drawing/2014/main" id="{82A7BD3E-F3CF-2B51-89D6-AE9385926A5E}"/>
              </a:ext>
            </a:extLst>
          </p:cNvPr>
          <p:cNvSpPr txBox="1">
            <a:spLocks/>
          </p:cNvSpPr>
          <p:nvPr>
            <p:custDataLst>
              <p:tags r:id="rId22"/>
            </p:custDataLst>
          </p:nvPr>
        </p:nvSpPr>
        <p:spPr bwMode="gray">
          <a:xfrm>
            <a:off x="398463" y="32210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D41C4D-99FC-4845-B830-A859F68BC8D5}" type="datetime'7''''''''''''''''''''0''''''0'''''''''''''''''''''''''''''''''">
              <a:rPr lang="en-US" altLang="en-US" sz="1200" smtClean="0">
                <a:effectLst/>
              </a:rPr>
              <a:pPr marL="0" indent="0" algn="r">
                <a:spcBef>
                  <a:spcPct val="0"/>
                </a:spcBef>
                <a:spcAft>
                  <a:spcPct val="0"/>
                </a:spcAft>
                <a:buNone/>
              </a:pPr>
              <a:t>700</a:t>
            </a:fld>
            <a:endParaRPr lang="en-US" sz="1200"/>
          </a:p>
        </p:txBody>
      </p:sp>
      <p:sp>
        <p:nvSpPr>
          <p:cNvPr id="134" name="Text Placeholder 10">
            <a:extLst>
              <a:ext uri="{FF2B5EF4-FFF2-40B4-BE49-F238E27FC236}">
                <a16:creationId xmlns:a16="http://schemas.microsoft.com/office/drawing/2014/main" id="{A3702652-8AA2-5C74-ADBB-393BFFF52B44}"/>
              </a:ext>
            </a:extLst>
          </p:cNvPr>
          <p:cNvSpPr txBox="1">
            <a:spLocks/>
          </p:cNvSpPr>
          <p:nvPr>
            <p:custDataLst>
              <p:tags r:id="rId23"/>
            </p:custDataLst>
          </p:nvPr>
        </p:nvSpPr>
        <p:spPr bwMode="gray">
          <a:xfrm>
            <a:off x="398463" y="28956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7B51B42-A1CE-47B7-90EB-57825210D592}" type="datetime'''''''''''''''''8''''''''''0''''0'''''">
              <a:rPr lang="en-US" altLang="en-US" sz="1200" smtClean="0">
                <a:effectLst/>
              </a:rPr>
              <a:pPr marL="0" indent="0" algn="r">
                <a:spcBef>
                  <a:spcPct val="0"/>
                </a:spcBef>
                <a:spcAft>
                  <a:spcPct val="0"/>
                </a:spcAft>
                <a:buNone/>
              </a:pPr>
              <a:t>800</a:t>
            </a:fld>
            <a:endParaRPr lang="en-US" sz="1200"/>
          </a:p>
        </p:txBody>
      </p:sp>
      <p:sp>
        <p:nvSpPr>
          <p:cNvPr id="417"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14325" y="224313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en-US" sz="1200"/>
              <a:t>1,000</a:t>
            </a:r>
          </a:p>
        </p:txBody>
      </p:sp>
      <p:sp>
        <p:nvSpPr>
          <p:cNvPr id="135" name="Text Placeholder 10">
            <a:extLst>
              <a:ext uri="{FF2B5EF4-FFF2-40B4-BE49-F238E27FC236}">
                <a16:creationId xmlns:a16="http://schemas.microsoft.com/office/drawing/2014/main" id="{3D52F6BC-3667-CA52-FC41-3A5E00F8E4F5}"/>
              </a:ext>
            </a:extLst>
          </p:cNvPr>
          <p:cNvSpPr txBox="1">
            <a:spLocks/>
          </p:cNvSpPr>
          <p:nvPr>
            <p:custDataLst>
              <p:tags r:id="rId25"/>
            </p:custDataLst>
          </p:nvPr>
        </p:nvSpPr>
        <p:spPr bwMode="gray">
          <a:xfrm>
            <a:off x="398463" y="2568575"/>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8ED5AC3-55BF-429D-BF43-3A27DD124C50}" type="datetime'''''''''9''''''''''''''''''''''00'''''''''''">
              <a:rPr lang="en-US" altLang="en-US" sz="1200" smtClean="0">
                <a:effectLst/>
              </a:rPr>
              <a:pPr marL="0" indent="0" algn="r">
                <a:spcBef>
                  <a:spcPct val="0"/>
                </a:spcBef>
                <a:spcAft>
                  <a:spcPct val="0"/>
                </a:spcAft>
                <a:buNone/>
              </a:pPr>
              <a:t>900</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566738" y="55038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51844E6-1387-422E-9982-4AC5965D8E35}" type="datetime'''''''''''''''0'">
              <a:rPr lang="en-US" altLang="en-US" sz="1200" smtClean="0"/>
              <a:pPr marL="0" lvl="0" indent="0" algn="r">
                <a:spcBef>
                  <a:spcPct val="0"/>
                </a:spcBef>
                <a:spcAft>
                  <a:spcPct val="0"/>
                </a:spcAft>
                <a:buNone/>
              </a:pPr>
              <a:t>0</a:t>
            </a:fld>
            <a:endParaRPr lang="en-US" sz="1200"/>
          </a:p>
        </p:txBody>
      </p:sp>
      <p:cxnSp>
        <p:nvCxnSpPr>
          <p:cNvPr id="42" name="Straight Connector 41">
            <a:extLst>
              <a:ext uri="{FF2B5EF4-FFF2-40B4-BE49-F238E27FC236}">
                <a16:creationId xmlns:a16="http://schemas.microsoft.com/office/drawing/2014/main" id="{AD405ABF-C5F1-7A70-26A1-880A4AE9A402}"/>
              </a:ext>
            </a:extLst>
          </p:cNvPr>
          <p:cNvCxnSpPr>
            <a:cxnSpLocks/>
          </p:cNvCxnSpPr>
          <p:nvPr>
            <p:custDataLst>
              <p:tags r:id="rId27"/>
            </p:custDataLst>
          </p:nvPr>
        </p:nvCxnSpPr>
        <p:spPr bwMode="auto">
          <a:xfrm flipV="1">
            <a:off x="1022350" y="2762250"/>
            <a:ext cx="2709863" cy="7223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314325" y="1938338"/>
            <a:ext cx="17748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IEA – Main case scenario*</a:t>
            </a:r>
          </a:p>
        </p:txBody>
      </p: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847725"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98414BF-757A-4C34-A1F6-B9FEF9991184}" type="datetime'''''''''''''''''''2''''''''''''''02''''''3'''''''''''''''''''">
              <a:rPr lang="en-US" altLang="en-US" sz="1200" smtClean="0"/>
              <a:pPr marL="0" lvl="0" indent="0" algn="ctr">
                <a:spcBef>
                  <a:spcPct val="0"/>
                </a:spcBef>
                <a:spcAft>
                  <a:spcPct val="0"/>
                </a:spcAft>
                <a:buNone/>
              </a:pPr>
              <a:t>2023</a:t>
            </a:fld>
            <a:endParaRPr lang="en-US" sz="1200"/>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1390650"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2AE5DEF-1463-4D42-B25B-5642AFED79BF}" type="datetime'''''''2''''''''0''''''''24'''''''">
              <a:rPr lang="en-US" altLang="en-US" sz="1200" smtClean="0"/>
              <a:pPr marL="0" lvl="0" indent="0" algn="ctr">
                <a:spcBef>
                  <a:spcPct val="0"/>
                </a:spcBef>
                <a:spcAft>
                  <a:spcPct val="0"/>
                </a:spcAft>
                <a:buNone/>
              </a:pPr>
              <a:t>2024</a:t>
            </a:fld>
            <a:endParaRPr lang="en-US" sz="1200"/>
          </a:p>
        </p:txBody>
      </p:sp>
      <p:sp>
        <p:nvSpPr>
          <p:cNvPr id="14"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931988"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5FC4B43-E0A7-4D06-9980-36FE61A3049C}" type="datetime'''''''''''''''''''''''''''''''2''''''''''''0''''2''''''''5'''">
              <a:rPr lang="en-US" altLang="en-US" sz="1200" smtClean="0"/>
              <a:pPr marL="0" lvl="0" indent="0" algn="ctr">
                <a:spcBef>
                  <a:spcPct val="0"/>
                </a:spcBef>
                <a:spcAft>
                  <a:spcPct val="0"/>
                </a:spcAft>
                <a:buNone/>
              </a:pPr>
              <a:t>2025</a:t>
            </a:fld>
            <a:endParaRPr lang="en-US" sz="1200"/>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2473325"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C00D20-4483-4B8F-9EF6-4B2C02EF92BF}" type="datetime'''''''''''2''''''''0''''''''''''''''2''''6'''''''">
              <a:rPr lang="en-US" altLang="en-US" sz="1200" smtClean="0"/>
              <a:pPr marL="0" lvl="0" indent="0" algn="ctr">
                <a:spcBef>
                  <a:spcPct val="0"/>
                </a:spcBef>
                <a:spcAft>
                  <a:spcPct val="0"/>
                </a:spcAft>
                <a:buNone/>
              </a:pPr>
              <a:t>2026</a:t>
            </a:fld>
            <a:endParaRPr lang="en-US" sz="1200"/>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3016250"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075758-2CC1-4B2B-B028-EFBA3C22C5CD}" type="datetime'''''''''''''20''''''''''''''2''''''''''7'''''''''''''''''">
              <a:rPr lang="en-US" altLang="en-US" sz="1200" smtClean="0"/>
              <a:pPr marL="0" lvl="0" indent="0" algn="ctr">
                <a:spcBef>
                  <a:spcPct val="0"/>
                </a:spcBef>
                <a:spcAft>
                  <a:spcPct val="0"/>
                </a:spcAft>
                <a:buNone/>
              </a:pPr>
              <a:t>2027</a:t>
            </a:fld>
            <a:endParaRPr lang="en-US" sz="1200"/>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3557588"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348F04-86BC-497D-82CA-C597FBE546FC}" type="datetime'''''''''''''2''''''''''''''0''2''''''''''8'''''''">
              <a:rPr lang="en-US" altLang="en-US" sz="1200" smtClean="0"/>
              <a:pPr marL="0" lvl="0" indent="0" algn="ctr">
                <a:spcBef>
                  <a:spcPct val="0"/>
                </a:spcBef>
                <a:spcAft>
                  <a:spcPct val="0"/>
                </a:spcAft>
                <a:buNone/>
              </a:pPr>
              <a:t>2028</a:t>
            </a:fld>
            <a:endParaRPr lang="en-US" sz="1200"/>
          </a:p>
        </p:txBody>
      </p:sp>
      <p:sp>
        <p:nvSpPr>
          <p:cNvPr id="180"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874713" y="3744913"/>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105911C-33DE-4C80-A123-129513C39713}" type="datetime'''''''''5''''''''''''''''''''''0''''''''3'''''''''''''''''''''">
              <a:rPr lang="en-US" altLang="en-US" sz="1200" smtClean="0"/>
              <a:pPr marL="0" lvl="0" indent="0" algn="ctr">
                <a:spcBef>
                  <a:spcPct val="0"/>
                </a:spcBef>
                <a:spcAft>
                  <a:spcPct val="0"/>
                </a:spcAft>
                <a:buNone/>
              </a:pPr>
              <a:t>503</a:t>
            </a:fld>
            <a:endParaRPr lang="en-US" sz="1200"/>
          </a:p>
        </p:txBody>
      </p:sp>
      <p:sp useBgFill="1">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1417638" y="36020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C73136-B7B1-4476-965E-BEA5FC90A1FC}" type="datetime'''''5''''''''''''''''''''''''4''''7'''''''''''''''''''">
              <a:rPr lang="en-US" altLang="en-US" sz="1200" smtClean="0"/>
              <a:pPr marL="0" lvl="0" indent="0" algn="ctr">
                <a:spcBef>
                  <a:spcPct val="0"/>
                </a:spcBef>
                <a:spcAft>
                  <a:spcPct val="0"/>
                </a:spcAft>
                <a:buNone/>
              </a:pPr>
              <a:t>547</a:t>
            </a:fld>
            <a:endParaRPr lang="en-US" sz="1200"/>
          </a:p>
        </p:txBody>
      </p:sp>
      <p:sp useBgFill="1">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1958975" y="351472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6F5D99E-ED56-4489-BC90-9CFA4B061ED5}" type="datetime'''''''''''''''5''''''''''''''''''7''''''''''''''''''4'''''">
              <a:rPr lang="en-US" altLang="en-US" sz="1200" smtClean="0">
                <a:effectLst/>
              </a:rPr>
              <a:pPr marL="0" lvl="0" indent="0" algn="ctr">
                <a:spcBef>
                  <a:spcPct val="0"/>
                </a:spcBef>
                <a:spcAft>
                  <a:spcPct val="0"/>
                </a:spcAft>
                <a:buNone/>
              </a:pPr>
              <a:t>574</a:t>
            </a:fld>
            <a:endParaRPr lang="en-US" sz="1200"/>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2500313" y="3354388"/>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0CE8398-C8B1-4078-848C-E33B5350988E}" type="datetime'''''''''''''6''''''''''''''''23'''''''''''''''''''''''''''">
              <a:rPr lang="en-US" altLang="en-US" sz="1200" smtClean="0">
                <a:effectLst/>
              </a:rPr>
              <a:pPr marL="0" lvl="0" indent="0" algn="ctr">
                <a:spcBef>
                  <a:spcPct val="0"/>
                </a:spcBef>
                <a:spcAft>
                  <a:spcPct val="0"/>
                </a:spcAft>
                <a:buNone/>
              </a:pPr>
              <a:t>623</a:t>
            </a:fld>
            <a:endParaRPr lang="en-US" sz="1200"/>
          </a:p>
        </p:txBody>
      </p:sp>
      <p:sp useBgFill="1">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3043238" y="323532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2C1FDC3-B623-45B5-BA84-260A5DCDFBAC}" type="datetime'''''''''''''6''''''''''''''''''''''''''''''''6''''''''0'''''">
              <a:rPr lang="en-US" altLang="en-US" sz="1200" smtClean="0">
                <a:effectLst/>
              </a:rPr>
              <a:pPr marL="0" lvl="0" indent="0" algn="ctr">
                <a:spcBef>
                  <a:spcPct val="0"/>
                </a:spcBef>
                <a:spcAft>
                  <a:spcPct val="0"/>
                </a:spcAft>
                <a:buNone/>
              </a:pPr>
              <a:t>660</a:t>
            </a:fld>
            <a:endParaRPr lang="en-US" sz="1200"/>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3584575" y="30226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C4DBFA-3A48-43D0-AF6A-94D132E98503}" type="datetime'7''''''2''''''''''''''''''5'''''''''''''''''''''''''">
              <a:rPr lang="en-US" altLang="en-US" sz="1200" smtClean="0">
                <a:effectLst/>
              </a:rPr>
              <a:pPr marL="0" lvl="0" indent="0" algn="ctr">
                <a:spcBef>
                  <a:spcPct val="0"/>
                </a:spcBef>
                <a:spcAft>
                  <a:spcPct val="0"/>
                </a:spcAft>
                <a:buNone/>
              </a:pPr>
              <a:t>725</a:t>
            </a:fld>
            <a:endParaRPr lang="en-US" sz="1200"/>
          </a:p>
        </p:txBody>
      </p:sp>
      <p:sp>
        <p:nvSpPr>
          <p:cNvPr id="41" name="Text Placeholder 10">
            <a:extLst>
              <a:ext uri="{FF2B5EF4-FFF2-40B4-BE49-F238E27FC236}">
                <a16:creationId xmlns:a16="http://schemas.microsoft.com/office/drawing/2014/main" id="{E2569F61-7CD2-B167-7294-199D07E3E63A}"/>
              </a:ext>
            </a:extLst>
          </p:cNvPr>
          <p:cNvSpPr txBox="1">
            <a:spLocks/>
          </p:cNvSpPr>
          <p:nvPr>
            <p:custDataLst>
              <p:tags r:id="rId41"/>
            </p:custDataLst>
          </p:nvPr>
        </p:nvSpPr>
        <p:spPr bwMode="auto">
          <a:xfrm>
            <a:off x="2159000" y="2994025"/>
            <a:ext cx="436563"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AA703E-A0B0-42A6-AD46-A42E25A9AEE1}" type="datetime'''+8''''''''''''''''''''''''%'''">
              <a:rPr lang="en-US" altLang="en-US" sz="1200" b="1" smtClean="0">
                <a:effectLst/>
              </a:rPr>
              <a:pPr marL="0" indent="0" algn="ctr">
                <a:spcBef>
                  <a:spcPct val="0"/>
                </a:spcBef>
                <a:spcAft>
                  <a:spcPct val="0"/>
                </a:spcAft>
                <a:buNone/>
              </a:pPr>
              <a:t>+8%</a:t>
            </a:fld>
            <a:endParaRPr lang="en-US" sz="1200" b="1"/>
          </a:p>
        </p:txBody>
      </p:sp>
      <p:cxnSp>
        <p:nvCxnSpPr>
          <p:cNvPr id="482" name="Conector recto 481"/>
          <p:cNvCxnSpPr/>
          <p:nvPr>
            <p:custDataLst>
              <p:tags r:id="rId42"/>
            </p:custDataLst>
          </p:nvPr>
        </p:nvCxnSpPr>
        <p:spPr bwMode="gray">
          <a:xfrm>
            <a:off x="4797424" y="4941888"/>
            <a:ext cx="325755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4" name="Conector recto 483"/>
          <p:cNvCxnSpPr/>
          <p:nvPr>
            <p:custDataLst>
              <p:tags r:id="rId43"/>
            </p:custDataLst>
          </p:nvPr>
        </p:nvCxnSpPr>
        <p:spPr bwMode="gray">
          <a:xfrm>
            <a:off x="4797424" y="4289425"/>
            <a:ext cx="325755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6" name="Conector recto 485"/>
          <p:cNvCxnSpPr/>
          <p:nvPr>
            <p:custDataLst>
              <p:tags r:id="rId44"/>
            </p:custDataLst>
          </p:nvPr>
        </p:nvCxnSpPr>
        <p:spPr bwMode="gray">
          <a:xfrm>
            <a:off x="4797424" y="3638550"/>
            <a:ext cx="325755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8" name="Conector recto 487"/>
          <p:cNvCxnSpPr/>
          <p:nvPr>
            <p:custDataLst>
              <p:tags r:id="rId45"/>
            </p:custDataLst>
          </p:nvPr>
        </p:nvCxnSpPr>
        <p:spPr bwMode="gray">
          <a:xfrm>
            <a:off x="4797424" y="2986088"/>
            <a:ext cx="325755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9" name="Conector recto 488"/>
          <p:cNvCxnSpPr/>
          <p:nvPr>
            <p:custDataLst>
              <p:tags r:id="rId46"/>
            </p:custDataLst>
          </p:nvPr>
        </p:nvCxnSpPr>
        <p:spPr bwMode="gray">
          <a:xfrm>
            <a:off x="4797424" y="2333625"/>
            <a:ext cx="325755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367239B9-8166-A132-BAF8-CE63AF3CBEBF}"/>
              </a:ext>
            </a:extLst>
          </p:cNvPr>
          <p:cNvGraphicFramePr/>
          <p:nvPr>
            <p:custDataLst>
              <p:tags r:id="rId47"/>
            </p:custDataLst>
            <p:extLst>
              <p:ext uri="{D42A27DB-BD31-4B8C-83A1-F6EECF244321}">
                <p14:modId xmlns:p14="http://schemas.microsoft.com/office/powerpoint/2010/main" val="587405840"/>
              </p:ext>
            </p:extLst>
          </p:nvPr>
        </p:nvGraphicFramePr>
        <p:xfrm>
          <a:off x="4714875" y="2251075"/>
          <a:ext cx="3422650" cy="3425825"/>
        </p:xfrm>
        <a:graphic>
          <a:graphicData uri="http://schemas.openxmlformats.org/drawingml/2006/chart">
            <c:chart xmlns:c="http://schemas.openxmlformats.org/drawingml/2006/chart" xmlns:r="http://schemas.openxmlformats.org/officeDocument/2006/relationships" r:id="rId88"/>
          </a:graphicData>
        </a:graphic>
      </p:graphicFrame>
      <p:sp>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611688" y="55038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01F0440-88DE-4688-9E6E-A71B80E03CEF}" type="datetime'''0'''''''''''''''''''''''''''''''''''''''''''''''''''''''''">
              <a:rPr lang="en-US" altLang="en-US" sz="1200" smtClean="0"/>
              <a:pPr marL="0" lvl="0" indent="0" algn="r">
                <a:spcBef>
                  <a:spcPct val="0"/>
                </a:spcBef>
                <a:spcAft>
                  <a:spcPct val="0"/>
                </a:spcAft>
                <a:buNone/>
              </a:pPr>
              <a:t>0</a:t>
            </a:fld>
            <a:endParaRPr lang="en-US" sz="1200"/>
          </a:p>
        </p:txBody>
      </p:sp>
      <p:sp>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4443413" y="48514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A024C5E-0A51-407A-ACAB-30E86FBEB84B}" type="datetime'''''''''''''''''''2''''''''0''''''''''0'''''''''''''''''''''''">
              <a:rPr lang="en-US" altLang="en-US" sz="1200" smtClean="0"/>
              <a:pPr marL="0" lvl="0" indent="0" algn="r">
                <a:spcBef>
                  <a:spcPct val="0"/>
                </a:spcBef>
                <a:spcAft>
                  <a:spcPct val="0"/>
                </a:spcAft>
                <a:buNone/>
              </a:pPr>
              <a:t>200</a:t>
            </a:fld>
            <a:endParaRPr lang="en-US" sz="12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4443413" y="41989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4383140-385A-4E69-B661-A147C900FD99}" type="datetime'''''''''''4''''''''''''0''''''''''''''''''''''''''0'''''''''">
              <a:rPr lang="en-US" altLang="en-US" sz="1200" smtClean="0"/>
              <a:pPr marL="0" lvl="0" indent="0" algn="r">
                <a:spcBef>
                  <a:spcPct val="0"/>
                </a:spcBef>
                <a:spcAft>
                  <a:spcPct val="0"/>
                </a:spcAft>
                <a:buNone/>
              </a:pPr>
              <a:t>400</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4443413" y="35480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5D0E7E9-43E3-4017-B103-6FC0ABC83B61}" type="datetime'''''''6''''''''''''''''''''''''''''''''''''''''0''''''''0'''">
              <a:rPr lang="en-US" altLang="en-US" sz="1200" smtClean="0"/>
              <a:pPr marL="0" lvl="0" indent="0" algn="r">
                <a:spcBef>
                  <a:spcPct val="0"/>
                </a:spcBef>
                <a:spcAft>
                  <a:spcPct val="0"/>
                </a:spcAft>
                <a:buNone/>
              </a:pPr>
              <a:t>600</a:t>
            </a:fld>
            <a:endParaRPr lang="en-US" sz="1200"/>
          </a:p>
        </p:txBody>
      </p:sp>
      <p:sp>
        <p:nvSpPr>
          <p:cNvPr id="169"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gray">
          <a:xfrm>
            <a:off x="4443413" y="28956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5E10B5B-5F8D-4FC1-B6AA-4FCE5FB95129}" type="datetime'''''''''''''8''0''''''''''''''''0'''''''''''''''''">
              <a:rPr lang="en-US" altLang="en-US" sz="1200" smtClean="0"/>
              <a:pPr marL="0" lvl="0" indent="0" algn="r">
                <a:spcBef>
                  <a:spcPct val="0"/>
                </a:spcBef>
                <a:spcAft>
                  <a:spcPct val="0"/>
                </a:spcAft>
                <a:buNone/>
              </a:pPr>
              <a:t>800</a:t>
            </a:fld>
            <a:endParaRPr lang="en-US" sz="1200"/>
          </a:p>
        </p:txBody>
      </p:sp>
      <p:sp>
        <p:nvSpPr>
          <p:cNvPr id="171"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4316413" y="224313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E1F70C-4357-412A-BEAF-3F4DD4138E62}" type="datetime'''''''''''''''1'''''',0''''''''0''''''''0'''''''">
              <a:rPr lang="en-US" altLang="en-US" sz="1200" smtClean="0"/>
              <a:pPr marL="0" lvl="0" indent="0" algn="r">
                <a:spcBef>
                  <a:spcPct val="0"/>
                </a:spcBef>
                <a:spcAft>
                  <a:spcPct val="0"/>
                </a:spcAft>
                <a:buNone/>
              </a:pPr>
              <a:t>1,000</a:t>
            </a:fld>
            <a:endParaRPr lang="en-US" sz="1200"/>
          </a:p>
        </p:txBody>
      </p:sp>
      <p:cxnSp>
        <p:nvCxnSpPr>
          <p:cNvPr id="463" name="Straight Connector 462">
            <a:extLst>
              <a:ext uri="{FF2B5EF4-FFF2-40B4-BE49-F238E27FC236}">
                <a16:creationId xmlns:a16="http://schemas.microsoft.com/office/drawing/2014/main" id="{119D8D6F-804C-995E-8439-FA072089DE69}"/>
              </a:ext>
            </a:extLst>
          </p:cNvPr>
          <p:cNvCxnSpPr/>
          <p:nvPr>
            <p:custDataLst>
              <p:tags r:id="rId54"/>
            </p:custDataLst>
          </p:nvPr>
        </p:nvCxnSpPr>
        <p:spPr bwMode="auto">
          <a:xfrm flipV="1">
            <a:off x="5068888" y="2105025"/>
            <a:ext cx="2714625" cy="1144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4316413" y="1938338"/>
            <a:ext cx="18161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IEA – Accelerated scenario</a:t>
            </a:r>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4894263"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EC5FA40-0C23-4689-A27F-19BF5997B5C7}" type="datetime'''''''''''''''''''2''''0''2''''''''''''3'''''''">
              <a:rPr lang="en-US" altLang="en-US" sz="1200" smtClean="0"/>
              <a:pPr marL="0" lvl="0" indent="0" algn="ctr">
                <a:spcBef>
                  <a:spcPct val="0"/>
                </a:spcBef>
                <a:spcAft>
                  <a:spcPct val="0"/>
                </a:spcAft>
                <a:buNone/>
              </a:pPr>
              <a:t>2023</a:t>
            </a:fld>
            <a:endParaRPr lang="en-US" sz="12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5437188"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2FA85DF-FE97-45FC-A272-6E189E709E63}" type="datetime'''''''''''''''''''''''''20''''''''''''''''''''''''2''''4'''''">
              <a:rPr lang="en-US" altLang="en-US" sz="1200" smtClean="0"/>
              <a:pPr marL="0" lvl="0" indent="0" algn="ctr">
                <a:spcBef>
                  <a:spcPct val="0"/>
                </a:spcBef>
                <a:spcAft>
                  <a:spcPct val="0"/>
                </a:spcAft>
                <a:buNone/>
              </a:pPr>
              <a:t>2024</a:t>
            </a:fld>
            <a:endParaRPr lang="en-US" sz="12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5980113"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228E267-1DE0-4B9D-9D8C-B832B78E461E}" type="datetime'''''''''''''''''2''''''''''''''''0''2''''5'''''''''''''''">
              <a:rPr lang="en-US" altLang="en-US" sz="1200" smtClean="0"/>
              <a:pPr marL="0" lvl="0" indent="0" algn="ctr">
                <a:spcBef>
                  <a:spcPct val="0"/>
                </a:spcBef>
                <a:spcAft>
                  <a:spcPct val="0"/>
                </a:spcAft>
                <a:buNone/>
              </a:pPr>
              <a:t>2025</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6523038"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D974B1C-986E-4AD8-95E8-133F06701203}" type="datetime'''''''''''''''''''''''''''''2''''0''''''2''6'''''''''''''">
              <a:rPr lang="en-US" altLang="en-US" sz="1200" smtClean="0"/>
              <a:pPr marL="0" lvl="0" indent="0" algn="ctr">
                <a:spcBef>
                  <a:spcPct val="0"/>
                </a:spcBef>
                <a:spcAft>
                  <a:spcPct val="0"/>
                </a:spcAft>
                <a:buNone/>
              </a:pPr>
              <a:t>2026</a:t>
            </a:fld>
            <a:endParaRPr lang="en-US" sz="12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7065963"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F32C55-39F0-48B8-ADDA-2B86F2180BEB}" type="datetime'''''''2''0''''''''2''''''''''''''''''7'''''">
              <a:rPr lang="en-US" altLang="en-US" sz="1200" smtClean="0"/>
              <a:pPr marL="0" lvl="0" indent="0" algn="ctr">
                <a:spcBef>
                  <a:spcPct val="0"/>
                </a:spcBef>
                <a:spcAft>
                  <a:spcPct val="0"/>
                </a:spcAft>
                <a:buNone/>
              </a:pPr>
              <a:t>2027</a:t>
            </a:fld>
            <a:endParaRPr lang="en-US" sz="120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7608888" y="564515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0573325-F4AA-4499-9168-316EB974B265}" type="datetime'''''''''''''''''2''''''''0''''''2''''''8'''''''''''''''">
              <a:rPr lang="en-US" altLang="en-US" sz="1200" smtClean="0"/>
              <a:pPr marL="0" lvl="0" indent="0" algn="ctr">
                <a:spcBef>
                  <a:spcPct val="0"/>
                </a:spcBef>
                <a:spcAft>
                  <a:spcPct val="0"/>
                </a:spcAft>
                <a:buNone/>
              </a:pPr>
              <a:t>2028</a:t>
            </a:fld>
            <a:endParaRPr lang="en-US" sz="1200"/>
          </a:p>
        </p:txBody>
      </p:sp>
      <p:sp useBgFill="1">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gray">
          <a:xfrm>
            <a:off x="4921250" y="35766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708DFFE-E7FD-4398-9953-CC3F2F90E92C}" type="datetime'''''''''5''''5''''''''5'''''''''''''''''''''''''''''''''">
              <a:rPr lang="en-US" altLang="en-US" sz="1200" smtClean="0"/>
              <a:pPr marL="0" lvl="0" indent="0" algn="ctr">
                <a:spcBef>
                  <a:spcPct val="0"/>
                </a:spcBef>
                <a:spcAft>
                  <a:spcPct val="0"/>
                </a:spcAft>
                <a:buNone/>
              </a:pPr>
              <a:t>555</a:t>
            </a:fld>
            <a:endParaRPr lang="en-US" sz="120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gray">
          <a:xfrm>
            <a:off x="5464175" y="33020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5B8966-7FAB-4B75-BC31-5F4475D8E5B8}" type="datetime'''''''''''''''6''''''''''''''''''''''''''''''3''9'">
              <a:rPr lang="en-US" altLang="en-US" sz="1200" smtClean="0"/>
              <a:pPr marL="0" lvl="0" indent="0" algn="ctr">
                <a:spcBef>
                  <a:spcPct val="0"/>
                </a:spcBef>
                <a:spcAft>
                  <a:spcPct val="0"/>
                </a:spcAft>
                <a:buNone/>
              </a:pPr>
              <a:t>639</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gray">
          <a:xfrm>
            <a:off x="6007100" y="31162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DF3A429-62A1-4D91-8BA6-0C7A909CBE85}" type="datetime'''''6''''''''''''''''''''''''9''6'''''''''''">
              <a:rPr lang="en-US" altLang="en-US" sz="1200" smtClean="0"/>
              <a:pPr marL="0" lvl="0" indent="0" algn="ctr">
                <a:spcBef>
                  <a:spcPct val="0"/>
                </a:spcBef>
                <a:spcAft>
                  <a:spcPct val="0"/>
                </a:spcAft>
                <a:buNone/>
              </a:pPr>
              <a:t>696</a:t>
            </a:fld>
            <a:endParaRPr lang="en-US" sz="1200"/>
          </a:p>
        </p:txBody>
      </p:sp>
      <p:sp useBgFill="1">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gray">
          <a:xfrm>
            <a:off x="6550025" y="290830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72DAFF-D72C-432E-8BFD-E968B5BF9A1C}" type="datetime'''''''''''''''''''''''''''''''''''''''76''''''''''''0'">
              <a:rPr lang="en-US" altLang="en-US" sz="1200" smtClean="0"/>
              <a:pPr marL="0" lvl="0" indent="0" algn="ctr">
                <a:spcBef>
                  <a:spcPct val="0"/>
                </a:spcBef>
                <a:spcAft>
                  <a:spcPct val="0"/>
                </a:spcAft>
                <a:buNone/>
              </a:pPr>
              <a:t>760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66"/>
            </p:custDataLst>
          </p:nvPr>
        </p:nvSpPr>
        <p:spPr bwMode="gray">
          <a:xfrm>
            <a:off x="7092950" y="270668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AD3FA7-C747-4EF2-8355-CD984D1B9D72}" type="datetime'''''''''''''''''''''''8''''''''''''''''''22'''''''''''''">
              <a:rPr lang="en-US" altLang="en-US" sz="1200" smtClean="0"/>
              <a:pPr marL="0" lvl="0" indent="0" algn="ctr">
                <a:spcBef>
                  <a:spcPct val="0"/>
                </a:spcBef>
                <a:spcAft>
                  <a:spcPct val="0"/>
                </a:spcAft>
                <a:buNone/>
              </a:pPr>
              <a:t>822</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67"/>
            </p:custDataLst>
          </p:nvPr>
        </p:nvSpPr>
        <p:spPr bwMode="gray">
          <a:xfrm>
            <a:off x="7635875" y="24320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202A77-4610-4ADF-BAF9-52E84EC51A2F}" type="datetime'9''''''0''6'''''''''''''''''''''''''''''''''''''''''''''''''''">
              <a:rPr lang="en-US" altLang="en-US" sz="1200" smtClean="0"/>
              <a:pPr marL="0" lvl="0" indent="0" algn="ctr">
                <a:spcBef>
                  <a:spcPct val="0"/>
                </a:spcBef>
                <a:spcAft>
                  <a:spcPct val="0"/>
                </a:spcAft>
                <a:buNone/>
              </a:pPr>
              <a:t>906</a:t>
            </a:fld>
            <a:endParaRPr lang="en-US" sz="1200"/>
          </a:p>
        </p:txBody>
      </p:sp>
      <p:sp>
        <p:nvSpPr>
          <p:cNvPr id="462" name="Text Placeholder 10">
            <a:extLst>
              <a:ext uri="{FF2B5EF4-FFF2-40B4-BE49-F238E27FC236}">
                <a16:creationId xmlns:a16="http://schemas.microsoft.com/office/drawing/2014/main" id="{FB85F331-E627-B9EC-435A-60A5A6710776}"/>
              </a:ext>
            </a:extLst>
          </p:cNvPr>
          <p:cNvSpPr txBox="1">
            <a:spLocks/>
          </p:cNvSpPr>
          <p:nvPr>
            <p:custDataLst>
              <p:tags r:id="rId68"/>
            </p:custDataLst>
          </p:nvPr>
        </p:nvSpPr>
        <p:spPr bwMode="auto">
          <a:xfrm>
            <a:off x="6148388" y="2547938"/>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AFCBA0-682A-485D-9A3A-771F9C76C48D}" type="datetime'''''''+1''''0''''''''%'''''''''''''''''''''">
              <a:rPr lang="en-US" altLang="en-US" sz="1200" b="1" smtClean="0">
                <a:effectLst/>
              </a:rPr>
              <a:pPr marL="0" indent="0" algn="ctr">
                <a:spcBef>
                  <a:spcPct val="0"/>
                </a:spcBef>
                <a:spcAft>
                  <a:spcPct val="0"/>
                </a:spcAft>
                <a:buNone/>
              </a:pPr>
              <a:t>+10%</a:t>
            </a:fld>
            <a:endParaRPr lang="en-US" sz="1200" b="1"/>
          </a:p>
        </p:txBody>
      </p:sp>
      <p:sp>
        <p:nvSpPr>
          <p:cNvPr id="140" name="btfpNotesBox372854"/>
          <p:cNvSpPr txBox="1"/>
          <p:nvPr>
            <p:custDataLst>
              <p:tags r:id="rId69"/>
            </p:custDataLst>
          </p:nvPr>
        </p:nvSpPr>
        <p:spPr bwMode="gray">
          <a:xfrm>
            <a:off x="329184" y="6419088"/>
            <a:ext cx="10472166"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latin typeface="Arial" panose="020B0604020202020204" pitchFamily="34" charset="0"/>
                <a:cs typeface="Arial" panose="020B0604020202020204" pitchFamily="34" charset="0"/>
              </a:rPr>
              <a:t>(*) IEA’s “main case” is based on current policy and market conditions, while the “accelerated case” assumes changes in the policy or market to address current challenges.</a:t>
            </a:r>
          </a:p>
          <a:p>
            <a:pPr marL="0" indent="0">
              <a:spcBef>
                <a:spcPts val="0"/>
              </a:spcBef>
              <a:buNone/>
            </a:pPr>
            <a:r>
              <a:rPr lang="en-US" sz="800" dirty="0">
                <a:solidFill>
                  <a:srgbClr val="000000"/>
                </a:solidFill>
                <a:latin typeface="Arial" panose="020B0604020202020204" pitchFamily="34" charset="0"/>
                <a:cs typeface="Arial" panose="020B0604020202020204" pitchFamily="34" charset="0"/>
              </a:rPr>
              <a:t>Source: IEA, </a:t>
            </a:r>
            <a:r>
              <a:rPr lang="en-US" sz="800" b="0" i="0" dirty="0">
                <a:solidFill>
                  <a:srgbClr val="000000"/>
                </a:solidFill>
                <a:effectLst/>
                <a:highlight>
                  <a:srgbClr val="FFFFFF"/>
                </a:highlight>
                <a:latin typeface="Arial" panose="020B0604020202020204" pitchFamily="34" charset="0"/>
                <a:cs typeface="Arial" panose="020B0604020202020204" pitchFamily="34" charset="0"/>
                <a:hlinkClick r:id="rId89"/>
              </a:rPr>
              <a:t>Renewable Energy Progress Tracker</a:t>
            </a:r>
            <a:r>
              <a:rPr lang="en-US" sz="800" b="0" i="0" dirty="0">
                <a:solidFill>
                  <a:srgbClr val="000000"/>
                </a:solidFill>
                <a:effectLst/>
                <a:highlight>
                  <a:srgbClr val="FFFFFF"/>
                </a:highlight>
                <a:latin typeface="Arial" panose="020B0604020202020204" pitchFamily="34" charset="0"/>
                <a:cs typeface="Arial" panose="020B0604020202020204" pitchFamily="34" charset="0"/>
              </a:rPr>
              <a:t> (2024)</a:t>
            </a:r>
            <a:r>
              <a:rPr lang="en-US" sz="800" i="0" u="sng" dirty="0">
                <a:solidFill>
                  <a:schemeClr val="accent1">
                    <a:lumMod val="50000"/>
                  </a:schemeClr>
                </a:solidFill>
                <a:highlight>
                  <a:srgbClr val="FFFFFF"/>
                </a:highlight>
                <a:latin typeface="Arial" panose="020B0604020202020204" pitchFamily="34" charset="0"/>
                <a:cs typeface="Arial" panose="020B0604020202020204" pitchFamily="34" charset="0"/>
              </a:rPr>
              <a:t>.</a:t>
            </a:r>
            <a:endParaRPr lang="en-US" sz="800" b="0" u="sng" dirty="0">
              <a:solidFill>
                <a:schemeClr val="accent1">
                  <a:lumMod val="50000"/>
                </a:schemeClr>
              </a:solidFill>
              <a:effectLst/>
              <a:highlight>
                <a:srgbClr val="FFFFFF"/>
              </a:highlight>
              <a:latin typeface="Arial" panose="020B0604020202020204" pitchFamily="34" charset="0"/>
              <a:cs typeface="Arial" panose="020B0604020202020204" pitchFamily="34" charset="0"/>
            </a:endParaRP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90"/>
              </a:rPr>
              <a:t>Gernot Wagner</a:t>
            </a:r>
            <a:r>
              <a:rPr lang="en-US" sz="800" dirty="0">
                <a:solidFill>
                  <a:srgbClr val="000000"/>
                </a:solidFill>
              </a:rPr>
              <a:t>. </a:t>
            </a:r>
            <a:r>
              <a:rPr lang="en-US" sz="800" dirty="0">
                <a:solidFill>
                  <a:srgbClr val="000000"/>
                </a:solidFill>
                <a:hlinkClick r:id="rId91"/>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92"/>
              </a:rPr>
              <a:t>Reconsidering Wind</a:t>
            </a:r>
            <a:r>
              <a:rPr lang="en-US" sz="800" dirty="0">
                <a:solidFill>
                  <a:srgbClr val="000000"/>
                </a:solidFill>
              </a:rPr>
              <a:t>” (5 March 2025).</a:t>
            </a:r>
          </a:p>
        </p:txBody>
      </p:sp>
      <p:sp>
        <p:nvSpPr>
          <p:cNvPr id="78" name="TextBox 8">
            <a:extLst>
              <a:ext uri="{FF2B5EF4-FFF2-40B4-BE49-F238E27FC236}">
                <a16:creationId xmlns:a16="http://schemas.microsoft.com/office/drawing/2014/main" id="{0C657577-D6D1-3C12-9C56-626BDB83BA4C}"/>
              </a:ext>
            </a:extLst>
          </p:cNvPr>
          <p:cNvSpPr txBox="1"/>
          <p:nvPr/>
        </p:nvSpPr>
        <p:spPr bwMode="gray">
          <a:xfrm>
            <a:off x="8549795" y="1554480"/>
            <a:ext cx="3312004" cy="3567643"/>
          </a:xfrm>
          <a:prstGeom prst="rect">
            <a:avLst/>
          </a:prstGeom>
          <a:solidFill>
            <a:srgbClr val="E3E8EE"/>
          </a:solidFill>
        </p:spPr>
        <p:txBody>
          <a:bodyPr wrap="square" lIns="137160" tIns="137160" rIns="274320" bIns="137160" rtlCol="0" anchor="t">
            <a:spAutoFit/>
          </a:bodyPr>
          <a:lstStyle/>
          <a:p>
            <a:pPr marL="0" indent="0">
              <a:spcAft>
                <a:spcPts val="600"/>
              </a:spcAft>
              <a:buNone/>
            </a:pPr>
            <a:r>
              <a:rPr lang="en-US" sz="1250" b="1"/>
              <a:t>Observations</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0"/>
              </a:spcBef>
              <a:spcAft>
                <a:spcPts val="400"/>
              </a:spcAft>
            </a:pPr>
            <a:r>
              <a:rPr lang="en-US" sz="1050"/>
              <a:t>In absolute capacity terms, onshore </a:t>
            </a:r>
            <a:r>
              <a:rPr lang="en-US" sz="1050" b="1"/>
              <a:t>will still lead in scenarios, but offshore will play an increasingly important role, reaching 30% of added capacity by 2028.</a:t>
            </a:r>
          </a:p>
          <a:p>
            <a:pPr>
              <a:spcBef>
                <a:spcPts val="0"/>
              </a:spcBef>
              <a:spcAft>
                <a:spcPts val="400"/>
              </a:spcAft>
            </a:pPr>
            <a:r>
              <a:rPr lang="en-US" sz="1050" b="1"/>
              <a:t>Solar has taken the lead in renewables </a:t>
            </a:r>
            <a:r>
              <a:rPr lang="en-US" sz="1050"/>
              <a:t>due to its significantly lower LCOE and fewer obstacles in manufacturing capacity.</a:t>
            </a:r>
          </a:p>
          <a:p>
            <a:pPr>
              <a:spcBef>
                <a:spcPts val="0"/>
              </a:spcBef>
              <a:spcAft>
                <a:spcPts val="400"/>
              </a:spcAft>
            </a:pPr>
            <a:r>
              <a:rPr lang="en-US" sz="1050" b="1"/>
              <a:t>APAC (including China) will lead capacity expansion:</a:t>
            </a:r>
          </a:p>
          <a:p>
            <a:pPr lvl="1">
              <a:spcBef>
                <a:spcPts val="0"/>
              </a:spcBef>
              <a:spcAft>
                <a:spcPts val="400"/>
              </a:spcAft>
            </a:pPr>
            <a:r>
              <a:rPr lang="en-US" sz="850" b="1"/>
              <a:t>Onshore: </a:t>
            </a:r>
            <a:r>
              <a:rPr lang="en-US" sz="850"/>
              <a:t>50% of capacity addition in 2050, followed by North America (23%) and Europe (10%).</a:t>
            </a:r>
          </a:p>
          <a:p>
            <a:pPr lvl="1">
              <a:spcBef>
                <a:spcPts val="0"/>
              </a:spcBef>
              <a:spcAft>
                <a:spcPts val="400"/>
              </a:spcAft>
            </a:pPr>
            <a:r>
              <a:rPr lang="en-US" sz="850" b="1"/>
              <a:t>Offshore: </a:t>
            </a:r>
            <a:r>
              <a:rPr lang="en-US" sz="850"/>
              <a:t>60% of capacity addition in 2050, followed by Europe (22%) and North America (16%).</a:t>
            </a:r>
            <a:endParaRPr lang="en-US" sz="1050" b="1"/>
          </a:p>
          <a:p>
            <a:pPr>
              <a:spcBef>
                <a:spcPts val="0"/>
              </a:spcBef>
              <a:spcAft>
                <a:spcPts val="400"/>
              </a:spcAft>
            </a:pPr>
            <a:r>
              <a:rPr lang="en-US" sz="1050" b="1"/>
              <a:t>Investment needs to significantly scale:</a:t>
            </a:r>
          </a:p>
          <a:p>
            <a:pPr lvl="1">
              <a:spcBef>
                <a:spcPts val="0"/>
              </a:spcBef>
              <a:spcAft>
                <a:spcPts val="400"/>
              </a:spcAft>
            </a:pPr>
            <a:r>
              <a:rPr lang="en-US" sz="850" b="1"/>
              <a:t>Onshore needs to triple by 2050:</a:t>
            </a:r>
            <a:r>
              <a:rPr lang="en-US" sz="850"/>
              <a:t> $67B (2018) to $146B (2030) to $211B (2050).</a:t>
            </a:r>
            <a:endParaRPr lang="en-US" sz="850">
              <a:cs typeface="Arial"/>
            </a:endParaRPr>
          </a:p>
          <a:p>
            <a:pPr lvl="1">
              <a:spcBef>
                <a:spcPts val="0"/>
              </a:spcBef>
              <a:spcAft>
                <a:spcPts val="400"/>
              </a:spcAft>
            </a:pPr>
            <a:r>
              <a:rPr lang="en-US" sz="850" b="1"/>
              <a:t>Offshore needs to increase 5x by 2050:</a:t>
            </a:r>
            <a:r>
              <a:rPr lang="en-US" sz="850"/>
              <a:t> $19B (2018) to $61B (2030) to $100B (2050).</a:t>
            </a:r>
            <a:endParaRPr lang="en-US" sz="850">
              <a:cs typeface="Arial"/>
            </a:endParaRPr>
          </a:p>
        </p:txBody>
      </p:sp>
      <p:sp>
        <p:nvSpPr>
          <p:cNvPr id="369" name="Rectángulo 368"/>
          <p:cNvSpPr/>
          <p:nvPr>
            <p:custDataLst>
              <p:tags r:id="rId70"/>
            </p:custDataLst>
          </p:nvPr>
        </p:nvSpPr>
        <p:spPr bwMode="auto">
          <a:xfrm>
            <a:off x="2393950" y="5873750"/>
            <a:ext cx="3798888" cy="47942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2" name="Rectángulo 321"/>
          <p:cNvSpPr/>
          <p:nvPr>
            <p:custDataLst>
              <p:tags r:id="rId71"/>
            </p:custDataLst>
          </p:nvPr>
        </p:nvSpPr>
        <p:spPr bwMode="auto">
          <a:xfrm>
            <a:off x="2447925" y="5932488"/>
            <a:ext cx="187325" cy="139700"/>
          </a:xfrm>
          <a:prstGeom prst="rect">
            <a:avLst/>
          </a:prstGeom>
          <a:solidFill>
            <a:schemeClr val="accent1"/>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3" name="Rectángulo 322"/>
          <p:cNvSpPr/>
          <p:nvPr>
            <p:custDataLst>
              <p:tags r:id="rId72"/>
            </p:custDataLst>
          </p:nvPr>
        </p:nvSpPr>
        <p:spPr bwMode="auto">
          <a:xfrm>
            <a:off x="2447925" y="6143625"/>
            <a:ext cx="187325" cy="139700"/>
          </a:xfrm>
          <a:prstGeom prst="rect">
            <a:avLst/>
          </a:prstGeom>
          <a:solidFill>
            <a:schemeClr val="hlink"/>
          </a:solidFill>
          <a:ln w="317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4" name="Rectángulo 323"/>
          <p:cNvSpPr/>
          <p:nvPr>
            <p:custDataLst>
              <p:tags r:id="rId73"/>
            </p:custDataLst>
          </p:nvPr>
        </p:nvSpPr>
        <p:spPr bwMode="auto">
          <a:xfrm>
            <a:off x="3613150" y="5932488"/>
            <a:ext cx="187325" cy="139700"/>
          </a:xfrm>
          <a:prstGeom prst="rect">
            <a:avLst/>
          </a:prstGeom>
          <a:solidFill>
            <a:srgbClr val="808080"/>
          </a:solidFill>
          <a:ln w="317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5" name="Rectángulo 324"/>
          <p:cNvSpPr/>
          <p:nvPr>
            <p:custDataLst>
              <p:tags r:id="rId74"/>
            </p:custDataLst>
          </p:nvPr>
        </p:nvSpPr>
        <p:spPr bwMode="auto">
          <a:xfrm>
            <a:off x="3613150" y="6143625"/>
            <a:ext cx="187325" cy="139700"/>
          </a:xfrm>
          <a:prstGeom prst="rect">
            <a:avLst/>
          </a:prstGeom>
          <a:solidFill>
            <a:srgbClr val="969696"/>
          </a:solidFill>
          <a:ln w="317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6" name="Rectángulo 325"/>
          <p:cNvSpPr/>
          <p:nvPr>
            <p:custDataLst>
              <p:tags r:id="rId75"/>
            </p:custDataLst>
          </p:nvPr>
        </p:nvSpPr>
        <p:spPr bwMode="auto">
          <a:xfrm>
            <a:off x="5178425" y="5932488"/>
            <a:ext cx="187325" cy="139700"/>
          </a:xfrm>
          <a:prstGeom prst="rect">
            <a:avLst/>
          </a:prstGeom>
          <a:solidFill>
            <a:srgbClr val="C0C0C0"/>
          </a:solidFill>
          <a:ln w="317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27" name="Rectángulo 326"/>
          <p:cNvSpPr/>
          <p:nvPr>
            <p:custDataLst>
              <p:tags r:id="rId76"/>
            </p:custDataLst>
          </p:nvPr>
        </p:nvSpPr>
        <p:spPr bwMode="auto">
          <a:xfrm>
            <a:off x="5178425" y="6143625"/>
            <a:ext cx="187325" cy="139700"/>
          </a:xfrm>
          <a:prstGeom prst="rect">
            <a:avLst/>
          </a:prstGeom>
          <a:solidFill>
            <a:schemeClr val="tx1"/>
          </a:solidFill>
          <a:ln w="317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6" name="Text Placeholder 10">
            <a:extLst>
              <a:ext uri="{FF2B5EF4-FFF2-40B4-BE49-F238E27FC236}">
                <a16:creationId xmlns:a16="http://schemas.microsoft.com/office/drawing/2014/main" id="{115DFB91-512B-3844-A114-92FBEDCA92F2}"/>
              </a:ext>
            </a:extLst>
          </p:cNvPr>
          <p:cNvSpPr>
            <a:spLocks noGrp="1"/>
          </p:cNvSpPr>
          <p:nvPr>
            <p:custDataLst>
              <p:tags r:id="rId77"/>
            </p:custDataLst>
          </p:nvPr>
        </p:nvSpPr>
        <p:spPr bwMode="auto">
          <a:xfrm>
            <a:off x="2686050" y="5927725"/>
            <a:ext cx="82550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7F8241B-01FD-49F4-BFE7-E647CA24C42B}" type="datetime'''On''''''sh''o''r''''''''''''e ''''''w''''''''''in''''d'''''">
              <a:rPr lang="en-US" altLang="en-US" sz="1050" smtClean="0"/>
              <a:pPr marL="0" lvl="0" indent="0">
                <a:spcBef>
                  <a:spcPct val="0"/>
                </a:spcBef>
                <a:spcAft>
                  <a:spcPct val="0"/>
                </a:spcAft>
                <a:buNone/>
              </a:pPr>
              <a:t>Onshore wind</a:t>
            </a:fld>
            <a:endParaRPr lang="en-US" sz="1050"/>
          </a:p>
        </p:txBody>
      </p: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78"/>
            </p:custDataLst>
          </p:nvPr>
        </p:nvSpPr>
        <p:spPr bwMode="auto">
          <a:xfrm>
            <a:off x="2686050" y="6138863"/>
            <a:ext cx="82391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AFD5CA9-0261-4B4A-8A8A-FC1BF832C6BD}" type="datetime'Of''''''''''fs''''''''''''''''ho''''''''re'' ''''''''wind'''''">
              <a:rPr lang="en-US" altLang="en-US" sz="1050" smtClean="0"/>
              <a:pPr marL="0" lvl="0" indent="0">
                <a:spcBef>
                  <a:spcPct val="0"/>
                </a:spcBef>
                <a:spcAft>
                  <a:spcPct val="0"/>
                </a:spcAft>
                <a:buNone/>
              </a:pPr>
              <a:t>Offshore wind</a:t>
            </a:fld>
            <a:endParaRPr lang="en-US" sz="1050"/>
          </a:p>
        </p:txBody>
      </p:sp>
      <p:sp>
        <p:nvSpPr>
          <p:cNvPr id="184" name="Text Placeholder 10">
            <a:extLst>
              <a:ext uri="{FF2B5EF4-FFF2-40B4-BE49-F238E27FC236}">
                <a16:creationId xmlns:a16="http://schemas.microsoft.com/office/drawing/2014/main" id="{115DFB91-512B-3844-A114-92FBEDCA92F2}"/>
              </a:ext>
            </a:extLst>
          </p:cNvPr>
          <p:cNvSpPr>
            <a:spLocks noGrp="1"/>
          </p:cNvSpPr>
          <p:nvPr>
            <p:custDataLst>
              <p:tags r:id="rId79"/>
            </p:custDataLst>
          </p:nvPr>
        </p:nvSpPr>
        <p:spPr bwMode="auto">
          <a:xfrm>
            <a:off x="3851275" y="5927725"/>
            <a:ext cx="122555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515E3D4-833D-4ABC-954C-5B5511A3B3AE}" type="datetime'''''''Uti''''li''ty''-sc''al''e sol''''ar ''''P''''''V'''''''">
              <a:rPr lang="en-US" altLang="en-US" sz="1050" smtClean="0"/>
              <a:pPr marL="0" lvl="0" indent="0">
                <a:spcBef>
                  <a:spcPct val="0"/>
                </a:spcBef>
                <a:spcAft>
                  <a:spcPct val="0"/>
                </a:spcAft>
                <a:buNone/>
              </a:pPr>
              <a:t>Utility-scale solar PV</a:t>
            </a:fld>
            <a:endParaRPr lang="en-US" sz="1050"/>
          </a:p>
        </p:txBody>
      </p:sp>
      <p:sp>
        <p:nvSpPr>
          <p:cNvPr id="188"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3851275" y="6138863"/>
            <a:ext cx="118110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EA6E95F-9B59-43A2-A499-FCE36AE31E46}" type="datetime'Di''''''st''r''''i''''''b''''u''ted'' so''la''r'''' PV'">
              <a:rPr lang="en-US" altLang="en-US" sz="1050" smtClean="0"/>
              <a:pPr marL="0" lvl="0" indent="0">
                <a:spcBef>
                  <a:spcPct val="0"/>
                </a:spcBef>
                <a:spcAft>
                  <a:spcPct val="0"/>
                </a:spcAft>
                <a:buNone/>
              </a:pPr>
              <a:t>Distributed solar PV</a:t>
            </a:fld>
            <a:endParaRPr lang="en-US" sz="1050"/>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5416550" y="5927725"/>
            <a:ext cx="72231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0D7EA82-1C7C-4204-844C-97E7541169A7}" type="datetime'H''y''''d''''''''r''o''''''''p''''''o''''''''w''''''er'''">
              <a:rPr lang="en-US" altLang="en-US" sz="1050" smtClean="0"/>
              <a:pPr marL="0" lvl="0" indent="0">
                <a:spcBef>
                  <a:spcPct val="0"/>
                </a:spcBef>
                <a:spcAft>
                  <a:spcPct val="0"/>
                </a:spcAft>
                <a:buNone/>
              </a:pPr>
              <a:t>Hydropower</a:t>
            </a:fld>
            <a:endParaRPr lang="en-US" sz="1050"/>
          </a:p>
        </p:txBody>
      </p:sp>
      <p:sp>
        <p:nvSpPr>
          <p:cNvPr id="201" name="Text Placeholder 10">
            <a:extLst>
              <a:ext uri="{FF2B5EF4-FFF2-40B4-BE49-F238E27FC236}">
                <a16:creationId xmlns:a16="http://schemas.microsoft.com/office/drawing/2014/main" id="{115DFB91-512B-3844-A114-92FBEDCA92F2}"/>
              </a:ext>
            </a:extLst>
          </p:cNvPr>
          <p:cNvSpPr>
            <a:spLocks noGrp="1"/>
          </p:cNvSpPr>
          <p:nvPr>
            <p:custDataLst>
              <p:tags r:id="rId82"/>
            </p:custDataLst>
          </p:nvPr>
        </p:nvSpPr>
        <p:spPr bwMode="auto">
          <a:xfrm>
            <a:off x="5416550" y="6138863"/>
            <a:ext cx="60325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848AE71-D5E4-4508-8DE4-4941A026514C}" type="datetime'''B''''''''''io''e''n''''er''''''''''g''''''''''''y'''">
              <a:rPr lang="en-US" altLang="en-US" sz="1050" smtClean="0"/>
              <a:pPr marL="0" lvl="0" indent="0">
                <a:spcBef>
                  <a:spcPct val="0"/>
                </a:spcBef>
                <a:spcAft>
                  <a:spcPct val="0"/>
                </a:spcAft>
                <a:buNone/>
              </a:pPr>
              <a:t>Bioenergy</a:t>
            </a:fld>
            <a:endParaRPr lang="en-US" sz="1050"/>
          </a:p>
        </p:txBody>
      </p:sp>
      <p:sp>
        <p:nvSpPr>
          <p:cNvPr id="3" name="TextBox 2">
            <a:extLst>
              <a:ext uri="{FF2B5EF4-FFF2-40B4-BE49-F238E27FC236}">
                <a16:creationId xmlns:a16="http://schemas.microsoft.com/office/drawing/2014/main" id="{AA20F882-1D10-4497-3004-05929078A018}"/>
              </a:ext>
            </a:extLst>
          </p:cNvPr>
          <p:cNvSpPr txBox="1"/>
          <p:nvPr/>
        </p:nvSpPr>
        <p:spPr bwMode="gray">
          <a:xfrm>
            <a:off x="2413" y="-3505"/>
            <a:ext cx="4459288" cy="318924"/>
          </a:xfrm>
          <a:prstGeom prst="rect">
            <a:avLst/>
          </a:prstGeom>
          <a:solidFill>
            <a:schemeClr val="tx2"/>
          </a:solidFill>
        </p:spPr>
        <p:txBody>
          <a:bodyPr wrap="square" lIns="36000" tIns="36000" rIns="36000" bIns="36000" rtlCol="0">
            <a:spAutoFit/>
          </a:bodyPr>
          <a:lstStyle/>
          <a:p>
            <a:pPr marL="0" indent="0" algn="ctr">
              <a:buNone/>
              <a:defRPr/>
            </a:pPr>
            <a:r>
              <a:rPr lang="en-US" b="1"/>
              <a:t>Deep dive: Role in reducing emissions</a:t>
            </a:r>
            <a:endParaRPr kumimoji="0" lang="en-US" sz="1600" b="1" i="0" u="none" strike="noStrike" kern="1200" cap="none" spc="0" normalizeH="0" baseline="0" noProof="0">
              <a:ln>
                <a:noFill/>
              </a:ln>
              <a:effectLst/>
              <a:uLnTx/>
              <a:uFillTx/>
              <a:latin typeface="+mn-lt"/>
              <a:ea typeface="+mn-ea"/>
              <a:cs typeface="+mn-cs"/>
            </a:endParaRPr>
          </a:p>
        </p:txBody>
      </p:sp>
    </p:spTree>
    <p:custDataLst>
      <p:tags r:id="rId2"/>
    </p:custDataLst>
    <p:extLst>
      <p:ext uri="{BB962C8B-B14F-4D97-AF65-F5344CB8AC3E}">
        <p14:creationId xmlns:p14="http://schemas.microsoft.com/office/powerpoint/2010/main" val="4149730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2B9D6DE-B0A4-3948-78E4-CD15D0CBD688}"/>
              </a:ext>
            </a:extLst>
          </p:cNvPr>
          <p:cNvGraphicFramePr>
            <a:graphicFrameLocks noChangeAspect="1"/>
          </p:cNvGraphicFramePr>
          <p:nvPr>
            <p:custDataLst>
              <p:tags r:id="rId2"/>
            </p:custDataLst>
            <p:extLst>
              <p:ext uri="{D42A27DB-BD31-4B8C-83A1-F6EECF244321}">
                <p14:modId xmlns:p14="http://schemas.microsoft.com/office/powerpoint/2010/main" val="33348157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758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EAE5DE7-22A6-653E-E520-2E9D1ADD94CC}"/>
              </a:ext>
            </a:extLst>
          </p:cNvPr>
          <p:cNvSpPr>
            <a:spLocks noGrp="1"/>
          </p:cNvSpPr>
          <p:nvPr>
            <p:ph type="title"/>
          </p:nvPr>
        </p:nvSpPr>
        <p:spPr/>
        <p:txBody>
          <a:bodyPr vert="horz"/>
          <a:lstStyle/>
          <a:p>
            <a:r>
              <a:rPr lang="en-US"/>
              <a:t>Scenarios</a:t>
            </a:r>
          </a:p>
        </p:txBody>
      </p:sp>
      <p:graphicFrame>
        <p:nvGraphicFramePr>
          <p:cNvPr id="7" name="Table 6">
            <a:extLst>
              <a:ext uri="{FF2B5EF4-FFF2-40B4-BE49-F238E27FC236}">
                <a16:creationId xmlns:a16="http://schemas.microsoft.com/office/drawing/2014/main" id="{CD21DE5F-C7E7-8B2A-F8C5-64F836660A29}"/>
              </a:ext>
            </a:extLst>
          </p:cNvPr>
          <p:cNvGraphicFramePr>
            <a:graphicFrameLocks noGrp="1"/>
          </p:cNvGraphicFramePr>
          <p:nvPr>
            <p:extLst>
              <p:ext uri="{D42A27DB-BD31-4B8C-83A1-F6EECF244321}">
                <p14:modId xmlns:p14="http://schemas.microsoft.com/office/powerpoint/2010/main" val="2704285435"/>
              </p:ext>
            </p:extLst>
          </p:nvPr>
        </p:nvGraphicFramePr>
        <p:xfrm>
          <a:off x="923925" y="1472056"/>
          <a:ext cx="10345208" cy="2922578"/>
        </p:xfrm>
        <a:graphic>
          <a:graphicData uri="http://schemas.openxmlformats.org/drawingml/2006/table">
            <a:tbl>
              <a:tblPr>
                <a:tableStyleId>{2D5ABB26-0587-4C30-8999-92F81FD0307C}</a:tableStyleId>
              </a:tblPr>
              <a:tblGrid>
                <a:gridCol w="1428897">
                  <a:extLst>
                    <a:ext uri="{9D8B030D-6E8A-4147-A177-3AD203B41FA5}">
                      <a16:colId xmlns:a16="http://schemas.microsoft.com/office/drawing/2014/main" val="622508423"/>
                    </a:ext>
                  </a:extLst>
                </a:gridCol>
                <a:gridCol w="8916311">
                  <a:extLst>
                    <a:ext uri="{9D8B030D-6E8A-4147-A177-3AD203B41FA5}">
                      <a16:colId xmlns:a16="http://schemas.microsoft.com/office/drawing/2014/main" val="3123431666"/>
                    </a:ext>
                  </a:extLst>
                </a:gridCol>
              </a:tblGrid>
              <a:tr h="2185544">
                <a:tc>
                  <a:txBody>
                    <a:bodyPr/>
                    <a:lstStyle/>
                    <a:p>
                      <a:pPr marL="0" indent="0" algn="l" fontAlgn="b">
                        <a:buNone/>
                      </a:pPr>
                      <a:r>
                        <a:rPr lang="en-US" sz="3200" b="1" u="none" strike="noStrike">
                          <a:solidFill>
                            <a:srgbClr val="000000"/>
                          </a:solidFill>
                          <a:effectLst/>
                        </a:rPr>
                        <a:t>ETS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Economic Transition Scenario reflects a world where policymakers pursue an energy transition relying only on </a:t>
                      </a:r>
                      <a:r>
                        <a:rPr lang="en-US" sz="1600" b="1" u="none" strike="noStrike">
                          <a:solidFill>
                            <a:srgbClr val="000000"/>
                          </a:solidFill>
                          <a:effectLst/>
                        </a:rPr>
                        <a:t>historical efficiency trends </a:t>
                      </a:r>
                      <a:r>
                        <a:rPr lang="en-US" sz="1600" b="0" u="none" strike="noStrike">
                          <a:solidFill>
                            <a:srgbClr val="000000"/>
                          </a:solidFill>
                          <a:effectLst/>
                        </a:rPr>
                        <a:t>and </a:t>
                      </a:r>
                      <a:r>
                        <a:rPr lang="en-US" sz="1600" b="1" u="none" strike="noStrike">
                          <a:solidFill>
                            <a:srgbClr val="000000"/>
                          </a:solidFill>
                          <a:effectLst/>
                        </a:rPr>
                        <a:t>economically competitive, commercially </a:t>
                      </a:r>
                      <a:br>
                        <a:rPr lang="en-US" sz="1600" b="1" u="none" strike="noStrike">
                          <a:solidFill>
                            <a:srgbClr val="000000"/>
                          </a:solidFill>
                          <a:effectLst/>
                        </a:rPr>
                      </a:br>
                      <a:r>
                        <a:rPr lang="en-US" sz="1600" b="1" u="none" strike="noStrike">
                          <a:solidFill>
                            <a:srgbClr val="000000"/>
                          </a:solidFill>
                          <a:effectLst/>
                        </a:rPr>
                        <a:t>at-scale clean energy technologies. </a:t>
                      </a:r>
                    </a:p>
                    <a:p>
                      <a:pPr marL="0" indent="0" algn="l" fontAlgn="b">
                        <a:buNone/>
                      </a:pPr>
                      <a:r>
                        <a:rPr lang="en-US" sz="1600" b="0" u="none" strike="noStrike">
                          <a:solidFill>
                            <a:srgbClr val="000000"/>
                          </a:solidFill>
                          <a:effectLst/>
                        </a:rPr>
                        <a:t>The ETS requires no further support for clean technologies beyond existing measures, although it does hinge on a level playing field that allows these solutions to access markets and compete with incumbent technologies. </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2238747359"/>
                  </a:ext>
                </a:extLst>
              </a:tr>
              <a:tr h="534820">
                <a:tc>
                  <a:txBody>
                    <a:bodyPr/>
                    <a:lstStyle/>
                    <a:p>
                      <a:pPr marL="0" indent="0" algn="l" fontAlgn="b">
                        <a:buNone/>
                      </a:pPr>
                      <a:r>
                        <a:rPr lang="en-US" sz="3200" b="1" u="none" strike="noStrike">
                          <a:solidFill>
                            <a:srgbClr val="000000"/>
                          </a:solidFill>
                          <a:effectLst/>
                        </a:rPr>
                        <a:t>NZS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International Energy Agency's Net Zero Scenario reveals the sheer scale and scope of the challenge of remaining within </a:t>
                      </a:r>
                      <a:r>
                        <a:rPr lang="en-US" sz="1600" b="0" i="0" u="none" strike="noStrike" kern="1200">
                          <a:solidFill>
                            <a:schemeClr val="tx1"/>
                          </a:solidFill>
                          <a:effectLst/>
                          <a:latin typeface="+mn-lt"/>
                          <a:ea typeface="+mn-ea"/>
                          <a:cs typeface="+mn-cs"/>
                        </a:rPr>
                        <a:t>1.75</a:t>
                      </a:r>
                      <a:r>
                        <a:rPr lang="en-US" sz="1600" b="0" i="0" kern="1200">
                          <a:solidFill>
                            <a:schemeClr val="tx1"/>
                          </a:solidFill>
                          <a:effectLst/>
                          <a:latin typeface="+mn-lt"/>
                          <a:ea typeface="+mn-ea"/>
                          <a:cs typeface="+mn-cs"/>
                        </a:rPr>
                        <a:t>°C</a:t>
                      </a:r>
                      <a:r>
                        <a:rPr lang="en-US" sz="1600" b="0" u="none" strike="noStrike">
                          <a:solidFill>
                            <a:srgbClr val="000000"/>
                          </a:solidFill>
                          <a:effectLst/>
                        </a:rPr>
                        <a:t> of global warming and achieving the goals of the Paris Agreement.</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3261220796"/>
                  </a:ext>
                </a:extLst>
              </a:tr>
            </a:tbl>
          </a:graphicData>
        </a:graphic>
      </p:graphicFrame>
      <p:sp>
        <p:nvSpPr>
          <p:cNvPr id="11" name="TextBox 10">
            <a:extLst>
              <a:ext uri="{FF2B5EF4-FFF2-40B4-BE49-F238E27FC236}">
                <a16:creationId xmlns:a16="http://schemas.microsoft.com/office/drawing/2014/main" id="{EFF1D921-D7B2-428D-6EB7-8392907780AE}"/>
              </a:ext>
            </a:extLst>
          </p:cNvPr>
          <p:cNvSpPr txBox="1"/>
          <p:nvPr/>
        </p:nvSpPr>
        <p:spPr bwMode="gray">
          <a:xfrm>
            <a:off x="330200" y="6419088"/>
            <a:ext cx="10509250" cy="369332"/>
          </a:xfrm>
          <a:prstGeom prst="rect">
            <a:avLst/>
          </a:prstGeom>
          <a:noFill/>
        </p:spPr>
        <p:txBody>
          <a:bodyPr wrap="square" lIns="0" tIns="0" rIns="0" bIns="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7"/>
              </a:rPr>
              <a:t>BloombergNEF</a:t>
            </a:r>
            <a:r>
              <a:rPr lang="en-US" sz="800" noProof="0" dirty="0">
                <a:solidFill>
                  <a:srgbClr val="000000"/>
                </a:solidFill>
                <a:latin typeface="Arial"/>
                <a:hlinkClick r:id="rId7"/>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
              </a:rPr>
              <a:t>2024 Outlook</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p>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8"/>
              </a:rPr>
              <a:t>Gernot Wagner</a:t>
            </a:r>
            <a:r>
              <a:rPr lang="en-US" sz="800" dirty="0">
                <a:solidFill>
                  <a:srgbClr val="000000"/>
                </a:solidFill>
              </a:rPr>
              <a:t>. </a:t>
            </a:r>
            <a:r>
              <a:rPr lang="en-US" sz="800" dirty="0">
                <a:solidFill>
                  <a:srgbClr val="000000"/>
                </a:solidFill>
                <a:hlinkClick r:id="rId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0"/>
              </a:rPr>
              <a:t>Reconsidering Wind</a:t>
            </a:r>
            <a:r>
              <a:rPr lang="en-US" sz="800" dirty="0">
                <a:solidFill>
                  <a:srgbClr val="000000"/>
                </a:solidFill>
              </a:rPr>
              <a:t>” (5 March 2025).</a:t>
            </a:r>
          </a:p>
        </p:txBody>
      </p:sp>
    </p:spTree>
    <p:extLst>
      <p:ext uri="{BB962C8B-B14F-4D97-AF65-F5344CB8AC3E}">
        <p14:creationId xmlns:p14="http://schemas.microsoft.com/office/powerpoint/2010/main" val="1961263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954428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3" name="think-cell Slide" r:id="rId8" imgW="592" imgH="591" progId="TCLayout.ActiveDocument.1">
                  <p:embed/>
                </p:oleObj>
              </mc:Choice>
              <mc:Fallback>
                <p:oleObj name="think-cell Slide" r:id="rId8" imgW="592" imgH="591"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Balance-of-system components (ref. slide 63)</a:t>
            </a:r>
          </a:p>
        </p:txBody>
      </p:sp>
      <p:sp>
        <p:nvSpPr>
          <p:cNvPr id="36" name="btfpNotesBox164659"/>
          <p:cNvSpPr txBox="1"/>
          <p:nvPr>
            <p:custDataLst>
              <p:tags r:id="rId4"/>
            </p:custDataLst>
          </p:nvPr>
        </p:nvSpPr>
        <p:spPr bwMode="gray">
          <a:xfrm>
            <a:off x="330200" y="6419088"/>
            <a:ext cx="11531600" cy="369332"/>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dirty="0">
                <a:solidFill>
                  <a:srgbClr val="000000"/>
                </a:solidFill>
              </a:rPr>
              <a:t>Sources: NREL, </a:t>
            </a:r>
            <a:r>
              <a:rPr lang="en-US" sz="800" dirty="0">
                <a:solidFill>
                  <a:srgbClr val="000000"/>
                </a:solidFill>
                <a:hlinkClick r:id="rId10"/>
              </a:rPr>
              <a:t>U.S. solar PV system cost benchmarks Q1 2023</a:t>
            </a:r>
            <a:r>
              <a:rPr lang="en-US" sz="800" dirty="0">
                <a:solidFill>
                  <a:srgbClr val="000000"/>
                </a:solidFill>
              </a:rPr>
              <a:t> (2023); SolarEdge, </a:t>
            </a:r>
            <a:r>
              <a:rPr lang="en-US" sz="800" dirty="0">
                <a:solidFill>
                  <a:srgbClr val="000000"/>
                </a:solidFill>
                <a:hlinkClick r:id="rId11"/>
              </a:rPr>
              <a:t>Balance of System and Energy Production Comparison</a:t>
            </a:r>
            <a:r>
              <a:rPr lang="en-US" sz="800" dirty="0">
                <a:solidFill>
                  <a:srgbClr val="000000"/>
                </a:solidFill>
              </a:rPr>
              <a:t>.</a:t>
            </a:r>
            <a:br>
              <a:rPr lang="en-US" sz="800" dirty="0">
                <a:solidFill>
                  <a:srgbClr val="000000"/>
                </a:solidFill>
              </a:rPr>
            </a:b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2"/>
              </a:rPr>
              <a:t>Gernot Wagner</a:t>
            </a:r>
            <a:r>
              <a:rPr lang="en-US" sz="800" dirty="0">
                <a:solidFill>
                  <a:srgbClr val="000000"/>
                </a:solidFill>
              </a:rPr>
              <a:t>. </a:t>
            </a:r>
            <a:r>
              <a:rPr lang="en-US" sz="800" dirty="0">
                <a:solidFill>
                  <a:srgbClr val="000000"/>
                </a:solidFill>
                <a:hlinkClick r:id="rId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4"/>
              </a:rPr>
              <a:t>Reconsidering Wind</a:t>
            </a:r>
            <a:r>
              <a:rPr lang="en-US" sz="800" dirty="0">
                <a:solidFill>
                  <a:srgbClr val="000000"/>
                </a:solidFill>
              </a:rPr>
              <a:t>” (5 March 2025).</a:t>
            </a:r>
          </a:p>
        </p:txBody>
      </p:sp>
      <p:graphicFrame>
        <p:nvGraphicFramePr>
          <p:cNvPr id="5" name="btfpTable467589">
            <a:extLst>
              <a:ext uri="{FF2B5EF4-FFF2-40B4-BE49-F238E27FC236}">
                <a16:creationId xmlns:a16="http://schemas.microsoft.com/office/drawing/2014/main" id="{E96B618E-D3AA-9CD2-2944-FEDDE9866A22}"/>
              </a:ext>
            </a:extLst>
          </p:cNvPr>
          <p:cNvGraphicFramePr>
            <a:graphicFrameLocks noGrp="1"/>
          </p:cNvGraphicFramePr>
          <p:nvPr>
            <p:custDataLst>
              <p:tags r:id="rId5"/>
            </p:custDataLst>
            <p:extLst>
              <p:ext uri="{D42A27DB-BD31-4B8C-83A1-F6EECF244321}">
                <p14:modId xmlns:p14="http://schemas.microsoft.com/office/powerpoint/2010/main" val="4261201254"/>
              </p:ext>
            </p:extLst>
          </p:nvPr>
        </p:nvGraphicFramePr>
        <p:xfrm>
          <a:off x="838200" y="1161178"/>
          <a:ext cx="10515600" cy="4913573"/>
        </p:xfrm>
        <a:graphic>
          <a:graphicData uri="http://schemas.openxmlformats.org/drawingml/2006/table">
            <a:tbl>
              <a:tblPr firstRow="1" firstCol="1">
                <a:tableStyleId>{9D7B26C5-4107-4FEC-AEDC-1716B250A1EF}</a:tableStyleId>
              </a:tblPr>
              <a:tblGrid>
                <a:gridCol w="1873188">
                  <a:extLst>
                    <a:ext uri="{9D8B030D-6E8A-4147-A177-3AD203B41FA5}">
                      <a16:colId xmlns:a16="http://schemas.microsoft.com/office/drawing/2014/main" val="547437347"/>
                    </a:ext>
                  </a:extLst>
                </a:gridCol>
                <a:gridCol w="8642412">
                  <a:extLst>
                    <a:ext uri="{9D8B030D-6E8A-4147-A177-3AD203B41FA5}">
                      <a16:colId xmlns:a16="http://schemas.microsoft.com/office/drawing/2014/main" val="2615200138"/>
                    </a:ext>
                  </a:extLst>
                </a:gridCol>
              </a:tblGrid>
              <a:tr h="439553">
                <a:tc>
                  <a:txBody>
                    <a:bodyPr/>
                    <a:lstStyle/>
                    <a:p>
                      <a:pPr marL="0" indent="0">
                        <a:spcBef>
                          <a:spcPts val="0"/>
                        </a:spcBef>
                        <a:buFontTx/>
                        <a:buNone/>
                      </a:pPr>
                      <a:r>
                        <a:rPr lang="en-US" sz="1100" dirty="0" err="1">
                          <a:solidFill>
                            <a:schemeClr val="accent1"/>
                          </a:solidFill>
                        </a:rPr>
                        <a:t>BoS</a:t>
                      </a:r>
                      <a:r>
                        <a:rPr lang="en-US" sz="1100" dirty="0">
                          <a:solidFill>
                            <a:schemeClr val="accent1"/>
                          </a:solidFill>
                        </a:rPr>
                        <a:t> component</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100">
                          <a:solidFill>
                            <a:schemeClr val="accent1"/>
                          </a:solidFill>
                        </a:rPr>
                        <a:t>Description</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784916">
                <a:tc>
                  <a:txBody>
                    <a:bodyPr/>
                    <a:lstStyle/>
                    <a:p>
                      <a:pPr marL="0" indent="0">
                        <a:buFontTx/>
                        <a:buNone/>
                      </a:pPr>
                      <a:r>
                        <a:rPr lang="en-US" sz="1100"/>
                        <a:t>Inverters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Solar panels produce</a:t>
                      </a:r>
                      <a:r>
                        <a:rPr lang="en-US" sz="1100" b="0" baseline="0"/>
                        <a:t> direct current (DC), while power grids are alternating current (AC). The inverter converts the DC power generated by the panels to AC. The most crucial component of a PV system after solar panels.</a:t>
                      </a:r>
                      <a:endParaRPr lang="en-US" sz="1100" b="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266871">
                <a:tc>
                  <a:txBody>
                    <a:bodyPr/>
                    <a:lstStyle/>
                    <a:p>
                      <a:pPr marL="0" indent="0">
                        <a:buFontTx/>
                        <a:buNone/>
                      </a:pPr>
                      <a:r>
                        <a:rPr lang="en-US" sz="1100" b="1"/>
                        <a:t>Wiring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Connects the solar panels and other electrical parts of the PV system.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1216647"/>
                  </a:ext>
                </a:extLst>
              </a:tr>
              <a:tr h="612234">
                <a:tc>
                  <a:txBody>
                    <a:bodyPr/>
                    <a:lstStyle/>
                    <a:p>
                      <a:pPr marL="0" indent="0">
                        <a:buFontTx/>
                        <a:buNone/>
                      </a:pPr>
                      <a:r>
                        <a:rPr lang="en-US" sz="1100" b="1"/>
                        <a:t>Switches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baseline="0"/>
                        <a:t>Used for safety reasons (can disconnect the panels from the grid in case of a power surge or emergency) and to direct the flow of power (for example, either to the grid or to a battery).</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22630224"/>
                  </a:ext>
                </a:extLst>
              </a:tr>
              <a:tr h="439553">
                <a:tc>
                  <a:txBody>
                    <a:bodyPr/>
                    <a:lstStyle/>
                    <a:p>
                      <a:pPr marL="0" indent="0">
                        <a:buFontTx/>
                        <a:buNone/>
                      </a:pPr>
                      <a:r>
                        <a:rPr lang="en-US" sz="1100" b="1"/>
                        <a:t>Junction</a:t>
                      </a:r>
                      <a:r>
                        <a:rPr lang="en-US" sz="1100" b="1" baseline="0"/>
                        <a:t> boxes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Metallic</a:t>
                      </a:r>
                      <a:r>
                        <a:rPr lang="en-US" sz="1100" b="0" baseline="0"/>
                        <a:t> or plastic boxes used as meeting points for electrical connections.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8070461"/>
                  </a:ext>
                </a:extLst>
              </a:tr>
              <a:tr h="439553">
                <a:tc>
                  <a:txBody>
                    <a:bodyPr/>
                    <a:lstStyle/>
                    <a:p>
                      <a:pPr marL="0" indent="0">
                        <a:buFontTx/>
                        <a:buNone/>
                      </a:pPr>
                      <a:r>
                        <a:rPr lang="en-US" sz="1100" b="1"/>
                        <a:t>Mounting</a:t>
                      </a:r>
                      <a:r>
                        <a:rPr lang="en-US" sz="1100" b="1" baseline="0"/>
                        <a:t> systems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Provides support for the panels and fixes them in place.</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22732584"/>
                  </a:ext>
                </a:extLst>
              </a:tr>
              <a:tr h="439553">
                <a:tc>
                  <a:txBody>
                    <a:bodyPr/>
                    <a:lstStyle/>
                    <a:p>
                      <a:pPr marL="0" indent="0">
                        <a:buFontTx/>
                        <a:buNone/>
                      </a:pPr>
                      <a:r>
                        <a:rPr lang="en-US" sz="1100" b="1"/>
                        <a:t>Metering systems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Measure the amount of electricity flowing through them.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84887707"/>
                  </a:ext>
                </a:extLst>
              </a:tr>
              <a:tr h="439553">
                <a:tc>
                  <a:txBody>
                    <a:bodyPr/>
                    <a:lstStyle/>
                    <a:p>
                      <a:pPr marL="0" indent="0">
                        <a:buFontTx/>
                        <a:buNone/>
                      </a:pPr>
                      <a:r>
                        <a:rPr lang="en-US" sz="1100"/>
                        <a:t>Batteries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 </a:t>
                      </a:r>
                      <a:r>
                        <a:rPr lang="en-US" sz="1100" b="0" baseline="0"/>
                        <a:t>Store energy generated by the panels. Can provide power when the sun is not shining.</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69917963"/>
                  </a:ext>
                </a:extLst>
              </a:tr>
              <a:tr h="439553">
                <a:tc>
                  <a:txBody>
                    <a:bodyPr/>
                    <a:lstStyle/>
                    <a:p>
                      <a:pPr marL="0" indent="0">
                        <a:buFontTx/>
                        <a:buNone/>
                      </a:pPr>
                      <a:r>
                        <a:rPr lang="en-US" sz="1100" b="1"/>
                        <a:t>Charge controllers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 </a:t>
                      </a:r>
                      <a:r>
                        <a:rPr lang="en-US" sz="1100" b="0" i="0"/>
                        <a:t>D</a:t>
                      </a:r>
                      <a:r>
                        <a:rPr lang="en-US" sz="1100" b="0"/>
                        <a:t>evices that manage the electricity flow to and from batteries and protect them from overcharging.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73916117"/>
                  </a:ext>
                </a:extLst>
              </a:tr>
              <a:tr h="612234">
                <a:tc>
                  <a:txBody>
                    <a:bodyPr/>
                    <a:lstStyle/>
                    <a:p>
                      <a:pPr marL="0" indent="0">
                        <a:buFontTx/>
                        <a:buNone/>
                      </a:pPr>
                      <a:r>
                        <a:rPr lang="en-US" sz="1100" b="1"/>
                        <a:t>Sensors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a:t>
                      </a:r>
                      <a:r>
                        <a:rPr lang="en-US" sz="1100" b="0" baseline="0"/>
                        <a:t> </a:t>
                      </a:r>
                      <a:r>
                        <a:rPr lang="en-US" sz="1100" b="0"/>
                        <a:t>More common in utility-scale projects.</a:t>
                      </a:r>
                      <a:r>
                        <a:rPr lang="en-US" sz="1100" b="0" baseline="0"/>
                        <a:t> Help to keep track of environmental variables like panel temperature and solar irradiance. Used for monitoring and maintenance purposes.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0837267"/>
                  </a:ext>
                </a:extLst>
              </a:tr>
            </a:tbl>
          </a:graphicData>
        </a:graphic>
      </p:graphicFrame>
    </p:spTree>
    <p:custDataLst>
      <p:tags r:id="rId2"/>
    </p:custDataLst>
    <p:extLst>
      <p:ext uri="{BB962C8B-B14F-4D97-AF65-F5344CB8AC3E}">
        <p14:creationId xmlns:p14="http://schemas.microsoft.com/office/powerpoint/2010/main" val="1744081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631664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7"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Glossary</a:t>
            </a:r>
          </a:p>
        </p:txBody>
      </p:sp>
      <p:sp>
        <p:nvSpPr>
          <p:cNvPr id="36" name="btfpNotesBox164659"/>
          <p:cNvSpPr txBox="1"/>
          <p:nvPr>
            <p:custDataLst>
              <p:tags r:id="rId4"/>
            </p:custDataLst>
          </p:nvPr>
        </p:nvSpPr>
        <p:spPr bwMode="gray">
          <a:xfrm>
            <a:off x="330200" y="6667881"/>
            <a:ext cx="115316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9"/>
              </a:rPr>
              <a:t>Gernot Wagner</a:t>
            </a:r>
            <a:r>
              <a:rPr lang="en-US" sz="800" dirty="0">
                <a:solidFill>
                  <a:srgbClr val="000000"/>
                </a:solidFill>
              </a:rPr>
              <a:t>. </a:t>
            </a:r>
            <a:r>
              <a:rPr lang="en-US" sz="800" dirty="0">
                <a:solidFill>
                  <a:srgbClr val="000000"/>
                </a:solidFill>
                <a:hlinkClick r:id="rId1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1"/>
              </a:rPr>
              <a:t>Reconsidering Wind</a:t>
            </a:r>
            <a:r>
              <a:rPr lang="en-US" sz="800" dirty="0">
                <a:solidFill>
                  <a:srgbClr val="000000"/>
                </a:solidFill>
              </a:rPr>
              <a:t>” (5 March 2025).</a:t>
            </a:r>
          </a:p>
        </p:txBody>
      </p:sp>
      <p:graphicFrame>
        <p:nvGraphicFramePr>
          <p:cNvPr id="4" name="Table 3">
            <a:extLst>
              <a:ext uri="{FF2B5EF4-FFF2-40B4-BE49-F238E27FC236}">
                <a16:creationId xmlns:a16="http://schemas.microsoft.com/office/drawing/2014/main" id="{CF237EAF-0C94-570A-5477-E261043D3494}"/>
              </a:ext>
            </a:extLst>
          </p:cNvPr>
          <p:cNvGraphicFramePr>
            <a:graphicFrameLocks noGrp="1"/>
          </p:cNvGraphicFramePr>
          <p:nvPr>
            <p:extLst>
              <p:ext uri="{D42A27DB-BD31-4B8C-83A1-F6EECF244321}">
                <p14:modId xmlns:p14="http://schemas.microsoft.com/office/powerpoint/2010/main" val="2529177678"/>
              </p:ext>
            </p:extLst>
          </p:nvPr>
        </p:nvGraphicFramePr>
        <p:xfrm>
          <a:off x="565013" y="1130904"/>
          <a:ext cx="3686661" cy="5217253"/>
        </p:xfrm>
        <a:graphic>
          <a:graphicData uri="http://schemas.openxmlformats.org/drawingml/2006/table">
            <a:tbl>
              <a:tblPr firstRow="1" bandRow="1"/>
              <a:tblGrid>
                <a:gridCol w="691249">
                  <a:extLst>
                    <a:ext uri="{9D8B030D-6E8A-4147-A177-3AD203B41FA5}">
                      <a16:colId xmlns:a16="http://schemas.microsoft.com/office/drawing/2014/main" val="20000"/>
                    </a:ext>
                  </a:extLst>
                </a:gridCol>
                <a:gridCol w="2995412">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dirty="0">
                          <a:solidFill>
                            <a:srgbClr val="000000"/>
                          </a:solidFill>
                          <a:effectLst/>
                          <a:latin typeface="Arial" panose="020B0604020202020204" pitchFamily="34" charset="0"/>
                        </a:rPr>
                        <a:t>AD/CVD</a:t>
                      </a:r>
                    </a:p>
                    <a:p>
                      <a:pPr marL="0" indent="0" algn="l" rtl="0" fontAlgn="t">
                        <a:buNone/>
                      </a:pPr>
                      <a:r>
                        <a:rPr lang="en-US" sz="1200" b="1" i="0" u="none" strike="noStrike" dirty="0">
                          <a:solidFill>
                            <a:srgbClr val="000000"/>
                          </a:solidFill>
                          <a:effectLst/>
                          <a:latin typeface="Arial" panose="020B0604020202020204" pitchFamily="34" charset="0"/>
                        </a:rPr>
                        <a:t>APAC</a:t>
                      </a:r>
                    </a:p>
                    <a:p>
                      <a:pPr marL="0" indent="0" algn="l" rtl="0" fontAlgn="t">
                        <a:buNone/>
                      </a:pPr>
                      <a:r>
                        <a:rPr lang="en-US" sz="1200" b="1" i="0" u="none" strike="noStrike" dirty="0">
                          <a:solidFill>
                            <a:srgbClr val="000000"/>
                          </a:solidFill>
                          <a:effectLst/>
                          <a:latin typeface="Arial" panose="020B0604020202020204" pitchFamily="34" charset="0"/>
                        </a:rPr>
                        <a:t>ASEAN</a:t>
                      </a:r>
                    </a:p>
                    <a:p>
                      <a:pPr marL="0" indent="0" algn="l" rtl="0" fontAlgn="t">
                        <a:buNone/>
                      </a:pPr>
                      <a:r>
                        <a:rPr lang="en-US" sz="1200" b="1" i="0" u="none" strike="noStrike" dirty="0">
                          <a:solidFill>
                            <a:srgbClr val="000000"/>
                          </a:solidFill>
                          <a:effectLst/>
                          <a:latin typeface="Arial" panose="020B0604020202020204" pitchFamily="34" charset="0"/>
                        </a:rPr>
                        <a:t>BIPV</a:t>
                      </a:r>
                    </a:p>
                    <a:p>
                      <a:pPr marL="0" indent="0" algn="l" rtl="0" fontAlgn="t">
                        <a:buNone/>
                      </a:pPr>
                      <a:r>
                        <a:rPr lang="en-US" sz="1200" b="1" i="0" u="none" strike="noStrike" dirty="0" err="1">
                          <a:solidFill>
                            <a:srgbClr val="000000"/>
                          </a:solidFill>
                          <a:effectLst/>
                          <a:latin typeface="Arial" panose="020B0604020202020204" pitchFamily="34" charset="0"/>
                        </a:rPr>
                        <a:t>BoS</a:t>
                      </a:r>
                      <a:endParaRPr lang="en-US" sz="1200" b="1" i="0" u="none" strike="noStrike" dirty="0">
                        <a:solidFill>
                          <a:srgbClr val="000000"/>
                        </a:solidFill>
                        <a:effectLst/>
                        <a:latin typeface="Arial" panose="020B0604020202020204" pitchFamily="34" charset="0"/>
                      </a:endParaRPr>
                    </a:p>
                    <a:p>
                      <a:pPr marL="0" indent="0" algn="l" rtl="0" fontAlgn="t">
                        <a:buNone/>
                      </a:pPr>
                      <a:r>
                        <a:rPr lang="en-US" sz="1200" b="1" i="0" u="none" strike="noStrike" dirty="0">
                          <a:solidFill>
                            <a:srgbClr val="000000"/>
                          </a:solidFill>
                          <a:effectLst/>
                          <a:latin typeface="Arial" panose="020B0604020202020204" pitchFamily="34" charset="0"/>
                        </a:rPr>
                        <a:t>BSF</a:t>
                      </a:r>
                    </a:p>
                    <a:p>
                      <a:pPr marL="0" indent="0" algn="l" rtl="0" fontAlgn="t">
                        <a:buNone/>
                      </a:pPr>
                      <a:r>
                        <a:rPr lang="en-US" sz="1200" b="1" i="0" u="none" strike="noStrike" dirty="0">
                          <a:solidFill>
                            <a:srgbClr val="000000"/>
                          </a:solidFill>
                          <a:effectLst/>
                          <a:latin typeface="Arial" panose="020B0604020202020204" pitchFamily="34" charset="0"/>
                        </a:rPr>
                        <a:t>c-Si</a:t>
                      </a:r>
                    </a:p>
                    <a:p>
                      <a:pPr marL="0" indent="0" algn="l" rtl="0" fontAlgn="t">
                        <a:buNone/>
                      </a:pPr>
                      <a:r>
                        <a:rPr lang="en-US" sz="1200" b="1" i="0" u="none" strike="noStrike" dirty="0">
                          <a:solidFill>
                            <a:srgbClr val="000000"/>
                          </a:solidFill>
                          <a:effectLst/>
                          <a:latin typeface="Arial" panose="020B0604020202020204" pitchFamily="34" charset="0"/>
                        </a:rPr>
                        <a:t>C&amp;I</a:t>
                      </a:r>
                    </a:p>
                    <a:p>
                      <a:pPr marL="0" indent="0" algn="l" rtl="0" fontAlgn="t">
                        <a:buNone/>
                      </a:pPr>
                      <a:r>
                        <a:rPr lang="en-US" sz="1200" b="1" i="0" u="none" strike="noStrike" dirty="0">
                          <a:solidFill>
                            <a:srgbClr val="000000"/>
                          </a:solidFill>
                          <a:effectLst/>
                          <a:latin typeface="Arial" panose="020B0604020202020204" pitchFamily="34" charset="0"/>
                        </a:rPr>
                        <a:t>CAGR</a:t>
                      </a:r>
                    </a:p>
                    <a:p>
                      <a:pPr marL="0" indent="0" algn="l" rtl="0" fontAlgn="t">
                        <a:buNone/>
                      </a:pPr>
                      <a:r>
                        <a:rPr lang="en-US" sz="1200" b="1" i="0" u="none" strike="noStrike" dirty="0" err="1">
                          <a:solidFill>
                            <a:srgbClr val="000000"/>
                          </a:solidFill>
                          <a:effectLst/>
                          <a:latin typeface="Arial" panose="020B0604020202020204" pitchFamily="34" charset="0"/>
                        </a:rPr>
                        <a:t>CapEx</a:t>
                      </a:r>
                      <a:endParaRPr lang="en-US" sz="1200" b="1" i="0" u="none" strike="noStrike" dirty="0">
                        <a:solidFill>
                          <a:srgbClr val="000000"/>
                        </a:solidFill>
                        <a:effectLst/>
                        <a:latin typeface="Arial" panose="020B0604020202020204" pitchFamily="34" charset="0"/>
                      </a:endParaRPr>
                    </a:p>
                    <a:p>
                      <a:pPr marL="0" indent="0" algn="l" rtl="0" fontAlgn="t">
                        <a:buNone/>
                      </a:pPr>
                      <a:r>
                        <a:rPr lang="en-US" sz="1200" b="1" i="0" u="none" strike="noStrike" dirty="0">
                          <a:solidFill>
                            <a:srgbClr val="000000"/>
                          </a:solidFill>
                          <a:effectLst/>
                          <a:latin typeface="Arial" panose="020B0604020202020204" pitchFamily="34" charset="0"/>
                        </a:rPr>
                        <a:t>CCS</a:t>
                      </a:r>
                    </a:p>
                    <a:p>
                      <a:pPr marL="0" indent="0" algn="l" rtl="0" fontAlgn="t">
                        <a:buNone/>
                      </a:pPr>
                      <a:r>
                        <a:rPr lang="en-US" sz="1200" b="1" i="0" u="none" strike="noStrike" dirty="0">
                          <a:solidFill>
                            <a:srgbClr val="000000"/>
                          </a:solidFill>
                          <a:effectLst/>
                          <a:latin typeface="Arial" panose="020B0604020202020204" pitchFamily="34" charset="0"/>
                        </a:rPr>
                        <a:t>CO</a:t>
                      </a:r>
                      <a:r>
                        <a:rPr lang="en-US" sz="1200" b="1" i="0" u="none" strike="noStrike" baseline="-50000" dirty="0">
                          <a:solidFill>
                            <a:srgbClr val="000000"/>
                          </a:solidFill>
                          <a:effectLst/>
                          <a:latin typeface="Arial" panose="020B0604020202020204" pitchFamily="34" charset="0"/>
                        </a:rPr>
                        <a:t>2</a:t>
                      </a:r>
                    </a:p>
                    <a:p>
                      <a:pPr marL="0" indent="0" algn="l" rtl="0" fontAlgn="t">
                        <a:buNone/>
                      </a:pPr>
                      <a:r>
                        <a:rPr lang="en-US" sz="1200" b="1" i="0" u="none" strike="noStrike" dirty="0">
                          <a:solidFill>
                            <a:srgbClr val="000000"/>
                          </a:solidFill>
                          <a:effectLst/>
                          <a:latin typeface="Arial" panose="020B0604020202020204" pitchFamily="34" charset="0"/>
                        </a:rPr>
                        <a:t>CPV</a:t>
                      </a:r>
                    </a:p>
                    <a:p>
                      <a:pPr marL="0" indent="0" algn="l" rtl="0" fontAlgn="t">
                        <a:buNone/>
                      </a:pPr>
                      <a:r>
                        <a:rPr lang="en-US" sz="1200" b="1" i="0" u="none" strike="noStrike" dirty="0">
                          <a:solidFill>
                            <a:srgbClr val="000000"/>
                          </a:solidFill>
                          <a:effectLst/>
                          <a:latin typeface="Arial" panose="020B0604020202020204" pitchFamily="34" charset="0"/>
                        </a:rPr>
                        <a:t>CSP</a:t>
                      </a:r>
                    </a:p>
                    <a:p>
                      <a:pPr marL="0" indent="0" algn="l" rtl="0" fontAlgn="t">
                        <a:buNone/>
                      </a:pPr>
                      <a:r>
                        <a:rPr lang="en-US" sz="1200" b="1" i="0" u="none" strike="noStrike" dirty="0">
                          <a:solidFill>
                            <a:srgbClr val="000000"/>
                          </a:solidFill>
                          <a:effectLst/>
                          <a:latin typeface="Arial" panose="020B0604020202020204" pitchFamily="34" charset="0"/>
                        </a:rPr>
                        <a:t>EMEA</a:t>
                      </a:r>
                    </a:p>
                    <a:p>
                      <a:pPr marL="0" lvl="0" indent="0" algn="l">
                        <a:buNone/>
                      </a:pPr>
                      <a:r>
                        <a:rPr lang="en-US" sz="1200" b="1" i="0" u="none" strike="noStrike" dirty="0">
                          <a:solidFill>
                            <a:srgbClr val="000000"/>
                          </a:solidFill>
                          <a:effectLst/>
                          <a:latin typeface="Arial"/>
                        </a:rPr>
                        <a:t>EPC</a:t>
                      </a:r>
                    </a:p>
                  </a:txBody>
                  <a:tcPr marL="5173" marR="5173" marT="5173" marB="0">
                    <a:lnL>
                      <a:noFill/>
                    </a:lnL>
                    <a:lnR>
                      <a:noFill/>
                    </a:lnR>
                    <a:lnT>
                      <a:noFill/>
                    </a:lnT>
                    <a:lnB>
                      <a:noFill/>
                    </a:lnB>
                  </a:tcPr>
                </a:tc>
                <a:tc>
                  <a:txBody>
                    <a:bodyPr/>
                    <a:lstStyle/>
                    <a:p>
                      <a:pPr marL="0" indent="0" algn="l" rtl="0" fontAlgn="t">
                        <a:buNone/>
                      </a:pPr>
                      <a:r>
                        <a:rPr lang="en-US" sz="1200" b="0" i="0" u="none" strike="noStrike" dirty="0">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dirty="0">
                          <a:solidFill>
                            <a:srgbClr val="000000"/>
                          </a:solidFill>
                          <a:effectLst/>
                          <a:latin typeface="Arial" panose="020B0604020202020204" pitchFamily="34" charset="0"/>
                        </a:rPr>
                        <a:t>Asia Pacific</a:t>
                      </a:r>
                    </a:p>
                    <a:p>
                      <a:pPr marL="0" indent="0" algn="l" rtl="0" fontAlgn="t">
                        <a:buNone/>
                      </a:pPr>
                      <a:r>
                        <a:rPr lang="en-US" sz="1200" b="0" i="0" u="none" strike="noStrike" dirty="0">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dirty="0">
                          <a:solidFill>
                            <a:srgbClr val="000000"/>
                          </a:solidFill>
                          <a:effectLst/>
                          <a:latin typeface="Arial" panose="020B0604020202020204" pitchFamily="34" charset="0"/>
                        </a:rPr>
                        <a:t>Building-integrated PV</a:t>
                      </a:r>
                    </a:p>
                    <a:p>
                      <a:pPr marL="0" indent="0" algn="l" rtl="0" fontAlgn="t">
                        <a:buNone/>
                      </a:pPr>
                      <a:r>
                        <a:rPr lang="en-US" sz="1200" b="0" i="0" u="none" strike="noStrike" dirty="0">
                          <a:solidFill>
                            <a:srgbClr val="000000"/>
                          </a:solidFill>
                          <a:effectLst/>
                          <a:latin typeface="Arial" panose="020B0604020202020204" pitchFamily="34" charset="0"/>
                        </a:rPr>
                        <a:t>Balance of system</a:t>
                      </a:r>
                    </a:p>
                    <a:p>
                      <a:pPr marL="0" indent="0" algn="l" rtl="0" fontAlgn="t">
                        <a:buNone/>
                      </a:pPr>
                      <a:r>
                        <a:rPr lang="en-US" sz="1200" b="0" i="0" u="none" strike="noStrike" dirty="0">
                          <a:solidFill>
                            <a:srgbClr val="000000"/>
                          </a:solidFill>
                          <a:effectLst/>
                          <a:latin typeface="Arial" panose="020B0604020202020204" pitchFamily="34" charset="0"/>
                        </a:rPr>
                        <a:t>Back surface field</a:t>
                      </a:r>
                    </a:p>
                    <a:p>
                      <a:pPr marL="0" indent="0" algn="l" rtl="0" fontAlgn="t">
                        <a:buNone/>
                      </a:pPr>
                      <a:r>
                        <a:rPr lang="en-US" sz="1200" b="0" i="0" u="none" strike="noStrike" dirty="0">
                          <a:solidFill>
                            <a:srgbClr val="000000"/>
                          </a:solidFill>
                          <a:effectLst/>
                          <a:latin typeface="Arial" panose="020B0604020202020204" pitchFamily="34" charset="0"/>
                        </a:rPr>
                        <a:t>Crystalline silicon</a:t>
                      </a:r>
                    </a:p>
                    <a:p>
                      <a:pPr marL="0" indent="0" algn="l" rtl="0" fontAlgn="t">
                        <a:buNone/>
                      </a:pPr>
                      <a:r>
                        <a:rPr lang="en-US" sz="1200" b="0" i="0" u="none" strike="noStrike" dirty="0">
                          <a:solidFill>
                            <a:srgbClr val="000000"/>
                          </a:solidFill>
                          <a:effectLst/>
                          <a:latin typeface="Arial" panose="020B0604020202020204" pitchFamily="34" charset="0"/>
                        </a:rPr>
                        <a:t>Commercial and industrial</a:t>
                      </a:r>
                    </a:p>
                    <a:p>
                      <a:pPr marL="0" indent="0" algn="l" rtl="0" fontAlgn="t">
                        <a:buNone/>
                      </a:pPr>
                      <a:r>
                        <a:rPr lang="en-US" sz="1200" b="0" i="0" u="none" strike="noStrike" dirty="0">
                          <a:solidFill>
                            <a:srgbClr val="000000"/>
                          </a:solidFill>
                          <a:effectLst/>
                          <a:latin typeface="Arial" panose="020B0604020202020204" pitchFamily="34" charset="0"/>
                        </a:rPr>
                        <a:t>Compound annual growth rate</a:t>
                      </a:r>
                    </a:p>
                    <a:p>
                      <a:pPr marL="0" indent="0" algn="l" rtl="0" fontAlgn="t">
                        <a:buNone/>
                      </a:pPr>
                      <a:r>
                        <a:rPr lang="en-US" sz="1200" b="0" i="0" u="none" strike="noStrike" dirty="0">
                          <a:solidFill>
                            <a:srgbClr val="000000"/>
                          </a:solidFill>
                          <a:effectLst/>
                          <a:latin typeface="Arial" panose="020B0604020202020204" pitchFamily="34" charset="0"/>
                        </a:rPr>
                        <a:t>Capital expenditures</a:t>
                      </a:r>
                    </a:p>
                    <a:p>
                      <a:pPr marL="0" indent="0" algn="l" rtl="0" fontAlgn="t">
                        <a:buNone/>
                      </a:pPr>
                      <a:r>
                        <a:rPr lang="en-US" sz="1200" b="0" i="0" u="none" strike="noStrike" dirty="0">
                          <a:solidFill>
                            <a:srgbClr val="000000"/>
                          </a:solidFill>
                          <a:effectLst/>
                          <a:latin typeface="Arial" panose="020B0604020202020204" pitchFamily="34" charset="0"/>
                        </a:rPr>
                        <a:t>Carbon capture and storage</a:t>
                      </a:r>
                    </a:p>
                    <a:p>
                      <a:pPr marL="0" indent="0" algn="l" rtl="0" fontAlgn="t">
                        <a:buNone/>
                      </a:pPr>
                      <a:r>
                        <a:rPr lang="en-US" sz="1200" b="0" i="0" u="none" strike="noStrike" dirty="0">
                          <a:solidFill>
                            <a:srgbClr val="000000"/>
                          </a:solidFill>
                          <a:effectLst/>
                          <a:latin typeface="Arial" panose="020B0604020202020204" pitchFamily="34" charset="0"/>
                        </a:rPr>
                        <a:t>Carbon dioxide</a:t>
                      </a:r>
                    </a:p>
                    <a:p>
                      <a:pPr marL="0" indent="0" algn="l" rtl="0" fontAlgn="t">
                        <a:buNone/>
                      </a:pPr>
                      <a:r>
                        <a:rPr lang="en-US" sz="1200" b="0" i="0" u="none" strike="noStrike" dirty="0">
                          <a:solidFill>
                            <a:srgbClr val="000000"/>
                          </a:solidFill>
                          <a:effectLst/>
                          <a:latin typeface="Arial" panose="020B0604020202020204" pitchFamily="34" charset="0"/>
                        </a:rPr>
                        <a:t>Concentrator PV</a:t>
                      </a:r>
                    </a:p>
                    <a:p>
                      <a:pPr marL="0" indent="0" algn="l" rtl="0" fontAlgn="t">
                        <a:buNone/>
                      </a:pPr>
                      <a:r>
                        <a:rPr lang="en-US" sz="1200" b="0" i="0" u="none" strike="noStrike" dirty="0">
                          <a:solidFill>
                            <a:srgbClr val="000000"/>
                          </a:solidFill>
                          <a:effectLst/>
                          <a:latin typeface="Arial" panose="020B0604020202020204" pitchFamily="34" charset="0"/>
                        </a:rPr>
                        <a:t>Concentrated solar power</a:t>
                      </a:r>
                    </a:p>
                    <a:p>
                      <a:pPr marL="0" indent="0" algn="l" rtl="0" fontAlgn="t">
                        <a:buNone/>
                      </a:pPr>
                      <a:r>
                        <a:rPr lang="en-US" sz="1200" b="0" i="0" u="none" strike="noStrike" dirty="0">
                          <a:solidFill>
                            <a:srgbClr val="000000"/>
                          </a:solidFill>
                          <a:effectLst/>
                          <a:latin typeface="Arial" panose="020B0604020202020204" pitchFamily="34" charset="0"/>
                        </a:rPr>
                        <a:t>Europe, Middle East, and Africa</a:t>
                      </a:r>
                    </a:p>
                    <a:p>
                      <a:pPr marL="0" lvl="0" indent="0" algn="l">
                        <a:buNone/>
                      </a:pPr>
                      <a:r>
                        <a:rPr lang="en-US" sz="1200" b="0" i="0" u="none" strike="noStrike" noProof="0" dirty="0">
                          <a:solidFill>
                            <a:srgbClr val="000000"/>
                          </a:solidFill>
                          <a:effectLst/>
                          <a:latin typeface="Arial"/>
                        </a:rPr>
                        <a:t>Engineering, procurement, and construction</a:t>
                      </a:r>
                      <a:endParaRPr lang="en-US" dirty="0"/>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E72851B7-9F51-6D80-C2CA-56B48B931B26}"/>
              </a:ext>
            </a:extLst>
          </p:cNvPr>
          <p:cNvGraphicFramePr>
            <a:graphicFrameLocks noGrp="1"/>
          </p:cNvGraphicFramePr>
          <p:nvPr>
            <p:extLst>
              <p:ext uri="{D42A27DB-BD31-4B8C-83A1-F6EECF244321}">
                <p14:modId xmlns:p14="http://schemas.microsoft.com/office/powerpoint/2010/main" val="1339000337"/>
              </p:ext>
            </p:extLst>
          </p:nvPr>
        </p:nvGraphicFramePr>
        <p:xfrm>
          <a:off x="4348509" y="1130904"/>
          <a:ext cx="3912358" cy="5217253"/>
        </p:xfrm>
        <a:graphic>
          <a:graphicData uri="http://schemas.openxmlformats.org/drawingml/2006/table">
            <a:tbl>
              <a:tblPr firstRow="1" bandRow="1"/>
              <a:tblGrid>
                <a:gridCol w="733567">
                  <a:extLst>
                    <a:ext uri="{9D8B030D-6E8A-4147-A177-3AD203B41FA5}">
                      <a16:colId xmlns:a16="http://schemas.microsoft.com/office/drawing/2014/main" val="20000"/>
                    </a:ext>
                  </a:extLst>
                </a:gridCol>
                <a:gridCol w="3178791">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a:rPr>
                        <a:t>ESP</a:t>
                      </a:r>
                    </a:p>
                    <a:p>
                      <a:pPr marL="0" indent="0" algn="l" rtl="0" fontAlgn="t">
                        <a:buNone/>
                      </a:pPr>
                      <a:r>
                        <a:rPr lang="en-US" sz="1200" b="1" i="0" u="none" strike="noStrike">
                          <a:solidFill>
                            <a:srgbClr val="000000"/>
                          </a:solidFill>
                          <a:effectLst/>
                          <a:latin typeface="Arial" panose="020B0604020202020204" pitchFamily="34" charset="0"/>
                        </a:rPr>
                        <a:t>EVA</a:t>
                      </a:r>
                    </a:p>
                    <a:p>
                      <a:pPr marL="0" indent="0" algn="l" rtl="0" fontAlgn="t">
                        <a:buNone/>
                      </a:pPr>
                      <a:r>
                        <a:rPr lang="en-US" sz="1200" b="1" i="0" u="none" strike="noStrike">
                          <a:solidFill>
                            <a:srgbClr val="000000"/>
                          </a:solidFill>
                          <a:effectLst/>
                          <a:latin typeface="Arial" panose="020B0604020202020204" pitchFamily="34" charset="0"/>
                        </a:rPr>
                        <a:t>FiT</a:t>
                      </a:r>
                    </a:p>
                    <a:p>
                      <a:pPr marL="0" indent="0" algn="l" rtl="0" fontAlgn="t">
                        <a:buNone/>
                      </a:pPr>
                      <a:r>
                        <a:rPr lang="en-US" sz="1200" b="1" i="0" u="none" strike="noStrike">
                          <a:solidFill>
                            <a:srgbClr val="000000"/>
                          </a:solidFill>
                          <a:effectLst/>
                          <a:latin typeface="Arial" panose="020B0604020202020204" pitchFamily="34" charset="0"/>
                        </a:rPr>
                        <a:t>FBR</a:t>
                      </a:r>
                    </a:p>
                    <a:p>
                      <a:pPr marL="0" indent="0" algn="l" rtl="0" fontAlgn="t">
                        <a:buNone/>
                      </a:pPr>
                      <a:r>
                        <a:rPr lang="en-US" sz="1200" b="1" i="0" u="none" strike="noStrike">
                          <a:solidFill>
                            <a:srgbClr val="000000"/>
                          </a:solidFill>
                          <a:effectLst/>
                          <a:latin typeface="Arial" panose="020B0604020202020204" pitchFamily="34" charset="0"/>
                        </a:rPr>
                        <a:t>FPV</a:t>
                      </a:r>
                    </a:p>
                    <a:p>
                      <a:pPr marL="0" indent="0" algn="l" rtl="0" fontAlgn="t">
                        <a:buNone/>
                      </a:pPr>
                      <a:r>
                        <a:rPr lang="en-US" sz="1200" b="1" i="0" u="none" strike="noStrike">
                          <a:solidFill>
                            <a:srgbClr val="000000"/>
                          </a:solidFill>
                          <a:effectLst/>
                          <a:latin typeface="Arial" panose="020B0604020202020204" pitchFamily="34" charset="0"/>
                        </a:rPr>
                        <a:t>HJT</a:t>
                      </a:r>
                    </a:p>
                    <a:p>
                      <a:pPr marL="0" indent="0" algn="l" rtl="0" fontAlgn="t">
                        <a:buNone/>
                      </a:pPr>
                      <a:r>
                        <a:rPr lang="en-US" sz="1200" b="1" i="0" u="none" strike="noStrike">
                          <a:solidFill>
                            <a:srgbClr val="000000"/>
                          </a:solidFill>
                          <a:effectLst/>
                          <a:latin typeface="Arial" panose="020B0604020202020204" pitchFamily="34" charset="0"/>
                        </a:rPr>
                        <a:t>IRA</a:t>
                      </a:r>
                    </a:p>
                    <a:p>
                      <a:pPr marL="0" indent="0" algn="l" rtl="0" fontAlgn="t">
                        <a:buNone/>
                      </a:pPr>
                      <a:r>
                        <a:rPr lang="en-US" sz="1200" b="1" i="0" u="none" strike="noStrike">
                          <a:solidFill>
                            <a:srgbClr val="000000"/>
                          </a:solidFill>
                          <a:effectLst/>
                          <a:latin typeface="Arial" panose="020B0604020202020204" pitchFamily="34" charset="0"/>
                        </a:rPr>
                        <a:t>IRR</a:t>
                      </a:r>
                    </a:p>
                    <a:p>
                      <a:pPr marL="0" indent="0" algn="l" rtl="0" fontAlgn="t">
                        <a:buNone/>
                      </a:pPr>
                      <a:r>
                        <a:rPr lang="en-US" sz="1200" b="1" i="0" u="none" strike="noStrike">
                          <a:solidFill>
                            <a:srgbClr val="000000"/>
                          </a:solidFill>
                          <a:effectLst/>
                          <a:latin typeface="Arial" panose="020B0604020202020204" pitchFamily="34" charset="0"/>
                        </a:rPr>
                        <a:t>ITC</a:t>
                      </a:r>
                    </a:p>
                    <a:p>
                      <a:pPr marL="0" indent="0" algn="l" rtl="0" fontAlgn="t">
                        <a:buNone/>
                      </a:pPr>
                      <a:r>
                        <a:rPr lang="en-US" sz="1200" b="1" i="0" u="none" strike="noStrike">
                          <a:solidFill>
                            <a:srgbClr val="000000"/>
                          </a:solidFill>
                          <a:effectLst/>
                          <a:latin typeface="Arial" panose="020B0604020202020204" pitchFamily="34" charset="0"/>
                        </a:rPr>
                        <a:t>LID</a:t>
                      </a:r>
                    </a:p>
                    <a:p>
                      <a:pPr marL="0" indent="0" algn="l" rtl="0" fontAlgn="t">
                        <a:buNone/>
                      </a:pPr>
                      <a:r>
                        <a:rPr lang="en-US" sz="1200" b="1" i="0" u="none" strike="noStrike">
                          <a:solidFill>
                            <a:srgbClr val="000000"/>
                          </a:solidFill>
                          <a:effectLst/>
                          <a:latin typeface="Arial"/>
                        </a:rPr>
                        <a:t>LULCF</a:t>
                      </a:r>
                    </a:p>
                    <a:p>
                      <a:pPr marL="0" lvl="0" indent="0" algn="l">
                        <a:buNone/>
                      </a:pPr>
                      <a:r>
                        <a:rPr lang="en-US" sz="1200" b="1" i="0" u="none" strike="noStrike">
                          <a:solidFill>
                            <a:srgbClr val="000000"/>
                          </a:solidFill>
                          <a:effectLst/>
                          <a:latin typeface="Arial"/>
                        </a:rPr>
                        <a:t>MOIC</a:t>
                      </a:r>
                      <a:endParaRPr lang="en-US">
                        <a:latin typeface="Arial"/>
                      </a:endParaRPr>
                    </a:p>
                    <a:p>
                      <a:pPr marL="0" indent="0" algn="l" rtl="0" fontAlgn="t">
                        <a:buNone/>
                      </a:pPr>
                      <a:r>
                        <a:rPr lang="en-US" sz="1200" b="1" i="0" u="none" strike="noStrike">
                          <a:solidFill>
                            <a:srgbClr val="000000"/>
                          </a:solidFill>
                          <a:effectLst/>
                          <a:latin typeface="Arial" panose="020B0604020202020204" pitchFamily="34" charset="0"/>
                        </a:rPr>
                        <a:t>mono-Si</a:t>
                      </a:r>
                    </a:p>
                    <a:p>
                      <a:pPr marL="0" indent="0" algn="l" rtl="0" fontAlgn="t">
                        <a:buNone/>
                      </a:pPr>
                      <a:r>
                        <a:rPr lang="en-US" sz="1200" b="1" i="0" u="none" strike="noStrike">
                          <a:solidFill>
                            <a:srgbClr val="000000"/>
                          </a:solidFill>
                          <a:effectLst/>
                          <a:latin typeface="Arial"/>
                        </a:rPr>
                        <a:t>NAM</a:t>
                      </a:r>
                    </a:p>
                    <a:p>
                      <a:pPr marL="0" lvl="0" indent="0" algn="l">
                        <a:buNone/>
                      </a:pPr>
                      <a:r>
                        <a:rPr lang="en-US" sz="1200" b="1" i="0" u="none" strike="noStrike">
                          <a:solidFill>
                            <a:srgbClr val="000000"/>
                          </a:solidFill>
                          <a:effectLst/>
                          <a:latin typeface="Arial"/>
                        </a:rPr>
                        <a:t>NPV</a:t>
                      </a:r>
                      <a:endParaRPr lang="en-US">
                        <a:latin typeface="Arial"/>
                      </a:endParaRPr>
                    </a:p>
                    <a:p>
                      <a:pPr marL="0" indent="0" algn="l" rtl="0" fontAlgn="t">
                        <a:buNone/>
                      </a:pPr>
                      <a:r>
                        <a:rPr lang="en-US" sz="1200" b="1" i="0" u="none" strike="noStrike">
                          <a:solidFill>
                            <a:srgbClr val="000000"/>
                          </a:solidFill>
                          <a:effectLst/>
                          <a:latin typeface="Arial" panose="020B0604020202020204" pitchFamily="34" charset="0"/>
                        </a:rPr>
                        <a:t>OpEx</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a:rPr>
                        <a:t>Energy service provider </a:t>
                      </a:r>
                    </a:p>
                    <a:p>
                      <a:pPr marL="0" indent="0" algn="l" rtl="0" fontAlgn="t">
                        <a:buNone/>
                      </a:pPr>
                      <a:r>
                        <a:rPr lang="en-US" sz="1200" b="0" i="0" u="none" strike="noStrike">
                          <a:solidFill>
                            <a:srgbClr val="000000"/>
                          </a:solidFill>
                          <a:effectLst/>
                          <a:latin typeface="Arial" panose="020B0604020202020204" pitchFamily="34" charset="0"/>
                        </a:rPr>
                        <a:t>Ethylene vinyl acetate</a:t>
                      </a:r>
                    </a:p>
                    <a:p>
                      <a:pPr marL="0" indent="0" algn="l" rtl="0" fontAlgn="t">
                        <a:buNone/>
                      </a:pPr>
                      <a:r>
                        <a:rPr lang="en-US" sz="1200" b="0" i="0" u="none" strike="noStrike">
                          <a:solidFill>
                            <a:srgbClr val="000000"/>
                          </a:solidFill>
                          <a:effectLst/>
                          <a:latin typeface="Arial" panose="020B0604020202020204" pitchFamily="34" charset="0"/>
                        </a:rPr>
                        <a:t>Feed-in tariff </a:t>
                      </a:r>
                    </a:p>
                    <a:p>
                      <a:pPr marL="0" indent="0" algn="l" rtl="0" fontAlgn="t">
                        <a:buNone/>
                      </a:pPr>
                      <a:r>
                        <a:rPr lang="en-US" sz="1200" b="0" i="0" u="none" strike="noStrike">
                          <a:solidFill>
                            <a:srgbClr val="000000"/>
                          </a:solidFill>
                          <a:effectLst/>
                          <a:latin typeface="Arial" panose="020B0604020202020204" pitchFamily="34" charset="0"/>
                        </a:rPr>
                        <a:t>Fluidized bed reactor</a:t>
                      </a:r>
                    </a:p>
                    <a:p>
                      <a:pPr marL="0" indent="0" algn="l" rtl="0" fontAlgn="t">
                        <a:buNone/>
                      </a:pPr>
                      <a:r>
                        <a:rPr lang="en-US" sz="1200" b="0" i="0" u="none" strike="noStrike">
                          <a:solidFill>
                            <a:srgbClr val="000000"/>
                          </a:solidFill>
                          <a:effectLst/>
                          <a:latin typeface="Arial" panose="020B0604020202020204" pitchFamily="34" charset="0"/>
                        </a:rPr>
                        <a:t>Floating PV</a:t>
                      </a:r>
                    </a:p>
                    <a:p>
                      <a:pPr marL="0" indent="0" algn="l" rtl="0" fontAlgn="t">
                        <a:buNone/>
                      </a:pPr>
                      <a:r>
                        <a:rPr lang="en-US" sz="1200" b="0" i="0" u="none" strike="noStrike">
                          <a:solidFill>
                            <a:srgbClr val="000000"/>
                          </a:solidFill>
                          <a:effectLst/>
                          <a:latin typeface="Arial" panose="020B0604020202020204" pitchFamily="34" charset="0"/>
                        </a:rPr>
                        <a:t>Silicon heterojunction cells </a:t>
                      </a:r>
                    </a:p>
                    <a:p>
                      <a:pPr marL="0" indent="0" algn="l" rtl="0" fontAlgn="t">
                        <a:buNone/>
                      </a:pPr>
                      <a:r>
                        <a:rPr lang="en-US" sz="1200" b="0" i="0" u="none" strike="noStrike">
                          <a:solidFill>
                            <a:srgbClr val="000000"/>
                          </a:solidFill>
                          <a:effectLst/>
                          <a:latin typeface="Arial" panose="020B0604020202020204" pitchFamily="34" charset="0"/>
                        </a:rPr>
                        <a:t>Inflation Reduction Act</a:t>
                      </a:r>
                    </a:p>
                    <a:p>
                      <a:pPr marL="0" indent="0" algn="l" rtl="0" fontAlgn="t">
                        <a:buNone/>
                      </a:pPr>
                      <a:r>
                        <a:rPr lang="en-US" sz="1200" b="0" i="0" u="none" strike="noStrike">
                          <a:solidFill>
                            <a:srgbClr val="000000"/>
                          </a:solidFill>
                          <a:effectLst/>
                          <a:latin typeface="Arial" panose="020B0604020202020204" pitchFamily="34" charset="0"/>
                        </a:rPr>
                        <a:t>Internal rate of return</a:t>
                      </a:r>
                    </a:p>
                    <a:p>
                      <a:pPr marL="0" indent="0" algn="l" rtl="0" fontAlgn="t">
                        <a:buNone/>
                      </a:pPr>
                      <a:r>
                        <a:rPr lang="en-US" sz="1200" b="0" i="0" u="none" strike="noStrike">
                          <a:solidFill>
                            <a:srgbClr val="000000"/>
                          </a:solidFill>
                          <a:effectLst/>
                          <a:latin typeface="Arial" panose="020B0604020202020204" pitchFamily="34" charset="0"/>
                        </a:rPr>
                        <a:t>Investment tax credit </a:t>
                      </a:r>
                    </a:p>
                    <a:p>
                      <a:pPr marL="0" indent="0" algn="l" rtl="0" fontAlgn="t">
                        <a:buNone/>
                      </a:pPr>
                      <a:r>
                        <a:rPr lang="en-US" sz="1200" b="0" i="0" u="none" strike="noStrike">
                          <a:solidFill>
                            <a:srgbClr val="000000"/>
                          </a:solidFill>
                          <a:effectLst/>
                          <a:latin typeface="Arial" panose="020B0604020202020204" pitchFamily="34" charset="0"/>
                        </a:rPr>
                        <a:t>Light-induced degradation </a:t>
                      </a:r>
                    </a:p>
                    <a:p>
                      <a:pPr marL="0" indent="0" algn="l" rtl="0" fontAlgn="t">
                        <a:buNone/>
                      </a:pPr>
                      <a:r>
                        <a:rPr lang="en-US" sz="1200" b="0" i="0" u="none" strike="noStrike">
                          <a:solidFill>
                            <a:srgbClr val="000000"/>
                          </a:solidFill>
                          <a:effectLst/>
                          <a:latin typeface="Arial"/>
                        </a:rPr>
                        <a:t>Land use, land-use change and forestry</a:t>
                      </a:r>
                    </a:p>
                    <a:p>
                      <a:pPr marL="0" lvl="0" indent="0" algn="l">
                        <a:buNone/>
                      </a:pPr>
                      <a:r>
                        <a:rPr lang="en-US" sz="1200" b="0" i="0" u="none" strike="noStrike">
                          <a:solidFill>
                            <a:srgbClr val="000000"/>
                          </a:solidFill>
                          <a:effectLst/>
                          <a:latin typeface="Arial"/>
                        </a:rPr>
                        <a:t>Multiples of invested capital</a:t>
                      </a:r>
                      <a:endParaRPr lang="en-US">
                        <a:latin typeface="Arial"/>
                      </a:endParaRPr>
                    </a:p>
                    <a:p>
                      <a:pPr marL="0" indent="0" algn="l" rtl="0" fontAlgn="t">
                        <a:buNone/>
                      </a:pPr>
                      <a:r>
                        <a:rPr lang="en-US" sz="1200" b="0" i="0" u="none" strike="noStrike">
                          <a:solidFill>
                            <a:srgbClr val="000000"/>
                          </a:solidFill>
                          <a:effectLst/>
                          <a:latin typeface="Arial"/>
                        </a:rPr>
                        <a:t>Mono-crystalline silicon</a:t>
                      </a:r>
                    </a:p>
                    <a:p>
                      <a:pPr marL="0" lvl="0" indent="0" algn="l">
                        <a:buNone/>
                      </a:pPr>
                      <a:r>
                        <a:rPr lang="en-US" sz="1200" b="0" i="0" u="none" strike="noStrike" baseline="0" noProof="0">
                          <a:solidFill>
                            <a:srgbClr val="000000"/>
                          </a:solidFill>
                          <a:effectLst/>
                          <a:latin typeface="Arial"/>
                        </a:rPr>
                        <a:t>Non-Aligned Movement</a:t>
                      </a:r>
                      <a:r>
                        <a:rPr lang="en-US" sz="1200" b="0" i="0" u="none" strike="noStrike">
                          <a:solidFill>
                            <a:srgbClr val="000000"/>
                          </a:solidFill>
                          <a:effectLst/>
                          <a:latin typeface="Arial"/>
                        </a:rPr>
                        <a:t> </a:t>
                      </a:r>
                      <a:endParaRPr lang="en-US"/>
                    </a:p>
                    <a:p>
                      <a:pPr marL="0" indent="0" algn="l" rtl="0" fontAlgn="t">
                        <a:buNone/>
                      </a:pPr>
                      <a:r>
                        <a:rPr lang="en-US" sz="1200" b="0" i="0" u="none" strike="noStrike">
                          <a:solidFill>
                            <a:srgbClr val="000000"/>
                          </a:solidFill>
                          <a:effectLst/>
                          <a:latin typeface="Arial" panose="020B0604020202020204" pitchFamily="34" charset="0"/>
                        </a:rPr>
                        <a:t>Net present value</a:t>
                      </a:r>
                    </a:p>
                    <a:p>
                      <a:pPr marL="0" indent="0" algn="l" rtl="0" fontAlgn="t">
                        <a:buNone/>
                      </a:pPr>
                      <a:r>
                        <a:rPr lang="en-US" sz="1200" b="0" i="0" u="none" strike="noStrike">
                          <a:solidFill>
                            <a:srgbClr val="000000"/>
                          </a:solidFill>
                          <a:effectLst/>
                          <a:latin typeface="Arial" panose="020B0604020202020204" pitchFamily="34" charset="0"/>
                        </a:rPr>
                        <a:t>Operating expenses</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F119C1ED-8CAD-5A59-6DE2-AD19E21495AE}"/>
              </a:ext>
            </a:extLst>
          </p:cNvPr>
          <p:cNvGraphicFramePr>
            <a:graphicFrameLocks noGrp="1"/>
          </p:cNvGraphicFramePr>
          <p:nvPr>
            <p:extLst>
              <p:ext uri="{D42A27DB-BD31-4B8C-83A1-F6EECF244321}">
                <p14:modId xmlns:p14="http://schemas.microsoft.com/office/powerpoint/2010/main" val="4280433192"/>
              </p:ext>
            </p:extLst>
          </p:nvPr>
        </p:nvGraphicFramePr>
        <p:xfrm>
          <a:off x="8260867" y="1154734"/>
          <a:ext cx="3783496" cy="5217253"/>
        </p:xfrm>
        <a:graphic>
          <a:graphicData uri="http://schemas.openxmlformats.org/drawingml/2006/table">
            <a:tbl>
              <a:tblPr firstRow="1" bandRow="1"/>
              <a:tblGrid>
                <a:gridCol w="709406">
                  <a:extLst>
                    <a:ext uri="{9D8B030D-6E8A-4147-A177-3AD203B41FA5}">
                      <a16:colId xmlns:a16="http://schemas.microsoft.com/office/drawing/2014/main" val="20000"/>
                    </a:ext>
                  </a:extLst>
                </a:gridCol>
                <a:gridCol w="3074090">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O&amp;M</a:t>
                      </a:r>
                    </a:p>
                    <a:p>
                      <a:pPr marL="0" indent="0" algn="l" rtl="0" fontAlgn="t">
                        <a:buNone/>
                      </a:pPr>
                      <a:r>
                        <a:rPr lang="en-US" sz="1200" b="1" i="0" u="none" strike="noStrike">
                          <a:solidFill>
                            <a:srgbClr val="000000"/>
                          </a:solidFill>
                          <a:effectLst/>
                          <a:latin typeface="Arial" panose="020B0604020202020204" pitchFamily="34" charset="0"/>
                        </a:rPr>
                        <a:t>PAY</a:t>
                      </a:r>
                    </a:p>
                    <a:p>
                      <a:pPr marL="0" indent="0" algn="l" rtl="0" fontAlgn="t">
                        <a:buNone/>
                      </a:pPr>
                      <a:r>
                        <a:rPr lang="en-US" sz="1200" b="1" i="0" u="none" strike="noStrike">
                          <a:solidFill>
                            <a:srgbClr val="000000"/>
                          </a:solidFill>
                          <a:effectLst/>
                          <a:latin typeface="Arial" panose="020B0604020202020204" pitchFamily="34" charset="0"/>
                        </a:rPr>
                        <a:t>PERC</a:t>
                      </a:r>
                    </a:p>
                    <a:p>
                      <a:pPr marL="0" indent="0" algn="l" rtl="0" fontAlgn="t">
                        <a:buNone/>
                      </a:pPr>
                      <a:r>
                        <a:rPr lang="en-US" sz="1200" b="1" i="0" u="none" strike="noStrike">
                          <a:solidFill>
                            <a:srgbClr val="000000"/>
                          </a:solidFill>
                          <a:effectLst/>
                          <a:latin typeface="Arial" panose="020B0604020202020204" pitchFamily="34" charset="0"/>
                        </a:rPr>
                        <a:t>Poly-Si</a:t>
                      </a:r>
                    </a:p>
                    <a:p>
                      <a:pPr marL="0" indent="0" algn="l" rtl="0" fontAlgn="t">
                        <a:buNone/>
                      </a:pPr>
                      <a:r>
                        <a:rPr lang="en-US" sz="1200" b="1" i="0" u="none" strike="noStrike">
                          <a:solidFill>
                            <a:srgbClr val="000000"/>
                          </a:solidFill>
                          <a:effectLst/>
                          <a:latin typeface="Arial" panose="020B0604020202020204" pitchFamily="34" charset="0"/>
                        </a:rPr>
                        <a:t>PPA</a:t>
                      </a:r>
                    </a:p>
                    <a:p>
                      <a:pPr marL="0" indent="0" algn="l" rtl="0" fontAlgn="t">
                        <a:buNone/>
                      </a:pPr>
                      <a:r>
                        <a:rPr lang="en-US" sz="1200" b="1" i="0" u="none" strike="noStrike">
                          <a:solidFill>
                            <a:srgbClr val="000000"/>
                          </a:solidFill>
                          <a:effectLst/>
                          <a:latin typeface="Arial" panose="020B0604020202020204" pitchFamily="34" charset="0"/>
                        </a:rPr>
                        <a:t>PTC</a:t>
                      </a:r>
                    </a:p>
                    <a:p>
                      <a:pPr marL="0" indent="0" algn="l" rtl="0" fontAlgn="t">
                        <a:buNone/>
                      </a:pPr>
                      <a:r>
                        <a:rPr lang="en-US" sz="1200" b="1" i="0" u="none" strike="noStrike">
                          <a:solidFill>
                            <a:srgbClr val="000000"/>
                          </a:solidFill>
                          <a:effectLst/>
                          <a:latin typeface="Arial" panose="020B0604020202020204" pitchFamily="34" charset="0"/>
                        </a:rPr>
                        <a:t>PV</a:t>
                      </a:r>
                    </a:p>
                    <a:p>
                      <a:pPr marL="0" indent="0" algn="l" rtl="0" fontAlgn="t">
                        <a:buNone/>
                      </a:pPr>
                      <a:r>
                        <a:rPr lang="en-US" sz="1200" b="1" i="0" u="none" strike="noStrike">
                          <a:solidFill>
                            <a:srgbClr val="000000"/>
                          </a:solidFill>
                          <a:effectLst/>
                          <a:latin typeface="Arial"/>
                        </a:rPr>
                        <a:t>REC</a:t>
                      </a:r>
                    </a:p>
                    <a:p>
                      <a:pPr marL="0" indent="0" algn="l" rtl="0" fontAlgn="t">
                        <a:buNone/>
                      </a:pPr>
                      <a:r>
                        <a:rPr lang="en-US" sz="1200" b="1" i="0" u="none" strike="noStrike">
                          <a:solidFill>
                            <a:srgbClr val="000000"/>
                          </a:solidFill>
                          <a:effectLst/>
                          <a:latin typeface="Arial" panose="020B0604020202020204" pitchFamily="34" charset="0"/>
                        </a:rPr>
                        <a:t>RPS</a:t>
                      </a:r>
                    </a:p>
                    <a:p>
                      <a:pPr marL="0" indent="0" algn="l" rtl="0" fontAlgn="t">
                        <a:buNone/>
                      </a:pPr>
                      <a:r>
                        <a:rPr lang="en-US" sz="1200" b="1" i="0" u="none" strike="noStrike">
                          <a:solidFill>
                            <a:srgbClr val="000000"/>
                          </a:solidFill>
                          <a:effectLst/>
                          <a:latin typeface="Arial" panose="020B0604020202020204" pitchFamily="34" charset="0"/>
                        </a:rPr>
                        <a:t>SG&amp;A</a:t>
                      </a:r>
                    </a:p>
                    <a:p>
                      <a:pPr marL="0" indent="0" algn="l" rtl="0" fontAlgn="t">
                        <a:buNone/>
                      </a:pPr>
                      <a:r>
                        <a:rPr lang="en-US" sz="1200" b="1" i="0" u="none" strike="noStrike">
                          <a:solidFill>
                            <a:srgbClr val="000000"/>
                          </a:solidFill>
                          <a:effectLst/>
                          <a:latin typeface="Arial" panose="020B0604020202020204" pitchFamily="34" charset="0"/>
                        </a:rPr>
                        <a:t>SiO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SPV</a:t>
                      </a:r>
                    </a:p>
                    <a:p>
                      <a:pPr marL="0" indent="0" algn="l" rtl="0" fontAlgn="t">
                        <a:buNone/>
                      </a:pPr>
                      <a:r>
                        <a:rPr lang="en-US" sz="1200" b="1" i="0" u="none" strike="noStrike">
                          <a:solidFill>
                            <a:srgbClr val="000000"/>
                          </a:solidFill>
                          <a:effectLst/>
                          <a:latin typeface="Arial" panose="020B0604020202020204" pitchFamily="34" charset="0"/>
                        </a:rPr>
                        <a:t>TCO</a:t>
                      </a:r>
                    </a:p>
                    <a:p>
                      <a:pPr marL="0" indent="0" algn="l" rtl="0" fontAlgn="t">
                        <a:buNone/>
                      </a:pPr>
                      <a:r>
                        <a:rPr lang="en-US" sz="1200" b="1" i="0" u="none" strike="noStrike">
                          <a:solidFill>
                            <a:srgbClr val="000000"/>
                          </a:solidFill>
                          <a:effectLst/>
                          <a:latin typeface="Arial" panose="020B0604020202020204" pitchFamily="34" charset="0"/>
                        </a:rPr>
                        <a:t>VIPV</a:t>
                      </a:r>
                    </a:p>
                    <a:p>
                      <a:pPr marL="0" indent="0" algn="l" rtl="0" fontAlgn="t">
                        <a:buNone/>
                      </a:pPr>
                      <a:r>
                        <a:rPr lang="en-US" sz="1200" b="1" i="0" u="none" strike="noStrike">
                          <a:solidFill>
                            <a:srgbClr val="000000"/>
                          </a:solidFill>
                          <a:effectLst/>
                          <a:latin typeface="Arial" panose="020B0604020202020204" pitchFamily="34" charset="0"/>
                        </a:rPr>
                        <a:t>VOST</a:t>
                      </a:r>
                    </a:p>
                    <a:p>
                      <a:pPr marL="0" lvl="0" indent="0" algn="l">
                        <a:buNone/>
                      </a:pPr>
                      <a:r>
                        <a:rPr lang="en-US" sz="1200" b="1" i="0" u="none" strike="noStrike">
                          <a:solidFill>
                            <a:srgbClr val="000000"/>
                          </a:solidFill>
                          <a:effectLst/>
                          <a:latin typeface="Arial"/>
                        </a:rPr>
                        <a:t>WACC</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Operations and maintenance</a:t>
                      </a:r>
                    </a:p>
                    <a:p>
                      <a:pPr marL="0" indent="0" algn="l" rtl="0" fontAlgn="t">
                        <a:buNone/>
                      </a:pPr>
                      <a:r>
                        <a:rPr lang="en-US" sz="1200" b="0" i="0" u="none" strike="noStrike">
                          <a:solidFill>
                            <a:srgbClr val="000000"/>
                          </a:solidFill>
                          <a:effectLst/>
                          <a:latin typeface="Arial" panose="020B0604020202020204" pitchFamily="34" charset="0"/>
                        </a:rPr>
                        <a:t>Pay as you go</a:t>
                      </a:r>
                    </a:p>
                    <a:p>
                      <a:pPr marL="0" indent="0" algn="l" rtl="0" fontAlgn="t">
                        <a:buNone/>
                      </a:pPr>
                      <a:r>
                        <a:rPr lang="en-US" sz="1200" b="0" i="0" u="none" strike="noStrike">
                          <a:solidFill>
                            <a:srgbClr val="000000"/>
                          </a:solidFill>
                          <a:effectLst/>
                          <a:latin typeface="Arial" panose="020B0604020202020204" pitchFamily="34" charset="0"/>
                        </a:rPr>
                        <a:t>Passivated emitter and rear cell</a:t>
                      </a:r>
                    </a:p>
                    <a:p>
                      <a:pPr marL="0" indent="0" algn="l" rtl="0" fontAlgn="t">
                        <a:buNone/>
                      </a:pPr>
                      <a:r>
                        <a:rPr lang="en-US" sz="1200" b="0" i="0" u="none" strike="noStrike">
                          <a:solidFill>
                            <a:srgbClr val="000000"/>
                          </a:solidFill>
                          <a:effectLst/>
                          <a:latin typeface="Arial" panose="020B0604020202020204" pitchFamily="34" charset="0"/>
                        </a:rPr>
                        <a:t>Poly-crystalline silicon</a:t>
                      </a:r>
                    </a:p>
                    <a:p>
                      <a:pPr marL="0" indent="0" algn="l" rtl="0" fontAlgn="t">
                        <a:buNone/>
                      </a:pPr>
                      <a:r>
                        <a:rPr lang="en-US" sz="1200" b="0" i="0" u="none" strike="noStrike">
                          <a:solidFill>
                            <a:srgbClr val="000000"/>
                          </a:solidFill>
                          <a:effectLst/>
                          <a:latin typeface="Arial" panose="020B0604020202020204" pitchFamily="34" charset="0"/>
                        </a:rPr>
                        <a:t>Power purchase agreement</a:t>
                      </a:r>
                    </a:p>
                    <a:p>
                      <a:pPr marL="0" indent="0" algn="l" rtl="0" fontAlgn="t">
                        <a:buNone/>
                      </a:pPr>
                      <a:r>
                        <a:rPr lang="en-US" sz="1200" b="0" i="0" u="none" strike="noStrike">
                          <a:solidFill>
                            <a:srgbClr val="000000"/>
                          </a:solidFill>
                          <a:effectLst/>
                          <a:latin typeface="Arial" panose="020B0604020202020204" pitchFamily="34" charset="0"/>
                        </a:rPr>
                        <a:t>Production tax credit </a:t>
                      </a:r>
                    </a:p>
                    <a:p>
                      <a:pPr marL="0" indent="0" algn="l" rtl="0" fontAlgn="t">
                        <a:buNone/>
                      </a:pPr>
                      <a:r>
                        <a:rPr lang="en-US" sz="1200" b="0" i="0" u="none" strike="noStrike">
                          <a:solidFill>
                            <a:srgbClr val="000000"/>
                          </a:solidFill>
                          <a:effectLst/>
                          <a:latin typeface="Arial" panose="020B0604020202020204" pitchFamily="34" charset="0"/>
                        </a:rPr>
                        <a:t>Photovoltaic</a:t>
                      </a:r>
                    </a:p>
                    <a:p>
                      <a:pPr marL="0" indent="0" algn="l" rtl="0" fontAlgn="t">
                        <a:buNone/>
                      </a:pPr>
                      <a:r>
                        <a:rPr lang="en-US" sz="1200" b="0" i="0" u="none" strike="noStrike">
                          <a:solidFill>
                            <a:srgbClr val="000000"/>
                          </a:solidFill>
                          <a:effectLst/>
                          <a:latin typeface="Arial" panose="020B0604020202020204" pitchFamily="34" charset="0"/>
                        </a:rPr>
                        <a:t>Renewable energy credit </a:t>
                      </a:r>
                    </a:p>
                    <a:p>
                      <a:pPr marL="0" indent="0" algn="l" rtl="0" fontAlgn="t">
                        <a:buNone/>
                      </a:pPr>
                      <a:r>
                        <a:rPr lang="en-US" sz="1200" b="0" i="0" u="none" strike="noStrike">
                          <a:solidFill>
                            <a:srgbClr val="000000"/>
                          </a:solidFill>
                          <a:effectLst/>
                          <a:latin typeface="Arial"/>
                        </a:rPr>
                        <a:t>Renewable Portfolio Standard </a:t>
                      </a:r>
                    </a:p>
                    <a:p>
                      <a:pPr marL="0" indent="0" algn="l" rtl="0" fontAlgn="t">
                        <a:buNone/>
                      </a:pPr>
                      <a:r>
                        <a:rPr lang="en-US" sz="1200" b="0" i="0" u="none" strike="noStrike">
                          <a:solidFill>
                            <a:srgbClr val="000000"/>
                          </a:solidFill>
                          <a:effectLst/>
                          <a:latin typeface="Arial" panose="020B0604020202020204" pitchFamily="34" charset="0"/>
                        </a:rPr>
                        <a:t>Selling, general, and admin. expenses</a:t>
                      </a:r>
                    </a:p>
                    <a:p>
                      <a:pPr marL="0" indent="0" algn="l" rtl="0" fontAlgn="t">
                        <a:buNone/>
                      </a:pPr>
                      <a:r>
                        <a:rPr lang="en-US" sz="1200" b="0" i="0" u="none" strike="noStrike">
                          <a:solidFill>
                            <a:srgbClr val="000000"/>
                          </a:solidFill>
                          <a:effectLst/>
                          <a:latin typeface="Arial" panose="020B0604020202020204" pitchFamily="34" charset="0"/>
                        </a:rPr>
                        <a:t>Quartzite</a:t>
                      </a:r>
                    </a:p>
                    <a:p>
                      <a:pPr marL="0" indent="0" algn="l" rtl="0" fontAlgn="t">
                        <a:buNone/>
                      </a:pPr>
                      <a:r>
                        <a:rPr lang="en-US" sz="1200" b="0" i="0" u="none" strike="noStrike">
                          <a:solidFill>
                            <a:srgbClr val="000000"/>
                          </a:solidFill>
                          <a:effectLst/>
                          <a:latin typeface="Arial" panose="020B0604020202020204" pitchFamily="34" charset="0"/>
                        </a:rPr>
                        <a:t>Special purpose vehicle </a:t>
                      </a:r>
                    </a:p>
                    <a:p>
                      <a:pPr marL="0" indent="0" algn="l" rtl="0" fontAlgn="t">
                        <a:buNone/>
                      </a:pPr>
                      <a:r>
                        <a:rPr lang="en-US" sz="1200" b="0" i="0" u="none" strike="noStrike">
                          <a:solidFill>
                            <a:srgbClr val="000000"/>
                          </a:solidFill>
                          <a:effectLst/>
                          <a:latin typeface="Arial" panose="020B0604020202020204" pitchFamily="34" charset="0"/>
                        </a:rPr>
                        <a:t>Transparent conductive oxide </a:t>
                      </a:r>
                    </a:p>
                    <a:p>
                      <a:pPr marL="0" indent="0" algn="l" rtl="0" fontAlgn="t">
                        <a:buNone/>
                      </a:pPr>
                      <a:r>
                        <a:rPr lang="en-US" sz="1200" b="0" i="0" u="none" strike="noStrike">
                          <a:solidFill>
                            <a:srgbClr val="000000"/>
                          </a:solidFill>
                          <a:effectLst/>
                          <a:latin typeface="Arial" panose="020B0604020202020204" pitchFamily="34" charset="0"/>
                        </a:rPr>
                        <a:t>Vehicle-integrated PV</a:t>
                      </a:r>
                    </a:p>
                    <a:p>
                      <a:pPr marL="0" indent="0" algn="l" rtl="0" fontAlgn="t">
                        <a:buNone/>
                      </a:pPr>
                      <a:r>
                        <a:rPr lang="en-US" sz="1200" b="0" i="0" u="none" strike="noStrike">
                          <a:solidFill>
                            <a:srgbClr val="000000"/>
                          </a:solidFill>
                          <a:effectLst/>
                          <a:latin typeface="Arial" panose="020B0604020202020204" pitchFamily="34" charset="0"/>
                        </a:rPr>
                        <a:t>Value-of-solar tariffs </a:t>
                      </a:r>
                    </a:p>
                    <a:p>
                      <a:pPr marL="0" lvl="0" indent="0" algn="l">
                        <a:buNone/>
                      </a:pPr>
                      <a:r>
                        <a:rPr lang="en-US" sz="1200" b="0" i="0" u="none" strike="noStrike" baseline="0" noProof="0">
                          <a:solidFill>
                            <a:srgbClr val="000000"/>
                          </a:solidFill>
                          <a:effectLst/>
                          <a:latin typeface="Arial"/>
                        </a:rPr>
                        <a:t>Weighted average cost of capital</a:t>
                      </a:r>
                      <a:endParaRPr lang="en-US"/>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spTree>
    <p:custDataLst>
      <p:tags r:id="rId2"/>
    </p:custDataLst>
    <p:extLst>
      <p:ext uri="{BB962C8B-B14F-4D97-AF65-F5344CB8AC3E}">
        <p14:creationId xmlns:p14="http://schemas.microsoft.com/office/powerpoint/2010/main" val="1269925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F3186C-8091-3315-6B32-D715343F5CE1}"/>
              </a:ext>
            </a:extLst>
          </p:cNvPr>
          <p:cNvGraphicFramePr>
            <a:graphicFrameLocks noChangeAspect="1"/>
          </p:cNvGraphicFramePr>
          <p:nvPr>
            <p:custDataLst>
              <p:tags r:id="rId2"/>
            </p:custDataLst>
            <p:extLst>
              <p:ext uri="{D42A27DB-BD31-4B8C-83A1-F6EECF244321}">
                <p14:modId xmlns:p14="http://schemas.microsoft.com/office/powerpoint/2010/main" val="40441451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0661" name="think-cell Slide" r:id="rId6" imgW="7772400" imgH="10058400" progId="TCLayout.ActiveDocument.1">
                  <p:embed/>
                </p:oleObj>
              </mc:Choice>
              <mc:Fallback>
                <p:oleObj name="think-cell Slide" r:id="rId6" imgW="7772400" imgH="10058400" progId="TCLayout.ActiveDocument.1">
                  <p:embed/>
                  <p:pic>
                    <p:nvPicPr>
                      <p:cNvPr id="0" name=""/>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06FB0F6-26C3-7C62-DBB2-1EE6C5D197B5}"/>
              </a:ext>
            </a:extLst>
          </p:cNvPr>
          <p:cNvSpPr>
            <a:spLocks noGrp="1"/>
          </p:cNvSpPr>
          <p:nvPr>
            <p:ph type="title"/>
          </p:nvPr>
        </p:nvSpPr>
        <p:spPr/>
        <p:txBody>
          <a:bodyPr vert="horz"/>
          <a:lstStyle/>
          <a:p>
            <a:r>
              <a:rPr lang="en-US"/>
              <a:t>Units, calculation, and references</a:t>
            </a:r>
          </a:p>
        </p:txBody>
      </p:sp>
      <p:graphicFrame>
        <p:nvGraphicFramePr>
          <p:cNvPr id="7" name="Table 6">
            <a:extLst>
              <a:ext uri="{FF2B5EF4-FFF2-40B4-BE49-F238E27FC236}">
                <a16:creationId xmlns:a16="http://schemas.microsoft.com/office/drawing/2014/main" id="{5B5F40AF-B633-9106-C507-F8408EC3CDCD}"/>
              </a:ext>
            </a:extLst>
          </p:cNvPr>
          <p:cNvGraphicFramePr>
            <a:graphicFrameLocks noGrp="1"/>
          </p:cNvGraphicFramePr>
          <p:nvPr>
            <p:extLst>
              <p:ext uri="{D42A27DB-BD31-4B8C-83A1-F6EECF244321}">
                <p14:modId xmlns:p14="http://schemas.microsoft.com/office/powerpoint/2010/main" val="4180410149"/>
              </p:ext>
            </p:extLst>
          </p:nvPr>
        </p:nvGraphicFramePr>
        <p:xfrm>
          <a:off x="679302" y="2590801"/>
          <a:ext cx="6881001" cy="2861488"/>
        </p:xfrm>
        <a:graphic>
          <a:graphicData uri="http://schemas.openxmlformats.org/drawingml/2006/table">
            <a:tbl>
              <a:tblPr/>
              <a:tblGrid>
                <a:gridCol w="2253764">
                  <a:extLst>
                    <a:ext uri="{9D8B030D-6E8A-4147-A177-3AD203B41FA5}">
                      <a16:colId xmlns:a16="http://schemas.microsoft.com/office/drawing/2014/main" val="2438422095"/>
                    </a:ext>
                  </a:extLst>
                </a:gridCol>
                <a:gridCol w="4627237">
                  <a:extLst>
                    <a:ext uri="{9D8B030D-6E8A-4147-A177-3AD203B41FA5}">
                      <a16:colId xmlns:a16="http://schemas.microsoft.com/office/drawing/2014/main" val="1640766856"/>
                    </a:ext>
                  </a:extLst>
                </a:gridCol>
              </a:tblGrid>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Kilowatt (kW)</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 (one thousand) watts</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30553769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Megawatt (MW)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 (one million)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55905281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Gigawatt (GW)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 (one billion)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872982376"/>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Terawatt (TW)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1,000,000,000,000 (one trillion)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2158487527"/>
                  </a:ext>
                </a:extLst>
              </a:tr>
            </a:tbl>
          </a:graphicData>
        </a:graphic>
      </p:graphicFrame>
      <p:sp>
        <p:nvSpPr>
          <p:cNvPr id="10" name="TextBox 9">
            <a:extLst>
              <a:ext uri="{FF2B5EF4-FFF2-40B4-BE49-F238E27FC236}">
                <a16:creationId xmlns:a16="http://schemas.microsoft.com/office/drawing/2014/main" id="{45EFE509-3BBA-E025-72A3-C8F06084D169}"/>
              </a:ext>
            </a:extLst>
          </p:cNvPr>
          <p:cNvSpPr txBox="1"/>
          <p:nvPr/>
        </p:nvSpPr>
        <p:spPr bwMode="gray">
          <a:xfrm>
            <a:off x="679304" y="1405711"/>
            <a:ext cx="6881001" cy="984885"/>
          </a:xfrm>
          <a:prstGeom prst="rect">
            <a:avLst/>
          </a:prstGeom>
          <a:solidFill>
            <a:schemeClr val="tx1"/>
          </a:solidFill>
        </p:spPr>
        <p:txBody>
          <a:bodyPr wrap="square">
            <a:spAutoFit/>
          </a:bodyPr>
          <a:lstStyle/>
          <a:p>
            <a:r>
              <a:rPr lang="en-US">
                <a:solidFill>
                  <a:schemeClr val="bg1"/>
                </a:solidFill>
              </a:rPr>
              <a:t>One watt equates to one </a:t>
            </a:r>
            <a:r>
              <a:rPr lang="en-US" b="1">
                <a:solidFill>
                  <a:schemeClr val="bg1"/>
                </a:solidFill>
              </a:rPr>
              <a:t>joule</a:t>
            </a:r>
            <a:r>
              <a:rPr lang="en-US">
                <a:solidFill>
                  <a:schemeClr val="bg1"/>
                </a:solidFill>
              </a:rPr>
              <a:t> of energy per </a:t>
            </a:r>
            <a:r>
              <a:rPr lang="en-US" b="1">
                <a:solidFill>
                  <a:schemeClr val="bg1"/>
                </a:solidFill>
              </a:rPr>
              <a:t>second</a:t>
            </a:r>
            <a:r>
              <a:rPr lang="en-US">
                <a:solidFill>
                  <a:schemeClr val="bg1"/>
                </a:solidFill>
              </a:rPr>
              <a:t>. </a:t>
            </a:r>
          </a:p>
          <a:p>
            <a:r>
              <a:rPr lang="en-US">
                <a:solidFill>
                  <a:schemeClr val="bg1"/>
                </a:solidFill>
              </a:rPr>
              <a:t>In electrical systems, power (</a:t>
            </a:r>
            <a:r>
              <a:rPr lang="en-US" b="1">
                <a:solidFill>
                  <a:schemeClr val="bg1"/>
                </a:solidFill>
              </a:rPr>
              <a:t>watts</a:t>
            </a:r>
            <a:r>
              <a:rPr lang="en-US">
                <a:solidFill>
                  <a:schemeClr val="bg1"/>
                </a:solidFill>
              </a:rPr>
              <a:t>) is calculated by multiplying voltage (</a:t>
            </a:r>
            <a:r>
              <a:rPr lang="en-US" b="1">
                <a:solidFill>
                  <a:schemeClr val="bg1"/>
                </a:solidFill>
              </a:rPr>
              <a:t>volts</a:t>
            </a:r>
            <a:r>
              <a:rPr lang="en-US">
                <a:solidFill>
                  <a:schemeClr val="bg1"/>
                </a:solidFill>
              </a:rPr>
              <a:t>) by current (</a:t>
            </a:r>
            <a:r>
              <a:rPr lang="en-US" b="1">
                <a:solidFill>
                  <a:schemeClr val="bg1"/>
                </a:solidFill>
              </a:rPr>
              <a:t>amps</a:t>
            </a:r>
            <a:r>
              <a:rPr lang="en-US">
                <a:solidFill>
                  <a:schemeClr val="bg1"/>
                </a:solidFill>
              </a:rPr>
              <a:t>).</a:t>
            </a:r>
          </a:p>
        </p:txBody>
      </p:sp>
      <p:sp>
        <p:nvSpPr>
          <p:cNvPr id="2" name="btfpNotesBox164659">
            <a:extLst>
              <a:ext uri="{FF2B5EF4-FFF2-40B4-BE49-F238E27FC236}">
                <a16:creationId xmlns:a16="http://schemas.microsoft.com/office/drawing/2014/main" id="{D0544CB4-13BC-B88D-8103-72FC47D4EDA6}"/>
              </a:ext>
            </a:extLst>
          </p:cNvPr>
          <p:cNvSpPr txBox="1"/>
          <p:nvPr>
            <p:custDataLst>
              <p:tags r:id="rId3"/>
            </p:custDataLst>
          </p:nvPr>
        </p:nvSpPr>
        <p:spPr bwMode="gray">
          <a:xfrm>
            <a:off x="330200" y="6667881"/>
            <a:ext cx="115316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Quint </a:t>
            </a:r>
            <a:r>
              <a:rPr lang="en-US" sz="800" dirty="0" err="1">
                <a:solidFill>
                  <a:srgbClr val="000000"/>
                </a:solidFill>
              </a:rPr>
              <a:t>Houwink</a:t>
            </a:r>
            <a:r>
              <a:rPr lang="en-US" sz="800" dirty="0">
                <a:solidFill>
                  <a:srgbClr val="000000"/>
                </a:solidFill>
              </a:rPr>
              <a: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8"/>
              </a:rPr>
              <a:t>Gernot Wagner</a:t>
            </a:r>
            <a:r>
              <a:rPr lang="en-US" sz="800" dirty="0">
                <a:solidFill>
                  <a:srgbClr val="000000"/>
                </a:solidFill>
              </a:rPr>
              <a:t>. </a:t>
            </a:r>
            <a:r>
              <a:rPr lang="en-US" sz="800" dirty="0">
                <a:solidFill>
                  <a:srgbClr val="000000"/>
                </a:solidFill>
                <a:hlinkClick r:id="rId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0"/>
              </a:rPr>
              <a:t>Reconsidering Wind</a:t>
            </a:r>
            <a:r>
              <a:rPr lang="en-US" sz="800" dirty="0">
                <a:solidFill>
                  <a:srgbClr val="000000"/>
                </a:solidFill>
              </a:rPr>
              <a:t>” (5 March 2025).</a:t>
            </a:r>
          </a:p>
        </p:txBody>
      </p:sp>
    </p:spTree>
    <p:extLst>
      <p:ext uri="{BB962C8B-B14F-4D97-AF65-F5344CB8AC3E}">
        <p14:creationId xmlns:p14="http://schemas.microsoft.com/office/powerpoint/2010/main" val="343503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252472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Slide" r:id="rId102" imgW="592" imgH="591" progId="TCLayout.ActiveDocument.1">
                  <p:embed/>
                </p:oleObj>
              </mc:Choice>
              <mc:Fallback>
                <p:oleObj name="think-cell Slide" r:id="rId102" imgW="592" imgH="591" progId="TCLayout.ActiveDocument.1">
                  <p:embed/>
                  <p:pic>
                    <p:nvPicPr>
                      <p:cNvPr id="7" name="think-cell data - do not delete" hidden="1"/>
                      <p:cNvPicPr/>
                      <p:nvPr/>
                    </p:nvPicPr>
                    <p:blipFill>
                      <a:blip r:embed="rId103"/>
                      <a:stretch>
                        <a:fillRect/>
                      </a:stretch>
                    </p:blipFill>
                    <p:spPr>
                      <a:xfrm>
                        <a:off x="1588" y="1588"/>
                        <a:ext cx="1588" cy="1588"/>
                      </a:xfrm>
                      <a:prstGeom prst="rect">
                        <a:avLst/>
                      </a:prstGeom>
                    </p:spPr>
                  </p:pic>
                </p:oleObj>
              </mc:Fallback>
            </mc:AlternateContent>
          </a:graphicData>
        </a:graphic>
      </p:graphicFrame>
      <p:cxnSp>
        <p:nvCxnSpPr>
          <p:cNvPr id="930" name="Straight Connector 929">
            <a:extLst>
              <a:ext uri="{FF2B5EF4-FFF2-40B4-BE49-F238E27FC236}">
                <a16:creationId xmlns:a16="http://schemas.microsoft.com/office/drawing/2014/main" id="{5346A051-B41F-26EC-26C0-FC4B079CC7BD}"/>
              </a:ext>
            </a:extLst>
          </p:cNvPr>
          <p:cNvCxnSpPr/>
          <p:nvPr>
            <p:custDataLst>
              <p:tags r:id="rId4"/>
            </p:custDataLst>
          </p:nvPr>
        </p:nvCxnSpPr>
        <p:spPr bwMode="gray">
          <a:xfrm>
            <a:off x="984250" y="5172075"/>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8" name="Straight Connector 947">
            <a:extLst>
              <a:ext uri="{FF2B5EF4-FFF2-40B4-BE49-F238E27FC236}">
                <a16:creationId xmlns:a16="http://schemas.microsoft.com/office/drawing/2014/main" id="{87FA4657-EA4A-295B-9946-1B85B906CC8F}"/>
              </a:ext>
            </a:extLst>
          </p:cNvPr>
          <p:cNvCxnSpPr/>
          <p:nvPr>
            <p:custDataLst>
              <p:tags r:id="rId5"/>
            </p:custDataLst>
          </p:nvPr>
        </p:nvCxnSpPr>
        <p:spPr bwMode="gray">
          <a:xfrm>
            <a:off x="984250" y="2144713"/>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1" name="Straight Connector 940">
            <a:extLst>
              <a:ext uri="{FF2B5EF4-FFF2-40B4-BE49-F238E27FC236}">
                <a16:creationId xmlns:a16="http://schemas.microsoft.com/office/drawing/2014/main" id="{C4EC3B09-9C90-7387-791C-5070166BC503}"/>
              </a:ext>
            </a:extLst>
          </p:cNvPr>
          <p:cNvCxnSpPr/>
          <p:nvPr>
            <p:custDataLst>
              <p:tags r:id="rId6"/>
            </p:custDataLst>
          </p:nvPr>
        </p:nvCxnSpPr>
        <p:spPr bwMode="gray">
          <a:xfrm>
            <a:off x="984250" y="3468688"/>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8" name="Straight Connector 927">
            <a:extLst>
              <a:ext uri="{FF2B5EF4-FFF2-40B4-BE49-F238E27FC236}">
                <a16:creationId xmlns:a16="http://schemas.microsoft.com/office/drawing/2014/main" id="{39DB9318-8DB3-7E08-4835-2AB21F6D0F8D}"/>
              </a:ext>
            </a:extLst>
          </p:cNvPr>
          <p:cNvCxnSpPr/>
          <p:nvPr>
            <p:custDataLst>
              <p:tags r:id="rId7"/>
            </p:custDataLst>
          </p:nvPr>
        </p:nvCxnSpPr>
        <p:spPr bwMode="gray">
          <a:xfrm>
            <a:off x="984250" y="5456238"/>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C71045F-2854-5E03-C246-A686730BE3AE}"/>
              </a:ext>
            </a:extLst>
          </p:cNvPr>
          <p:cNvCxnSpPr/>
          <p:nvPr>
            <p:custDataLst>
              <p:tags r:id="rId8"/>
            </p:custDataLst>
          </p:nvPr>
        </p:nvCxnSpPr>
        <p:spPr bwMode="gray">
          <a:xfrm>
            <a:off x="984250" y="2332038"/>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3" name="Straight Connector 942">
            <a:extLst>
              <a:ext uri="{FF2B5EF4-FFF2-40B4-BE49-F238E27FC236}">
                <a16:creationId xmlns:a16="http://schemas.microsoft.com/office/drawing/2014/main" id="{75C11F66-4396-3B6A-F4E5-79838DF6B295}"/>
              </a:ext>
            </a:extLst>
          </p:cNvPr>
          <p:cNvCxnSpPr/>
          <p:nvPr>
            <p:custDataLst>
              <p:tags r:id="rId9"/>
            </p:custDataLst>
          </p:nvPr>
        </p:nvCxnSpPr>
        <p:spPr bwMode="gray">
          <a:xfrm>
            <a:off x="984250" y="3184525"/>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2" name="Straight Connector 931">
            <a:extLst>
              <a:ext uri="{FF2B5EF4-FFF2-40B4-BE49-F238E27FC236}">
                <a16:creationId xmlns:a16="http://schemas.microsoft.com/office/drawing/2014/main" id="{9D984929-6134-93E3-D821-7374B04E841C}"/>
              </a:ext>
            </a:extLst>
          </p:cNvPr>
          <p:cNvCxnSpPr/>
          <p:nvPr>
            <p:custDataLst>
              <p:tags r:id="rId10"/>
            </p:custDataLst>
          </p:nvPr>
        </p:nvCxnSpPr>
        <p:spPr bwMode="gray">
          <a:xfrm>
            <a:off x="984250" y="4887913"/>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6" name="Straight Connector 945">
            <a:extLst>
              <a:ext uri="{FF2B5EF4-FFF2-40B4-BE49-F238E27FC236}">
                <a16:creationId xmlns:a16="http://schemas.microsoft.com/office/drawing/2014/main" id="{DA326266-0F3A-32D5-E837-90C09A427C26}"/>
              </a:ext>
            </a:extLst>
          </p:cNvPr>
          <p:cNvCxnSpPr/>
          <p:nvPr>
            <p:custDataLst>
              <p:tags r:id="rId11"/>
            </p:custDataLst>
          </p:nvPr>
        </p:nvCxnSpPr>
        <p:spPr bwMode="gray">
          <a:xfrm>
            <a:off x="984250" y="2616200"/>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4" name="Straight Connector 933">
            <a:extLst>
              <a:ext uri="{FF2B5EF4-FFF2-40B4-BE49-F238E27FC236}">
                <a16:creationId xmlns:a16="http://schemas.microsoft.com/office/drawing/2014/main" id="{21F2CFA3-55D3-CA70-3ED5-13FDBFAAEC09}"/>
              </a:ext>
            </a:extLst>
          </p:cNvPr>
          <p:cNvCxnSpPr/>
          <p:nvPr>
            <p:custDataLst>
              <p:tags r:id="rId12"/>
            </p:custDataLst>
          </p:nvPr>
        </p:nvCxnSpPr>
        <p:spPr bwMode="gray">
          <a:xfrm>
            <a:off x="984250" y="4603750"/>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786F2335-8D51-DA2D-5D40-EA3F9DBC0E8D}"/>
              </a:ext>
            </a:extLst>
          </p:cNvPr>
          <p:cNvCxnSpPr/>
          <p:nvPr>
            <p:custDataLst>
              <p:tags r:id="rId13"/>
            </p:custDataLst>
          </p:nvPr>
        </p:nvCxnSpPr>
        <p:spPr bwMode="gray">
          <a:xfrm>
            <a:off x="984250" y="4319588"/>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7" name="Straight Connector 936">
            <a:extLst>
              <a:ext uri="{FF2B5EF4-FFF2-40B4-BE49-F238E27FC236}">
                <a16:creationId xmlns:a16="http://schemas.microsoft.com/office/drawing/2014/main" id="{35895CFB-95F5-2F5D-CE64-900261D425CB}"/>
              </a:ext>
            </a:extLst>
          </p:cNvPr>
          <p:cNvCxnSpPr/>
          <p:nvPr>
            <p:custDataLst>
              <p:tags r:id="rId14"/>
            </p:custDataLst>
          </p:nvPr>
        </p:nvCxnSpPr>
        <p:spPr bwMode="gray">
          <a:xfrm>
            <a:off x="984250" y="4035425"/>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0" name="Straight Connector 469">
            <a:extLst>
              <a:ext uri="{FF2B5EF4-FFF2-40B4-BE49-F238E27FC236}">
                <a16:creationId xmlns:a16="http://schemas.microsoft.com/office/drawing/2014/main" id="{F81E5317-516F-D672-89BC-FB1905968A16}"/>
              </a:ext>
            </a:extLst>
          </p:cNvPr>
          <p:cNvCxnSpPr/>
          <p:nvPr>
            <p:custDataLst>
              <p:tags r:id="rId15"/>
            </p:custDataLst>
          </p:nvPr>
        </p:nvCxnSpPr>
        <p:spPr bwMode="gray">
          <a:xfrm>
            <a:off x="984250" y="2900363"/>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9" name="Straight Connector 938">
            <a:extLst>
              <a:ext uri="{FF2B5EF4-FFF2-40B4-BE49-F238E27FC236}">
                <a16:creationId xmlns:a16="http://schemas.microsoft.com/office/drawing/2014/main" id="{6B05F546-7002-DAF8-EDC5-0C62BA5D3F46}"/>
              </a:ext>
            </a:extLst>
          </p:cNvPr>
          <p:cNvCxnSpPr/>
          <p:nvPr>
            <p:custDataLst>
              <p:tags r:id="rId16"/>
            </p:custDataLst>
          </p:nvPr>
        </p:nvCxnSpPr>
        <p:spPr bwMode="gray">
          <a:xfrm>
            <a:off x="984250" y="3751263"/>
            <a:ext cx="7504113" cy="0"/>
          </a:xfrm>
          <a:prstGeom prst="line">
            <a:avLst/>
          </a:prstGeom>
          <a:ln w="3175" cap="flat" cmpd="sng" algn="ctr">
            <a:solidFill>
              <a:schemeClr val="bg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6" name="Straight Connector 925">
            <a:extLst>
              <a:ext uri="{FF2B5EF4-FFF2-40B4-BE49-F238E27FC236}">
                <a16:creationId xmlns:a16="http://schemas.microsoft.com/office/drawing/2014/main" id="{1145433F-CE53-2DDE-8B1D-BDFFD322CF3F}"/>
              </a:ext>
            </a:extLst>
          </p:cNvPr>
          <p:cNvCxnSpPr/>
          <p:nvPr>
            <p:custDataLst>
              <p:tags r:id="rId17"/>
            </p:custDataLst>
          </p:nvPr>
        </p:nvCxnSpPr>
        <p:spPr bwMode="auto">
          <a:xfrm flipH="1">
            <a:off x="941388" y="574040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5" name="Straight Connector 944">
            <a:extLst>
              <a:ext uri="{FF2B5EF4-FFF2-40B4-BE49-F238E27FC236}">
                <a16:creationId xmlns:a16="http://schemas.microsoft.com/office/drawing/2014/main" id="{B7F890B6-2E9F-A9C6-49E9-9292C9BAD68A}"/>
              </a:ext>
            </a:extLst>
          </p:cNvPr>
          <p:cNvCxnSpPr/>
          <p:nvPr>
            <p:custDataLst>
              <p:tags r:id="rId18"/>
            </p:custDataLst>
          </p:nvPr>
        </p:nvCxnSpPr>
        <p:spPr bwMode="auto">
          <a:xfrm flipH="1">
            <a:off x="941388" y="261620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7" name="Straight Connector 926">
            <a:extLst>
              <a:ext uri="{FF2B5EF4-FFF2-40B4-BE49-F238E27FC236}">
                <a16:creationId xmlns:a16="http://schemas.microsoft.com/office/drawing/2014/main" id="{41374721-CFC8-AE1F-1719-1B13C2242FB4}"/>
              </a:ext>
            </a:extLst>
          </p:cNvPr>
          <p:cNvCxnSpPr/>
          <p:nvPr>
            <p:custDataLst>
              <p:tags r:id="rId19"/>
            </p:custDataLst>
          </p:nvPr>
        </p:nvCxnSpPr>
        <p:spPr bwMode="auto">
          <a:xfrm flipH="1">
            <a:off x="941388" y="545623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9" name="Straight Connector 928">
            <a:extLst>
              <a:ext uri="{FF2B5EF4-FFF2-40B4-BE49-F238E27FC236}">
                <a16:creationId xmlns:a16="http://schemas.microsoft.com/office/drawing/2014/main" id="{B08FDB25-16FD-4EAF-7411-71CBBB78B580}"/>
              </a:ext>
            </a:extLst>
          </p:cNvPr>
          <p:cNvCxnSpPr/>
          <p:nvPr>
            <p:custDataLst>
              <p:tags r:id="rId20"/>
            </p:custDataLst>
          </p:nvPr>
        </p:nvCxnSpPr>
        <p:spPr bwMode="auto">
          <a:xfrm flipH="1">
            <a:off x="941388" y="517207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2" name="Straight Connector 941">
            <a:extLst>
              <a:ext uri="{FF2B5EF4-FFF2-40B4-BE49-F238E27FC236}">
                <a16:creationId xmlns:a16="http://schemas.microsoft.com/office/drawing/2014/main" id="{F6868D18-7E62-E5AF-D9E1-298B47EC656E}"/>
              </a:ext>
            </a:extLst>
          </p:cNvPr>
          <p:cNvCxnSpPr/>
          <p:nvPr>
            <p:custDataLst>
              <p:tags r:id="rId21"/>
            </p:custDataLst>
          </p:nvPr>
        </p:nvCxnSpPr>
        <p:spPr bwMode="auto">
          <a:xfrm flipH="1">
            <a:off x="941388" y="31845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1" name="Straight Connector 930">
            <a:extLst>
              <a:ext uri="{FF2B5EF4-FFF2-40B4-BE49-F238E27FC236}">
                <a16:creationId xmlns:a16="http://schemas.microsoft.com/office/drawing/2014/main" id="{A7ED288B-BDAF-C37E-08D6-62C4478DE300}"/>
              </a:ext>
            </a:extLst>
          </p:cNvPr>
          <p:cNvCxnSpPr/>
          <p:nvPr>
            <p:custDataLst>
              <p:tags r:id="rId22"/>
            </p:custDataLst>
          </p:nvPr>
        </p:nvCxnSpPr>
        <p:spPr bwMode="auto">
          <a:xfrm flipH="1">
            <a:off x="941388" y="48879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3" name="Straight Connector 932">
            <a:extLst>
              <a:ext uri="{FF2B5EF4-FFF2-40B4-BE49-F238E27FC236}">
                <a16:creationId xmlns:a16="http://schemas.microsoft.com/office/drawing/2014/main" id="{061B6F47-E443-5FB3-5436-F4B57D102F5D}"/>
              </a:ext>
            </a:extLst>
          </p:cNvPr>
          <p:cNvCxnSpPr/>
          <p:nvPr>
            <p:custDataLst>
              <p:tags r:id="rId23"/>
            </p:custDataLst>
          </p:nvPr>
        </p:nvCxnSpPr>
        <p:spPr bwMode="auto">
          <a:xfrm flipH="1">
            <a:off x="941388" y="460375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4" name="Straight Connector 943">
            <a:extLst>
              <a:ext uri="{FF2B5EF4-FFF2-40B4-BE49-F238E27FC236}">
                <a16:creationId xmlns:a16="http://schemas.microsoft.com/office/drawing/2014/main" id="{7AC5C742-F57B-9C91-F6B1-1D9580FE3555}"/>
              </a:ext>
            </a:extLst>
          </p:cNvPr>
          <p:cNvCxnSpPr/>
          <p:nvPr>
            <p:custDataLst>
              <p:tags r:id="rId24"/>
            </p:custDataLst>
          </p:nvPr>
        </p:nvCxnSpPr>
        <p:spPr bwMode="auto">
          <a:xfrm flipH="1">
            <a:off x="941388" y="290036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5" name="Straight Connector 934">
            <a:extLst>
              <a:ext uri="{FF2B5EF4-FFF2-40B4-BE49-F238E27FC236}">
                <a16:creationId xmlns:a16="http://schemas.microsoft.com/office/drawing/2014/main" id="{3FD3B207-2D92-9819-7245-E4325A6B5AAF}"/>
              </a:ext>
            </a:extLst>
          </p:cNvPr>
          <p:cNvCxnSpPr/>
          <p:nvPr>
            <p:custDataLst>
              <p:tags r:id="rId25"/>
            </p:custDataLst>
          </p:nvPr>
        </p:nvCxnSpPr>
        <p:spPr bwMode="auto">
          <a:xfrm flipH="1">
            <a:off x="941388" y="43195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7" name="Straight Connector 946">
            <a:extLst>
              <a:ext uri="{FF2B5EF4-FFF2-40B4-BE49-F238E27FC236}">
                <a16:creationId xmlns:a16="http://schemas.microsoft.com/office/drawing/2014/main" id="{24D2ABF7-8A6B-3E9C-6834-07D6D6706AE9}"/>
              </a:ext>
            </a:extLst>
          </p:cNvPr>
          <p:cNvCxnSpPr/>
          <p:nvPr>
            <p:custDataLst>
              <p:tags r:id="rId26"/>
            </p:custDataLst>
          </p:nvPr>
        </p:nvCxnSpPr>
        <p:spPr bwMode="auto">
          <a:xfrm flipH="1">
            <a:off x="941388" y="21447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6" name="Straight Connector 935">
            <a:extLst>
              <a:ext uri="{FF2B5EF4-FFF2-40B4-BE49-F238E27FC236}">
                <a16:creationId xmlns:a16="http://schemas.microsoft.com/office/drawing/2014/main" id="{CCD263C0-B961-A8ED-AC9D-BBFD79CC7D55}"/>
              </a:ext>
            </a:extLst>
          </p:cNvPr>
          <p:cNvCxnSpPr/>
          <p:nvPr>
            <p:custDataLst>
              <p:tags r:id="rId27"/>
            </p:custDataLst>
          </p:nvPr>
        </p:nvCxnSpPr>
        <p:spPr bwMode="auto">
          <a:xfrm flipH="1">
            <a:off x="941388" y="40354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8" name="Straight Connector 937">
            <a:extLst>
              <a:ext uri="{FF2B5EF4-FFF2-40B4-BE49-F238E27FC236}">
                <a16:creationId xmlns:a16="http://schemas.microsoft.com/office/drawing/2014/main" id="{520B9E92-6BAA-7683-BE78-BCBB44DF471F}"/>
              </a:ext>
            </a:extLst>
          </p:cNvPr>
          <p:cNvCxnSpPr/>
          <p:nvPr>
            <p:custDataLst>
              <p:tags r:id="rId28"/>
            </p:custDataLst>
          </p:nvPr>
        </p:nvCxnSpPr>
        <p:spPr bwMode="auto">
          <a:xfrm flipH="1">
            <a:off x="941388" y="375126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F102635-CD3C-6F38-608A-5278F84DB3BE}"/>
              </a:ext>
            </a:extLst>
          </p:cNvPr>
          <p:cNvCxnSpPr/>
          <p:nvPr>
            <p:custDataLst>
              <p:tags r:id="rId29"/>
            </p:custDataLst>
          </p:nvPr>
        </p:nvCxnSpPr>
        <p:spPr bwMode="auto">
          <a:xfrm flipH="1">
            <a:off x="941388" y="233203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0" name="Straight Connector 939">
            <a:extLst>
              <a:ext uri="{FF2B5EF4-FFF2-40B4-BE49-F238E27FC236}">
                <a16:creationId xmlns:a16="http://schemas.microsoft.com/office/drawing/2014/main" id="{A4E5BD1F-B14A-0164-C75C-2E620B7B96AF}"/>
              </a:ext>
            </a:extLst>
          </p:cNvPr>
          <p:cNvCxnSpPr/>
          <p:nvPr>
            <p:custDataLst>
              <p:tags r:id="rId30"/>
            </p:custDataLst>
          </p:nvPr>
        </p:nvCxnSpPr>
        <p:spPr bwMode="auto">
          <a:xfrm flipH="1">
            <a:off x="941388" y="34686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9" name="Chart 38">
            <a:extLst>
              <a:ext uri="{FF2B5EF4-FFF2-40B4-BE49-F238E27FC236}">
                <a16:creationId xmlns:a16="http://schemas.microsoft.com/office/drawing/2014/main" id="{B87AED2A-46D5-EA9D-BA6B-FE77B4A473DF}"/>
              </a:ext>
            </a:extLst>
          </p:cNvPr>
          <p:cNvGraphicFramePr/>
          <p:nvPr>
            <p:custDataLst>
              <p:tags r:id="rId31"/>
            </p:custDataLst>
            <p:extLst>
              <p:ext uri="{D42A27DB-BD31-4B8C-83A1-F6EECF244321}">
                <p14:modId xmlns:p14="http://schemas.microsoft.com/office/powerpoint/2010/main" val="2328932801"/>
              </p:ext>
            </p:extLst>
          </p:nvPr>
        </p:nvGraphicFramePr>
        <p:xfrm>
          <a:off x="901700" y="1958975"/>
          <a:ext cx="7669213" cy="3967163"/>
        </p:xfrm>
        <a:graphic>
          <a:graphicData uri="http://schemas.openxmlformats.org/drawingml/2006/chart">
            <c:chart xmlns:c="http://schemas.openxmlformats.org/drawingml/2006/chart" xmlns:r="http://schemas.openxmlformats.org/officeDocument/2006/relationships" r:id="rId104"/>
          </a:graphicData>
        </a:graphic>
      </p:graphicFrame>
      <p:sp>
        <p:nvSpPr>
          <p:cNvPr id="913"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785813" y="56642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C95B30A-B52C-4D45-9810-DC178CAAE30D}" type="datetime'''''0'''''''''''''''''''''''''''''''''''''''''''''''''''''''">
              <a:rPr lang="en-US" altLang="en-US" sz="1000" smtClean="0">
                <a:effectLst/>
              </a:rPr>
              <a:pPr marL="0" lvl="0" indent="0" algn="r">
                <a:spcBef>
                  <a:spcPct val="0"/>
                </a:spcBef>
                <a:spcAft>
                  <a:spcPct val="0"/>
                </a:spcAft>
                <a:buNone/>
              </a:pPr>
              <a:t>0</a:t>
            </a:fld>
            <a:endParaRPr lang="en-US" sz="1000"/>
          </a:p>
        </p:txBody>
      </p:sp>
      <p:sp>
        <p:nvSpPr>
          <p:cNvPr id="914"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715963" y="53800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7DA1489-6094-4D13-A724-F287F95DD0E8}" type="datetime'''''''''''''''2''''''''''''''''''''''''0'''">
              <a:rPr lang="en-US" altLang="en-US" sz="1000" smtClean="0">
                <a:effectLst/>
              </a:rPr>
              <a:pPr marL="0" lvl="0" indent="0" algn="r">
                <a:spcBef>
                  <a:spcPct val="0"/>
                </a:spcBef>
                <a:spcAft>
                  <a:spcPct val="0"/>
                </a:spcAft>
                <a:buNone/>
              </a:pPr>
              <a:t>20</a:t>
            </a:fld>
            <a:endParaRPr lang="en-US" sz="1000"/>
          </a:p>
        </p:txBody>
      </p:sp>
      <p:sp>
        <p:nvSpPr>
          <p:cNvPr id="91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715963" y="50958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2E52AFE-D871-4375-9567-99A4174BBDC7}" type="datetime'4''''0'''''''''''''">
              <a:rPr lang="en-US" altLang="en-US" sz="1000" smtClean="0">
                <a:effectLst/>
              </a:rPr>
              <a:pPr marL="0" lvl="0" indent="0" algn="r">
                <a:spcBef>
                  <a:spcPct val="0"/>
                </a:spcBef>
                <a:spcAft>
                  <a:spcPct val="0"/>
                </a:spcAft>
                <a:buNone/>
              </a:pPr>
              <a:t>40</a:t>
            </a:fld>
            <a:endParaRPr lang="en-US" sz="1000"/>
          </a:p>
        </p:txBody>
      </p:sp>
      <p:sp>
        <p:nvSpPr>
          <p:cNvPr id="916"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715963" y="48117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377A9DA-2858-4626-BD0A-B54143B57C3F}" type="datetime'''''''''''''''''60'''''''''''''">
              <a:rPr lang="en-US" altLang="en-US" sz="1000" smtClean="0">
                <a:effectLst/>
              </a:rPr>
              <a:pPr marL="0" lvl="0" indent="0" algn="r">
                <a:spcBef>
                  <a:spcPct val="0"/>
                </a:spcBef>
                <a:spcAft>
                  <a:spcPct val="0"/>
                </a:spcAft>
                <a:buNone/>
              </a:pPr>
              <a:t>60</a:t>
            </a:fld>
            <a:endParaRPr lang="en-US" sz="1000"/>
          </a:p>
        </p:txBody>
      </p:sp>
      <p:sp>
        <p:nvSpPr>
          <p:cNvPr id="917"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715963" y="4527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0D09673-A28E-47D1-8283-5E080A11F1F1}" type="datetime'''''''''''''''''''''''''''''''8''''''''''0'''''">
              <a:rPr lang="en-US" altLang="en-US" sz="1000" smtClean="0">
                <a:effectLst/>
              </a:rPr>
              <a:pPr marL="0" lvl="0" indent="0" algn="r">
                <a:spcBef>
                  <a:spcPct val="0"/>
                </a:spcBef>
                <a:spcAft>
                  <a:spcPct val="0"/>
                </a:spcAft>
                <a:buNone/>
              </a:pPr>
              <a:t>80</a:t>
            </a:fld>
            <a:endParaRPr lang="en-US" sz="1000"/>
          </a:p>
        </p:txBody>
      </p:sp>
      <p:sp>
        <p:nvSpPr>
          <p:cNvPr id="91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646113" y="42433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D79F6C-91C5-4431-81E2-EEF3C3426BCA}" type="datetime'''''''1''''''''''''''''''''''''''0''''''0'''''''''''''''">
              <a:rPr lang="en-US" altLang="en-US" sz="1000" smtClean="0">
                <a:effectLst/>
              </a:rPr>
              <a:pPr marL="0" lvl="0" indent="0" algn="r">
                <a:spcBef>
                  <a:spcPct val="0"/>
                </a:spcBef>
                <a:spcAft>
                  <a:spcPct val="0"/>
                </a:spcAft>
                <a:buNone/>
              </a:pPr>
              <a:t>100</a:t>
            </a:fld>
            <a:endParaRPr lang="en-US" sz="1000"/>
          </a:p>
        </p:txBody>
      </p:sp>
      <p:sp>
        <p:nvSpPr>
          <p:cNvPr id="920"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646113" y="36750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CC07C27-CC61-481F-9CDC-99975CD4D820}" type="datetime'''''''''''1''''''''''''''''''''''''''''4''''''''0'''''">
              <a:rPr lang="en-US" altLang="en-US" sz="1000" smtClean="0">
                <a:effectLst/>
              </a:rPr>
              <a:pPr marL="0" lvl="0" indent="0" algn="r">
                <a:spcBef>
                  <a:spcPct val="0"/>
                </a:spcBef>
                <a:spcAft>
                  <a:spcPct val="0"/>
                </a:spcAft>
                <a:buNone/>
              </a:pPr>
              <a:t>140</a:t>
            </a:fld>
            <a:endParaRPr lang="en-US" sz="1000"/>
          </a:p>
        </p:txBody>
      </p:sp>
      <p:sp>
        <p:nvSpPr>
          <p:cNvPr id="921"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646113" y="33924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F0A96DD-93CB-4A10-B59C-93EA55BF0B7F}" type="datetime'1''''''''''''''''''''''''''6''''''''''''0'''''''''''''">
              <a:rPr lang="en-US" altLang="en-US" sz="1000" smtClean="0">
                <a:effectLst/>
              </a:rPr>
              <a:pPr marL="0" lvl="0" indent="0" algn="r">
                <a:spcBef>
                  <a:spcPct val="0"/>
                </a:spcBef>
                <a:spcAft>
                  <a:spcPct val="0"/>
                </a:spcAft>
                <a:buNone/>
              </a:pPr>
              <a:t>160</a:t>
            </a:fld>
            <a:endParaRPr lang="en-US" sz="1000"/>
          </a:p>
        </p:txBody>
      </p:sp>
      <p:sp>
        <p:nvSpPr>
          <p:cNvPr id="922"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646113" y="31083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C9CBA2C-726D-4B87-B871-8CF80BF9A24D}" type="datetime'''''''''''''''''''''''''''''1''''''''80'">
              <a:rPr lang="en-US" altLang="en-US" sz="1000" smtClean="0">
                <a:effectLst/>
              </a:rPr>
              <a:pPr marL="0" lvl="0" indent="0" algn="r">
                <a:spcBef>
                  <a:spcPct val="0"/>
                </a:spcBef>
                <a:spcAft>
                  <a:spcPct val="0"/>
                </a:spcAft>
                <a:buNone/>
              </a:pPr>
              <a:t>180</a:t>
            </a:fld>
            <a:endParaRPr lang="en-US" sz="1000"/>
          </a:p>
        </p:txBody>
      </p:sp>
      <p:sp>
        <p:nvSpPr>
          <p:cNvPr id="923"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646113" y="28241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5DD7FB-94E4-467A-82CE-1F103CA93276}" type="datetime'''2''''''''0''''''''''''''0'''''''''''''''''''''''''''''''">
              <a:rPr lang="en-US" altLang="en-US" sz="1000" smtClean="0">
                <a:effectLst/>
              </a:rPr>
              <a:pPr marL="0" lvl="0" indent="0" algn="r">
                <a:spcBef>
                  <a:spcPct val="0"/>
                </a:spcBef>
                <a:spcAft>
                  <a:spcPct val="0"/>
                </a:spcAft>
                <a:buNone/>
              </a:pPr>
              <a:t>200</a:t>
            </a:fld>
            <a:endParaRPr lang="en-US" sz="1000"/>
          </a:p>
        </p:txBody>
      </p:sp>
      <p:sp>
        <p:nvSpPr>
          <p:cNvPr id="924"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646113" y="25400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C0CEFF3-1783-4188-8D01-49405BAA6479}" type="datetime'2''''''''''''2''''''''''0'''''''''''''''''''''">
              <a:rPr lang="en-US" altLang="en-US" sz="1000" smtClean="0">
                <a:effectLst/>
              </a:rPr>
              <a:pPr marL="0" lvl="0" indent="0" algn="r">
                <a:spcBef>
                  <a:spcPct val="0"/>
                </a:spcBef>
                <a:spcAft>
                  <a:spcPct val="0"/>
                </a:spcAft>
                <a:buNone/>
              </a:pPr>
              <a:t>220</a:t>
            </a:fld>
            <a:endParaRPr lang="en-US" sz="1000"/>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646113" y="22558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578901-D954-4219-B872-A33D78B992C9}" type="datetime'''''''''''''''''''2''4''''''''''''''''''''''''''''''''''''''0'">
              <a:rPr lang="en-US" altLang="en-US" sz="1000" smtClean="0">
                <a:effectLst/>
              </a:rPr>
              <a:pPr marL="0" lvl="0" indent="0" algn="r">
                <a:spcBef>
                  <a:spcPct val="0"/>
                </a:spcBef>
                <a:spcAft>
                  <a:spcPct val="0"/>
                </a:spcAft>
                <a:buNone/>
              </a:pPr>
              <a:t>240</a:t>
            </a:fld>
            <a:endParaRPr lang="en-US" sz="1000"/>
          </a:p>
        </p:txBody>
      </p:sp>
      <p:sp>
        <p:nvSpPr>
          <p:cNvPr id="919"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gray">
          <a:xfrm>
            <a:off x="646113" y="39592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AA943F2-AB6A-406A-A98E-1E3B1850A2E7}" type="datetime'''''''''''''1''2''''''''''''''''''''0'''''''''''''''''">
              <a:rPr lang="en-US" altLang="en-US" sz="1000" smtClean="0">
                <a:effectLst/>
              </a:rPr>
              <a:pPr marL="0" lvl="0" indent="0" algn="r">
                <a:spcBef>
                  <a:spcPct val="0"/>
                </a:spcBef>
                <a:spcAft>
                  <a:spcPct val="0"/>
                </a:spcAft>
                <a:buNone/>
              </a:pPr>
              <a:t>120</a:t>
            </a:fld>
            <a:endParaRPr lang="en-US" sz="1000"/>
          </a:p>
        </p:txBody>
      </p:sp>
      <p:sp>
        <p:nvSpPr>
          <p:cNvPr id="925"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gray">
          <a:xfrm>
            <a:off x="646113" y="2068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44879CE-F76C-47CA-B4D3-C020211E783A}" type="datetime'''''''3''''''''''''''60'''''''''''''''">
              <a:rPr lang="en-US" altLang="en-US" sz="1000" smtClean="0">
                <a:effectLst/>
              </a:rPr>
              <a:pPr marL="0" lvl="0" indent="0" algn="r">
                <a:spcBef>
                  <a:spcPct val="0"/>
                </a:spcBef>
                <a:spcAft>
                  <a:spcPct val="0"/>
                </a:spcAft>
                <a:buNone/>
              </a:pPr>
              <a:t>360</a:t>
            </a:fld>
            <a:endParaRPr lang="en-US" sz="1000"/>
          </a:p>
        </p:txBody>
      </p:sp>
      <p:sp useBgFill="1">
        <p:nvSpPr>
          <p:cNvPr id="38" name="Freeform: Shape 37">
            <a:extLst>
              <a:ext uri="{FF2B5EF4-FFF2-40B4-BE49-F238E27FC236}">
                <a16:creationId xmlns:a16="http://schemas.microsoft.com/office/drawing/2014/main" id="{8C80F116-FCF8-9D42-06B3-BE21876D2362}"/>
              </a:ext>
            </a:extLst>
          </p:cNvPr>
          <p:cNvSpPr/>
          <p:nvPr>
            <p:custDataLst>
              <p:tags r:id="rId46"/>
            </p:custDataLst>
          </p:nvPr>
        </p:nvSpPr>
        <p:spPr bwMode="auto">
          <a:xfrm>
            <a:off x="906463" y="2184400"/>
            <a:ext cx="577851" cy="79376"/>
          </a:xfrm>
          <a:custGeom>
            <a:avLst/>
            <a:gdLst/>
            <a:ahLst/>
            <a:cxnLst/>
            <a:rect l="0" t="0" r="0" b="0"/>
            <a:pathLst>
              <a:path w="577851" h="79376">
                <a:moveTo>
                  <a:pt x="0" y="22225"/>
                </a:moveTo>
                <a:lnTo>
                  <a:pt x="82550" y="0"/>
                </a:lnTo>
                <a:lnTo>
                  <a:pt x="165100" y="22225"/>
                </a:lnTo>
                <a:lnTo>
                  <a:pt x="247650" y="0"/>
                </a:lnTo>
                <a:lnTo>
                  <a:pt x="330200" y="22225"/>
                </a:lnTo>
                <a:lnTo>
                  <a:pt x="412750" y="0"/>
                </a:lnTo>
                <a:lnTo>
                  <a:pt x="495300" y="22225"/>
                </a:lnTo>
                <a:lnTo>
                  <a:pt x="577850" y="0"/>
                </a:lnTo>
                <a:lnTo>
                  <a:pt x="577850" y="57150"/>
                </a:lnTo>
                <a:lnTo>
                  <a:pt x="495300" y="79375"/>
                </a:lnTo>
                <a:lnTo>
                  <a:pt x="412750" y="57150"/>
                </a:lnTo>
                <a:lnTo>
                  <a:pt x="330200" y="79375"/>
                </a:lnTo>
                <a:lnTo>
                  <a:pt x="247650" y="57150"/>
                </a:lnTo>
                <a:lnTo>
                  <a:pt x="165100" y="79375"/>
                </a:lnTo>
                <a:lnTo>
                  <a:pt x="82550" y="57150"/>
                </a:lnTo>
                <a:lnTo>
                  <a:pt x="0" y="7937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36" name="Freeform: Shape 35">
            <a:extLst>
              <a:ext uri="{FF2B5EF4-FFF2-40B4-BE49-F238E27FC236}">
                <a16:creationId xmlns:a16="http://schemas.microsoft.com/office/drawing/2014/main" id="{1593C806-8A0C-2631-504D-ED3F19D47564}"/>
              </a:ext>
            </a:extLst>
          </p:cNvPr>
          <p:cNvSpPr/>
          <p:nvPr>
            <p:custDataLst>
              <p:tags r:id="rId47"/>
            </p:custDataLst>
          </p:nvPr>
        </p:nvSpPr>
        <p:spPr bwMode="auto">
          <a:xfrm>
            <a:off x="906463" y="2184400"/>
            <a:ext cx="577851" cy="22226"/>
          </a:xfrm>
          <a:custGeom>
            <a:avLst/>
            <a:gdLst/>
            <a:ahLst/>
            <a:cxnLst/>
            <a:rect l="0" t="0" r="0" b="0"/>
            <a:pathLst>
              <a:path w="577851" h="22226">
                <a:moveTo>
                  <a:pt x="0" y="22225"/>
                </a:moveTo>
                <a:lnTo>
                  <a:pt x="82550" y="0"/>
                </a:lnTo>
                <a:lnTo>
                  <a:pt x="165100" y="22225"/>
                </a:lnTo>
                <a:lnTo>
                  <a:pt x="247650" y="0"/>
                </a:lnTo>
                <a:lnTo>
                  <a:pt x="330200" y="22225"/>
                </a:lnTo>
                <a:lnTo>
                  <a:pt x="412750" y="0"/>
                </a:lnTo>
                <a:lnTo>
                  <a:pt x="495300" y="22225"/>
                </a:lnTo>
                <a:lnTo>
                  <a:pt x="577850" y="0"/>
                </a:lnTo>
              </a:path>
            </a:pathLst>
          </a:custGeom>
          <a:noFill/>
          <a:ln w="9525" cap="flat" cmpd="sng" algn="ctr">
            <a:solidFill>
              <a:schemeClr val="tx1"/>
            </a:solidFill>
            <a:prstDash val="solid"/>
            <a:miter lim="800000"/>
            <a:headEnd type="none" w="med" len="med"/>
            <a:tailEnd type="none" w="med" len="lg"/>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Shape 36">
            <a:extLst>
              <a:ext uri="{FF2B5EF4-FFF2-40B4-BE49-F238E27FC236}">
                <a16:creationId xmlns:a16="http://schemas.microsoft.com/office/drawing/2014/main" id="{BE1C7687-6051-0D76-2583-2CB98BE2CE1E}"/>
              </a:ext>
            </a:extLst>
          </p:cNvPr>
          <p:cNvSpPr/>
          <p:nvPr>
            <p:custDataLst>
              <p:tags r:id="rId48"/>
            </p:custDataLst>
          </p:nvPr>
        </p:nvSpPr>
        <p:spPr bwMode="auto">
          <a:xfrm>
            <a:off x="906463" y="2241550"/>
            <a:ext cx="577851" cy="22226"/>
          </a:xfrm>
          <a:custGeom>
            <a:avLst/>
            <a:gdLst/>
            <a:ahLst/>
            <a:cxnLst/>
            <a:rect l="0" t="0" r="0" b="0"/>
            <a:pathLst>
              <a:path w="577851" h="22226">
                <a:moveTo>
                  <a:pt x="0" y="22225"/>
                </a:moveTo>
                <a:lnTo>
                  <a:pt x="82550" y="0"/>
                </a:lnTo>
                <a:lnTo>
                  <a:pt x="165100" y="22225"/>
                </a:lnTo>
                <a:lnTo>
                  <a:pt x="247650" y="0"/>
                </a:lnTo>
                <a:lnTo>
                  <a:pt x="330200" y="22225"/>
                </a:lnTo>
                <a:lnTo>
                  <a:pt x="412750" y="0"/>
                </a:lnTo>
                <a:lnTo>
                  <a:pt x="495300" y="22225"/>
                </a:lnTo>
                <a:lnTo>
                  <a:pt x="577850" y="0"/>
                </a:lnTo>
              </a:path>
            </a:pathLst>
          </a:custGeom>
          <a:noFill/>
          <a:ln w="9525" cap="flat" cmpd="sng" algn="ctr">
            <a:solidFill>
              <a:schemeClr val="tx1"/>
            </a:solidFill>
            <a:prstDash val="solid"/>
            <a:miter lim="800000"/>
            <a:headEnd type="none" w="med" len="med"/>
            <a:tailEnd type="none" w="med" len="lg"/>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19" name="Straight Connector 818">
            <a:extLst>
              <a:ext uri="{FF2B5EF4-FFF2-40B4-BE49-F238E27FC236}">
                <a16:creationId xmlns:a16="http://schemas.microsoft.com/office/drawing/2014/main" id="{220CB082-71C9-2A56-4275-E365EC8099B2}"/>
              </a:ext>
            </a:extLst>
          </p:cNvPr>
          <p:cNvCxnSpPr/>
          <p:nvPr>
            <p:custDataLst>
              <p:tags r:id="rId49"/>
            </p:custDataLst>
          </p:nvPr>
        </p:nvCxnSpPr>
        <p:spPr bwMode="auto">
          <a:xfrm>
            <a:off x="4486275" y="502443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4" name="Straight Connector 823">
            <a:extLst>
              <a:ext uri="{FF2B5EF4-FFF2-40B4-BE49-F238E27FC236}">
                <a16:creationId xmlns:a16="http://schemas.microsoft.com/office/drawing/2014/main" id="{3C7E41B9-4D1B-E673-C09B-80CA0540FFA7}"/>
              </a:ext>
            </a:extLst>
          </p:cNvPr>
          <p:cNvCxnSpPr/>
          <p:nvPr>
            <p:custDataLst>
              <p:tags r:id="rId50"/>
            </p:custDataLst>
          </p:nvPr>
        </p:nvCxnSpPr>
        <p:spPr bwMode="auto">
          <a:xfrm>
            <a:off x="6988175" y="515143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5" name="Straight Connector 824">
            <a:extLst>
              <a:ext uri="{FF2B5EF4-FFF2-40B4-BE49-F238E27FC236}">
                <a16:creationId xmlns:a16="http://schemas.microsoft.com/office/drawing/2014/main" id="{28F86DFB-491E-8658-4529-978502FAE46F}"/>
              </a:ext>
            </a:extLst>
          </p:cNvPr>
          <p:cNvCxnSpPr/>
          <p:nvPr>
            <p:custDataLst>
              <p:tags r:id="rId51"/>
            </p:custDataLst>
          </p:nvPr>
        </p:nvCxnSpPr>
        <p:spPr bwMode="auto">
          <a:xfrm>
            <a:off x="7988300" y="4981575"/>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52" name="Straight Connector 951">
            <a:extLst>
              <a:ext uri="{FF2B5EF4-FFF2-40B4-BE49-F238E27FC236}">
                <a16:creationId xmlns:a16="http://schemas.microsoft.com/office/drawing/2014/main" id="{2CC0090E-1DDE-F3B5-8EED-B39A051B5C50}"/>
              </a:ext>
            </a:extLst>
          </p:cNvPr>
          <p:cNvCxnSpPr/>
          <p:nvPr>
            <p:custDataLst>
              <p:tags r:id="rId52"/>
            </p:custDataLst>
          </p:nvPr>
        </p:nvCxnSpPr>
        <p:spPr bwMode="auto">
          <a:xfrm>
            <a:off x="8488363" y="4632325"/>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5" name="Straight Connector 814">
            <a:extLst>
              <a:ext uri="{FF2B5EF4-FFF2-40B4-BE49-F238E27FC236}">
                <a16:creationId xmlns:a16="http://schemas.microsoft.com/office/drawing/2014/main" id="{AC9C6E56-F1D8-4769-B219-643DBE3632F2}"/>
              </a:ext>
            </a:extLst>
          </p:cNvPr>
          <p:cNvCxnSpPr/>
          <p:nvPr>
            <p:custDataLst>
              <p:tags r:id="rId53"/>
            </p:custDataLst>
          </p:nvPr>
        </p:nvCxnSpPr>
        <p:spPr bwMode="auto">
          <a:xfrm>
            <a:off x="2484438" y="466883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3" name="Straight Connector 822">
            <a:extLst>
              <a:ext uri="{FF2B5EF4-FFF2-40B4-BE49-F238E27FC236}">
                <a16:creationId xmlns:a16="http://schemas.microsoft.com/office/drawing/2014/main" id="{0B3C5791-3F53-EA06-6B30-616D4CA9807F}"/>
              </a:ext>
            </a:extLst>
          </p:cNvPr>
          <p:cNvCxnSpPr/>
          <p:nvPr>
            <p:custDataLst>
              <p:tags r:id="rId54"/>
            </p:custDataLst>
          </p:nvPr>
        </p:nvCxnSpPr>
        <p:spPr bwMode="auto">
          <a:xfrm>
            <a:off x="6486525" y="5122863"/>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0" name="Straight Connector 819">
            <a:extLst>
              <a:ext uri="{FF2B5EF4-FFF2-40B4-BE49-F238E27FC236}">
                <a16:creationId xmlns:a16="http://schemas.microsoft.com/office/drawing/2014/main" id="{85FC640A-7460-C70A-C5FA-7822C57FC99C}"/>
              </a:ext>
            </a:extLst>
          </p:cNvPr>
          <p:cNvCxnSpPr/>
          <p:nvPr>
            <p:custDataLst>
              <p:tags r:id="rId55"/>
            </p:custDataLst>
          </p:nvPr>
        </p:nvCxnSpPr>
        <p:spPr bwMode="auto">
          <a:xfrm>
            <a:off x="4986338" y="5051425"/>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6" name="Straight Connector 815">
            <a:extLst>
              <a:ext uri="{FF2B5EF4-FFF2-40B4-BE49-F238E27FC236}">
                <a16:creationId xmlns:a16="http://schemas.microsoft.com/office/drawing/2014/main" id="{DEBF6C1C-ECDD-AAA3-CDFD-AD0B4B0E6F74}"/>
              </a:ext>
            </a:extLst>
          </p:cNvPr>
          <p:cNvCxnSpPr/>
          <p:nvPr>
            <p:custDataLst>
              <p:tags r:id="rId56"/>
            </p:custDataLst>
          </p:nvPr>
        </p:nvCxnSpPr>
        <p:spPr bwMode="auto">
          <a:xfrm>
            <a:off x="2986088" y="4697413"/>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1" name="Straight Connector 820">
            <a:extLst>
              <a:ext uri="{FF2B5EF4-FFF2-40B4-BE49-F238E27FC236}">
                <a16:creationId xmlns:a16="http://schemas.microsoft.com/office/drawing/2014/main" id="{A0CAD6E8-7776-7E8F-B893-68241D62441E}"/>
              </a:ext>
            </a:extLst>
          </p:cNvPr>
          <p:cNvCxnSpPr/>
          <p:nvPr>
            <p:custDataLst>
              <p:tags r:id="rId57"/>
            </p:custDataLst>
          </p:nvPr>
        </p:nvCxnSpPr>
        <p:spPr bwMode="auto">
          <a:xfrm>
            <a:off x="5486400" y="509428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7" name="Straight Connector 816">
            <a:extLst>
              <a:ext uri="{FF2B5EF4-FFF2-40B4-BE49-F238E27FC236}">
                <a16:creationId xmlns:a16="http://schemas.microsoft.com/office/drawing/2014/main" id="{2D68383F-7F15-B2F2-D87F-896E68D0682E}"/>
              </a:ext>
            </a:extLst>
          </p:cNvPr>
          <p:cNvCxnSpPr/>
          <p:nvPr>
            <p:custDataLst>
              <p:tags r:id="rId58"/>
            </p:custDataLst>
          </p:nvPr>
        </p:nvCxnSpPr>
        <p:spPr bwMode="auto">
          <a:xfrm>
            <a:off x="3486150" y="485298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2" name="Straight Connector 821">
            <a:extLst>
              <a:ext uri="{FF2B5EF4-FFF2-40B4-BE49-F238E27FC236}">
                <a16:creationId xmlns:a16="http://schemas.microsoft.com/office/drawing/2014/main" id="{55961E53-6361-74DF-DF58-B436C8015242}"/>
              </a:ext>
            </a:extLst>
          </p:cNvPr>
          <p:cNvCxnSpPr/>
          <p:nvPr>
            <p:custDataLst>
              <p:tags r:id="rId59"/>
            </p:custDataLst>
          </p:nvPr>
        </p:nvCxnSpPr>
        <p:spPr bwMode="auto">
          <a:xfrm>
            <a:off x="5986463" y="5122863"/>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8" name="Straight Connector 817">
            <a:extLst>
              <a:ext uri="{FF2B5EF4-FFF2-40B4-BE49-F238E27FC236}">
                <a16:creationId xmlns:a16="http://schemas.microsoft.com/office/drawing/2014/main" id="{EBDD0C76-A115-CEBB-917E-B72BB1D092FB}"/>
              </a:ext>
            </a:extLst>
          </p:cNvPr>
          <p:cNvCxnSpPr/>
          <p:nvPr>
            <p:custDataLst>
              <p:tags r:id="rId60"/>
            </p:custDataLst>
          </p:nvPr>
        </p:nvCxnSpPr>
        <p:spPr bwMode="auto">
          <a:xfrm>
            <a:off x="3986213" y="4910138"/>
            <a:ext cx="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useBgFill="1">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gray">
          <a:xfrm>
            <a:off x="1028700" y="3651250"/>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DD5F9E7-809C-4EAF-85F0-61CFD9399A42}" type="datetime'''''''''''''''''''''''''''''''''''1''3''''''''5'''">
              <a:rPr lang="en-US" altLang="en-US" sz="800" smtClean="0">
                <a:effectLst/>
              </a:rPr>
              <a:pPr marL="0" lvl="0" indent="0" algn="ctr">
                <a:spcBef>
                  <a:spcPct val="0"/>
                </a:spcBef>
                <a:spcAft>
                  <a:spcPct val="0"/>
                </a:spcAft>
                <a:buNone/>
              </a:pPr>
              <a:t>135</a:t>
            </a:fld>
            <a:endParaRPr lang="en-US" sz="800"/>
          </a:p>
        </p:txBody>
      </p:sp>
      <p:sp>
        <p:nvSpPr>
          <p:cNvPr id="256"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auto">
          <a:xfrm>
            <a:off x="1338263" y="57832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F9E20C-C119-4C85-AACC-566F730AF72F}" type="datetime'''''''''20''''''''''''''''''''''''''1''''''''''''''''''''''0'">
              <a:rPr lang="en-US" altLang="en-US" sz="1000" smtClean="0">
                <a:effectLst/>
              </a:rPr>
              <a:pPr marL="0" lvl="0" indent="0" algn="ctr">
                <a:spcBef>
                  <a:spcPct val="0"/>
                </a:spcBef>
                <a:spcAft>
                  <a:spcPct val="0"/>
                </a:spcAft>
                <a:buNone/>
              </a:pPr>
              <a:t>2010</a:t>
            </a:fld>
            <a:endParaRPr lang="en-US" sz="1000"/>
          </a:p>
        </p:txBody>
      </p:sp>
      <p:sp useBgFill="1">
        <p:nvSpPr>
          <p:cNvPr id="800"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gray">
          <a:xfrm>
            <a:off x="1912938" y="4560888"/>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46DD99-B3F7-450D-B1A7-72D3E8EB8278}" type="datetime'''''''7''''''''''''''''''''''''''''1'''''''''''''''''''">
              <a:rPr lang="en-US" altLang="en-US" sz="800" smtClean="0">
                <a:effectLst/>
              </a:rPr>
              <a:pPr marL="0" lvl="0" indent="0" algn="ctr">
                <a:spcBef>
                  <a:spcPct val="0"/>
                </a:spcBef>
                <a:spcAft>
                  <a:spcPct val="0"/>
                </a:spcAft>
                <a:buNone/>
              </a:pPr>
              <a:t>71</a:t>
            </a:fld>
            <a:endParaRPr lang="en-US" sz="800"/>
          </a:p>
        </p:txBody>
      </p:sp>
      <p:sp useBgFill="1">
        <p:nvSpPr>
          <p:cNvPr id="905"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gray">
          <a:xfrm>
            <a:off x="2413000" y="4546600"/>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D40E55E-1075-4247-8D1B-A8C7B10BC986}" type="datetime'7''''''''''''''''''''''''''''''''''''''''2'">
              <a:rPr lang="en-US" altLang="en-US" sz="800" smtClean="0">
                <a:effectLst/>
              </a:rPr>
              <a:pPr marL="0" lvl="0" indent="0" algn="ctr">
                <a:spcBef>
                  <a:spcPct val="0"/>
                </a:spcBef>
                <a:spcAft>
                  <a:spcPct val="0"/>
                </a:spcAft>
                <a:buNone/>
              </a:pPr>
              <a:t>72</a:t>
            </a:fld>
            <a:endParaRPr lang="en-US" sz="800"/>
          </a:p>
        </p:txBody>
      </p:sp>
      <p:sp useBgFill="1">
        <p:nvSpPr>
          <p:cNvPr id="906"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gray">
          <a:xfrm>
            <a:off x="2384425" y="3087688"/>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3B0E832-1A57-4747-B5C6-BB2E6C068A6E}" type="datetime'''''1''''''''''7''''''''''5'''''''''">
              <a:rPr lang="en-US" altLang="en-US" sz="800" smtClean="0">
                <a:effectLst/>
              </a:rPr>
              <a:pPr marL="0" lvl="0" indent="0" algn="ctr">
                <a:spcBef>
                  <a:spcPct val="0"/>
                </a:spcBef>
                <a:spcAft>
                  <a:spcPct val="0"/>
                </a:spcAft>
                <a:buNone/>
              </a:pPr>
              <a:t>175</a:t>
            </a:fld>
            <a:endParaRPr lang="en-US" sz="800"/>
          </a:p>
        </p:txBody>
      </p:sp>
      <p:sp useBgFill="1">
        <p:nvSpPr>
          <p:cNvPr id="907" name="Text Placeholder 10">
            <a:extLst>
              <a:ext uri="{FF2B5EF4-FFF2-40B4-BE49-F238E27FC236}">
                <a16:creationId xmlns:a16="http://schemas.microsoft.com/office/drawing/2014/main" id="{115DFB91-512B-3844-A114-92FBEDCA92F2}"/>
              </a:ext>
            </a:extLst>
          </p:cNvPr>
          <p:cNvSpPr>
            <a:spLocks noGrp="1"/>
          </p:cNvSpPr>
          <p:nvPr>
            <p:custDataLst>
              <p:tags r:id="rId66"/>
            </p:custDataLst>
          </p:nvPr>
        </p:nvSpPr>
        <p:spPr bwMode="gray">
          <a:xfrm>
            <a:off x="2914650" y="4575175"/>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9B68FF-F133-4912-88A8-6F078327AC1B}" type="datetime'''70'''''''''''''''''''''''''''''''">
              <a:rPr lang="en-US" altLang="en-US" sz="800" smtClean="0">
                <a:effectLst/>
              </a:rPr>
              <a:pPr marL="0" lvl="0" indent="0" algn="ctr">
                <a:spcBef>
                  <a:spcPct val="0"/>
                </a:spcBef>
                <a:spcAft>
                  <a:spcPct val="0"/>
                </a:spcAft>
                <a:buNone/>
              </a:pPr>
              <a:t>70</a:t>
            </a:fld>
            <a:endParaRPr lang="en-US" sz="800"/>
          </a:p>
        </p:txBody>
      </p:sp>
      <p:sp useBgFill="1">
        <p:nvSpPr>
          <p:cNvPr id="908" name="Text Placeholder 10">
            <a:extLst>
              <a:ext uri="{FF2B5EF4-FFF2-40B4-BE49-F238E27FC236}">
                <a16:creationId xmlns:a16="http://schemas.microsoft.com/office/drawing/2014/main" id="{115DFB91-512B-3844-A114-92FBEDCA92F2}"/>
              </a:ext>
            </a:extLst>
          </p:cNvPr>
          <p:cNvSpPr>
            <a:spLocks noGrp="1"/>
          </p:cNvSpPr>
          <p:nvPr>
            <p:custDataLst>
              <p:tags r:id="rId67"/>
            </p:custDataLst>
          </p:nvPr>
        </p:nvSpPr>
        <p:spPr bwMode="gray">
          <a:xfrm>
            <a:off x="2886075" y="3457575"/>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379221-86D7-48CA-8979-1C1D3105884E}" type="datetime'''''''''''''''''''''''''''1''4''''''''''''9'''''''''''">
              <a:rPr lang="en-US" altLang="en-US" sz="800" smtClean="0">
                <a:effectLst/>
              </a:rPr>
              <a:pPr marL="0" lvl="0" indent="0" algn="ctr">
                <a:spcBef>
                  <a:spcPct val="0"/>
                </a:spcBef>
                <a:spcAft>
                  <a:spcPct val="0"/>
                </a:spcAft>
                <a:buNone/>
              </a:pPr>
              <a:t>149</a:t>
            </a:fld>
            <a:endParaRPr lang="en-US" sz="800"/>
          </a:p>
        </p:txBody>
      </p:sp>
      <p:sp useBgFill="1">
        <p:nvSpPr>
          <p:cNvPr id="804" name="Text Placeholder 10">
            <a:extLst>
              <a:ext uri="{FF2B5EF4-FFF2-40B4-BE49-F238E27FC236}">
                <a16:creationId xmlns:a16="http://schemas.microsoft.com/office/drawing/2014/main" id="{115DFB91-512B-3844-A114-92FBEDCA92F2}"/>
              </a:ext>
            </a:extLst>
          </p:cNvPr>
          <p:cNvSpPr>
            <a:spLocks noGrp="1"/>
          </p:cNvSpPr>
          <p:nvPr>
            <p:custDataLst>
              <p:tags r:id="rId68"/>
            </p:custDataLst>
          </p:nvPr>
        </p:nvSpPr>
        <p:spPr bwMode="gray">
          <a:xfrm>
            <a:off x="3914775" y="4787900"/>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364A91F-4FDD-4410-8D85-078F24858DD0}" type="datetime'''''''''''''''5''''''''''''''''''''5'''''''''''''''''''''">
              <a:rPr lang="en-US" altLang="en-US" sz="800" smtClean="0">
                <a:effectLst/>
              </a:rPr>
              <a:pPr marL="0" lvl="0" indent="0" algn="ctr">
                <a:spcBef>
                  <a:spcPct val="0"/>
                </a:spcBef>
                <a:spcAft>
                  <a:spcPct val="0"/>
                </a:spcAft>
                <a:buNone/>
              </a:pPr>
              <a:t>55</a:t>
            </a:fld>
            <a:endParaRPr lang="en-US" sz="800"/>
          </a:p>
        </p:txBody>
      </p:sp>
      <p:sp useBgFill="1">
        <p:nvSpPr>
          <p:cNvPr id="909" name="Text Placeholder 10">
            <a:extLst>
              <a:ext uri="{FF2B5EF4-FFF2-40B4-BE49-F238E27FC236}">
                <a16:creationId xmlns:a16="http://schemas.microsoft.com/office/drawing/2014/main" id="{115DFB91-512B-3844-A114-92FBEDCA92F2}"/>
              </a:ext>
            </a:extLst>
          </p:cNvPr>
          <p:cNvSpPr>
            <a:spLocks noGrp="1"/>
          </p:cNvSpPr>
          <p:nvPr>
            <p:custDataLst>
              <p:tags r:id="rId69"/>
            </p:custDataLst>
          </p:nvPr>
        </p:nvSpPr>
        <p:spPr bwMode="gray">
          <a:xfrm>
            <a:off x="3886200" y="3462338"/>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DED7FB-81E0-445F-B229-A1F5BEC7E452}" type="datetime'1''''''''''''''''''4''''''''8'''''">
              <a:rPr lang="en-US" altLang="en-US" sz="800" smtClean="0">
                <a:effectLst/>
              </a:rPr>
              <a:pPr marL="0" lvl="0" indent="0" algn="ctr">
                <a:spcBef>
                  <a:spcPct val="0"/>
                </a:spcBef>
                <a:spcAft>
                  <a:spcPct val="0"/>
                </a:spcAft>
                <a:buNone/>
              </a:pPr>
              <a:t>148</a:t>
            </a:fld>
            <a:endParaRPr lang="en-US" sz="800"/>
          </a:p>
        </p:txBody>
      </p:sp>
      <p:sp>
        <p:nvSpPr>
          <p:cNvPr id="262" name="Text Placeholder 10">
            <a:extLst>
              <a:ext uri="{FF2B5EF4-FFF2-40B4-BE49-F238E27FC236}">
                <a16:creationId xmlns:a16="http://schemas.microsoft.com/office/drawing/2014/main" id="{115DFB91-512B-3844-A114-92FBEDCA92F2}"/>
              </a:ext>
            </a:extLst>
          </p:cNvPr>
          <p:cNvSpPr>
            <a:spLocks noGrp="1"/>
          </p:cNvSpPr>
          <p:nvPr>
            <p:custDataLst>
              <p:tags r:id="rId70"/>
            </p:custDataLst>
          </p:nvPr>
        </p:nvSpPr>
        <p:spPr bwMode="auto">
          <a:xfrm>
            <a:off x="3840163" y="57832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E2DA60-8726-42BA-A049-8A30D74C108E}" type="datetime'''''''''''20''''''''''''''''''1''''''''5'''">
              <a:rPr lang="en-US" altLang="en-US" sz="1000" smtClean="0">
                <a:effectLst/>
              </a:rPr>
              <a:pPr marL="0" lvl="0" indent="0" algn="ctr">
                <a:spcBef>
                  <a:spcPct val="0"/>
                </a:spcBef>
                <a:spcAft>
                  <a:spcPct val="0"/>
                </a:spcAft>
                <a:buNone/>
              </a:pPr>
              <a:t>2015</a:t>
            </a:fld>
            <a:endParaRPr lang="en-US" sz="1000"/>
          </a:p>
        </p:txBody>
      </p:sp>
      <p:sp useBgFill="1">
        <p:nvSpPr>
          <p:cNvPr id="805" name="Text Placeholder 10">
            <a:extLst>
              <a:ext uri="{FF2B5EF4-FFF2-40B4-BE49-F238E27FC236}">
                <a16:creationId xmlns:a16="http://schemas.microsoft.com/office/drawing/2014/main" id="{115DFB91-512B-3844-A114-92FBEDCA92F2}"/>
              </a:ext>
            </a:extLst>
          </p:cNvPr>
          <p:cNvSpPr>
            <a:spLocks noGrp="1"/>
          </p:cNvSpPr>
          <p:nvPr>
            <p:custDataLst>
              <p:tags r:id="rId71"/>
            </p:custDataLst>
          </p:nvPr>
        </p:nvSpPr>
        <p:spPr bwMode="gray">
          <a:xfrm>
            <a:off x="4414838" y="4902200"/>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C5FA052-57C1-40FD-94DC-C49B8D2D971F}" type="datetime'''4''''''''''''''''''''''''''''''''''''''''''7'''''''''''''">
              <a:rPr lang="en-US" altLang="en-US" sz="800" smtClean="0">
                <a:effectLst/>
              </a:rPr>
              <a:pPr marL="0" lvl="0" indent="0" algn="ctr">
                <a:spcBef>
                  <a:spcPct val="0"/>
                </a:spcBef>
                <a:spcAft>
                  <a:spcPct val="0"/>
                </a:spcAft>
                <a:buNone/>
              </a:pPr>
              <a:t>47</a:t>
            </a:fld>
            <a:endParaRPr lang="en-US" sz="800"/>
          </a:p>
        </p:txBody>
      </p:sp>
      <p:sp useBgFill="1">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72"/>
            </p:custDataLst>
          </p:nvPr>
        </p:nvSpPr>
        <p:spPr bwMode="gray">
          <a:xfrm>
            <a:off x="4386263" y="3824288"/>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EFF03C-CE97-46EA-B0DB-C9F26B83764D}" type="datetime'''''1''''''''''''2''''''''''''''''''''''''''''''''''''''3'">
              <a:rPr lang="en-US" altLang="en-US" sz="800" smtClean="0">
                <a:effectLst/>
              </a:rPr>
              <a:pPr marL="0" lvl="0" indent="0" algn="ctr">
                <a:spcBef>
                  <a:spcPct val="0"/>
                </a:spcBef>
                <a:spcAft>
                  <a:spcPct val="0"/>
                </a:spcAft>
                <a:buNone/>
              </a:pPr>
              <a:t>123</a:t>
            </a:fld>
            <a:endParaRPr lang="en-US" sz="800"/>
          </a:p>
        </p:txBody>
      </p:sp>
      <p:sp useBgFill="1">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73"/>
            </p:custDataLst>
          </p:nvPr>
        </p:nvSpPr>
        <p:spPr bwMode="gray">
          <a:xfrm>
            <a:off x="5915025" y="5000625"/>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F31C30-6E37-4958-9ACD-49460C0EB2C5}" type="datetime'''4''''''''''''0'''''''''''''''''''''''''''''''''''''''''''''">
              <a:rPr lang="en-US" altLang="en-US" sz="800" smtClean="0">
                <a:effectLst/>
              </a:rPr>
              <a:pPr marL="0" lvl="0" indent="0" algn="ctr">
                <a:spcBef>
                  <a:spcPct val="0"/>
                </a:spcBef>
                <a:spcAft>
                  <a:spcPct val="0"/>
                </a:spcAft>
                <a:buNone/>
              </a:pPr>
              <a:t>40</a:t>
            </a:fld>
            <a:endParaRPr lang="en-US" sz="800"/>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74"/>
            </p:custDataLst>
          </p:nvPr>
        </p:nvSpPr>
        <p:spPr bwMode="auto">
          <a:xfrm>
            <a:off x="6340475" y="57832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095D62E-6724-470D-A836-3DBA72263980}" type="datetime'''2''''''''''''''''0''20'''''''''''''">
              <a:rPr lang="en-US" altLang="en-US" sz="1000" smtClean="0">
                <a:effectLst/>
              </a:rPr>
              <a:pPr marL="0" lvl="0" indent="0" algn="ctr">
                <a:spcBef>
                  <a:spcPct val="0"/>
                </a:spcBef>
                <a:spcAft>
                  <a:spcPct val="0"/>
                </a:spcAft>
                <a:buNone/>
              </a:pPr>
              <a:t>2020</a:t>
            </a:fld>
            <a:endParaRPr lang="en-US" sz="1000"/>
          </a:p>
        </p:txBody>
      </p:sp>
      <p:sp useBgFill="1">
        <p:nvSpPr>
          <p:cNvPr id="910" name="Text Placeholder 10">
            <a:extLst>
              <a:ext uri="{FF2B5EF4-FFF2-40B4-BE49-F238E27FC236}">
                <a16:creationId xmlns:a16="http://schemas.microsoft.com/office/drawing/2014/main" id="{115DFB91-512B-3844-A114-92FBEDCA92F2}"/>
              </a:ext>
            </a:extLst>
          </p:cNvPr>
          <p:cNvSpPr>
            <a:spLocks noGrp="1"/>
          </p:cNvSpPr>
          <p:nvPr>
            <p:custDataLst>
              <p:tags r:id="rId75"/>
            </p:custDataLst>
          </p:nvPr>
        </p:nvSpPr>
        <p:spPr bwMode="gray">
          <a:xfrm>
            <a:off x="4886325" y="3975100"/>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40FF6F-438F-4B6B-84B5-62CC6A90D5FD}" type="datetime'''''''''''''''''1''1''''''''''''''2'''''''''''''''''''''''''">
              <a:rPr lang="en-US" altLang="en-US" sz="800" smtClean="0">
                <a:effectLst/>
              </a:rPr>
              <a:pPr marL="0" lvl="0" indent="0" algn="ctr">
                <a:spcBef>
                  <a:spcPct val="0"/>
                </a:spcBef>
                <a:spcAft>
                  <a:spcPct val="0"/>
                </a:spcAft>
                <a:buNone/>
              </a:pPr>
              <a:t>112</a:t>
            </a:fld>
            <a:endParaRPr lang="en-US" sz="800"/>
          </a:p>
        </p:txBody>
      </p:sp>
      <p:sp useBgFill="1">
        <p:nvSpPr>
          <p:cNvPr id="811" name="Text Placeholder 10">
            <a:extLst>
              <a:ext uri="{FF2B5EF4-FFF2-40B4-BE49-F238E27FC236}">
                <a16:creationId xmlns:a16="http://schemas.microsoft.com/office/drawing/2014/main" id="{115DFB91-512B-3844-A114-92FBEDCA92F2}"/>
              </a:ext>
            </a:extLst>
          </p:cNvPr>
          <p:cNvSpPr>
            <a:spLocks noGrp="1"/>
          </p:cNvSpPr>
          <p:nvPr>
            <p:custDataLst>
              <p:tags r:id="rId76"/>
            </p:custDataLst>
          </p:nvPr>
        </p:nvSpPr>
        <p:spPr bwMode="gray">
          <a:xfrm>
            <a:off x="7916863" y="4859338"/>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AA81FD-2E0F-4C87-BB27-CE1D46F64196}" type="datetime'''''''''''''5''''''0'''''''''''''''''''''''''''''''">
              <a:rPr lang="en-US" altLang="en-US" sz="800" smtClean="0">
                <a:effectLst/>
              </a:rPr>
              <a:pPr marL="0" lvl="0" indent="0" algn="ctr">
                <a:spcBef>
                  <a:spcPct val="0"/>
                </a:spcBef>
                <a:spcAft>
                  <a:spcPct val="0"/>
                </a:spcAft>
                <a:buNone/>
              </a:pPr>
              <a:t>50</a:t>
            </a:fld>
            <a:endParaRPr lang="en-US" sz="800"/>
          </a:p>
        </p:txBody>
      </p:sp>
      <p:sp useBgFill="1">
        <p:nvSpPr>
          <p:cNvPr id="782" name="Text Placeholder 10">
            <a:extLst>
              <a:ext uri="{FF2B5EF4-FFF2-40B4-BE49-F238E27FC236}">
                <a16:creationId xmlns:a16="http://schemas.microsoft.com/office/drawing/2014/main" id="{115DFB91-512B-3844-A114-92FBEDCA92F2}"/>
              </a:ext>
            </a:extLst>
          </p:cNvPr>
          <p:cNvSpPr>
            <a:spLocks noGrp="1"/>
          </p:cNvSpPr>
          <p:nvPr>
            <p:custDataLst>
              <p:tags r:id="rId77"/>
            </p:custDataLst>
          </p:nvPr>
        </p:nvSpPr>
        <p:spPr bwMode="gray">
          <a:xfrm>
            <a:off x="5915025" y="4273550"/>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9BEE2FD-FE7B-4135-8DA8-8351FE96CBDD}" type="datetime'''''''''''''''9''''1'''''''''''''''''''''''''''''''">
              <a:rPr lang="en-US" altLang="en-US" sz="800" smtClean="0">
                <a:effectLst/>
              </a:rPr>
              <a:pPr marL="0" lvl="0" indent="0" algn="ctr">
                <a:spcBef>
                  <a:spcPct val="0"/>
                </a:spcBef>
                <a:spcAft>
                  <a:spcPct val="0"/>
                </a:spcAft>
                <a:buNone/>
              </a:pPr>
              <a:t>91</a:t>
            </a:fld>
            <a:endParaRPr lang="en-US" sz="800"/>
          </a:p>
        </p:txBody>
      </p:sp>
      <p:sp useBgFill="1">
        <p:nvSpPr>
          <p:cNvPr id="912" name="Text Placeholder 10">
            <a:extLst>
              <a:ext uri="{FF2B5EF4-FFF2-40B4-BE49-F238E27FC236}">
                <a16:creationId xmlns:a16="http://schemas.microsoft.com/office/drawing/2014/main" id="{115DFB91-512B-3844-A114-92FBEDCA92F2}"/>
              </a:ext>
            </a:extLst>
          </p:cNvPr>
          <p:cNvSpPr>
            <a:spLocks noGrp="1"/>
          </p:cNvSpPr>
          <p:nvPr>
            <p:custDataLst>
              <p:tags r:id="rId78"/>
            </p:custDataLst>
          </p:nvPr>
        </p:nvSpPr>
        <p:spPr bwMode="gray">
          <a:xfrm>
            <a:off x="7916863" y="4510088"/>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666B034-A77F-406E-9DA9-9EF6FE6FD496}" type="datetime'''''''''''''7''''''5'''''''''">
              <a:rPr lang="en-US" altLang="en-US" sz="800" smtClean="0">
                <a:effectLst/>
              </a:rPr>
              <a:pPr marL="0" lvl="0" indent="0" algn="ctr">
                <a:spcBef>
                  <a:spcPct val="0"/>
                </a:spcBef>
                <a:spcAft>
                  <a:spcPct val="0"/>
                </a:spcAft>
                <a:buNone/>
              </a:pPr>
              <a:t>75</a:t>
            </a:fld>
            <a:endParaRPr lang="en-US" sz="800"/>
          </a:p>
        </p:txBody>
      </p:sp>
      <p:sp useBgFill="1">
        <p:nvSpPr>
          <p:cNvPr id="812" name="Text Placeholder 10">
            <a:extLst>
              <a:ext uri="{FF2B5EF4-FFF2-40B4-BE49-F238E27FC236}">
                <a16:creationId xmlns:a16="http://schemas.microsoft.com/office/drawing/2014/main" id="{115DFB91-512B-3844-A114-92FBEDCA92F2}"/>
              </a:ext>
            </a:extLst>
          </p:cNvPr>
          <p:cNvSpPr>
            <a:spLocks noGrp="1"/>
          </p:cNvSpPr>
          <p:nvPr>
            <p:custDataLst>
              <p:tags r:id="rId79"/>
            </p:custDataLst>
          </p:nvPr>
        </p:nvSpPr>
        <p:spPr bwMode="gray">
          <a:xfrm>
            <a:off x="8416925" y="4970463"/>
            <a:ext cx="142875" cy="122238"/>
          </a:xfrm>
          <a:prstGeom prst="rect">
            <a:avLst/>
          </a:prstGeom>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B6E1A0-1B58-4CBF-AFC0-0B44C1EFAD5B}" type="datetime'''''5''''''''''''''0'''''''''''''''''''''''''">
              <a:rPr lang="en-US" altLang="en-US" sz="800" smtClean="0">
                <a:effectLst/>
              </a:rPr>
              <a:pPr marL="0" lvl="0" indent="0" algn="ctr">
                <a:spcBef>
                  <a:spcPct val="0"/>
                </a:spcBef>
                <a:spcAft>
                  <a:spcPct val="0"/>
                </a:spcAft>
                <a:buNone/>
              </a:pPr>
              <a:t>50</a:t>
            </a:fld>
            <a:endParaRPr lang="en-US" sz="800"/>
          </a:p>
        </p:txBody>
      </p:sp>
      <p:sp useBgFill="1">
        <p:nvSpPr>
          <p:cNvPr id="950" name="Text Placeholder 10">
            <a:extLst>
              <a:ext uri="{FF2B5EF4-FFF2-40B4-BE49-F238E27FC236}">
                <a16:creationId xmlns:a16="http://schemas.microsoft.com/office/drawing/2014/main" id="{B5E3CC92-631A-BA63-6241-E54548282611}"/>
              </a:ext>
            </a:extLst>
          </p:cNvPr>
          <p:cNvSpPr>
            <a:spLocks noGrp="1"/>
          </p:cNvSpPr>
          <p:nvPr>
            <p:custDataLst>
              <p:tags r:id="rId80"/>
            </p:custDataLst>
          </p:nvPr>
        </p:nvSpPr>
        <p:spPr bwMode="gray">
          <a:xfrm>
            <a:off x="8416925" y="4510088"/>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67013D4-7C62-4BCA-8204-3F59B94671DF}" type="datetime'''''''''7''''''''''5'''''''''''''''''''''''''''''''''">
              <a:rPr lang="en-US" altLang="en-US" sz="800" smtClean="0">
                <a:effectLst/>
              </a:rPr>
              <a:pPr marL="0" lvl="0" indent="0" algn="ctr">
                <a:spcBef>
                  <a:spcPct val="0"/>
                </a:spcBef>
                <a:spcAft>
                  <a:spcPct val="0"/>
                </a:spcAft>
                <a:buNone/>
              </a:pPr>
              <a:t>75</a:t>
            </a:fld>
            <a:endParaRPr lang="en-US" sz="800"/>
          </a:p>
        </p:txBody>
      </p:sp>
      <p:sp useBgFill="1">
        <p:nvSpPr>
          <p:cNvPr id="809"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gray">
          <a:xfrm>
            <a:off x="6415088" y="5000625"/>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9CE5BA3-C1B6-400A-9EBD-6894C271CC73}" type="datetime'''4''''0'''''''''''''''''''''''''''''''''''''''''">
              <a:rPr lang="en-US" altLang="en-US" sz="800" smtClean="0">
                <a:effectLst/>
              </a:rPr>
              <a:pPr marL="0" lvl="0" indent="0" algn="ctr">
                <a:spcBef>
                  <a:spcPct val="0"/>
                </a:spcBef>
                <a:spcAft>
                  <a:spcPct val="0"/>
                </a:spcAft>
                <a:buNone/>
              </a:pPr>
              <a:t>40</a:t>
            </a:fld>
            <a:endParaRPr lang="en-US" sz="800"/>
          </a:p>
        </p:txBody>
      </p:sp>
      <p:sp>
        <p:nvSpPr>
          <p:cNvPr id="271" name="Text Placeholder 10">
            <a:extLst>
              <a:ext uri="{FF2B5EF4-FFF2-40B4-BE49-F238E27FC236}">
                <a16:creationId xmlns:a16="http://schemas.microsoft.com/office/drawing/2014/main" id="{115DFB91-512B-3844-A114-92FBEDCA92F2}"/>
              </a:ext>
            </a:extLst>
          </p:cNvPr>
          <p:cNvSpPr>
            <a:spLocks noGrp="1"/>
          </p:cNvSpPr>
          <p:nvPr>
            <p:custDataLst>
              <p:tags r:id="rId82"/>
            </p:custDataLst>
          </p:nvPr>
        </p:nvSpPr>
        <p:spPr bwMode="auto">
          <a:xfrm>
            <a:off x="8342313" y="57832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AE3C1ED-9BAE-4DCA-AAF9-CC3E8F1CC78E}" type="datetime'''''''''''''20''''''''''''''''''2''''''''''''4'''">
              <a:rPr lang="en-US" altLang="en-US" sz="1000" smtClean="0">
                <a:effectLst/>
              </a:rPr>
              <a:pPr marL="0" lvl="0" indent="0" algn="ctr">
                <a:spcBef>
                  <a:spcPct val="0"/>
                </a:spcBef>
                <a:spcAft>
                  <a:spcPct val="0"/>
                </a:spcAft>
                <a:buNone/>
              </a:pPr>
              <a:t>2024</a:t>
            </a:fld>
            <a:endParaRPr lang="en-US" sz="1000"/>
          </a:p>
        </p:txBody>
      </p:sp>
      <p:sp useBgFill="1">
        <p:nvSpPr>
          <p:cNvPr id="806" name="Text Placeholder 10">
            <a:extLst>
              <a:ext uri="{FF2B5EF4-FFF2-40B4-BE49-F238E27FC236}">
                <a16:creationId xmlns:a16="http://schemas.microsoft.com/office/drawing/2014/main" id="{115DFB91-512B-3844-A114-92FBEDCA92F2}"/>
              </a:ext>
            </a:extLst>
          </p:cNvPr>
          <p:cNvSpPr>
            <a:spLocks noGrp="1"/>
          </p:cNvSpPr>
          <p:nvPr>
            <p:custDataLst>
              <p:tags r:id="rId83"/>
            </p:custDataLst>
          </p:nvPr>
        </p:nvSpPr>
        <p:spPr bwMode="gray">
          <a:xfrm>
            <a:off x="4914900" y="4929188"/>
            <a:ext cx="14287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27D346-6CBF-41A2-986D-BBBF67AE887B}" type="datetime'''''''''''''4''''5'''''''''''''''''''''''''''''''''''''">
              <a:rPr lang="en-US" altLang="en-US" sz="800" smtClean="0">
                <a:effectLst/>
              </a:rPr>
              <a:pPr marL="0" lvl="0" indent="0" algn="ctr">
                <a:spcBef>
                  <a:spcPct val="0"/>
                </a:spcBef>
                <a:spcAft>
                  <a:spcPct val="0"/>
                </a:spcAft>
                <a:buNone/>
              </a:pPr>
              <a:t>45</a:t>
            </a:fld>
            <a:endParaRPr lang="en-US" sz="800"/>
          </a:p>
        </p:txBody>
      </p:sp>
      <p:sp>
        <p:nvSpPr>
          <p:cNvPr id="6" name="Title 5"/>
          <p:cNvSpPr>
            <a:spLocks noGrp="1"/>
          </p:cNvSpPr>
          <p:nvPr>
            <p:ph type="title"/>
          </p:nvPr>
        </p:nvSpPr>
        <p:spPr>
          <a:xfrm>
            <a:off x="330200" y="523318"/>
            <a:ext cx="11531600" cy="882788"/>
          </a:xfrm>
        </p:spPr>
        <p:txBody>
          <a:bodyPr vert="horz">
            <a:noAutofit/>
          </a:bodyPr>
          <a:lstStyle/>
          <a:p>
            <a:r>
              <a:rPr lang="en-US" dirty="0"/>
              <a:t>Onshore wind LCOE dropped 70% since 2009 and offshore dropped 60%; only solar has seen a steeper decline in costs</a:t>
            </a:r>
          </a:p>
        </p:txBody>
      </p:sp>
      <p:sp>
        <p:nvSpPr>
          <p:cNvPr id="245" name="btfpNotesBox962619"/>
          <p:cNvSpPr txBox="1"/>
          <p:nvPr>
            <p:custDataLst>
              <p:tags r:id="rId84"/>
            </p:custDataLst>
          </p:nvPr>
        </p:nvSpPr>
        <p:spPr bwMode="gray">
          <a:xfrm>
            <a:off x="329184" y="6292395"/>
            <a:ext cx="10048359"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LCOE breakdown for wind in Appendix</a:t>
            </a:r>
          </a:p>
          <a:p>
            <a:pPr marL="0" indent="0">
              <a:spcBef>
                <a:spcPts val="0"/>
              </a:spcBef>
              <a:buNone/>
            </a:pPr>
            <a:r>
              <a:rPr lang="en-US" sz="800" dirty="0">
                <a:solidFill>
                  <a:srgbClr val="000000"/>
                </a:solidFill>
              </a:rPr>
              <a:t>Sources:</a:t>
            </a:r>
            <a:r>
              <a:rPr lang="en-US" sz="800" dirty="0"/>
              <a:t> </a:t>
            </a:r>
            <a:r>
              <a:rPr lang="en-US" sz="800" dirty="0" err="1"/>
              <a:t>Ibenhalt</a:t>
            </a:r>
            <a:r>
              <a:rPr lang="en-US" sz="800" dirty="0"/>
              <a:t>, </a:t>
            </a:r>
            <a:r>
              <a:rPr lang="en-US" sz="800" dirty="0">
                <a:hlinkClick r:id="rId105"/>
              </a:rPr>
              <a:t>Explaining learning curves for wind power</a:t>
            </a:r>
            <a:r>
              <a:rPr lang="en-US" sz="800" dirty="0"/>
              <a:t> (2002); IRENA, </a:t>
            </a:r>
            <a:r>
              <a:rPr lang="en-US" sz="800" dirty="0">
                <a:hlinkClick r:id="rId106"/>
              </a:rPr>
              <a:t>Renewable Power Generation Costs </a:t>
            </a:r>
            <a:r>
              <a:rPr lang="en-US" sz="800" dirty="0"/>
              <a:t>(2024); Bolinger et al., </a:t>
            </a:r>
            <a:r>
              <a:rPr lang="en-US" sz="800" dirty="0">
                <a:hlinkClick r:id="rId107"/>
              </a:rPr>
              <a:t>Levelized cost-based learning analysis of utility-scale wind and </a:t>
            </a:r>
          </a:p>
          <a:p>
            <a:pPr marL="0" indent="0">
              <a:spcBef>
                <a:spcPts val="0"/>
              </a:spcBef>
              <a:buNone/>
            </a:pPr>
            <a:r>
              <a:rPr lang="en-US" sz="800" dirty="0">
                <a:hlinkClick r:id="rId107"/>
              </a:rPr>
              <a:t>solar in the US </a:t>
            </a:r>
            <a:r>
              <a:rPr lang="en-US" sz="800" dirty="0"/>
              <a:t>(2022); Our World in Data, </a:t>
            </a:r>
            <a:r>
              <a:rPr lang="en-US" sz="800" dirty="0">
                <a:hlinkClick r:id="rId108"/>
              </a:rPr>
              <a:t>Levelized cost of energy by technology, World</a:t>
            </a:r>
            <a:r>
              <a:rPr lang="en-US" sz="800" dirty="0"/>
              <a:t> (2023); IEA, </a:t>
            </a:r>
            <a:r>
              <a:rPr lang="en-US" sz="800" dirty="0">
                <a:hlinkClick r:id="rId109"/>
              </a:rPr>
              <a:t>Wind Energy Annual Report</a:t>
            </a:r>
            <a:r>
              <a:rPr lang="en-US" sz="800" dirty="0"/>
              <a:t> (2000); DNV, </a:t>
            </a:r>
            <a:r>
              <a:rPr lang="en-US" sz="800" dirty="0">
                <a:hlinkClick r:id="rId110"/>
              </a:rPr>
              <a:t>Energy Transition Outlook</a:t>
            </a:r>
            <a:r>
              <a:rPr lang="en-US" sz="800" dirty="0"/>
              <a:t> (2024); Lazard, </a:t>
            </a:r>
            <a:r>
              <a:rPr lang="en-US" sz="800" dirty="0">
                <a:hlinkClick r:id="rId111"/>
              </a:rPr>
              <a:t>LCOE</a:t>
            </a:r>
            <a:r>
              <a:rPr lang="en-US" sz="800" dirty="0"/>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12"/>
              </a:rPr>
              <a:t>Gernot Wagner</a:t>
            </a:r>
            <a:r>
              <a:rPr lang="en-US" sz="800" dirty="0">
                <a:solidFill>
                  <a:srgbClr val="000000"/>
                </a:solidFill>
              </a:rPr>
              <a:t>. </a:t>
            </a:r>
            <a:r>
              <a:rPr lang="en-US" sz="800" dirty="0">
                <a:solidFill>
                  <a:srgbClr val="000000"/>
                </a:solidFill>
                <a:hlinkClick r:id="rId1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14"/>
              </a:rPr>
              <a:t>Reconsidering Wind</a:t>
            </a:r>
            <a:r>
              <a:rPr lang="en-US" sz="800" dirty="0">
                <a:solidFill>
                  <a:srgbClr val="000000"/>
                </a:solidFill>
              </a:rPr>
              <a:t>” (5 March 2025).</a:t>
            </a:r>
          </a:p>
        </p:txBody>
      </p:sp>
      <p:sp>
        <p:nvSpPr>
          <p:cNvPr id="28" name="TextBox 8">
            <a:extLst>
              <a:ext uri="{FF2B5EF4-FFF2-40B4-BE49-F238E27FC236}">
                <a16:creationId xmlns:a16="http://schemas.microsoft.com/office/drawing/2014/main" id="{383A4BE7-A9A9-791D-C3FE-829A3C8A3C31}"/>
              </a:ext>
            </a:extLst>
          </p:cNvPr>
          <p:cNvSpPr txBox="1"/>
          <p:nvPr/>
        </p:nvSpPr>
        <p:spPr bwMode="gray">
          <a:xfrm>
            <a:off x="9115425" y="1554480"/>
            <a:ext cx="2479675" cy="3821559"/>
          </a:xfrm>
          <a:prstGeom prst="rect">
            <a:avLst/>
          </a:prstGeom>
          <a:solidFill>
            <a:srgbClr val="E3E8EE"/>
          </a:solidFill>
        </p:spPr>
        <p:txBody>
          <a:bodyPr wrap="square" lIns="137160" tIns="137160" rIns="274320" bIns="137160" rtlCol="0" anchor="t">
            <a:spAutoFit/>
          </a:bodyPr>
          <a:lstStyle/>
          <a:p>
            <a:pPr marL="0" indent="0">
              <a:spcAft>
                <a:spcPts val="600"/>
              </a:spcAft>
              <a:buNone/>
            </a:pPr>
            <a:r>
              <a:rPr lang="en-US" sz="1250" b="1" dirty="0"/>
              <a:t>Observations</a:t>
            </a:r>
            <a:endParaRPr lang="en-US" sz="1250" dirty="0"/>
          </a:p>
          <a:p>
            <a:pPr>
              <a:spcBef>
                <a:spcPts val="0"/>
              </a:spcBef>
              <a:spcAft>
                <a:spcPts val="400"/>
              </a:spcAft>
            </a:pPr>
            <a:r>
              <a:rPr lang="en-US" sz="1050" dirty="0"/>
              <a:t>Modern wind power adoption was motivated by the </a:t>
            </a:r>
            <a:r>
              <a:rPr lang="en-US" sz="1050" b="1" dirty="0"/>
              <a:t>OPEC crisis in the 1970s.</a:t>
            </a:r>
          </a:p>
          <a:p>
            <a:pPr>
              <a:spcBef>
                <a:spcPts val="0"/>
              </a:spcBef>
              <a:spcAft>
                <a:spcPts val="400"/>
              </a:spcAft>
            </a:pPr>
            <a:r>
              <a:rPr lang="en-US" sz="1050" dirty="0"/>
              <a:t>Between 2010 and 2023, the </a:t>
            </a:r>
            <a:r>
              <a:rPr lang="en-US" sz="1050" b="1" dirty="0"/>
              <a:t>onshore LCOE fell by 70%, </a:t>
            </a:r>
            <a:r>
              <a:rPr lang="en-US" sz="1050" dirty="0"/>
              <a:t>from USD $107/MWh to $33/MWh.</a:t>
            </a:r>
          </a:p>
          <a:p>
            <a:pPr>
              <a:spcBef>
                <a:spcPts val="0"/>
              </a:spcBef>
              <a:spcAft>
                <a:spcPts val="400"/>
              </a:spcAft>
            </a:pPr>
            <a:r>
              <a:rPr lang="en-US" sz="1050" b="1" dirty="0"/>
              <a:t>Offshore LCOE fell by around 60%,</a:t>
            </a:r>
            <a:r>
              <a:rPr lang="en-US" sz="1050" dirty="0"/>
              <a:t> from $197/MWh to $75/MWh. </a:t>
            </a:r>
            <a:endParaRPr lang="en-US" sz="1050" dirty="0">
              <a:cs typeface="Arial"/>
            </a:endParaRPr>
          </a:p>
          <a:p>
            <a:pPr>
              <a:spcBef>
                <a:spcPts val="0"/>
              </a:spcBef>
              <a:spcAft>
                <a:spcPts val="400"/>
              </a:spcAft>
            </a:pPr>
            <a:r>
              <a:rPr lang="en-US" altLang="zh-CN" sz="1050" b="1" dirty="0"/>
              <a:t>The learning curve is by far steepest for solar PV,</a:t>
            </a:r>
            <a:r>
              <a:rPr lang="en-US" altLang="zh-CN" sz="1050" dirty="0"/>
              <a:t> which saw the LCOE drop from ~$450/MWh in 2010 to $35/MWh in 2023.</a:t>
            </a:r>
            <a:endParaRPr lang="en-US" altLang="zh-CN" sz="1050" dirty="0">
              <a:cs typeface="Arial"/>
            </a:endParaRPr>
          </a:p>
          <a:p>
            <a:pPr>
              <a:spcBef>
                <a:spcPts val="0"/>
              </a:spcBef>
              <a:spcAft>
                <a:spcPts val="400"/>
              </a:spcAft>
            </a:pPr>
            <a:r>
              <a:rPr lang="en-US" altLang="zh-CN" sz="1050" b="1" dirty="0"/>
              <a:t>This is likely to lead to solar PV overtaking wind as the dominant renewable in the years ahead.</a:t>
            </a:r>
          </a:p>
        </p:txBody>
      </p:sp>
      <p:sp>
        <p:nvSpPr>
          <p:cNvPr id="349" name="TextBox 348">
            <a:extLst>
              <a:ext uri="{FF2B5EF4-FFF2-40B4-BE49-F238E27FC236}">
                <a16:creationId xmlns:a16="http://schemas.microsoft.com/office/drawing/2014/main" id="{4564885A-2FE1-885A-B14C-43F9EB40C5A9}"/>
              </a:ext>
            </a:extLst>
          </p:cNvPr>
          <p:cNvSpPr txBox="1"/>
          <p:nvPr/>
        </p:nvSpPr>
        <p:spPr bwMode="gray">
          <a:xfrm>
            <a:off x="329184" y="1557818"/>
            <a:ext cx="3289300" cy="288147"/>
          </a:xfrm>
          <a:prstGeom prst="rect">
            <a:avLst/>
          </a:prstGeom>
          <a:noFill/>
        </p:spPr>
        <p:txBody>
          <a:bodyPr wrap="square" lIns="36000" tIns="36000" rIns="36000" bIns="36000" rtlCol="0" anchor="t">
            <a:spAutoFit/>
          </a:bodyPr>
          <a:lstStyle/>
          <a:p>
            <a:pPr marL="0" indent="0">
              <a:buNone/>
            </a:pPr>
            <a:r>
              <a:rPr lang="en-US" sz="1400" b="1" dirty="0"/>
              <a:t>LCOE by technology,</a:t>
            </a:r>
            <a:r>
              <a:rPr lang="en-US" sz="1400" dirty="0"/>
              <a:t> </a:t>
            </a:r>
            <a:r>
              <a:rPr lang="en-US" sz="1400" i="1" dirty="0"/>
              <a:t>$/MWh</a:t>
            </a:r>
          </a:p>
        </p:txBody>
      </p:sp>
      <p:cxnSp>
        <p:nvCxnSpPr>
          <p:cNvPr id="350" name="btfpColumnHeaderBoxLine912903">
            <a:extLst>
              <a:ext uri="{FF2B5EF4-FFF2-40B4-BE49-F238E27FC236}">
                <a16:creationId xmlns:a16="http://schemas.microsoft.com/office/drawing/2014/main" id="{9BECF463-5B2A-1563-A5F3-D3700C393DEE}"/>
              </a:ext>
            </a:extLst>
          </p:cNvPr>
          <p:cNvCxnSpPr>
            <a:cxnSpLocks/>
          </p:cNvCxnSpPr>
          <p:nvPr/>
        </p:nvCxnSpPr>
        <p:spPr bwMode="gray">
          <a:xfrm>
            <a:off x="348457" y="1851025"/>
            <a:ext cx="82224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E97F8EB-252E-022F-2796-08C314A5232E}"/>
              </a:ext>
            </a:extLst>
          </p:cNvPr>
          <p:cNvSpPr/>
          <p:nvPr/>
        </p:nvSpPr>
        <p:spPr bwMode="gray">
          <a:xfrm>
            <a:off x="4057650" y="2144713"/>
            <a:ext cx="4430713" cy="4714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58" name="Rectangle 957">
            <a:extLst>
              <a:ext uri="{FF2B5EF4-FFF2-40B4-BE49-F238E27FC236}">
                <a16:creationId xmlns:a16="http://schemas.microsoft.com/office/drawing/2014/main" id="{295195FA-0884-9258-763F-BC2A91581A33}"/>
              </a:ext>
            </a:extLst>
          </p:cNvPr>
          <p:cNvSpPr/>
          <p:nvPr>
            <p:custDataLst>
              <p:tags r:id="rId85"/>
            </p:custDataLst>
          </p:nvPr>
        </p:nvSpPr>
        <p:spPr bwMode="auto">
          <a:xfrm>
            <a:off x="4059238" y="2144713"/>
            <a:ext cx="4429125" cy="457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734" name="Straight Connector 733">
            <a:extLst>
              <a:ext uri="{FF2B5EF4-FFF2-40B4-BE49-F238E27FC236}">
                <a16:creationId xmlns:a16="http://schemas.microsoft.com/office/drawing/2014/main" id="{43477DF6-CC77-B2D1-5D41-6E808003CA04}"/>
              </a:ext>
            </a:extLst>
          </p:cNvPr>
          <p:cNvCxnSpPr/>
          <p:nvPr>
            <p:custDataLst>
              <p:tags r:id="rId86"/>
            </p:custDataLst>
          </p:nvPr>
        </p:nvCxnSpPr>
        <p:spPr bwMode="gray">
          <a:xfrm>
            <a:off x="4116388" y="2266950"/>
            <a:ext cx="228600" cy="0"/>
          </a:xfrm>
          <a:prstGeom prst="line">
            <a:avLst/>
          </a:prstGeom>
          <a:ln w="12700" cap="rnd" cmpd="sng" algn="ctr">
            <a:solidFill>
              <a:schemeClr val="accent5"/>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5" name="Straight Connector 734">
            <a:extLst>
              <a:ext uri="{FF2B5EF4-FFF2-40B4-BE49-F238E27FC236}">
                <a16:creationId xmlns:a16="http://schemas.microsoft.com/office/drawing/2014/main" id="{9E44FFC4-58A9-1648-60B3-0C5BE8925140}"/>
              </a:ext>
            </a:extLst>
          </p:cNvPr>
          <p:cNvCxnSpPr/>
          <p:nvPr>
            <p:custDataLst>
              <p:tags r:id="rId87"/>
            </p:custDataLst>
          </p:nvPr>
        </p:nvCxnSpPr>
        <p:spPr bwMode="gray">
          <a:xfrm>
            <a:off x="4116388" y="2470150"/>
            <a:ext cx="228600" cy="0"/>
          </a:xfrm>
          <a:prstGeom prst="line">
            <a:avLst/>
          </a:prstGeom>
          <a:ln w="12700" cap="rnd" cmpd="sng" algn="ctr">
            <a:solidFill>
              <a:srgbClr val="808080"/>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6" name="Straight Connector 735">
            <a:extLst>
              <a:ext uri="{FF2B5EF4-FFF2-40B4-BE49-F238E27FC236}">
                <a16:creationId xmlns:a16="http://schemas.microsoft.com/office/drawing/2014/main" id="{7A8D6349-B56A-E418-1476-4363B1461B1A}"/>
              </a:ext>
            </a:extLst>
          </p:cNvPr>
          <p:cNvCxnSpPr/>
          <p:nvPr>
            <p:custDataLst>
              <p:tags r:id="rId88"/>
            </p:custDataLst>
          </p:nvPr>
        </p:nvCxnSpPr>
        <p:spPr bwMode="gray">
          <a:xfrm>
            <a:off x="4973638" y="2266950"/>
            <a:ext cx="228600" cy="0"/>
          </a:xfrm>
          <a:prstGeom prst="line">
            <a:avLst/>
          </a:prstGeom>
          <a:ln w="12700" cap="rnd" cmpd="sng" algn="ctr">
            <a:solidFill>
              <a:srgbClr val="DEC000"/>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7" name="Straight Connector 736">
            <a:extLst>
              <a:ext uri="{FF2B5EF4-FFF2-40B4-BE49-F238E27FC236}">
                <a16:creationId xmlns:a16="http://schemas.microsoft.com/office/drawing/2014/main" id="{AEE588FF-0544-F6DC-801E-DE762E61B0A9}"/>
              </a:ext>
            </a:extLst>
          </p:cNvPr>
          <p:cNvCxnSpPr/>
          <p:nvPr>
            <p:custDataLst>
              <p:tags r:id="rId89"/>
            </p:custDataLst>
          </p:nvPr>
        </p:nvCxnSpPr>
        <p:spPr bwMode="gray">
          <a:xfrm>
            <a:off x="4973638" y="2470150"/>
            <a:ext cx="228600" cy="0"/>
          </a:xfrm>
          <a:prstGeom prst="line">
            <a:avLst/>
          </a:prstGeom>
          <a:ln w="12700" cap="rnd" cmpd="sng" algn="ctr">
            <a:solidFill>
              <a:srgbClr val="000000"/>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8" name="Straight Connector 737">
            <a:extLst>
              <a:ext uri="{FF2B5EF4-FFF2-40B4-BE49-F238E27FC236}">
                <a16:creationId xmlns:a16="http://schemas.microsoft.com/office/drawing/2014/main" id="{5E65A69F-8016-5DED-2F88-FE5FF67C4290}"/>
              </a:ext>
            </a:extLst>
          </p:cNvPr>
          <p:cNvCxnSpPr/>
          <p:nvPr>
            <p:custDataLst>
              <p:tags r:id="rId90"/>
            </p:custDataLst>
          </p:nvPr>
        </p:nvCxnSpPr>
        <p:spPr bwMode="gray">
          <a:xfrm>
            <a:off x="5886450" y="2266950"/>
            <a:ext cx="228600" cy="0"/>
          </a:xfrm>
          <a:prstGeom prst="line">
            <a:avLst/>
          </a:prstGeom>
          <a:ln w="12700" cap="rnd" cmpd="sng" algn="ctr">
            <a:solidFill>
              <a:srgbClr val="004FDD"/>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9" name="Straight Connector 738">
            <a:extLst>
              <a:ext uri="{FF2B5EF4-FFF2-40B4-BE49-F238E27FC236}">
                <a16:creationId xmlns:a16="http://schemas.microsoft.com/office/drawing/2014/main" id="{FD3A7C71-E505-491E-19E5-716205EF9E9D}"/>
              </a:ext>
            </a:extLst>
          </p:cNvPr>
          <p:cNvCxnSpPr/>
          <p:nvPr>
            <p:custDataLst>
              <p:tags r:id="rId91"/>
            </p:custDataLst>
          </p:nvPr>
        </p:nvCxnSpPr>
        <p:spPr bwMode="gray">
          <a:xfrm>
            <a:off x="5894388" y="2470150"/>
            <a:ext cx="212725" cy="0"/>
          </a:xfrm>
          <a:prstGeom prst="line">
            <a:avLst/>
          </a:prstGeom>
          <a:ln w="28575"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0" name="Straight Connector 739">
            <a:extLst>
              <a:ext uri="{FF2B5EF4-FFF2-40B4-BE49-F238E27FC236}">
                <a16:creationId xmlns:a16="http://schemas.microsoft.com/office/drawing/2014/main" id="{872DF1C9-CB0B-DC74-34DA-292106992935}"/>
              </a:ext>
            </a:extLst>
          </p:cNvPr>
          <p:cNvCxnSpPr/>
          <p:nvPr>
            <p:custDataLst>
              <p:tags r:id="rId92"/>
            </p:custDataLst>
          </p:nvPr>
        </p:nvCxnSpPr>
        <p:spPr bwMode="gray">
          <a:xfrm>
            <a:off x="7219950" y="2266950"/>
            <a:ext cx="212725" cy="0"/>
          </a:xfrm>
          <a:prstGeom prst="line">
            <a:avLst/>
          </a:prstGeom>
          <a:ln w="28575" cap="rnd" cmpd="sng" algn="ctr">
            <a:solidFill>
              <a:srgbClr val="4C6C9C"/>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27" name="Text Placeholder 10">
            <a:extLst>
              <a:ext uri="{FF2B5EF4-FFF2-40B4-BE49-F238E27FC236}">
                <a16:creationId xmlns:a16="http://schemas.microsoft.com/office/drawing/2014/main" id="{115DFB91-512B-3844-A114-92FBEDCA92F2}"/>
              </a:ext>
            </a:extLst>
          </p:cNvPr>
          <p:cNvSpPr>
            <a:spLocks noGrp="1"/>
          </p:cNvSpPr>
          <p:nvPr>
            <p:custDataLst>
              <p:tags r:id="rId93"/>
            </p:custDataLst>
          </p:nvPr>
        </p:nvSpPr>
        <p:spPr bwMode="auto">
          <a:xfrm>
            <a:off x="4402138" y="2195513"/>
            <a:ext cx="463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F15E222-54F2-4E42-822D-DBBBB3C98E09}" type="datetime'N''u''''c''''''''''''''''''''''l''''ea''''''r'''''''''">
              <a:rPr lang="en-US" altLang="en-US" sz="1000" b="1" smtClean="0">
                <a:solidFill>
                  <a:schemeClr val="accent5"/>
                </a:solidFill>
                <a:effectLst/>
              </a:rPr>
              <a:pPr marL="0" lvl="0" indent="0">
                <a:spcBef>
                  <a:spcPct val="0"/>
                </a:spcBef>
                <a:spcAft>
                  <a:spcPct val="0"/>
                </a:spcAft>
                <a:buNone/>
              </a:pPr>
              <a:t>Nuclear</a:t>
            </a:fld>
            <a:endParaRPr lang="en-US" sz="1000" b="1" dirty="0">
              <a:solidFill>
                <a:schemeClr val="accent5"/>
              </a:solidFill>
            </a:endParaRPr>
          </a:p>
        </p:txBody>
      </p:sp>
      <p:sp>
        <p:nvSpPr>
          <p:cNvPr id="728" name="Text Placeholder 10">
            <a:extLst>
              <a:ext uri="{FF2B5EF4-FFF2-40B4-BE49-F238E27FC236}">
                <a16:creationId xmlns:a16="http://schemas.microsoft.com/office/drawing/2014/main" id="{115DFB91-512B-3844-A114-92FBEDCA92F2}"/>
              </a:ext>
            </a:extLst>
          </p:cNvPr>
          <p:cNvSpPr>
            <a:spLocks noGrp="1"/>
          </p:cNvSpPr>
          <p:nvPr>
            <p:custDataLst>
              <p:tags r:id="rId94"/>
            </p:custDataLst>
          </p:nvPr>
        </p:nvSpPr>
        <p:spPr bwMode="auto">
          <a:xfrm>
            <a:off x="4402138" y="2398713"/>
            <a:ext cx="2381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B07A995-F197-4308-82E5-CB32DF7D8D7C}" type="datetime'''''''''''''''''''''''''''G''''''''''''a''''''''s'''''''''">
              <a:rPr lang="en-US" altLang="en-US" sz="1000" b="1" smtClean="0">
                <a:solidFill>
                  <a:srgbClr val="808080"/>
                </a:solidFill>
                <a:effectLst/>
              </a:rPr>
              <a:pPr marL="0" lvl="0" indent="0">
                <a:spcBef>
                  <a:spcPct val="0"/>
                </a:spcBef>
                <a:spcAft>
                  <a:spcPct val="0"/>
                </a:spcAft>
                <a:buNone/>
              </a:pPr>
              <a:t>Gas</a:t>
            </a:fld>
            <a:endParaRPr lang="en-US" sz="1000" b="1" dirty="0">
              <a:solidFill>
                <a:srgbClr val="808080"/>
              </a:solidFill>
            </a:endParaRPr>
          </a:p>
        </p:txBody>
      </p:sp>
      <p:sp>
        <p:nvSpPr>
          <p:cNvPr id="730" name="Text Placeholder 10">
            <a:extLst>
              <a:ext uri="{FF2B5EF4-FFF2-40B4-BE49-F238E27FC236}">
                <a16:creationId xmlns:a16="http://schemas.microsoft.com/office/drawing/2014/main" id="{115DFB91-512B-3844-A114-92FBEDCA92F2}"/>
              </a:ext>
            </a:extLst>
          </p:cNvPr>
          <p:cNvSpPr>
            <a:spLocks noGrp="1"/>
          </p:cNvSpPr>
          <p:nvPr>
            <p:custDataLst>
              <p:tags r:id="rId95"/>
            </p:custDataLst>
          </p:nvPr>
        </p:nvSpPr>
        <p:spPr bwMode="auto">
          <a:xfrm>
            <a:off x="5259388" y="2195513"/>
            <a:ext cx="519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b="1" dirty="0">
                <a:solidFill>
                  <a:srgbClr val="DEC000"/>
                </a:solidFill>
                <a:effectLst/>
              </a:rPr>
              <a:t>Solar PV</a:t>
            </a:r>
            <a:endParaRPr lang="en-US" sz="1000" b="1" dirty="0">
              <a:solidFill>
                <a:srgbClr val="DEC000"/>
              </a:solidFill>
            </a:endParaRPr>
          </a:p>
        </p:txBody>
      </p:sp>
      <p:sp>
        <p:nvSpPr>
          <p:cNvPr id="732" name="Text Placeholder 10">
            <a:extLst>
              <a:ext uri="{FF2B5EF4-FFF2-40B4-BE49-F238E27FC236}">
                <a16:creationId xmlns:a16="http://schemas.microsoft.com/office/drawing/2014/main" id="{115DFB91-512B-3844-A114-92FBEDCA92F2}"/>
              </a:ext>
            </a:extLst>
          </p:cNvPr>
          <p:cNvSpPr>
            <a:spLocks noGrp="1"/>
          </p:cNvSpPr>
          <p:nvPr>
            <p:custDataLst>
              <p:tags r:id="rId96"/>
            </p:custDataLst>
          </p:nvPr>
        </p:nvSpPr>
        <p:spPr bwMode="auto">
          <a:xfrm>
            <a:off x="5259388" y="2398713"/>
            <a:ext cx="2746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5BD7954-C627-4198-8B44-68FD860F3D65}" type="datetime'''''''''''C''''''o''''''''''a''''''''''''''l'''''''''''''''''">
              <a:rPr lang="en-US" altLang="en-US" sz="1000" b="1" smtClean="0">
                <a:solidFill>
                  <a:srgbClr val="000000"/>
                </a:solidFill>
                <a:effectLst/>
              </a:rPr>
              <a:pPr marL="0" lvl="0" indent="0">
                <a:spcBef>
                  <a:spcPct val="0"/>
                </a:spcBef>
                <a:spcAft>
                  <a:spcPct val="0"/>
                </a:spcAft>
                <a:buNone/>
              </a:pPr>
              <a:t>Coal</a:t>
            </a:fld>
            <a:endParaRPr lang="en-US" sz="1000" b="1" dirty="0">
              <a:solidFill>
                <a:srgbClr val="000000"/>
              </a:solidFill>
            </a:endParaRPr>
          </a:p>
        </p:txBody>
      </p:sp>
      <p:sp>
        <p:nvSpPr>
          <p:cNvPr id="726" name="Text Placeholder 10">
            <a:extLst>
              <a:ext uri="{FF2B5EF4-FFF2-40B4-BE49-F238E27FC236}">
                <a16:creationId xmlns:a16="http://schemas.microsoft.com/office/drawing/2014/main" id="{115DFB91-512B-3844-A114-92FBEDCA92F2}"/>
              </a:ext>
            </a:extLst>
          </p:cNvPr>
          <p:cNvSpPr>
            <a:spLocks noGrp="1"/>
          </p:cNvSpPr>
          <p:nvPr>
            <p:custDataLst>
              <p:tags r:id="rId97"/>
            </p:custDataLst>
          </p:nvPr>
        </p:nvSpPr>
        <p:spPr bwMode="auto">
          <a:xfrm>
            <a:off x="6172200" y="2195513"/>
            <a:ext cx="366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b="1" dirty="0">
                <a:solidFill>
                  <a:srgbClr val="1C58C5"/>
                </a:solidFill>
                <a:effectLst/>
              </a:rPr>
              <a:t>Hydro</a:t>
            </a:r>
            <a:endParaRPr lang="en-US" sz="1000" b="1" dirty="0">
              <a:solidFill>
                <a:srgbClr val="1C58C5"/>
              </a:solidFill>
            </a:endParaRPr>
          </a:p>
        </p:txBody>
      </p:sp>
      <p:sp>
        <p:nvSpPr>
          <p:cNvPr id="729" name="Text Placeholder 10">
            <a:extLst>
              <a:ext uri="{FF2B5EF4-FFF2-40B4-BE49-F238E27FC236}">
                <a16:creationId xmlns:a16="http://schemas.microsoft.com/office/drawing/2014/main" id="{115DFB91-512B-3844-A114-92FBEDCA92F2}"/>
              </a:ext>
            </a:extLst>
          </p:cNvPr>
          <p:cNvSpPr>
            <a:spLocks noGrp="1"/>
          </p:cNvSpPr>
          <p:nvPr>
            <p:custDataLst>
              <p:tags r:id="rId98"/>
            </p:custDataLst>
          </p:nvPr>
        </p:nvSpPr>
        <p:spPr bwMode="auto">
          <a:xfrm>
            <a:off x="6172200" y="2398713"/>
            <a:ext cx="931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b="1" dirty="0">
                <a:solidFill>
                  <a:srgbClr val="9DB1CF"/>
                </a:solidFill>
                <a:effectLst/>
              </a:rPr>
              <a:t>Wind (onshore)</a:t>
            </a:r>
            <a:endParaRPr lang="en-US" sz="1000" b="1" dirty="0">
              <a:solidFill>
                <a:srgbClr val="9DB1CF"/>
              </a:solidFill>
            </a:endParaRPr>
          </a:p>
        </p:txBody>
      </p:sp>
      <p:sp>
        <p:nvSpPr>
          <p:cNvPr id="725" name="Text Placeholder 10">
            <a:extLst>
              <a:ext uri="{FF2B5EF4-FFF2-40B4-BE49-F238E27FC236}">
                <a16:creationId xmlns:a16="http://schemas.microsoft.com/office/drawing/2014/main" id="{115DFB91-512B-3844-A114-92FBEDCA92F2}"/>
              </a:ext>
            </a:extLst>
          </p:cNvPr>
          <p:cNvSpPr>
            <a:spLocks noGrp="1"/>
          </p:cNvSpPr>
          <p:nvPr>
            <p:custDataLst>
              <p:tags r:id="rId99"/>
            </p:custDataLst>
          </p:nvPr>
        </p:nvSpPr>
        <p:spPr bwMode="auto">
          <a:xfrm>
            <a:off x="7497763" y="2195513"/>
            <a:ext cx="9398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b="1" dirty="0">
                <a:solidFill>
                  <a:srgbClr val="4C6C9C"/>
                </a:solidFill>
                <a:effectLst/>
              </a:rPr>
              <a:t>Wind (offshore)</a:t>
            </a:r>
            <a:endParaRPr lang="en-US" sz="1000" b="1" dirty="0">
              <a:solidFill>
                <a:srgbClr val="4C6C9C"/>
              </a:solidFill>
            </a:endParaRPr>
          </a:p>
        </p:txBody>
      </p:sp>
    </p:spTree>
    <p:custDataLst>
      <p:tags r:id="rId2"/>
    </p:custDataLst>
    <p:extLst>
      <p:ext uri="{BB962C8B-B14F-4D97-AF65-F5344CB8AC3E}">
        <p14:creationId xmlns:p14="http://schemas.microsoft.com/office/powerpoint/2010/main" val="65144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661285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 name="think-cell Slide" r:id="rId42" imgW="592" imgH="591" progId="TCLayout.ActiveDocument.1">
                  <p:embed/>
                </p:oleObj>
              </mc:Choice>
              <mc:Fallback>
                <p:oleObj name="think-cell Slide" r:id="rId42" imgW="592" imgH="591" progId="TCLayout.ActiveDocument.1">
                  <p:embed/>
                  <p:pic>
                    <p:nvPicPr>
                      <p:cNvPr id="7" name="think-cell data - do not delete" hidden="1"/>
                      <p:cNvPicPr/>
                      <p:nvPr/>
                    </p:nvPicPr>
                    <p:blipFill>
                      <a:blip r:embed="rId43"/>
                      <a:stretch>
                        <a:fillRect/>
                      </a:stretch>
                    </p:blipFill>
                    <p:spPr>
                      <a:xfrm>
                        <a:off x="1588" y="1588"/>
                        <a:ext cx="1588" cy="1588"/>
                      </a:xfrm>
                      <a:prstGeom prst="rect">
                        <a:avLst/>
                      </a:prstGeom>
                    </p:spPr>
                  </p:pic>
                </p:oleObj>
              </mc:Fallback>
            </mc:AlternateContent>
          </a:graphicData>
        </a:graphic>
      </p:graphicFrame>
      <p:grpSp>
        <p:nvGrpSpPr>
          <p:cNvPr id="222" name="Group 221">
            <a:extLst>
              <a:ext uri="{FF2B5EF4-FFF2-40B4-BE49-F238E27FC236}">
                <a16:creationId xmlns:a16="http://schemas.microsoft.com/office/drawing/2014/main" id="{CA31A9AB-0B7B-1AED-F431-91D3ABE20476}"/>
              </a:ext>
            </a:extLst>
          </p:cNvPr>
          <p:cNvGrpSpPr/>
          <p:nvPr/>
        </p:nvGrpSpPr>
        <p:grpSpPr>
          <a:xfrm>
            <a:off x="1497013" y="2368550"/>
            <a:ext cx="5008563" cy="1566863"/>
            <a:chOff x="795601" y="2301875"/>
            <a:chExt cx="5263622" cy="1822450"/>
          </a:xfrm>
        </p:grpSpPr>
        <p:sp>
          <p:nvSpPr>
            <p:cNvPr id="1473" name="Rectangle 1472">
              <a:extLst>
                <a:ext uri="{FF2B5EF4-FFF2-40B4-BE49-F238E27FC236}">
                  <a16:creationId xmlns:a16="http://schemas.microsoft.com/office/drawing/2014/main" id="{18185C42-38F7-A326-DC96-E6BFB51BBA02}"/>
                </a:ext>
              </a:extLst>
            </p:cNvPr>
            <p:cNvSpPr/>
            <p:nvPr/>
          </p:nvSpPr>
          <p:spPr bwMode="gray">
            <a:xfrm>
              <a:off x="795601" y="2914650"/>
              <a:ext cx="2961445" cy="1209675"/>
            </a:xfrm>
            <a:prstGeom prst="rect">
              <a:avLst/>
            </a:prstGeom>
            <a:solidFill>
              <a:srgbClr val="C5EEFF">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900">
                  <a:solidFill>
                    <a:schemeClr val="accent1"/>
                  </a:solidFill>
                </a:rPr>
                <a:t>1982-05 LR: </a:t>
              </a:r>
              <a:r>
                <a:rPr lang="en-US" sz="900" b="1">
                  <a:solidFill>
                    <a:schemeClr val="accent1"/>
                  </a:solidFill>
                </a:rPr>
                <a:t>16%</a:t>
              </a:r>
            </a:p>
          </p:txBody>
        </p:sp>
        <p:sp>
          <p:nvSpPr>
            <p:cNvPr id="1474" name="Rectangle 1473">
              <a:extLst>
                <a:ext uri="{FF2B5EF4-FFF2-40B4-BE49-F238E27FC236}">
                  <a16:creationId xmlns:a16="http://schemas.microsoft.com/office/drawing/2014/main" id="{1183D6B6-E834-D7B4-DC7C-D41081B3B7D8}"/>
                </a:ext>
              </a:extLst>
            </p:cNvPr>
            <p:cNvSpPr/>
            <p:nvPr/>
          </p:nvSpPr>
          <p:spPr bwMode="gray">
            <a:xfrm>
              <a:off x="3760315" y="2914650"/>
              <a:ext cx="1099551" cy="1209675"/>
            </a:xfrm>
            <a:prstGeom prst="rect">
              <a:avLst/>
            </a:prstGeom>
            <a:solidFill>
              <a:schemeClr val="accent6">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marL="0" indent="0" algn="ctr">
                <a:buNone/>
              </a:pPr>
              <a:r>
                <a:rPr lang="en-US" sz="900">
                  <a:solidFill>
                    <a:schemeClr val="accent6"/>
                  </a:solidFill>
                </a:rPr>
                <a:t>2005-15 LR: </a:t>
              </a:r>
              <a:r>
                <a:rPr lang="en-US" sz="900" b="1">
                  <a:solidFill>
                    <a:schemeClr val="accent6"/>
                  </a:solidFill>
                </a:rPr>
                <a:t>10%</a:t>
              </a:r>
            </a:p>
          </p:txBody>
        </p:sp>
        <p:sp>
          <p:nvSpPr>
            <p:cNvPr id="1475" name="Rectangle 1474">
              <a:extLst>
                <a:ext uri="{FF2B5EF4-FFF2-40B4-BE49-F238E27FC236}">
                  <a16:creationId xmlns:a16="http://schemas.microsoft.com/office/drawing/2014/main" id="{8B6FB742-C011-B0EA-7F15-CC65CAD50243}"/>
                </a:ext>
              </a:extLst>
            </p:cNvPr>
            <p:cNvSpPr/>
            <p:nvPr/>
          </p:nvSpPr>
          <p:spPr bwMode="gray">
            <a:xfrm>
              <a:off x="4859866" y="2914650"/>
              <a:ext cx="1191685" cy="1209675"/>
            </a:xfrm>
            <a:prstGeom prst="rect">
              <a:avLst/>
            </a:prstGeom>
            <a:solidFill>
              <a:schemeClr val="accent5">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marL="0" indent="0" algn="ctr">
                <a:buNone/>
              </a:pPr>
              <a:r>
                <a:rPr lang="en-US" sz="900">
                  <a:solidFill>
                    <a:schemeClr val="accent5"/>
                  </a:solidFill>
                </a:rPr>
                <a:t>2015-23 LR: </a:t>
              </a:r>
              <a:r>
                <a:rPr lang="en-US" sz="900" b="1">
                  <a:solidFill>
                    <a:schemeClr val="accent5"/>
                  </a:solidFill>
                </a:rPr>
                <a:t>15%</a:t>
              </a:r>
            </a:p>
          </p:txBody>
        </p:sp>
        <p:sp>
          <p:nvSpPr>
            <p:cNvPr id="1476" name="Rectangle 1475">
              <a:extLst>
                <a:ext uri="{FF2B5EF4-FFF2-40B4-BE49-F238E27FC236}">
                  <a16:creationId xmlns:a16="http://schemas.microsoft.com/office/drawing/2014/main" id="{A8FDCB4A-E283-F972-9770-52009358E811}"/>
                </a:ext>
              </a:extLst>
            </p:cNvPr>
            <p:cNvSpPr/>
            <p:nvPr/>
          </p:nvSpPr>
          <p:spPr bwMode="gray">
            <a:xfrm>
              <a:off x="803275" y="2301875"/>
              <a:ext cx="5255948" cy="619125"/>
            </a:xfrm>
            <a:prstGeom prst="rect">
              <a:avLst/>
            </a:prstGeom>
            <a:solidFill>
              <a:schemeClr val="accent3">
                <a:lumMod val="20000"/>
                <a:lumOff val="80000"/>
                <a:alpha val="5019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900">
                  <a:solidFill>
                    <a:schemeClr val="accent3"/>
                  </a:solidFill>
                </a:rPr>
                <a:t>1982-23 LR: </a:t>
              </a:r>
              <a:r>
                <a:rPr lang="en-US" sz="900" b="1">
                  <a:solidFill>
                    <a:schemeClr val="accent3"/>
                  </a:solidFill>
                </a:rPr>
                <a:t>15%</a:t>
              </a:r>
            </a:p>
          </p:txBody>
        </p:sp>
      </p:grpSp>
      <p:graphicFrame>
        <p:nvGraphicFramePr>
          <p:cNvPr id="25" name="Chart 24">
            <a:extLst>
              <a:ext uri="{FF2B5EF4-FFF2-40B4-BE49-F238E27FC236}">
                <a16:creationId xmlns:a16="http://schemas.microsoft.com/office/drawing/2014/main" id="{C2301DD2-E7E2-519A-0459-93BC79B062A6}"/>
              </a:ext>
            </a:extLst>
          </p:cNvPr>
          <p:cNvGraphicFramePr/>
          <p:nvPr>
            <p:custDataLst>
              <p:tags r:id="rId4"/>
            </p:custDataLst>
            <p:extLst>
              <p:ext uri="{D42A27DB-BD31-4B8C-83A1-F6EECF244321}">
                <p14:modId xmlns:p14="http://schemas.microsoft.com/office/powerpoint/2010/main" val="1018866522"/>
              </p:ext>
            </p:extLst>
          </p:nvPr>
        </p:nvGraphicFramePr>
        <p:xfrm>
          <a:off x="1143000" y="2281238"/>
          <a:ext cx="5764213" cy="2079625"/>
        </p:xfrm>
        <a:graphic>
          <a:graphicData uri="http://schemas.openxmlformats.org/drawingml/2006/chart">
            <c:chart xmlns:c="http://schemas.openxmlformats.org/drawingml/2006/chart" xmlns:r="http://schemas.openxmlformats.org/officeDocument/2006/relationships" r:id="rId44"/>
          </a:graphicData>
        </a:graphic>
      </p:graphicFrame>
      <p:sp>
        <p:nvSpPr>
          <p:cNvPr id="149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1173163" y="38274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14EFA65-1C2C-498C-A536-6F44748F2C76}" type="datetime'''''''''''''''''''1''''''''''''''''''''''''0'''''''''''''">
              <a:rPr lang="en-US" altLang="en-US" sz="1200" smtClean="0"/>
              <a:pPr marL="0" lvl="0" indent="0" algn="r">
                <a:spcBef>
                  <a:spcPct val="0"/>
                </a:spcBef>
                <a:spcAft>
                  <a:spcPct val="0"/>
                </a:spcAft>
                <a:buNone/>
              </a:pPr>
              <a:t>10</a:t>
            </a:fld>
            <a:endParaRPr lang="en-US" sz="1200"/>
          </a:p>
        </p:txBody>
      </p:sp>
      <p:sp>
        <p:nvSpPr>
          <p:cNvPr id="149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1089025" y="304958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673142-8F26-49FC-9E4D-5E1701562DEC}" type="datetime'''''''''''''''''''''''''''''''''10''''''''0'''''''''''''''">
              <a:rPr lang="en-US" altLang="en-US" sz="1200" smtClean="0"/>
              <a:pPr marL="0" lvl="0" indent="0" algn="r">
                <a:spcBef>
                  <a:spcPct val="0"/>
                </a:spcBef>
                <a:spcAft>
                  <a:spcPct val="0"/>
                </a:spcAft>
                <a:buNone/>
              </a:pPr>
              <a:t>100</a:t>
            </a:fld>
            <a:endParaRPr lang="en-US" sz="1200"/>
          </a:p>
        </p:txBody>
      </p:sp>
      <p:sp>
        <p:nvSpPr>
          <p:cNvPr id="149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962025" y="22733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A2FA06-13B4-464E-97BD-89B5D867BB53}" type="datetime'''''''''''''''''''''''''''1''.0''''''''''''''''00'">
              <a:rPr lang="en-US" altLang="en-US" sz="1200" smtClean="0"/>
              <a:pPr marL="0" lvl="0" indent="0" algn="r">
                <a:spcBef>
                  <a:spcPct val="0"/>
                </a:spcBef>
                <a:spcAft>
                  <a:spcPct val="0"/>
                </a:spcAft>
                <a:buNone/>
              </a:pPr>
              <a:t>1.000</a:t>
            </a:fld>
            <a:endParaRPr lang="en-US" sz="1200"/>
          </a:p>
        </p:txBody>
      </p:sp>
      <p:sp>
        <p:nvSpPr>
          <p:cNvPr id="146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6708775" y="38274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F4B7524-1E39-4424-AFA7-564B23DAA503}" type="datetime'''''''10'''''''''''''''''">
              <a:rPr lang="en-US" altLang="en-US" sz="1200" smtClean="0">
                <a:solidFill>
                  <a:schemeClr val="accent1"/>
                </a:solidFill>
                <a:effectLst/>
              </a:rPr>
              <a:pPr marL="0" lvl="0" indent="0">
                <a:spcBef>
                  <a:spcPct val="0"/>
                </a:spcBef>
                <a:spcAft>
                  <a:spcPct val="0"/>
                </a:spcAft>
                <a:buNone/>
              </a:pPr>
              <a:t>10</a:t>
            </a:fld>
            <a:endParaRPr lang="en-US" sz="1200">
              <a:solidFill>
                <a:schemeClr val="accent1"/>
              </a:solidFill>
            </a:endParaRPr>
          </a:p>
        </p:txBody>
      </p:sp>
      <p:sp>
        <p:nvSpPr>
          <p:cNvPr id="146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6708775" y="351631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F704A9C-C42D-4311-9DAA-AC949028F7C5}" type="datetime'''''''''''''''''''''1''0''''''''''''''''''0'''">
              <a:rPr lang="en-US" altLang="en-US" sz="1200" smtClean="0">
                <a:solidFill>
                  <a:schemeClr val="accent1"/>
                </a:solidFill>
                <a:effectLst/>
              </a:rPr>
              <a:pPr marL="0" lvl="0" indent="0">
                <a:spcBef>
                  <a:spcPct val="0"/>
                </a:spcBef>
                <a:spcAft>
                  <a:spcPct val="0"/>
                </a:spcAft>
                <a:buNone/>
              </a:pPr>
              <a:t>100</a:t>
            </a:fld>
            <a:endParaRPr lang="en-US" sz="1200">
              <a:solidFill>
                <a:schemeClr val="accent1"/>
              </a:solidFill>
            </a:endParaRPr>
          </a:p>
        </p:txBody>
      </p:sp>
      <p:sp>
        <p:nvSpPr>
          <p:cNvPr id="146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6708775" y="3205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69A63C8-0586-4A2E-AD87-ADA89F4FAAD8}" type="datetime'''1''''''''''''''''''''''''''''''''''.0''00'''''''''''''''''">
              <a:rPr lang="en-US" altLang="en-US" sz="1200" smtClean="0">
                <a:solidFill>
                  <a:schemeClr val="accent1"/>
                </a:solidFill>
                <a:effectLst/>
              </a:rPr>
              <a:pPr marL="0" lvl="0" indent="0">
                <a:spcBef>
                  <a:spcPct val="0"/>
                </a:spcBef>
                <a:spcAft>
                  <a:spcPct val="0"/>
                </a:spcAft>
                <a:buNone/>
              </a:pPr>
              <a:t>1.000</a:t>
            </a:fld>
            <a:endParaRPr lang="en-US" sz="1200">
              <a:solidFill>
                <a:schemeClr val="accent1"/>
              </a:solidFill>
            </a:endParaRPr>
          </a:p>
        </p:txBody>
      </p:sp>
      <p:sp>
        <p:nvSpPr>
          <p:cNvPr id="146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6708775" y="2894013"/>
            <a:ext cx="463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7DBD50F-699F-43C8-B11E-1FEA9FFDBB7A}" type="datetime'''1''''''0.''0''''''''''''''0''''''''''''''''0'">
              <a:rPr lang="en-US" altLang="en-US" sz="1200" smtClean="0">
                <a:solidFill>
                  <a:schemeClr val="accent1"/>
                </a:solidFill>
                <a:effectLst/>
              </a:rPr>
              <a:pPr marL="0" lvl="0" indent="0">
                <a:spcBef>
                  <a:spcPct val="0"/>
                </a:spcBef>
                <a:spcAft>
                  <a:spcPct val="0"/>
                </a:spcAft>
                <a:buNone/>
              </a:pPr>
              <a:t>10.000</a:t>
            </a:fld>
            <a:endParaRPr lang="en-US" sz="1200">
              <a:solidFill>
                <a:schemeClr val="accent1"/>
              </a:solidFill>
            </a:endParaRPr>
          </a:p>
        </p:txBody>
      </p:sp>
      <p:sp>
        <p:nvSpPr>
          <p:cNvPr id="1435"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708775" y="2582863"/>
            <a:ext cx="547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9455A53-BFF0-437F-80BC-909AC650A176}" type="datetime'1''''''''''''''0''''''''''''''''''0''''.''''''''0''00'''">
              <a:rPr lang="en-US" altLang="en-US" sz="1200" smtClean="0">
                <a:solidFill>
                  <a:schemeClr val="accent1"/>
                </a:solidFill>
                <a:effectLst/>
              </a:rPr>
              <a:pPr marL="0" lvl="0" indent="0">
                <a:spcBef>
                  <a:spcPct val="0"/>
                </a:spcBef>
                <a:spcAft>
                  <a:spcPct val="0"/>
                </a:spcAft>
                <a:buNone/>
              </a:pPr>
              <a:t>100.000</a:t>
            </a:fld>
            <a:endParaRPr lang="en-US" sz="1200">
              <a:solidFill>
                <a:schemeClr val="accent1"/>
              </a:solidFill>
            </a:endParaRPr>
          </a:p>
        </p:txBody>
      </p:sp>
      <p:sp>
        <p:nvSpPr>
          <p:cNvPr id="145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708775" y="2273300"/>
            <a:ext cx="674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8F17CB5-30B8-48FB-8C32-D37AC3627570}" type="datetime'''''''''''1''''''''''.0''00.''''''''0''''''00'''''''">
              <a:rPr lang="en-US" altLang="en-US" sz="1200" smtClean="0">
                <a:solidFill>
                  <a:schemeClr val="accent1"/>
                </a:solidFill>
                <a:effectLst/>
              </a:rPr>
              <a:pPr marL="0" lvl="0" indent="0">
                <a:spcBef>
                  <a:spcPct val="0"/>
                </a:spcBef>
                <a:spcAft>
                  <a:spcPct val="0"/>
                </a:spcAft>
                <a:buNone/>
              </a:pPr>
              <a:t>1.000.000</a:t>
            </a:fld>
            <a:endParaRPr lang="en-US" sz="1200">
              <a:solidFill>
                <a:schemeClr val="accent1"/>
              </a:solidFill>
            </a:endParaRPr>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973138" y="1947863"/>
            <a:ext cx="1041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effectLst/>
              </a:rPr>
              <a:t>LCOE ($/MWh)</a:t>
            </a:r>
            <a:endParaRPr lang="en-US" sz="1200"/>
          </a:p>
        </p:txBody>
      </p:sp>
      <p:sp>
        <p:nvSpPr>
          <p:cNvPr id="1530"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5765800" y="1947863"/>
            <a:ext cx="1581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solidFill>
                  <a:schemeClr val="accent1"/>
                </a:solidFill>
                <a:effectLst/>
              </a:rPr>
              <a:t>Installed capacity (MW)</a:t>
            </a:r>
            <a:endParaRPr lang="en-US" sz="1200">
              <a:solidFill>
                <a:schemeClr val="accent1"/>
              </a:solidFill>
            </a:endParaRPr>
          </a:p>
        </p:txBody>
      </p:sp>
      <p:sp>
        <p:nvSpPr>
          <p:cNvPr id="6" name="Title 5"/>
          <p:cNvSpPr>
            <a:spLocks noGrp="1"/>
          </p:cNvSpPr>
          <p:nvPr>
            <p:ph type="title"/>
          </p:nvPr>
        </p:nvSpPr>
        <p:spPr/>
        <p:txBody>
          <a:bodyPr vert="horz">
            <a:noAutofit/>
          </a:bodyPr>
          <a:lstStyle/>
          <a:p>
            <a:r>
              <a:rPr lang="en-US" dirty="0"/>
              <a:t>Wind LCOE with stable learning rate of 15% for over four decades, driven by improving technology and economies of scale</a:t>
            </a:r>
          </a:p>
        </p:txBody>
      </p:sp>
      <p:sp>
        <p:nvSpPr>
          <p:cNvPr id="245" name="btfpNotesBox962619"/>
          <p:cNvSpPr txBox="1"/>
          <p:nvPr>
            <p:custDataLst>
              <p:tags r:id="rId16"/>
            </p:custDataLst>
          </p:nvPr>
        </p:nvSpPr>
        <p:spPr bwMode="gray">
          <a:xfrm>
            <a:off x="330200" y="6419088"/>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Learning rate defined as the % decrease in normalized LCOE for doubling of capacity. (**) </a:t>
            </a:r>
            <a:r>
              <a:rPr lang="en-US" sz="800" dirty="0"/>
              <a:t>Normalized LCOE controls for exogenous influences by excluding regional, economic, and policy factors.</a:t>
            </a:r>
            <a:endParaRPr lang="en-US" sz="800" dirty="0">
              <a:solidFill>
                <a:srgbClr val="000000"/>
              </a:solidFill>
            </a:endParaRPr>
          </a:p>
          <a:p>
            <a:pPr marL="0" indent="0">
              <a:spcBef>
                <a:spcPts val="0"/>
              </a:spcBef>
              <a:buNone/>
            </a:pPr>
            <a:r>
              <a:rPr lang="en-US" sz="800" dirty="0">
                <a:solidFill>
                  <a:srgbClr val="000000"/>
                </a:solidFill>
              </a:rPr>
              <a:t>Sources: Bolinger et al., </a:t>
            </a:r>
            <a:r>
              <a:rPr lang="en-US" sz="800" dirty="0">
                <a:solidFill>
                  <a:srgbClr val="000000"/>
                </a:solidFill>
                <a:hlinkClick r:id="rId45"/>
              </a:rPr>
              <a:t>Levelized cost-based learning analysis utility-scale wind and solar in US</a:t>
            </a:r>
            <a:r>
              <a:rPr lang="en-US" sz="800" dirty="0">
                <a:solidFill>
                  <a:srgbClr val="000000"/>
                </a:solidFill>
              </a:rPr>
              <a:t> (2022); IRENA, </a:t>
            </a:r>
            <a:r>
              <a:rPr lang="en-US" sz="800" dirty="0">
                <a:solidFill>
                  <a:srgbClr val="000000"/>
                </a:solidFill>
                <a:hlinkClick r:id="rId46"/>
              </a:rPr>
              <a:t>Renewable Power Generation Costs</a:t>
            </a:r>
            <a:r>
              <a:rPr lang="en-US" sz="800" dirty="0">
                <a:solidFill>
                  <a:srgbClr val="000000"/>
                </a:solidFill>
              </a:rPr>
              <a:t> (2023); NREL, </a:t>
            </a:r>
            <a:r>
              <a:rPr lang="en-US" sz="800" dirty="0">
                <a:solidFill>
                  <a:srgbClr val="000000"/>
                </a:solidFill>
                <a:hlinkClick r:id="rId47"/>
              </a:rPr>
              <a:t>Cost of Wind Energy Review</a:t>
            </a:r>
            <a:r>
              <a:rPr lang="en-US" sz="800" dirty="0">
                <a:solidFill>
                  <a:srgbClr val="000000"/>
                </a:solidFill>
              </a:rPr>
              <a:t> (2022).</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48"/>
              </a:rPr>
              <a:t>Gernot Wagner</a:t>
            </a:r>
            <a:r>
              <a:rPr lang="en-US" sz="800" dirty="0">
                <a:solidFill>
                  <a:srgbClr val="000000"/>
                </a:solidFill>
              </a:rPr>
              <a:t>. </a:t>
            </a:r>
            <a:r>
              <a:rPr lang="en-US" sz="800" dirty="0">
                <a:solidFill>
                  <a:srgbClr val="000000"/>
                </a:solidFill>
                <a:hlinkClick r:id="rId4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0"/>
              </a:rPr>
              <a:t>Reconsidering Wind</a:t>
            </a:r>
            <a:r>
              <a:rPr lang="en-US" sz="800" dirty="0">
                <a:solidFill>
                  <a:srgbClr val="000000"/>
                </a:solidFill>
              </a:rPr>
              <a:t>” (5 March 2025).</a:t>
            </a:r>
          </a:p>
        </p:txBody>
      </p:sp>
      <p:sp>
        <p:nvSpPr>
          <p:cNvPr id="28" name="TextBox 8">
            <a:extLst>
              <a:ext uri="{FF2B5EF4-FFF2-40B4-BE49-F238E27FC236}">
                <a16:creationId xmlns:a16="http://schemas.microsoft.com/office/drawing/2014/main" id="{297A70E9-2369-00E8-F429-333B4542BE4F}"/>
              </a:ext>
            </a:extLst>
          </p:cNvPr>
          <p:cNvSpPr txBox="1"/>
          <p:nvPr/>
        </p:nvSpPr>
        <p:spPr bwMode="gray">
          <a:xfrm>
            <a:off x="8126413" y="1554480"/>
            <a:ext cx="3522661" cy="3447098"/>
          </a:xfrm>
          <a:prstGeom prst="rect">
            <a:avLst/>
          </a:prstGeom>
          <a:solidFill>
            <a:srgbClr val="E3E8EE"/>
          </a:solidFill>
        </p:spPr>
        <p:txBody>
          <a:bodyPr wrap="square" lIns="137160" tIns="137160" rIns="274320" bIns="137160" rtlCol="0">
            <a:spAutoFit/>
          </a:bodyPr>
          <a:lstStyle/>
          <a:p>
            <a:pPr marL="0" indent="0">
              <a:spcAft>
                <a:spcPts val="600"/>
              </a:spcAft>
              <a:buNone/>
            </a:pPr>
            <a:r>
              <a:rPr lang="en-US" sz="1250" b="1" dirty="0"/>
              <a:t>Observations</a:t>
            </a:r>
            <a:endParaRPr lang="en-US" sz="1250" dirty="0"/>
          </a:p>
          <a:p>
            <a:pPr>
              <a:spcBef>
                <a:spcPts val="0"/>
              </a:spcBef>
              <a:spcAft>
                <a:spcPts val="400"/>
              </a:spcAft>
              <a:defRPr/>
            </a:pPr>
            <a:r>
              <a:rPr kumimoji="0" lang="en-US" sz="1050" b="1" i="0" u="none" strike="noStrike" kern="1200" cap="none" spc="0" normalizeH="0" baseline="0" noProof="0" dirty="0">
                <a:ln>
                  <a:noFill/>
                </a:ln>
                <a:solidFill>
                  <a:srgbClr val="000000"/>
                </a:solidFill>
                <a:effectLst/>
                <a:uLnTx/>
                <a:uFillTx/>
                <a:latin typeface="Arial"/>
              </a:rPr>
              <a:t>The normalized cost of wind energy has come down 87% since 1982 as the capacity has increased by 10,000x.</a:t>
            </a:r>
          </a:p>
          <a:p>
            <a:pPr>
              <a:spcBef>
                <a:spcPts val="0"/>
              </a:spcBef>
              <a:spcAft>
                <a:spcPts val="400"/>
              </a:spcAft>
              <a:defRPr/>
            </a:pPr>
            <a:r>
              <a:rPr lang="en-US" sz="1050" b="1" dirty="0">
                <a:solidFill>
                  <a:srgbClr val="000000"/>
                </a:solidFill>
                <a:latin typeface="Arial"/>
              </a:rPr>
              <a:t>The learning rate for wind energy for the same period is 15%, </a:t>
            </a:r>
            <a:r>
              <a:rPr lang="en-US" sz="1050" dirty="0">
                <a:solidFill>
                  <a:srgbClr val="000000"/>
                </a:solidFill>
                <a:latin typeface="Arial"/>
              </a:rPr>
              <a:t>a</a:t>
            </a:r>
            <a:r>
              <a:rPr lang="en-US" sz="1050" b="1" dirty="0">
                <a:solidFill>
                  <a:srgbClr val="000000"/>
                </a:solidFill>
                <a:latin typeface="Arial"/>
              </a:rPr>
              <a:t> </a:t>
            </a:r>
            <a:r>
              <a:rPr lang="en-US" sz="1050" dirty="0">
                <a:solidFill>
                  <a:srgbClr val="000000"/>
                </a:solidFill>
                <a:latin typeface="Arial"/>
              </a:rPr>
              <a:t>constant except for a slight decrease between 2005 and 2015.</a:t>
            </a:r>
          </a:p>
          <a:p>
            <a:pPr>
              <a:spcBef>
                <a:spcPts val="0"/>
              </a:spcBef>
              <a:spcAft>
                <a:spcPts val="400"/>
              </a:spcAft>
              <a:defRPr/>
            </a:pPr>
            <a:r>
              <a:rPr lang="en-US" sz="1050" b="1" dirty="0">
                <a:solidFill>
                  <a:srgbClr val="000000"/>
                </a:solidFill>
                <a:latin typeface="Arial"/>
              </a:rPr>
              <a:t>The overall decrease in wind energy costs is driven by innovation in turbine technologies and economies of scale.</a:t>
            </a:r>
            <a:r>
              <a:rPr lang="en-US" sz="1050" dirty="0">
                <a:solidFill>
                  <a:srgbClr val="000000"/>
                </a:solidFill>
                <a:latin typeface="Arial"/>
              </a:rPr>
              <a:t> For certain short-term decreases, the cost decline is driven by lower commodity prices or lower cost of capital (e.g., between 2008 and 2022).</a:t>
            </a:r>
          </a:p>
          <a:p>
            <a:pPr>
              <a:spcBef>
                <a:spcPts val="0"/>
              </a:spcBef>
              <a:spcAft>
                <a:spcPts val="400"/>
              </a:spcAft>
              <a:defRPr/>
            </a:pPr>
            <a:r>
              <a:rPr lang="en-US" sz="1050" b="1" dirty="0">
                <a:solidFill>
                  <a:srgbClr val="000000"/>
                </a:solidFill>
                <a:latin typeface="Arial"/>
              </a:rPr>
              <a:t>Improvements in technology are represented by the longer project life of wind projects </a:t>
            </a:r>
            <a:r>
              <a:rPr lang="en-US" sz="1050" dirty="0">
                <a:solidFill>
                  <a:srgbClr val="000000"/>
                </a:solidFill>
                <a:latin typeface="Arial"/>
              </a:rPr>
              <a:t>(30 years today vs. 20 years in the 1980s) </a:t>
            </a:r>
            <a:r>
              <a:rPr lang="en-US" sz="1050" b="1" dirty="0">
                <a:solidFill>
                  <a:srgbClr val="000000"/>
                </a:solidFill>
                <a:latin typeface="Arial"/>
              </a:rPr>
              <a:t>and increased capacity factors </a:t>
            </a:r>
            <a:r>
              <a:rPr lang="en-US" sz="1050" dirty="0">
                <a:solidFill>
                  <a:srgbClr val="000000"/>
                </a:solidFill>
                <a:latin typeface="Arial"/>
              </a:rPr>
              <a:t>(~45% today compared to ~15% in the 1980s).</a:t>
            </a:r>
            <a:endParaRPr lang="en-US" sz="1050" b="1" dirty="0"/>
          </a:p>
        </p:txBody>
      </p:sp>
      <p:sp>
        <p:nvSpPr>
          <p:cNvPr id="209" name="Rectangle 208">
            <a:extLst>
              <a:ext uri="{FF2B5EF4-FFF2-40B4-BE49-F238E27FC236}">
                <a16:creationId xmlns:a16="http://schemas.microsoft.com/office/drawing/2014/main" id="{7225B187-7B42-EA6F-944B-F2AB631F4BB6}"/>
              </a:ext>
            </a:extLst>
          </p:cNvPr>
          <p:cNvSpPr/>
          <p:nvPr>
            <p:custDataLst>
              <p:tags r:id="rId17"/>
            </p:custDataLst>
          </p:nvPr>
        </p:nvSpPr>
        <p:spPr bwMode="auto">
          <a:xfrm>
            <a:off x="2184400" y="1944688"/>
            <a:ext cx="2905125" cy="2286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34" name="Straight Connector 333">
            <a:extLst>
              <a:ext uri="{FF2B5EF4-FFF2-40B4-BE49-F238E27FC236}">
                <a16:creationId xmlns:a16="http://schemas.microsoft.com/office/drawing/2014/main" id="{9E6E7B4E-BBD5-59DB-B6E3-032FEC68A17B}"/>
              </a:ext>
            </a:extLst>
          </p:cNvPr>
          <p:cNvCxnSpPr/>
          <p:nvPr>
            <p:custDataLst>
              <p:tags r:id="rId18"/>
            </p:custDataLst>
          </p:nvPr>
        </p:nvCxnSpPr>
        <p:spPr bwMode="gray">
          <a:xfrm>
            <a:off x="2239963" y="2054225"/>
            <a:ext cx="342900" cy="0"/>
          </a:xfrm>
          <a:prstGeom prst="line">
            <a:avLst/>
          </a:prstGeom>
          <a:ln w="19050" cap="rnd" cmpd="sng" algn="ctr">
            <a:solidFill>
              <a:srgbClr val="00000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5" name="Straight Connector 334">
            <a:extLst>
              <a:ext uri="{FF2B5EF4-FFF2-40B4-BE49-F238E27FC236}">
                <a16:creationId xmlns:a16="http://schemas.microsoft.com/office/drawing/2014/main" id="{65F4CA7F-AD35-4C42-598A-3E33E8D61203}"/>
              </a:ext>
            </a:extLst>
          </p:cNvPr>
          <p:cNvCxnSpPr/>
          <p:nvPr>
            <p:custDataLst>
              <p:tags r:id="rId19"/>
            </p:custDataLst>
          </p:nvPr>
        </p:nvCxnSpPr>
        <p:spPr bwMode="gray">
          <a:xfrm>
            <a:off x="3763963" y="2054225"/>
            <a:ext cx="342900" cy="0"/>
          </a:xfrm>
          <a:prstGeom prst="line">
            <a:avLst/>
          </a:prstGeom>
          <a:ln w="19050" cap="rnd"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28" name="Text Placeholder 10">
            <a:extLst>
              <a:ext uri="{FF2B5EF4-FFF2-40B4-BE49-F238E27FC236}">
                <a16:creationId xmlns:a16="http://schemas.microsoft.com/office/drawing/2014/main" id="{F2DD6AA6-D0B3-3290-A064-0577D25C5BFE}"/>
              </a:ext>
            </a:extLst>
          </p:cNvPr>
          <p:cNvSpPr txBox="1">
            <a:spLocks/>
          </p:cNvSpPr>
          <p:nvPr>
            <p:custDataLst>
              <p:tags r:id="rId20"/>
            </p:custDataLst>
          </p:nvPr>
        </p:nvSpPr>
        <p:spPr bwMode="auto">
          <a:xfrm>
            <a:off x="2643188" y="1990725"/>
            <a:ext cx="10096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D9C2122-BA8C-4B97-AF30-11A539FAA279}" type="datetime'''''N''''o''rma''li''''z''''''''''''''''''ed ''''L''C''OE'''''">
              <a:rPr lang="en-US" altLang="en-US" sz="900" smtClean="0"/>
              <a:pPr marL="0" indent="0">
                <a:spcBef>
                  <a:spcPct val="0"/>
                </a:spcBef>
                <a:spcAft>
                  <a:spcPct val="0"/>
                </a:spcAft>
                <a:buNone/>
              </a:pPr>
              <a:t>Normalized LCOE</a:t>
            </a:fld>
            <a:r>
              <a:rPr lang="en-US" altLang="en-US" sz="900"/>
              <a:t>**</a:t>
            </a:r>
            <a:endParaRPr lang="en-US" sz="900"/>
          </a:p>
        </p:txBody>
      </p:sp>
      <p:sp>
        <p:nvSpPr>
          <p:cNvPr id="330" name="Text Placeholder 10">
            <a:extLst>
              <a:ext uri="{FF2B5EF4-FFF2-40B4-BE49-F238E27FC236}">
                <a16:creationId xmlns:a16="http://schemas.microsoft.com/office/drawing/2014/main" id="{BD6E4330-6253-8157-223D-66892F474E92}"/>
              </a:ext>
            </a:extLst>
          </p:cNvPr>
          <p:cNvSpPr txBox="1">
            <a:spLocks/>
          </p:cNvSpPr>
          <p:nvPr>
            <p:custDataLst>
              <p:tags r:id="rId21"/>
            </p:custDataLst>
          </p:nvPr>
        </p:nvSpPr>
        <p:spPr bwMode="auto">
          <a:xfrm>
            <a:off x="4167188" y="1990725"/>
            <a:ext cx="8763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CB042DE-9F1A-403C-902E-B008C0E38CDA}" type="datetime'I''''''n''''''stall''''''''''ed'' ''ca''pa''c''''''''''ity'">
              <a:rPr lang="en-US" altLang="en-US" sz="900" smtClean="0"/>
              <a:pPr marL="0" indent="0">
                <a:spcBef>
                  <a:spcPct val="0"/>
                </a:spcBef>
                <a:spcAft>
                  <a:spcPct val="0"/>
                </a:spcAft>
                <a:buNone/>
              </a:pPr>
              <a:t>Installed capacity</a:t>
            </a:fld>
            <a:endParaRPr lang="en-US" sz="900"/>
          </a:p>
        </p:txBody>
      </p:sp>
      <p:sp>
        <p:nvSpPr>
          <p:cNvPr id="1403" name="TextBox 1402">
            <a:extLst>
              <a:ext uri="{FF2B5EF4-FFF2-40B4-BE49-F238E27FC236}">
                <a16:creationId xmlns:a16="http://schemas.microsoft.com/office/drawing/2014/main" id="{63CCAF2B-9572-D19B-68D7-F05C2C68DF1D}"/>
              </a:ext>
            </a:extLst>
          </p:cNvPr>
          <p:cNvSpPr txBox="1"/>
          <p:nvPr/>
        </p:nvSpPr>
        <p:spPr bwMode="gray">
          <a:xfrm>
            <a:off x="329184" y="1554480"/>
            <a:ext cx="5963443" cy="288147"/>
          </a:xfrm>
          <a:prstGeom prst="rect">
            <a:avLst/>
          </a:prstGeom>
          <a:noFill/>
        </p:spPr>
        <p:txBody>
          <a:bodyPr wrap="square" lIns="36000" tIns="36000" rIns="36000" bIns="36000" rtlCol="0">
            <a:spAutoFit/>
          </a:bodyPr>
          <a:lstStyle/>
          <a:p>
            <a:pPr marL="0" indent="0">
              <a:buNone/>
            </a:pPr>
            <a:r>
              <a:rPr lang="en-US" sz="1400" b="1" dirty="0"/>
              <a:t>LCOE, installed capacity and learning rate (LR*)</a:t>
            </a:r>
            <a:r>
              <a:rPr lang="en-US" sz="1400" dirty="0"/>
              <a:t>, </a:t>
            </a:r>
            <a:r>
              <a:rPr lang="en-US" sz="1400" i="1" dirty="0"/>
              <a:t>1982-2023</a:t>
            </a:r>
          </a:p>
        </p:txBody>
      </p:sp>
      <p:graphicFrame>
        <p:nvGraphicFramePr>
          <p:cNvPr id="26" name="Chart 25">
            <a:extLst>
              <a:ext uri="{FF2B5EF4-FFF2-40B4-BE49-F238E27FC236}">
                <a16:creationId xmlns:a16="http://schemas.microsoft.com/office/drawing/2014/main" id="{DB097854-DB40-DEC1-2049-C2A427FE56D0}"/>
              </a:ext>
            </a:extLst>
          </p:cNvPr>
          <p:cNvGraphicFramePr/>
          <p:nvPr>
            <p:custDataLst>
              <p:tags r:id="rId22"/>
            </p:custDataLst>
            <p:extLst>
              <p:ext uri="{D42A27DB-BD31-4B8C-83A1-F6EECF244321}">
                <p14:modId xmlns:p14="http://schemas.microsoft.com/office/powerpoint/2010/main" val="3327873389"/>
              </p:ext>
            </p:extLst>
          </p:nvPr>
        </p:nvGraphicFramePr>
        <p:xfrm>
          <a:off x="1062038" y="4686300"/>
          <a:ext cx="5854700" cy="1662113"/>
        </p:xfrm>
        <a:graphic>
          <a:graphicData uri="http://schemas.openxmlformats.org/drawingml/2006/chart">
            <c:chart xmlns:c="http://schemas.openxmlformats.org/drawingml/2006/chart" xmlns:r="http://schemas.openxmlformats.org/officeDocument/2006/relationships" r:id="rId51"/>
          </a:graphicData>
        </a:graphic>
      </p:graphicFrame>
      <p:sp>
        <p:nvSpPr>
          <p:cNvPr id="1446" name="Text Placeholder 10">
            <a:extLst>
              <a:ext uri="{FF2B5EF4-FFF2-40B4-BE49-F238E27FC236}">
                <a16:creationId xmlns:a16="http://schemas.microsoft.com/office/drawing/2014/main" id="{D71AF8BD-EDA2-7D07-4811-BB66FC400457}"/>
              </a:ext>
            </a:extLst>
          </p:cNvPr>
          <p:cNvSpPr txBox="1">
            <a:spLocks/>
          </p:cNvSpPr>
          <p:nvPr>
            <p:custDataLst>
              <p:tags r:id="rId23"/>
            </p:custDataLst>
          </p:nvPr>
        </p:nvSpPr>
        <p:spPr bwMode="gray">
          <a:xfrm>
            <a:off x="6718300" y="5815013"/>
            <a:ext cx="219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835B06C-8DD6-4655-B622-245F7F85BA3F}" type="datetime'''''''''''''0''''''''''''''''''''''''''''''%'''''''">
              <a:rPr lang="en-US" altLang="en-US" sz="1200" smtClean="0">
                <a:solidFill>
                  <a:schemeClr val="accent4"/>
                </a:solidFill>
              </a:rPr>
              <a:pPr marL="0" indent="0">
                <a:spcBef>
                  <a:spcPct val="0"/>
                </a:spcBef>
                <a:spcAft>
                  <a:spcPct val="0"/>
                </a:spcAft>
                <a:buNone/>
              </a:pPr>
              <a:t>0%</a:t>
            </a:fld>
            <a:endParaRPr lang="en-US" sz="1200">
              <a:solidFill>
                <a:schemeClr val="accent4"/>
              </a:solidFill>
            </a:endParaRPr>
          </a:p>
        </p:txBody>
      </p:sp>
      <p:sp>
        <p:nvSpPr>
          <p:cNvPr id="1445" name="Text Placeholder 10">
            <a:extLst>
              <a:ext uri="{FF2B5EF4-FFF2-40B4-BE49-F238E27FC236}">
                <a16:creationId xmlns:a16="http://schemas.microsoft.com/office/drawing/2014/main" id="{E73FE538-3860-32BA-D9EB-80AA7BD224A9}"/>
              </a:ext>
            </a:extLst>
          </p:cNvPr>
          <p:cNvSpPr txBox="1">
            <a:spLocks/>
          </p:cNvSpPr>
          <p:nvPr>
            <p:custDataLst>
              <p:tags r:id="rId24"/>
            </p:custDataLst>
          </p:nvPr>
        </p:nvSpPr>
        <p:spPr bwMode="gray">
          <a:xfrm>
            <a:off x="6718300" y="54689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308788-9748-421F-883D-3A09358B5B0D}" type="datetime'''''''''2''''''''''''''''''''''''''''0''''''''''''%'''">
              <a:rPr lang="en-US" altLang="en-US" sz="1200" smtClean="0">
                <a:solidFill>
                  <a:schemeClr val="accent4"/>
                </a:solidFill>
              </a:rPr>
              <a:pPr marL="0" indent="0">
                <a:spcBef>
                  <a:spcPct val="0"/>
                </a:spcBef>
                <a:spcAft>
                  <a:spcPct val="0"/>
                </a:spcAft>
                <a:buNone/>
              </a:pPr>
              <a:t>20%</a:t>
            </a:fld>
            <a:endParaRPr lang="en-US" sz="1200">
              <a:solidFill>
                <a:schemeClr val="accent4"/>
              </a:solidFill>
            </a:endParaRPr>
          </a:p>
        </p:txBody>
      </p:sp>
      <p:sp>
        <p:nvSpPr>
          <p:cNvPr id="1449" name="Text Placeholder 10">
            <a:extLst>
              <a:ext uri="{FF2B5EF4-FFF2-40B4-BE49-F238E27FC236}">
                <a16:creationId xmlns:a16="http://schemas.microsoft.com/office/drawing/2014/main" id="{E69C1786-9C6A-2E75-030F-0BA65E125161}"/>
              </a:ext>
            </a:extLst>
          </p:cNvPr>
          <p:cNvSpPr txBox="1">
            <a:spLocks/>
          </p:cNvSpPr>
          <p:nvPr>
            <p:custDataLst>
              <p:tags r:id="rId25"/>
            </p:custDataLst>
          </p:nvPr>
        </p:nvSpPr>
        <p:spPr bwMode="gray">
          <a:xfrm>
            <a:off x="6718300" y="51228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F6348BC-AD2B-423A-A0FD-06E6E0D4861F}" type="datetime'''4''''''''0''''''%'''''''''''''''">
              <a:rPr lang="en-US" altLang="en-US" sz="1200" smtClean="0">
                <a:solidFill>
                  <a:schemeClr val="accent4"/>
                </a:solidFill>
              </a:rPr>
              <a:pPr marL="0" indent="0">
                <a:spcBef>
                  <a:spcPct val="0"/>
                </a:spcBef>
                <a:spcAft>
                  <a:spcPct val="0"/>
                </a:spcAft>
                <a:buNone/>
              </a:pPr>
              <a:t>40%</a:t>
            </a:fld>
            <a:endParaRPr lang="en-US" sz="1200">
              <a:solidFill>
                <a:schemeClr val="accent4"/>
              </a:solidFill>
            </a:endParaRPr>
          </a:p>
        </p:txBody>
      </p:sp>
      <p:sp>
        <p:nvSpPr>
          <p:cNvPr id="271"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6718300" y="47767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6F011FE-9807-45B6-BB3A-13DD198BA31E}" type="datetime'''6''''0''''''''''''''''''''%'''''''''''''''''''''''">
              <a:rPr lang="en-US" altLang="en-US" sz="1200" smtClean="0">
                <a:solidFill>
                  <a:schemeClr val="accent4"/>
                </a:solidFill>
                <a:effectLst/>
              </a:rPr>
              <a:pPr marL="0" lvl="0" indent="0">
                <a:spcBef>
                  <a:spcPct val="0"/>
                </a:spcBef>
                <a:spcAft>
                  <a:spcPct val="0"/>
                </a:spcAft>
                <a:buNone/>
              </a:pPr>
              <a:t>60%</a:t>
            </a:fld>
            <a:endParaRPr lang="en-US" sz="1200">
              <a:solidFill>
                <a:schemeClr val="accent4"/>
              </a:solidFill>
            </a:endParaRPr>
          </a:p>
        </p:txBody>
      </p:sp>
      <p:cxnSp>
        <p:nvCxnSpPr>
          <p:cNvPr id="1578" name="Straight Connector 1577">
            <a:extLst>
              <a:ext uri="{FF2B5EF4-FFF2-40B4-BE49-F238E27FC236}">
                <a16:creationId xmlns:a16="http://schemas.microsoft.com/office/drawing/2014/main" id="{FE4F7550-5E87-FA8A-9DA6-3A27A6B8982D}"/>
              </a:ext>
            </a:extLst>
          </p:cNvPr>
          <p:cNvCxnSpPr/>
          <p:nvPr>
            <p:custDataLst>
              <p:tags r:id="rId27"/>
            </p:custDataLst>
          </p:nvPr>
        </p:nvCxnSpPr>
        <p:spPr bwMode="auto">
          <a:xfrm>
            <a:off x="1722438" y="5680075"/>
            <a:ext cx="46609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80" name="Straight Connector 1579">
            <a:extLst>
              <a:ext uri="{FF2B5EF4-FFF2-40B4-BE49-F238E27FC236}">
                <a16:creationId xmlns:a16="http://schemas.microsoft.com/office/drawing/2014/main" id="{8CBDFAD6-05A0-AAC0-A30B-0B8BBE9FAD0F}"/>
              </a:ext>
            </a:extLst>
          </p:cNvPr>
          <p:cNvCxnSpPr/>
          <p:nvPr>
            <p:custDataLst>
              <p:tags r:id="rId28"/>
            </p:custDataLst>
          </p:nvPr>
        </p:nvCxnSpPr>
        <p:spPr bwMode="gray">
          <a:xfrm flipV="1">
            <a:off x="6340475" y="5092700"/>
            <a:ext cx="0" cy="590550"/>
          </a:xfrm>
          <a:prstGeom prst="line">
            <a:avLst/>
          </a:prstGeom>
          <a:ln w="28575" cap="flat" cmpd="sng" algn="ctr">
            <a:solidFill>
              <a:schemeClr val="accent4"/>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595" name="Straight Connector 1594">
            <a:extLst>
              <a:ext uri="{FF2B5EF4-FFF2-40B4-BE49-F238E27FC236}">
                <a16:creationId xmlns:a16="http://schemas.microsoft.com/office/drawing/2014/main" id="{48CB2FDA-4FBF-45ED-2D81-FC5DD742DDB4}"/>
              </a:ext>
            </a:extLst>
          </p:cNvPr>
          <p:cNvCxnSpPr>
            <a:cxnSpLocks/>
          </p:cNvCxnSpPr>
          <p:nvPr>
            <p:custDataLst>
              <p:tags r:id="rId29"/>
            </p:custDataLst>
          </p:nvPr>
        </p:nvCxnSpPr>
        <p:spPr bwMode="auto">
          <a:xfrm flipH="1">
            <a:off x="1679575" y="4867275"/>
            <a:ext cx="46609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96" name="Straight Connector 1595">
            <a:extLst>
              <a:ext uri="{FF2B5EF4-FFF2-40B4-BE49-F238E27FC236}">
                <a16:creationId xmlns:a16="http://schemas.microsoft.com/office/drawing/2014/main" id="{8D01AF88-F50C-E9F2-C49C-6DDA04E3E7C8}"/>
              </a:ext>
            </a:extLst>
          </p:cNvPr>
          <p:cNvCxnSpPr/>
          <p:nvPr>
            <p:custDataLst>
              <p:tags r:id="rId30"/>
            </p:custDataLst>
          </p:nvPr>
        </p:nvCxnSpPr>
        <p:spPr bwMode="gray">
          <a:xfrm flipV="1">
            <a:off x="1722438" y="4864100"/>
            <a:ext cx="0" cy="352425"/>
          </a:xfrm>
          <a:prstGeom prst="line">
            <a:avLst/>
          </a:prstGeom>
          <a:ln w="28575" cap="flat" cmpd="sng" algn="ctr">
            <a:solidFill>
              <a:schemeClr val="accent6"/>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54"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006475" y="4471988"/>
            <a:ext cx="981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solidFill>
                  <a:schemeClr val="accent6"/>
                </a:solidFill>
                <a:effectLst/>
              </a:rPr>
              <a:t>Project life (yr)</a:t>
            </a:r>
            <a:endParaRPr lang="en-US" sz="1200">
              <a:solidFill>
                <a:schemeClr val="accent6"/>
              </a:solidFill>
            </a:endParaRPr>
          </a:p>
        </p:txBody>
      </p:sp>
      <p:sp>
        <p:nvSpPr>
          <p:cNvPr id="156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5919788" y="4471988"/>
            <a:ext cx="1293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solidFill>
                  <a:schemeClr val="accent4"/>
                </a:solidFill>
                <a:effectLst/>
              </a:rPr>
              <a:t>Capacity factor (%)</a:t>
            </a:r>
            <a:endParaRPr lang="en-US" sz="1200">
              <a:solidFill>
                <a:schemeClr val="accent4"/>
              </a:solidFill>
            </a:endParaRPr>
          </a:p>
        </p:txBody>
      </p:sp>
      <p:sp>
        <p:nvSpPr>
          <p:cNvPr id="1577" name="Text Placeholder 10">
            <a:extLst>
              <a:ext uri="{FF2B5EF4-FFF2-40B4-BE49-F238E27FC236}">
                <a16:creationId xmlns:a16="http://schemas.microsoft.com/office/drawing/2014/main" id="{69FB3E14-0E85-83AE-5975-5214244663F9}"/>
              </a:ext>
            </a:extLst>
          </p:cNvPr>
          <p:cNvSpPr txBox="1">
            <a:spLocks/>
          </p:cNvSpPr>
          <p:nvPr>
            <p:custDataLst>
              <p:tags r:id="rId33"/>
            </p:custDataLst>
          </p:nvPr>
        </p:nvSpPr>
        <p:spPr bwMode="auto">
          <a:xfrm>
            <a:off x="5575300" y="5259388"/>
            <a:ext cx="674688" cy="258763"/>
          </a:xfrm>
          <a:prstGeom prst="ellipse">
            <a:avLst/>
          </a:prstGeom>
          <a:solidFill>
            <a:schemeClr val="bg1"/>
          </a:solidFill>
          <a:ln w="9525" cmpd="sng" algn="ctr">
            <a:solidFill>
              <a:schemeClr val="accent4"/>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83F60E5-4CD3-45C7-8F84-0826FAF88550}" type="datetime'''''''''''+2''''''''''''''''''''''''''6''''''0''''%'''''''''''">
              <a:rPr lang="en-US" altLang="en-US" sz="1200" b="1" smtClean="0">
                <a:solidFill>
                  <a:schemeClr val="accent4"/>
                </a:solidFill>
                <a:effectLst/>
              </a:rPr>
              <a:pPr marL="0" indent="0" algn="ctr">
                <a:spcBef>
                  <a:spcPct val="0"/>
                </a:spcBef>
                <a:spcAft>
                  <a:spcPct val="0"/>
                </a:spcAft>
                <a:buNone/>
              </a:pPr>
              <a:t>+260%</a:t>
            </a:fld>
            <a:endParaRPr lang="en-US" sz="1200" b="1">
              <a:solidFill>
                <a:schemeClr val="accent4"/>
              </a:solidFill>
            </a:endParaRPr>
          </a:p>
        </p:txBody>
      </p:sp>
      <p:sp>
        <p:nvSpPr>
          <p:cNvPr id="1593"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812925" y="4911725"/>
            <a:ext cx="555625" cy="258763"/>
          </a:xfrm>
          <a:prstGeom prst="ellipse">
            <a:avLst/>
          </a:prstGeom>
          <a:solidFill>
            <a:schemeClr val="bg1"/>
          </a:solidFill>
          <a:ln w="9525" cmpd="sng" algn="ctr">
            <a:solidFill>
              <a:schemeClr val="accent6"/>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DA708A-0CC5-43D0-BCB6-B8885E6E56C4}" type="datetime'+''''''''''5''''''''''''''''''''''''''''0''''''''''%'''''">
              <a:rPr lang="en-US" altLang="en-US" sz="1200" b="1" smtClean="0">
                <a:solidFill>
                  <a:schemeClr val="accent6"/>
                </a:solidFill>
                <a:effectLst/>
              </a:rPr>
              <a:pPr marL="0" lvl="0" indent="0" algn="ctr">
                <a:spcBef>
                  <a:spcPct val="0"/>
                </a:spcBef>
                <a:spcAft>
                  <a:spcPct val="0"/>
                </a:spcAft>
                <a:buNone/>
              </a:pPr>
              <a:t>+50%</a:t>
            </a:fld>
            <a:endParaRPr lang="en-US" sz="1200" b="1">
              <a:solidFill>
                <a:schemeClr val="accent6"/>
              </a:solidFill>
            </a:endParaRPr>
          </a:p>
        </p:txBody>
      </p:sp>
      <p:sp>
        <p:nvSpPr>
          <p:cNvPr id="1585" name="Rectangle 1584">
            <a:extLst>
              <a:ext uri="{FF2B5EF4-FFF2-40B4-BE49-F238E27FC236}">
                <a16:creationId xmlns:a16="http://schemas.microsoft.com/office/drawing/2014/main" id="{63A14F8F-5444-14D5-7480-73EF80CB9AC5}"/>
              </a:ext>
            </a:extLst>
          </p:cNvPr>
          <p:cNvSpPr/>
          <p:nvPr>
            <p:custDataLst>
              <p:tags r:id="rId35"/>
            </p:custDataLst>
          </p:nvPr>
        </p:nvSpPr>
        <p:spPr bwMode="auto">
          <a:xfrm>
            <a:off x="2882900" y="4511675"/>
            <a:ext cx="1911350" cy="2286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451" name="Straight Connector 1450">
            <a:extLst>
              <a:ext uri="{FF2B5EF4-FFF2-40B4-BE49-F238E27FC236}">
                <a16:creationId xmlns:a16="http://schemas.microsoft.com/office/drawing/2014/main" id="{1CFABB8B-B1F9-2040-4DD2-B8D88F28A7EB}"/>
              </a:ext>
            </a:extLst>
          </p:cNvPr>
          <p:cNvCxnSpPr/>
          <p:nvPr>
            <p:custDataLst>
              <p:tags r:id="rId36"/>
            </p:custDataLst>
          </p:nvPr>
        </p:nvCxnSpPr>
        <p:spPr bwMode="gray">
          <a:xfrm>
            <a:off x="2938463" y="4621213"/>
            <a:ext cx="141288" cy="0"/>
          </a:xfrm>
          <a:prstGeom prst="line">
            <a:avLst/>
          </a:prstGeom>
          <a:ln w="1905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2" name="Straight Connector 1451">
            <a:extLst>
              <a:ext uri="{FF2B5EF4-FFF2-40B4-BE49-F238E27FC236}">
                <a16:creationId xmlns:a16="http://schemas.microsoft.com/office/drawing/2014/main" id="{D21E70D0-A5BE-B819-2E98-B261524AF880}"/>
              </a:ext>
            </a:extLst>
          </p:cNvPr>
          <p:cNvCxnSpPr/>
          <p:nvPr>
            <p:custDataLst>
              <p:tags r:id="rId37"/>
            </p:custDataLst>
          </p:nvPr>
        </p:nvCxnSpPr>
        <p:spPr bwMode="gray">
          <a:xfrm>
            <a:off x="4013200" y="4621213"/>
            <a:ext cx="141288"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453" name="Text Placeholder 10">
            <a:extLst>
              <a:ext uri="{FF2B5EF4-FFF2-40B4-BE49-F238E27FC236}">
                <a16:creationId xmlns:a16="http://schemas.microsoft.com/office/drawing/2014/main" id="{0F97913C-1C52-24D8-BF41-B7B0776A2BD1}"/>
              </a:ext>
            </a:extLst>
          </p:cNvPr>
          <p:cNvSpPr txBox="1">
            <a:spLocks/>
          </p:cNvSpPr>
          <p:nvPr>
            <p:custDataLst>
              <p:tags r:id="rId38"/>
            </p:custDataLst>
          </p:nvPr>
        </p:nvSpPr>
        <p:spPr bwMode="auto">
          <a:xfrm>
            <a:off x="3140075" y="4557713"/>
            <a:ext cx="7620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a:t>Capacity factor</a:t>
            </a:r>
            <a:endParaRPr lang="en-US" sz="900"/>
          </a:p>
        </p:txBody>
      </p:sp>
      <p:sp>
        <p:nvSpPr>
          <p:cNvPr id="1454" name="Text Placeholder 10">
            <a:extLst>
              <a:ext uri="{FF2B5EF4-FFF2-40B4-BE49-F238E27FC236}">
                <a16:creationId xmlns:a16="http://schemas.microsoft.com/office/drawing/2014/main" id="{2D7BF4EF-FB0E-86D3-8606-2D73C6DA924E}"/>
              </a:ext>
            </a:extLst>
          </p:cNvPr>
          <p:cNvSpPr txBox="1">
            <a:spLocks/>
          </p:cNvSpPr>
          <p:nvPr>
            <p:custDataLst>
              <p:tags r:id="rId39"/>
            </p:custDataLst>
          </p:nvPr>
        </p:nvSpPr>
        <p:spPr bwMode="auto">
          <a:xfrm>
            <a:off x="4214813" y="4557713"/>
            <a:ext cx="5334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a:t>Project life</a:t>
            </a:r>
            <a:endParaRPr lang="en-US" sz="900"/>
          </a:p>
        </p:txBody>
      </p:sp>
      <p:sp>
        <p:nvSpPr>
          <p:cNvPr id="273" name="TextBox 272">
            <a:extLst>
              <a:ext uri="{FF2B5EF4-FFF2-40B4-BE49-F238E27FC236}">
                <a16:creationId xmlns:a16="http://schemas.microsoft.com/office/drawing/2014/main" id="{44D2F7DD-786C-B6C8-5C41-10EC492F866E}"/>
              </a:ext>
            </a:extLst>
          </p:cNvPr>
          <p:cNvSpPr txBox="1"/>
          <p:nvPr/>
        </p:nvSpPr>
        <p:spPr bwMode="gray">
          <a:xfrm>
            <a:off x="895350" y="4195763"/>
            <a:ext cx="5962650" cy="257175"/>
          </a:xfrm>
          <a:prstGeom prst="rect">
            <a:avLst/>
          </a:prstGeom>
          <a:noFill/>
        </p:spPr>
        <p:txBody>
          <a:bodyPr wrap="square" lIns="36000" tIns="36000" rIns="36000" bIns="36000" rtlCol="0">
            <a:spAutoFit/>
          </a:bodyPr>
          <a:lstStyle/>
          <a:p>
            <a:pPr marL="0" indent="0">
              <a:buNone/>
            </a:pPr>
            <a:r>
              <a:rPr lang="en-US" sz="1200" b="1"/>
              <a:t>Project life and capacity factor,</a:t>
            </a:r>
            <a:r>
              <a:rPr lang="en-US" sz="1200"/>
              <a:t> 1982-2023</a:t>
            </a:r>
          </a:p>
        </p:txBody>
      </p:sp>
      <p:cxnSp>
        <p:nvCxnSpPr>
          <p:cNvPr id="274" name="btfpColumnHeaderBoxLine912903">
            <a:extLst>
              <a:ext uri="{FF2B5EF4-FFF2-40B4-BE49-F238E27FC236}">
                <a16:creationId xmlns:a16="http://schemas.microsoft.com/office/drawing/2014/main" id="{22ECD6F3-22D9-4D13-67D7-E87046854002}"/>
              </a:ext>
            </a:extLst>
          </p:cNvPr>
          <p:cNvCxnSpPr>
            <a:cxnSpLocks/>
          </p:cNvCxnSpPr>
          <p:nvPr/>
        </p:nvCxnSpPr>
        <p:spPr bwMode="gray">
          <a:xfrm flipV="1">
            <a:off x="925513" y="4430713"/>
            <a:ext cx="62499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HeaderBoxLine378665">
            <a:extLst>
              <a:ext uri="{FF2B5EF4-FFF2-40B4-BE49-F238E27FC236}">
                <a16:creationId xmlns:a16="http://schemas.microsoft.com/office/drawing/2014/main" id="{39FEFC1C-9479-8D42-06CD-7CFD52609C89}"/>
              </a:ext>
            </a:extLst>
          </p:cNvPr>
          <p:cNvCxnSpPr>
            <a:cxnSpLocks/>
          </p:cNvCxnSpPr>
          <p:nvPr/>
        </p:nvCxnSpPr>
        <p:spPr bwMode="gray">
          <a:xfrm>
            <a:off x="330200" y="1845783"/>
            <a:ext cx="716575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92127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B9845-A410-7390-954C-98A7129F42A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EE844E9-8930-39D7-1DEF-D6A988228820}"/>
              </a:ext>
            </a:extLst>
          </p:cNvPr>
          <p:cNvGraphicFramePr>
            <a:graphicFrameLocks noChangeAspect="1"/>
          </p:cNvGraphicFramePr>
          <p:nvPr>
            <p:custDataLst>
              <p:tags r:id="rId3"/>
            </p:custDataLst>
            <p:extLst>
              <p:ext uri="{D42A27DB-BD31-4B8C-83A1-F6EECF244321}">
                <p14:modId xmlns:p14="http://schemas.microsoft.com/office/powerpoint/2010/main" val="2887095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5" name="think-cell Slide" r:id="rId53" imgW="592" imgH="591" progId="TCLayout.ActiveDocument.1">
                  <p:embed/>
                </p:oleObj>
              </mc:Choice>
              <mc:Fallback>
                <p:oleObj name="think-cell Slide" r:id="rId53" imgW="592" imgH="591" progId="TCLayout.ActiveDocument.1">
                  <p:embed/>
                  <p:pic>
                    <p:nvPicPr>
                      <p:cNvPr id="7" name="think-cell data - do not delete" hidden="1">
                        <a:extLst>
                          <a:ext uri="{FF2B5EF4-FFF2-40B4-BE49-F238E27FC236}">
                            <a16:creationId xmlns:a16="http://schemas.microsoft.com/office/drawing/2014/main" id="{0EE844E9-8930-39D7-1DEF-D6A988228820}"/>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6689D8D-01F2-8476-0921-1BEFE9592C2D}"/>
              </a:ext>
            </a:extLst>
          </p:cNvPr>
          <p:cNvSpPr>
            <a:spLocks noGrp="1"/>
          </p:cNvSpPr>
          <p:nvPr>
            <p:ph type="title"/>
          </p:nvPr>
        </p:nvSpPr>
        <p:spPr/>
        <p:txBody>
          <a:bodyPr vert="horz">
            <a:noAutofit/>
          </a:bodyPr>
          <a:lstStyle/>
          <a:p>
            <a:r>
              <a:rPr lang="en-US" dirty="0"/>
              <a:t>Wind prices projected to decrease 30%-50% by 2035 and another 10%-25% until 2050, with scale and efficiency driving down </a:t>
            </a:r>
            <a:r>
              <a:rPr lang="en-US" dirty="0" err="1"/>
              <a:t>CapEx</a:t>
            </a:r>
            <a:endParaRPr lang="en-US" dirty="0"/>
          </a:p>
        </p:txBody>
      </p:sp>
      <p:sp>
        <p:nvSpPr>
          <p:cNvPr id="245" name="btfpNotesBox962619">
            <a:extLst>
              <a:ext uri="{FF2B5EF4-FFF2-40B4-BE49-F238E27FC236}">
                <a16:creationId xmlns:a16="http://schemas.microsoft.com/office/drawing/2014/main" id="{B3DE42EE-313F-D347-FDB1-5650FF92FFCB}"/>
              </a:ext>
            </a:extLst>
          </p:cNvPr>
          <p:cNvSpPr txBox="1"/>
          <p:nvPr>
            <p:custDataLst>
              <p:tags r:id="rId4"/>
            </p:custDataLst>
          </p:nvPr>
        </p:nvSpPr>
        <p:spPr bwMode="gray">
          <a:xfrm>
            <a:off x="330200" y="6419088"/>
            <a:ext cx="115316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Future outlook numbers based on survey amongst experts, N=140</a:t>
            </a:r>
          </a:p>
          <a:p>
            <a:pPr marL="0" indent="0">
              <a:spcBef>
                <a:spcPts val="0"/>
              </a:spcBef>
              <a:buNone/>
            </a:pPr>
            <a:r>
              <a:rPr lang="en-US" sz="800" dirty="0">
                <a:solidFill>
                  <a:srgbClr val="000000"/>
                </a:solidFill>
              </a:rPr>
              <a:t>Source: Wiser et al., </a:t>
            </a:r>
            <a:r>
              <a:rPr lang="en-US" sz="800" dirty="0">
                <a:solidFill>
                  <a:srgbClr val="000000"/>
                </a:solidFill>
                <a:hlinkClick r:id="rId55"/>
              </a:rPr>
              <a:t>Expert elicitation survey predicts 37% to 49% declines in wind energy costs by 2050</a:t>
            </a:r>
            <a:r>
              <a:rPr lang="en-US" sz="800" dirty="0">
                <a:solidFill>
                  <a:srgbClr val="000000"/>
                </a:solidFill>
              </a:rPr>
              <a:t> (2021).</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Quint </a:t>
            </a:r>
            <a:r>
              <a:rPr lang="en-US" sz="800" dirty="0" err="1">
                <a:solidFill>
                  <a:srgbClr val="000000"/>
                </a:solidFill>
              </a:rPr>
              <a:t>Houwink</a:t>
            </a:r>
            <a:r>
              <a:rPr lang="en-US" sz="800" dirty="0">
                <a:solidFill>
                  <a:srgbClr val="000000"/>
                </a:solidFil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000000"/>
                </a:solidFill>
                <a:hlinkClick r:id="rId56"/>
              </a:rPr>
              <a:t>Gernot Wagner</a:t>
            </a:r>
            <a:r>
              <a:rPr lang="en-US" sz="800" dirty="0">
                <a:solidFill>
                  <a:srgbClr val="000000"/>
                </a:solidFill>
              </a:rPr>
              <a:t>. </a:t>
            </a:r>
            <a:r>
              <a:rPr lang="en-US" sz="800" dirty="0">
                <a:solidFill>
                  <a:srgbClr val="000000"/>
                </a:solidFill>
                <a:hlinkClick r:id="rId5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8"/>
              </a:rPr>
              <a:t>Reconsidering Wind</a:t>
            </a:r>
            <a:r>
              <a:rPr lang="en-US" sz="800" dirty="0">
                <a:solidFill>
                  <a:srgbClr val="000000"/>
                </a:solidFill>
              </a:rPr>
              <a:t>” (5 March 2025).</a:t>
            </a:r>
          </a:p>
        </p:txBody>
      </p:sp>
      <p:sp>
        <p:nvSpPr>
          <p:cNvPr id="28" name="TextBox 8">
            <a:extLst>
              <a:ext uri="{FF2B5EF4-FFF2-40B4-BE49-F238E27FC236}">
                <a16:creationId xmlns:a16="http://schemas.microsoft.com/office/drawing/2014/main" id="{FF2140BB-E17B-CD6A-D60C-7360E9AD52A9}"/>
              </a:ext>
            </a:extLst>
          </p:cNvPr>
          <p:cNvSpPr txBox="1"/>
          <p:nvPr/>
        </p:nvSpPr>
        <p:spPr bwMode="gray">
          <a:xfrm>
            <a:off x="8169274" y="1554480"/>
            <a:ext cx="3532189" cy="3608680"/>
          </a:xfrm>
          <a:prstGeom prst="rect">
            <a:avLst/>
          </a:prstGeom>
          <a:solidFill>
            <a:srgbClr val="E3E8EE"/>
          </a:solidFill>
        </p:spPr>
        <p:txBody>
          <a:bodyPr wrap="square" lIns="137160" tIns="137160" rIns="274320" bIns="137160" rtlCol="0" anchor="t">
            <a:spAutoFit/>
          </a:bodyPr>
          <a:lstStyle/>
          <a:p>
            <a:pPr marL="0" indent="0">
              <a:spcAft>
                <a:spcPts val="600"/>
              </a:spcAft>
              <a:buNone/>
            </a:pPr>
            <a:r>
              <a:rPr lang="en-US" sz="1250" b="1" dirty="0"/>
              <a:t>Observations</a:t>
            </a:r>
          </a:p>
          <a:p>
            <a:pPr>
              <a:spcBef>
                <a:spcPts val="0"/>
              </a:spcBef>
              <a:spcAft>
                <a:spcPts val="400"/>
              </a:spcAft>
            </a:pPr>
            <a:r>
              <a:rPr lang="en-US" sz="1050" b="1" dirty="0"/>
              <a:t>Onshore wind LCOE is expected to drop 44% until 2035. </a:t>
            </a:r>
            <a:r>
              <a:rPr lang="en-US" sz="1050" dirty="0"/>
              <a:t>– Corrected for a bump in prices in 2022-2023, this drop is 26% with respect to 2021. A further drop is expected until 2050, although the pace slows.</a:t>
            </a:r>
            <a:endParaRPr lang="en-US" sz="1050" dirty="0">
              <a:cs typeface="Arial"/>
            </a:endParaRPr>
          </a:p>
          <a:p>
            <a:pPr>
              <a:spcBef>
                <a:spcPts val="0"/>
              </a:spcBef>
              <a:spcAft>
                <a:spcPts val="400"/>
              </a:spcAft>
            </a:pPr>
            <a:r>
              <a:rPr lang="en-US" sz="1050" b="1" dirty="0"/>
              <a:t>Offshore wind LCOE is expected to drop 34% by 2035 and another 23% until 2050,</a:t>
            </a:r>
            <a:r>
              <a:rPr lang="en-US" sz="1050" dirty="0"/>
              <a:t> halving the total price per MWh.</a:t>
            </a:r>
          </a:p>
          <a:p>
            <a:pPr>
              <a:spcBef>
                <a:spcPts val="0"/>
              </a:spcBef>
              <a:spcAft>
                <a:spcPts val="400"/>
              </a:spcAft>
            </a:pPr>
            <a:r>
              <a:rPr lang="en-US" sz="1050" b="1" dirty="0"/>
              <a:t>Capacity factors are unlikely to increase much further due to less attractive positioning of farms.</a:t>
            </a:r>
          </a:p>
          <a:p>
            <a:pPr>
              <a:spcBef>
                <a:spcPts val="0"/>
              </a:spcBef>
              <a:spcAft>
                <a:spcPts val="400"/>
              </a:spcAft>
            </a:pPr>
            <a:r>
              <a:rPr lang="en-US" sz="1050" b="1" dirty="0"/>
              <a:t>Most of the LCOE decrease comes from improvements in turbine capacity, hub heights, and rotor diameters. </a:t>
            </a:r>
            <a:r>
              <a:rPr lang="en-US" sz="1050" dirty="0"/>
              <a:t>For example, typical turbine ratings are forecast to increase from 3.25 MW (2030) to 5.5 MW (2035) for onshore and from 11 MW (2030) to 17 MW (2035) for offshore wind.</a:t>
            </a:r>
          </a:p>
        </p:txBody>
      </p:sp>
      <p:sp>
        <p:nvSpPr>
          <p:cNvPr id="403" name="TextBox 402">
            <a:extLst>
              <a:ext uri="{FF2B5EF4-FFF2-40B4-BE49-F238E27FC236}">
                <a16:creationId xmlns:a16="http://schemas.microsoft.com/office/drawing/2014/main" id="{72BDD2FB-207D-5FEC-C319-4012410D9C2D}"/>
              </a:ext>
            </a:extLst>
          </p:cNvPr>
          <p:cNvSpPr txBox="1"/>
          <p:nvPr/>
        </p:nvSpPr>
        <p:spPr bwMode="gray">
          <a:xfrm>
            <a:off x="329184" y="1554480"/>
            <a:ext cx="7010400" cy="288147"/>
          </a:xfrm>
          <a:prstGeom prst="rect">
            <a:avLst/>
          </a:prstGeom>
          <a:noFill/>
        </p:spPr>
        <p:txBody>
          <a:bodyPr wrap="square" lIns="36000" tIns="36000" rIns="36000" bIns="36000" rtlCol="0">
            <a:spAutoFit/>
          </a:bodyPr>
          <a:lstStyle/>
          <a:p>
            <a:pPr marL="0" indent="0">
              <a:buNone/>
            </a:pPr>
            <a:r>
              <a:rPr lang="en-US" sz="1400" b="1" dirty="0"/>
              <a:t>Impact of drivers for median-scenario LCOE reduction in 2035 and 2050*, </a:t>
            </a:r>
            <a:r>
              <a:rPr lang="en-US" sz="1400" i="1" dirty="0"/>
              <a:t>$/MWh</a:t>
            </a:r>
            <a:endParaRPr lang="en-US" sz="1400" b="1" i="1" dirty="0"/>
          </a:p>
        </p:txBody>
      </p:sp>
      <p:cxnSp>
        <p:nvCxnSpPr>
          <p:cNvPr id="193" name="Straight Connector 192">
            <a:extLst>
              <a:ext uri="{FF2B5EF4-FFF2-40B4-BE49-F238E27FC236}">
                <a16:creationId xmlns:a16="http://schemas.microsoft.com/office/drawing/2014/main" id="{4F4624B5-9905-E00B-2E9D-EEA0DA71BF5E}"/>
              </a:ext>
            </a:extLst>
          </p:cNvPr>
          <p:cNvCxnSpPr>
            <a:cxnSpLocks/>
          </p:cNvCxnSpPr>
          <p:nvPr>
            <p:custDataLst>
              <p:tags r:id="rId5"/>
            </p:custDataLst>
          </p:nvPr>
        </p:nvCxnSpPr>
        <p:spPr bwMode="auto">
          <a:xfrm>
            <a:off x="1674813" y="2414588"/>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024908-9B32-FA18-E15A-E58A3901846F}"/>
              </a:ext>
            </a:extLst>
          </p:cNvPr>
          <p:cNvCxnSpPr>
            <a:cxnSpLocks/>
          </p:cNvCxnSpPr>
          <p:nvPr>
            <p:custDataLst>
              <p:tags r:id="rId6"/>
            </p:custDataLst>
          </p:nvPr>
        </p:nvCxnSpPr>
        <p:spPr bwMode="auto">
          <a:xfrm>
            <a:off x="2401888" y="2578100"/>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A23FA4D-2233-D154-1656-523869CFE4D2}"/>
              </a:ext>
            </a:extLst>
          </p:cNvPr>
          <p:cNvCxnSpPr>
            <a:cxnSpLocks/>
          </p:cNvCxnSpPr>
          <p:nvPr>
            <p:custDataLst>
              <p:tags r:id="rId7"/>
            </p:custDataLst>
          </p:nvPr>
        </p:nvCxnSpPr>
        <p:spPr bwMode="auto">
          <a:xfrm>
            <a:off x="3127375" y="2633663"/>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4516B2B-22BC-FDAE-FF1A-EC11536F04C1}"/>
              </a:ext>
            </a:extLst>
          </p:cNvPr>
          <p:cNvCxnSpPr>
            <a:cxnSpLocks/>
          </p:cNvCxnSpPr>
          <p:nvPr>
            <p:custDataLst>
              <p:tags r:id="rId8"/>
            </p:custDataLst>
          </p:nvPr>
        </p:nvCxnSpPr>
        <p:spPr bwMode="auto">
          <a:xfrm>
            <a:off x="3854450" y="2814638"/>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FD1DCE3-50F8-B2D9-6696-510018B6C0DD}"/>
              </a:ext>
            </a:extLst>
          </p:cNvPr>
          <p:cNvCxnSpPr>
            <a:cxnSpLocks/>
          </p:cNvCxnSpPr>
          <p:nvPr>
            <p:custDataLst>
              <p:tags r:id="rId9"/>
            </p:custDataLst>
          </p:nvPr>
        </p:nvCxnSpPr>
        <p:spPr bwMode="auto">
          <a:xfrm>
            <a:off x="4581525" y="2887663"/>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C8008648-FBBA-4A0A-CD72-C10257EA0123}"/>
              </a:ext>
            </a:extLst>
          </p:cNvPr>
          <p:cNvCxnSpPr>
            <a:cxnSpLocks/>
          </p:cNvCxnSpPr>
          <p:nvPr>
            <p:custDataLst>
              <p:tags r:id="rId10"/>
            </p:custDataLst>
          </p:nvPr>
        </p:nvCxnSpPr>
        <p:spPr bwMode="auto">
          <a:xfrm>
            <a:off x="5308600" y="2924175"/>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 name="Chart 3">
            <a:extLst>
              <a:ext uri="{FF2B5EF4-FFF2-40B4-BE49-F238E27FC236}">
                <a16:creationId xmlns:a16="http://schemas.microsoft.com/office/drawing/2014/main" id="{7F56A836-D393-8DBA-679C-BFB9C6962C07}"/>
              </a:ext>
            </a:extLst>
          </p:cNvPr>
          <p:cNvGraphicFramePr/>
          <p:nvPr>
            <p:custDataLst>
              <p:tags r:id="rId11"/>
            </p:custDataLst>
            <p:extLst>
              <p:ext uri="{D42A27DB-BD31-4B8C-83A1-F6EECF244321}">
                <p14:modId xmlns:p14="http://schemas.microsoft.com/office/powerpoint/2010/main" val="3994922586"/>
              </p:ext>
            </p:extLst>
          </p:nvPr>
        </p:nvGraphicFramePr>
        <p:xfrm>
          <a:off x="1027113" y="1581150"/>
          <a:ext cx="5978525" cy="2257425"/>
        </p:xfrm>
        <a:graphic>
          <a:graphicData uri="http://schemas.openxmlformats.org/drawingml/2006/chart">
            <c:chart xmlns:c="http://schemas.openxmlformats.org/drawingml/2006/chart" xmlns:r="http://schemas.openxmlformats.org/officeDocument/2006/relationships" r:id="rId59"/>
          </a:graphicData>
        </a:graphic>
      </p:graphicFrame>
      <p:cxnSp>
        <p:nvCxnSpPr>
          <p:cNvPr id="423" name="Straight Connector 422">
            <a:extLst>
              <a:ext uri="{FF2B5EF4-FFF2-40B4-BE49-F238E27FC236}">
                <a16:creationId xmlns:a16="http://schemas.microsoft.com/office/drawing/2014/main" id="{BA040616-A34C-03C5-D260-D1322838FFAB}"/>
              </a:ext>
            </a:extLst>
          </p:cNvPr>
          <p:cNvCxnSpPr/>
          <p:nvPr>
            <p:custDataLst>
              <p:tags r:id="rId12"/>
            </p:custDataLst>
          </p:nvPr>
        </p:nvCxnSpPr>
        <p:spPr bwMode="auto">
          <a:xfrm>
            <a:off x="2401888" y="2414588"/>
            <a:ext cx="34734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6" name="Straight Connector 425">
            <a:extLst>
              <a:ext uri="{FF2B5EF4-FFF2-40B4-BE49-F238E27FC236}">
                <a16:creationId xmlns:a16="http://schemas.microsoft.com/office/drawing/2014/main" id="{FACD3D94-37A3-2FAE-F559-D3E5130E55FC}"/>
              </a:ext>
            </a:extLst>
          </p:cNvPr>
          <p:cNvCxnSpPr/>
          <p:nvPr>
            <p:custDataLst>
              <p:tags r:id="rId13"/>
            </p:custDataLst>
          </p:nvPr>
        </p:nvCxnSpPr>
        <p:spPr bwMode="auto">
          <a:xfrm>
            <a:off x="5832475" y="2411413"/>
            <a:ext cx="0" cy="304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37" name="Straight Connector 436">
            <a:extLst>
              <a:ext uri="{FF2B5EF4-FFF2-40B4-BE49-F238E27FC236}">
                <a16:creationId xmlns:a16="http://schemas.microsoft.com/office/drawing/2014/main" id="{B8FB4F00-6C11-5375-0F05-E68FA9A683C7}"/>
              </a:ext>
            </a:extLst>
          </p:cNvPr>
          <p:cNvCxnSpPr/>
          <p:nvPr>
            <p:custDataLst>
              <p:tags r:id="rId14"/>
            </p:custDataLst>
          </p:nvPr>
        </p:nvCxnSpPr>
        <p:spPr bwMode="auto">
          <a:xfrm>
            <a:off x="6035675" y="2924175"/>
            <a:ext cx="4127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8" name="Straight Connector 437">
            <a:extLst>
              <a:ext uri="{FF2B5EF4-FFF2-40B4-BE49-F238E27FC236}">
                <a16:creationId xmlns:a16="http://schemas.microsoft.com/office/drawing/2014/main" id="{65B2F7D5-48C5-2DE6-DB87-0C90C3F59694}"/>
              </a:ext>
            </a:extLst>
          </p:cNvPr>
          <p:cNvCxnSpPr/>
          <p:nvPr>
            <p:custDataLst>
              <p:tags r:id="rId15"/>
            </p:custDataLst>
          </p:nvPr>
        </p:nvCxnSpPr>
        <p:spPr bwMode="auto">
          <a:xfrm>
            <a:off x="6667500" y="2924175"/>
            <a:ext cx="2984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9" name="Straight Connector 438">
            <a:extLst>
              <a:ext uri="{FF2B5EF4-FFF2-40B4-BE49-F238E27FC236}">
                <a16:creationId xmlns:a16="http://schemas.microsoft.com/office/drawing/2014/main" id="{B5008181-32F4-E9DC-0894-9022FD785617}"/>
              </a:ext>
            </a:extLst>
          </p:cNvPr>
          <p:cNvCxnSpPr/>
          <p:nvPr>
            <p:custDataLst>
              <p:tags r:id="rId16"/>
            </p:custDataLst>
          </p:nvPr>
        </p:nvCxnSpPr>
        <p:spPr bwMode="auto">
          <a:xfrm>
            <a:off x="6762750" y="2994025"/>
            <a:ext cx="2032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63B76031-6D11-79BA-F0E0-FE0844C51E2C}"/>
              </a:ext>
            </a:extLst>
          </p:cNvPr>
          <p:cNvCxnSpPr/>
          <p:nvPr>
            <p:custDataLst>
              <p:tags r:id="rId17"/>
            </p:custDataLst>
          </p:nvPr>
        </p:nvCxnSpPr>
        <p:spPr bwMode="auto">
          <a:xfrm>
            <a:off x="6923088" y="2921000"/>
            <a:ext cx="0" cy="762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0" name="Text Placeholder 10">
            <a:extLst>
              <a:ext uri="{FF2B5EF4-FFF2-40B4-BE49-F238E27FC236}">
                <a16:creationId xmlns:a16="http://schemas.microsoft.com/office/drawing/2014/main" id="{2D02FE6E-A9C8-78FA-6057-727528BEA084}"/>
              </a:ext>
            </a:extLst>
          </p:cNvPr>
          <p:cNvSpPr>
            <a:spLocks noGrp="1"/>
          </p:cNvSpPr>
          <p:nvPr>
            <p:custDataLst>
              <p:tags r:id="rId18"/>
            </p:custDataLst>
          </p:nvPr>
        </p:nvSpPr>
        <p:spPr bwMode="gray">
          <a:xfrm>
            <a:off x="2862263" y="2514600"/>
            <a:ext cx="128588"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9FB2B84-118A-4B48-AC63-A55768B4FDC7}" type="datetime'''''''''''''''''''2'''''''''''''''''''''">
              <a:rPr lang="en-US" altLang="en-US" sz="1200" smtClean="0">
                <a:solidFill>
                  <a:schemeClr val="bg1"/>
                </a:solidFill>
                <a:effectLst/>
              </a:rPr>
              <a:pPr marL="0" lvl="0" indent="0" algn="ctr">
                <a:spcBef>
                  <a:spcPct val="0"/>
                </a:spcBef>
                <a:spcAft>
                  <a:spcPct val="0"/>
                </a:spcAft>
                <a:buNone/>
              </a:pPr>
              <a:t>2</a:t>
            </a:fld>
            <a:endParaRPr lang="en-US" sz="1200">
              <a:solidFill>
                <a:schemeClr val="bg1"/>
              </a:solidFill>
            </a:endParaRPr>
          </a:p>
        </p:txBody>
      </p:sp>
      <p:sp>
        <p:nvSpPr>
          <p:cNvPr id="44" name="Text Placeholder 10">
            <a:extLst>
              <a:ext uri="{FF2B5EF4-FFF2-40B4-BE49-F238E27FC236}">
                <a16:creationId xmlns:a16="http://schemas.microsoft.com/office/drawing/2014/main" id="{AC2FA393-6CB1-6885-7BDA-FFF7C6064AA3}"/>
              </a:ext>
            </a:extLst>
          </p:cNvPr>
          <p:cNvSpPr>
            <a:spLocks noGrp="1"/>
          </p:cNvSpPr>
          <p:nvPr>
            <p:custDataLst>
              <p:tags r:id="rId19"/>
            </p:custDataLst>
          </p:nvPr>
        </p:nvSpPr>
        <p:spPr bwMode="gray">
          <a:xfrm>
            <a:off x="4314825" y="2760663"/>
            <a:ext cx="128588"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41BEFC-F679-45EF-9D2B-85DE7D07E506}" type="datetime'''''''''''''''3'''''''''">
              <a:rPr lang="en-US" altLang="en-US" sz="1200" smtClean="0">
                <a:solidFill>
                  <a:schemeClr val="bg1"/>
                </a:solidFill>
                <a:effectLst/>
              </a:rPr>
              <a:pPr marL="0" lvl="0" indent="0" algn="ctr">
                <a:spcBef>
                  <a:spcPct val="0"/>
                </a:spcBef>
                <a:spcAft>
                  <a:spcPct val="0"/>
                </a:spcAft>
                <a:buNone/>
              </a:pPr>
              <a:t>3</a:t>
            </a:fld>
            <a:endParaRPr lang="en-US" sz="1200">
              <a:solidFill>
                <a:schemeClr val="bg1"/>
              </a:solidFill>
            </a:endParaRPr>
          </a:p>
        </p:txBody>
      </p:sp>
      <p:sp>
        <p:nvSpPr>
          <p:cNvPr id="45" name="Text Placeholder 10">
            <a:extLst>
              <a:ext uri="{FF2B5EF4-FFF2-40B4-BE49-F238E27FC236}">
                <a16:creationId xmlns:a16="http://schemas.microsoft.com/office/drawing/2014/main" id="{AC51533E-A005-E75A-36F3-3BD6273E3CB1}"/>
              </a:ext>
            </a:extLst>
          </p:cNvPr>
          <p:cNvSpPr>
            <a:spLocks noGrp="1"/>
          </p:cNvSpPr>
          <p:nvPr>
            <p:custDataLst>
              <p:tags r:id="rId20"/>
            </p:custDataLst>
          </p:nvPr>
        </p:nvSpPr>
        <p:spPr bwMode="gray">
          <a:xfrm>
            <a:off x="5041900" y="2814638"/>
            <a:ext cx="128588" cy="182563"/>
          </a:xfrm>
          <a:prstGeom prst="rect">
            <a:avLst/>
          </a:prstGeom>
          <a:solidFill>
            <a:schemeClr val="accent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7E2C3AF-7277-47AD-ACD4-22B6CD7011D8}" type="datetime'''''''''''''''''''''''''''''''''''''''''''''''''''''2'''''''''">
              <a:rPr lang="en-US" altLang="en-US" sz="1200" smtClean="0">
                <a:solidFill>
                  <a:schemeClr val="bg1"/>
                </a:solidFill>
                <a:effectLst/>
              </a:rPr>
              <a:pPr marL="0" lvl="0" indent="0" algn="ctr">
                <a:spcBef>
                  <a:spcPct val="0"/>
                </a:spcBef>
                <a:spcAft>
                  <a:spcPct val="0"/>
                </a:spcAft>
                <a:buNone/>
              </a:pPr>
              <a:t>2</a:t>
            </a:fld>
            <a:endParaRPr lang="en-US" sz="1200">
              <a:solidFill>
                <a:schemeClr val="bg1"/>
              </a:solidFill>
            </a:endParaRPr>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565150" y="2901950"/>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2D4989-7283-4546-97AE-D255103544FD}" type="datetime'''''O''''''''''n''sh''''''''''''''''''o''''''''r''''e'''''''">
              <a:rPr lang="en-US" altLang="en-US" sz="1200" smtClean="0">
                <a:effectLst/>
              </a:rPr>
              <a:pPr marL="0" lvl="0" indent="0" algn="r">
                <a:spcBef>
                  <a:spcPct val="0"/>
                </a:spcBef>
                <a:spcAft>
                  <a:spcPct val="0"/>
                </a:spcAft>
                <a:buNone/>
              </a:pPr>
              <a:t>Onshore</a:t>
            </a:fld>
            <a:endParaRPr lang="en-US" sz="1200"/>
          </a:p>
        </p:txBody>
      </p:sp>
      <p:sp>
        <p:nvSpPr>
          <p:cNvPr id="42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922963" y="2436813"/>
            <a:ext cx="501650"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0776D2-51B2-49F9-8278-B88FF830FE4D}" type="datetime'''''''-''''''''''''44''''''''''''''''''''''''''''''%'''">
              <a:rPr lang="en-US" altLang="en-US" sz="1200" b="1" smtClean="0">
                <a:effectLst/>
              </a:rPr>
              <a:pPr marL="0" lvl="0" indent="0" algn="ctr">
                <a:spcBef>
                  <a:spcPct val="0"/>
                </a:spcBef>
                <a:spcAft>
                  <a:spcPct val="0"/>
                </a:spcAft>
                <a:buNone/>
              </a:pPr>
              <a:t>-44%</a:t>
            </a:fld>
            <a:endParaRPr lang="en-US" sz="1200" b="1"/>
          </a:p>
        </p:txBody>
      </p:sp>
      <p:sp>
        <p:nvSpPr>
          <p:cNvPr id="436"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6678613" y="2617788"/>
            <a:ext cx="490538"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2C0FFB-BC01-4199-959E-DEA4A8013DAC}" type="datetime'''''''-''1''''''''''''''''''''''''''''''1''''''''%'''">
              <a:rPr lang="en-US" altLang="en-US" sz="1200" b="1" smtClean="0">
                <a:effectLst/>
              </a:rPr>
              <a:pPr marL="0" lvl="0" indent="0" algn="ctr">
                <a:spcBef>
                  <a:spcPct val="0"/>
                </a:spcBef>
                <a:spcAft>
                  <a:spcPct val="0"/>
                </a:spcAft>
                <a:buNone/>
              </a:pPr>
              <a:t>-11%</a:t>
            </a:fld>
            <a:endParaRPr lang="en-US" sz="1200" b="1"/>
          </a:p>
        </p:txBody>
      </p:sp>
      <p:cxnSp>
        <p:nvCxnSpPr>
          <p:cNvPr id="1193" name="Straight Connector 1192">
            <a:extLst>
              <a:ext uri="{FF2B5EF4-FFF2-40B4-BE49-F238E27FC236}">
                <a16:creationId xmlns:a16="http://schemas.microsoft.com/office/drawing/2014/main" id="{A0D48F81-DA8E-C9C5-3A41-B59E61C475DE}"/>
              </a:ext>
            </a:extLst>
          </p:cNvPr>
          <p:cNvCxnSpPr>
            <a:cxnSpLocks/>
          </p:cNvCxnSpPr>
          <p:nvPr>
            <p:custDataLst>
              <p:tags r:id="rId24"/>
            </p:custDataLst>
          </p:nvPr>
        </p:nvCxnSpPr>
        <p:spPr bwMode="auto">
          <a:xfrm>
            <a:off x="1674813" y="4033838"/>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07873444-5B94-7A6E-E17B-AAB79DD0BD29}"/>
              </a:ext>
            </a:extLst>
          </p:cNvPr>
          <p:cNvCxnSpPr>
            <a:cxnSpLocks/>
          </p:cNvCxnSpPr>
          <p:nvPr>
            <p:custDataLst>
              <p:tags r:id="rId25"/>
            </p:custDataLst>
          </p:nvPr>
        </p:nvCxnSpPr>
        <p:spPr bwMode="auto">
          <a:xfrm>
            <a:off x="2401888" y="4117975"/>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C7BD66E8-4090-81A3-955A-F979E155C339}"/>
              </a:ext>
            </a:extLst>
          </p:cNvPr>
          <p:cNvCxnSpPr>
            <a:cxnSpLocks/>
          </p:cNvCxnSpPr>
          <p:nvPr>
            <p:custDataLst>
              <p:tags r:id="rId26"/>
            </p:custDataLst>
          </p:nvPr>
        </p:nvCxnSpPr>
        <p:spPr bwMode="auto">
          <a:xfrm>
            <a:off x="3127375" y="4219575"/>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924EF9F1-883F-EAAB-4D09-8EDA2288AF85}"/>
              </a:ext>
            </a:extLst>
          </p:cNvPr>
          <p:cNvCxnSpPr>
            <a:cxnSpLocks/>
          </p:cNvCxnSpPr>
          <p:nvPr>
            <p:custDataLst>
              <p:tags r:id="rId27"/>
            </p:custDataLst>
          </p:nvPr>
        </p:nvCxnSpPr>
        <p:spPr bwMode="auto">
          <a:xfrm>
            <a:off x="3854450" y="4471988"/>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886DF8C9-4772-4F99-FF98-9131313840D6}"/>
              </a:ext>
            </a:extLst>
          </p:cNvPr>
          <p:cNvCxnSpPr>
            <a:cxnSpLocks/>
          </p:cNvCxnSpPr>
          <p:nvPr>
            <p:custDataLst>
              <p:tags r:id="rId28"/>
            </p:custDataLst>
          </p:nvPr>
        </p:nvCxnSpPr>
        <p:spPr bwMode="auto">
          <a:xfrm>
            <a:off x="4581525" y="4556125"/>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ED574D39-F758-3CEF-516C-F870D36F1BED}"/>
              </a:ext>
            </a:extLst>
          </p:cNvPr>
          <p:cNvCxnSpPr>
            <a:cxnSpLocks/>
          </p:cNvCxnSpPr>
          <p:nvPr>
            <p:custDataLst>
              <p:tags r:id="rId29"/>
            </p:custDataLst>
          </p:nvPr>
        </p:nvCxnSpPr>
        <p:spPr bwMode="auto">
          <a:xfrm>
            <a:off x="5308600" y="4624388"/>
            <a:ext cx="3222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56805656-58B8-4AEE-B0D5-BF3A754A3567}"/>
              </a:ext>
            </a:extLst>
          </p:cNvPr>
          <p:cNvGraphicFramePr/>
          <p:nvPr>
            <p:custDataLst>
              <p:tags r:id="rId30"/>
            </p:custDataLst>
            <p:extLst>
              <p:ext uri="{D42A27DB-BD31-4B8C-83A1-F6EECF244321}">
                <p14:modId xmlns:p14="http://schemas.microsoft.com/office/powerpoint/2010/main" val="3698979307"/>
              </p:ext>
            </p:extLst>
          </p:nvPr>
        </p:nvGraphicFramePr>
        <p:xfrm>
          <a:off x="1027113" y="3651250"/>
          <a:ext cx="5978525" cy="2373313"/>
        </p:xfrm>
        <a:graphic>
          <a:graphicData uri="http://schemas.openxmlformats.org/drawingml/2006/chart">
            <c:chart xmlns:c="http://schemas.openxmlformats.org/drawingml/2006/chart" xmlns:r="http://schemas.openxmlformats.org/officeDocument/2006/relationships" r:id="rId60"/>
          </a:graphicData>
        </a:graphic>
      </p:graphicFrame>
      <p:cxnSp>
        <p:nvCxnSpPr>
          <p:cNvPr id="398" name="Straight Connector 397">
            <a:extLst>
              <a:ext uri="{FF2B5EF4-FFF2-40B4-BE49-F238E27FC236}">
                <a16:creationId xmlns:a16="http://schemas.microsoft.com/office/drawing/2014/main" id="{984D0A82-45C1-E079-B550-A549C192506A}"/>
              </a:ext>
            </a:extLst>
          </p:cNvPr>
          <p:cNvCxnSpPr/>
          <p:nvPr>
            <p:custDataLst>
              <p:tags r:id="rId31"/>
            </p:custDataLst>
          </p:nvPr>
        </p:nvCxnSpPr>
        <p:spPr bwMode="auto">
          <a:xfrm>
            <a:off x="2401888" y="4033838"/>
            <a:ext cx="34734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Straight Connector 399">
            <a:extLst>
              <a:ext uri="{FF2B5EF4-FFF2-40B4-BE49-F238E27FC236}">
                <a16:creationId xmlns:a16="http://schemas.microsoft.com/office/drawing/2014/main" id="{9E6AB41D-E3A0-EF0B-5CF9-24F54F5B3D72}"/>
              </a:ext>
            </a:extLst>
          </p:cNvPr>
          <p:cNvCxnSpPr/>
          <p:nvPr>
            <p:custDataLst>
              <p:tags r:id="rId32"/>
            </p:custDataLst>
          </p:nvPr>
        </p:nvCxnSpPr>
        <p:spPr bwMode="auto">
          <a:xfrm>
            <a:off x="5832475" y="4030663"/>
            <a:ext cx="0" cy="3857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08" name="Straight Connector 407">
            <a:extLst>
              <a:ext uri="{FF2B5EF4-FFF2-40B4-BE49-F238E27FC236}">
                <a16:creationId xmlns:a16="http://schemas.microsoft.com/office/drawing/2014/main" id="{274BF5CF-42E6-FC9A-32C9-8532AB7C22D9}"/>
              </a:ext>
            </a:extLst>
          </p:cNvPr>
          <p:cNvCxnSpPr/>
          <p:nvPr>
            <p:custDataLst>
              <p:tags r:id="rId33"/>
            </p:custDataLst>
          </p:nvPr>
        </p:nvCxnSpPr>
        <p:spPr bwMode="auto">
          <a:xfrm>
            <a:off x="6035675" y="4624388"/>
            <a:ext cx="930275"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9" name="Straight Connector 408">
            <a:extLst>
              <a:ext uri="{FF2B5EF4-FFF2-40B4-BE49-F238E27FC236}">
                <a16:creationId xmlns:a16="http://schemas.microsoft.com/office/drawing/2014/main" id="{E2C82C77-4326-E836-9692-A7F8804E1C15}"/>
              </a:ext>
            </a:extLst>
          </p:cNvPr>
          <p:cNvCxnSpPr/>
          <p:nvPr>
            <p:custDataLst>
              <p:tags r:id="rId34"/>
            </p:custDataLst>
          </p:nvPr>
        </p:nvCxnSpPr>
        <p:spPr bwMode="auto">
          <a:xfrm>
            <a:off x="6762750" y="4889500"/>
            <a:ext cx="2032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0" name="Straight Connector 409">
            <a:extLst>
              <a:ext uri="{FF2B5EF4-FFF2-40B4-BE49-F238E27FC236}">
                <a16:creationId xmlns:a16="http://schemas.microsoft.com/office/drawing/2014/main" id="{476A4277-9599-5D5E-9650-2D14EDF3E118}"/>
              </a:ext>
            </a:extLst>
          </p:cNvPr>
          <p:cNvCxnSpPr/>
          <p:nvPr>
            <p:custDataLst>
              <p:tags r:id="rId35"/>
            </p:custDataLst>
          </p:nvPr>
        </p:nvCxnSpPr>
        <p:spPr bwMode="auto">
          <a:xfrm>
            <a:off x="6923088" y="4621213"/>
            <a:ext cx="0" cy="2714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27" name="Text Placeholder 10">
            <a:extLst>
              <a:ext uri="{FF2B5EF4-FFF2-40B4-BE49-F238E27FC236}">
                <a16:creationId xmlns:a16="http://schemas.microsoft.com/office/drawing/2014/main" id="{2673886C-B73A-FBD4-BBB1-69D4A12AC1BE}"/>
              </a:ext>
            </a:extLst>
          </p:cNvPr>
          <p:cNvSpPr>
            <a:spLocks noGrp="1"/>
          </p:cNvSpPr>
          <p:nvPr>
            <p:custDataLst>
              <p:tags r:id="rId36"/>
            </p:custDataLst>
          </p:nvPr>
        </p:nvSpPr>
        <p:spPr bwMode="auto">
          <a:xfrm>
            <a:off x="1296988" y="580866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454EB6-2B5C-47A5-85BE-B644EDA0E517}" type="datetime'2''''''''''''''''''''''''''''''02''''3'''''">
              <a:rPr lang="en-US" altLang="en-US" sz="1200" smtClean="0"/>
              <a:pPr marL="0" lvl="0" indent="0" algn="ctr">
                <a:spcBef>
                  <a:spcPct val="0"/>
                </a:spcBef>
                <a:spcAft>
                  <a:spcPct val="0"/>
                </a:spcAft>
                <a:buNone/>
              </a:pPr>
              <a:t>2023</a:t>
            </a:fld>
            <a:endParaRPr lang="en-US" sz="1200"/>
          </a:p>
        </p:txBody>
      </p:sp>
      <p:sp>
        <p:nvSpPr>
          <p:cNvPr id="1189"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2135188" y="3984625"/>
            <a:ext cx="128588"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E2E9059-91CE-436D-B18D-BA4B8D7B96C0}" type="datetime'''''4'''''''''''''''''''''">
              <a:rPr lang="en-US" altLang="en-US" sz="1200" smtClean="0">
                <a:solidFill>
                  <a:schemeClr val="bg1"/>
                </a:solidFill>
                <a:effectLst/>
              </a:rPr>
              <a:pPr marL="0" lvl="0" indent="0" algn="ctr">
                <a:spcBef>
                  <a:spcPct val="0"/>
                </a:spcBef>
                <a:spcAft>
                  <a:spcPct val="0"/>
                </a:spcAft>
                <a:buNone/>
              </a:pPr>
              <a:t>4</a:t>
            </a:fld>
            <a:endParaRPr lang="en-US" sz="1200">
              <a:solidFill>
                <a:schemeClr val="bg1"/>
              </a:solidFill>
            </a:endParaRPr>
          </a:p>
        </p:txBody>
      </p:sp>
      <p:sp>
        <p:nvSpPr>
          <p:cNvPr id="228" name="Text Placeholder 10">
            <a:extLst>
              <a:ext uri="{FF2B5EF4-FFF2-40B4-BE49-F238E27FC236}">
                <a16:creationId xmlns:a16="http://schemas.microsoft.com/office/drawing/2014/main" id="{CD2EE040-ACE2-5FD9-D484-D85462BB85CB}"/>
              </a:ext>
            </a:extLst>
          </p:cNvPr>
          <p:cNvSpPr>
            <a:spLocks noGrp="1"/>
          </p:cNvSpPr>
          <p:nvPr>
            <p:custDataLst>
              <p:tags r:id="rId38"/>
            </p:custDataLst>
          </p:nvPr>
        </p:nvSpPr>
        <p:spPr bwMode="auto">
          <a:xfrm>
            <a:off x="1897063" y="5808663"/>
            <a:ext cx="6032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solidFill>
                  <a:schemeClr val="accent2"/>
                </a:solidFill>
              </a:rPr>
              <a:t>Capacity factor</a:t>
            </a:r>
            <a:endParaRPr lang="en-US" sz="1200">
              <a:solidFill>
                <a:schemeClr val="accent2"/>
              </a:solidFill>
            </a:endParaRPr>
          </a:p>
        </p:txBody>
      </p:sp>
      <p:sp>
        <p:nvSpPr>
          <p:cNvPr id="234" name="Text Placeholder 10">
            <a:extLst>
              <a:ext uri="{FF2B5EF4-FFF2-40B4-BE49-F238E27FC236}">
                <a16:creationId xmlns:a16="http://schemas.microsoft.com/office/drawing/2014/main" id="{E00D5B51-CDD3-D3C2-B5F3-7C2526CE8984}"/>
              </a:ext>
            </a:extLst>
          </p:cNvPr>
          <p:cNvSpPr>
            <a:spLocks noGrp="1"/>
          </p:cNvSpPr>
          <p:nvPr>
            <p:custDataLst>
              <p:tags r:id="rId39"/>
            </p:custDataLst>
          </p:nvPr>
        </p:nvSpPr>
        <p:spPr bwMode="gray">
          <a:xfrm>
            <a:off x="2862263" y="4078288"/>
            <a:ext cx="128588"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59C71E8-2430-420E-94E1-44356F142E82}" type="datetime'''''''''''''''''''''''''''''''''''''''''''''''''4'''''''''''">
              <a:rPr lang="en-US" altLang="en-US" sz="1200" smtClean="0">
                <a:solidFill>
                  <a:schemeClr val="bg1"/>
                </a:solidFill>
                <a:effectLst/>
              </a:rPr>
              <a:pPr marL="0" lvl="0" indent="0" algn="ctr">
                <a:spcBef>
                  <a:spcPct val="0"/>
                </a:spcBef>
                <a:spcAft>
                  <a:spcPct val="0"/>
                </a:spcAft>
                <a:buNone/>
              </a:pPr>
              <a:t>4</a:t>
            </a:fld>
            <a:endParaRPr lang="en-US" sz="1200">
              <a:solidFill>
                <a:schemeClr val="bg1"/>
              </a:solidFill>
            </a:endParaRPr>
          </a:p>
        </p:txBody>
      </p:sp>
      <p:sp>
        <p:nvSpPr>
          <p:cNvPr id="229" name="Text Placeholder 10">
            <a:extLst>
              <a:ext uri="{FF2B5EF4-FFF2-40B4-BE49-F238E27FC236}">
                <a16:creationId xmlns:a16="http://schemas.microsoft.com/office/drawing/2014/main" id="{36A48007-EB44-5455-88C1-30E1DE601188}"/>
              </a:ext>
            </a:extLst>
          </p:cNvPr>
          <p:cNvSpPr>
            <a:spLocks noGrp="1"/>
          </p:cNvSpPr>
          <p:nvPr>
            <p:custDataLst>
              <p:tags r:id="rId40"/>
            </p:custDataLst>
          </p:nvPr>
        </p:nvSpPr>
        <p:spPr bwMode="auto">
          <a:xfrm>
            <a:off x="2565400" y="5808663"/>
            <a:ext cx="720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solidFill>
                  <a:schemeClr val="accent3"/>
                </a:solidFill>
              </a:rPr>
              <a:t>Design life</a:t>
            </a:r>
            <a:endParaRPr lang="en-US" sz="1200">
              <a:solidFill>
                <a:schemeClr val="accent3"/>
              </a:solidFill>
            </a:endParaRPr>
          </a:p>
        </p:txBody>
      </p:sp>
      <p:sp>
        <p:nvSpPr>
          <p:cNvPr id="230" name="Text Placeholder 10">
            <a:extLst>
              <a:ext uri="{FF2B5EF4-FFF2-40B4-BE49-F238E27FC236}">
                <a16:creationId xmlns:a16="http://schemas.microsoft.com/office/drawing/2014/main" id="{18ADCFF3-EDD3-15FF-3D49-CF26E598B54B}"/>
              </a:ext>
            </a:extLst>
          </p:cNvPr>
          <p:cNvSpPr>
            <a:spLocks noGrp="1"/>
          </p:cNvSpPr>
          <p:nvPr>
            <p:custDataLst>
              <p:tags r:id="rId41"/>
            </p:custDataLst>
          </p:nvPr>
        </p:nvSpPr>
        <p:spPr bwMode="auto">
          <a:xfrm>
            <a:off x="3417888" y="5808663"/>
            <a:ext cx="468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4BAC07-CB6C-4FBA-A0E8-26ADCCCA550C}" type="datetime'''''''C''''''''''a''''''''''''p''''''''E''''''''x'''''">
              <a:rPr lang="en-US" altLang="en-US" sz="1200" smtClean="0">
                <a:solidFill>
                  <a:schemeClr val="accent4"/>
                </a:solidFill>
              </a:rPr>
              <a:pPr marL="0" lvl="0" indent="0" algn="ctr">
                <a:spcBef>
                  <a:spcPct val="0"/>
                </a:spcBef>
                <a:spcAft>
                  <a:spcPct val="0"/>
                </a:spcAft>
                <a:buNone/>
              </a:pPr>
              <a:t>CapEx</a:t>
            </a:fld>
            <a:endParaRPr lang="en-US" sz="1200">
              <a:solidFill>
                <a:schemeClr val="accent4"/>
              </a:solidFill>
            </a:endParaRPr>
          </a:p>
        </p:txBody>
      </p:sp>
      <p:sp>
        <p:nvSpPr>
          <p:cNvPr id="1191"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4314825" y="4422775"/>
            <a:ext cx="128588"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31ACBF-0046-44A1-88C6-1CB85B8B182E}" type="datetime'''''''''''''''''''''''''''''''''''''''''4'''''''''''''''''''">
              <a:rPr lang="en-US" altLang="en-US" sz="1200" smtClean="0">
                <a:solidFill>
                  <a:schemeClr val="bg1"/>
                </a:solidFill>
                <a:effectLst/>
              </a:rPr>
              <a:pPr marL="0" lvl="0" indent="0" algn="ctr">
                <a:spcBef>
                  <a:spcPct val="0"/>
                </a:spcBef>
                <a:spcAft>
                  <a:spcPct val="0"/>
                </a:spcAft>
                <a:buNone/>
              </a:pPr>
              <a:t>4</a:t>
            </a:fld>
            <a:endParaRPr lang="en-US" sz="1200">
              <a:solidFill>
                <a:schemeClr val="bg1"/>
              </a:solidFill>
            </a:endParaRPr>
          </a:p>
        </p:txBody>
      </p:sp>
      <p:sp>
        <p:nvSpPr>
          <p:cNvPr id="231" name="Text Placeholder 10">
            <a:extLst>
              <a:ext uri="{FF2B5EF4-FFF2-40B4-BE49-F238E27FC236}">
                <a16:creationId xmlns:a16="http://schemas.microsoft.com/office/drawing/2014/main" id="{56EACEB8-6641-5163-0203-4E845ABE0AD3}"/>
              </a:ext>
            </a:extLst>
          </p:cNvPr>
          <p:cNvSpPr>
            <a:spLocks noGrp="1"/>
          </p:cNvSpPr>
          <p:nvPr>
            <p:custDataLst>
              <p:tags r:id="rId43"/>
            </p:custDataLst>
          </p:nvPr>
        </p:nvSpPr>
        <p:spPr bwMode="auto">
          <a:xfrm>
            <a:off x="4181475" y="5808663"/>
            <a:ext cx="3937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37A3A2D-429D-4DD0-A17B-4F52676820BD}" type="datetime'O''''''''''''p''''''E''''x'''''''''''''''''''''''''">
              <a:rPr lang="en-US" altLang="en-US" sz="1200" smtClean="0">
                <a:solidFill>
                  <a:schemeClr val="accent5"/>
                </a:solidFill>
              </a:rPr>
              <a:pPr marL="0" lvl="0" indent="0" algn="ctr">
                <a:spcBef>
                  <a:spcPct val="0"/>
                </a:spcBef>
                <a:spcAft>
                  <a:spcPct val="0"/>
                </a:spcAft>
                <a:buNone/>
              </a:pPr>
              <a:t>OpEx</a:t>
            </a:fld>
            <a:endParaRPr lang="en-US" sz="1200">
              <a:solidFill>
                <a:schemeClr val="accent5"/>
              </a:solidFill>
            </a:endParaRPr>
          </a:p>
        </p:txBody>
      </p:sp>
      <p:sp>
        <p:nvSpPr>
          <p:cNvPr id="236" name="Text Placeholder 10">
            <a:extLst>
              <a:ext uri="{FF2B5EF4-FFF2-40B4-BE49-F238E27FC236}">
                <a16:creationId xmlns:a16="http://schemas.microsoft.com/office/drawing/2014/main" id="{AF163007-A2BB-1E8E-AB45-137217EA9563}"/>
              </a:ext>
            </a:extLst>
          </p:cNvPr>
          <p:cNvSpPr>
            <a:spLocks noGrp="1"/>
          </p:cNvSpPr>
          <p:nvPr>
            <p:custDataLst>
              <p:tags r:id="rId44"/>
            </p:custDataLst>
          </p:nvPr>
        </p:nvSpPr>
        <p:spPr bwMode="gray">
          <a:xfrm>
            <a:off x="5041900" y="4498975"/>
            <a:ext cx="128588" cy="182563"/>
          </a:xfrm>
          <a:prstGeom prst="rect">
            <a:avLst/>
          </a:prstGeom>
          <a:solidFill>
            <a:schemeClr val="accent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233530-6530-4840-A439-89D82EE23F9D}" type="datetime'''''''''''''''''''''''''''''''''''''3'''''''''''''''''''''">
              <a:rPr lang="en-US" altLang="en-US" sz="1200" smtClean="0">
                <a:solidFill>
                  <a:schemeClr val="bg1"/>
                </a:solidFill>
                <a:effectLst/>
              </a:rPr>
              <a:pPr marL="0" lvl="0" indent="0" algn="ctr">
                <a:spcBef>
                  <a:spcPct val="0"/>
                </a:spcBef>
                <a:spcAft>
                  <a:spcPct val="0"/>
                </a:spcAft>
                <a:buNone/>
              </a:pPr>
              <a:t>3</a:t>
            </a:fld>
            <a:endParaRPr lang="en-US" sz="1200">
              <a:solidFill>
                <a:schemeClr val="bg1"/>
              </a:solidFill>
            </a:endParaRPr>
          </a:p>
        </p:txBody>
      </p:sp>
      <p:sp>
        <p:nvSpPr>
          <p:cNvPr id="232" name="Text Placeholder 10">
            <a:extLst>
              <a:ext uri="{FF2B5EF4-FFF2-40B4-BE49-F238E27FC236}">
                <a16:creationId xmlns:a16="http://schemas.microsoft.com/office/drawing/2014/main" id="{91CECE47-7526-877E-E2F5-67D2B7DDDB98}"/>
              </a:ext>
            </a:extLst>
          </p:cNvPr>
          <p:cNvSpPr>
            <a:spLocks noGrp="1"/>
          </p:cNvSpPr>
          <p:nvPr>
            <p:custDataLst>
              <p:tags r:id="rId45"/>
            </p:custDataLst>
          </p:nvPr>
        </p:nvSpPr>
        <p:spPr bwMode="auto">
          <a:xfrm>
            <a:off x="4870450" y="5808663"/>
            <a:ext cx="471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A57951-233D-4279-BA71-70CC943BB54E}" type="datetime'''''''''''''''WA''''''''''''''''''''''''''C''''''C'''''">
              <a:rPr lang="en-US" altLang="en-US" sz="1200" smtClean="0">
                <a:solidFill>
                  <a:schemeClr val="accent6"/>
                </a:solidFill>
              </a:rPr>
              <a:pPr marL="0" lvl="0" indent="0" algn="ctr">
                <a:spcBef>
                  <a:spcPct val="0"/>
                </a:spcBef>
                <a:spcAft>
                  <a:spcPct val="0"/>
                </a:spcAft>
                <a:buNone/>
              </a:pPr>
              <a:t>WACC</a:t>
            </a:fld>
            <a:endParaRPr lang="en-US" sz="1200">
              <a:solidFill>
                <a:schemeClr val="accent6"/>
              </a:solidFill>
            </a:endParaRPr>
          </a:p>
        </p:txBody>
      </p:sp>
      <p:sp>
        <p:nvSpPr>
          <p:cNvPr id="233" name="Text Placeholder 10">
            <a:extLst>
              <a:ext uri="{FF2B5EF4-FFF2-40B4-BE49-F238E27FC236}">
                <a16:creationId xmlns:a16="http://schemas.microsoft.com/office/drawing/2014/main" id="{F49BC1FE-F78A-14A3-1B0D-FFB4D647116C}"/>
              </a:ext>
            </a:extLst>
          </p:cNvPr>
          <p:cNvSpPr>
            <a:spLocks noGrp="1"/>
          </p:cNvSpPr>
          <p:nvPr>
            <p:custDataLst>
              <p:tags r:id="rId46"/>
            </p:custDataLst>
          </p:nvPr>
        </p:nvSpPr>
        <p:spPr bwMode="auto">
          <a:xfrm>
            <a:off x="5657850" y="580866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95B7CB-CF4E-4DC4-B2D1-FC13B778067A}" type="datetime'''2''''''''''''''''''''''''''''''0''''''''''''3''''''5'''''">
              <a:rPr lang="en-US" altLang="en-US" sz="1200" smtClean="0"/>
              <a:pPr marL="0" lvl="0" indent="0" algn="ctr">
                <a:spcBef>
                  <a:spcPct val="0"/>
                </a:spcBef>
                <a:spcAft>
                  <a:spcPct val="0"/>
                </a:spcAft>
                <a:buNone/>
              </a:pPr>
              <a:t>2035</a:t>
            </a:fld>
            <a:endParaRPr lang="en-US" sz="1200"/>
          </a:p>
        </p:txBody>
      </p:sp>
      <p:sp>
        <p:nvSpPr>
          <p:cNvPr id="255" name="Text Placeholder 10">
            <a:extLst>
              <a:ext uri="{FF2B5EF4-FFF2-40B4-BE49-F238E27FC236}">
                <a16:creationId xmlns:a16="http://schemas.microsoft.com/office/drawing/2014/main" id="{7426A917-EEBD-78D9-9C66-BBECCB17ABDD}"/>
              </a:ext>
            </a:extLst>
          </p:cNvPr>
          <p:cNvSpPr>
            <a:spLocks noGrp="1"/>
          </p:cNvSpPr>
          <p:nvPr>
            <p:custDataLst>
              <p:tags r:id="rId47"/>
            </p:custDataLst>
          </p:nvPr>
        </p:nvSpPr>
        <p:spPr bwMode="auto">
          <a:xfrm>
            <a:off x="6383338" y="580866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0332A8-C4A9-4755-B87E-91514B5B6DF2}" type="datetime'''''''2''''''''''''''''''''0''5''''''''0'''''''''''">
              <a:rPr lang="en-US" altLang="en-US" sz="1200" smtClean="0"/>
              <a:pPr marL="0" lvl="0" indent="0" algn="ctr">
                <a:spcBef>
                  <a:spcPct val="0"/>
                </a:spcBef>
                <a:spcAft>
                  <a:spcPct val="0"/>
                </a:spcAft>
                <a:buNone/>
              </a:pPr>
              <a:t>2050</a:t>
            </a:fld>
            <a:endParaRPr lang="en-US" sz="1200"/>
          </a:p>
        </p:txBody>
      </p:sp>
      <p:sp>
        <p:nvSpPr>
          <p:cNvPr id="237" name="Text Placeholder 10">
            <a:extLst>
              <a:ext uri="{FF2B5EF4-FFF2-40B4-BE49-F238E27FC236}">
                <a16:creationId xmlns:a16="http://schemas.microsoft.com/office/drawing/2014/main" id="{7293DA14-2461-4B40-A4D0-10CDAF3A4C47}"/>
              </a:ext>
            </a:extLst>
          </p:cNvPr>
          <p:cNvSpPr>
            <a:spLocks noGrp="1"/>
          </p:cNvSpPr>
          <p:nvPr>
            <p:custDataLst>
              <p:tags r:id="rId48"/>
            </p:custDataLst>
          </p:nvPr>
        </p:nvSpPr>
        <p:spPr bwMode="auto">
          <a:xfrm>
            <a:off x="566738" y="4805363"/>
            <a:ext cx="5810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5959049-4ED1-4C5B-8775-4C2F680BF9B8}" type="datetime'''''''''''''''Off''''''''s''''''h''''''''''''''o''''r''e'''">
              <a:rPr lang="en-US" altLang="en-US" sz="1200" smtClean="0"/>
              <a:pPr marL="0" lvl="0" indent="0" algn="r">
                <a:spcBef>
                  <a:spcPct val="0"/>
                </a:spcBef>
                <a:spcAft>
                  <a:spcPct val="0"/>
                </a:spcAft>
                <a:buNone/>
              </a:pPr>
              <a:t>Offshore</a:t>
            </a:fld>
            <a:endParaRPr lang="en-US" sz="1200"/>
          </a:p>
        </p:txBody>
      </p:sp>
      <p:sp>
        <p:nvSpPr>
          <p:cNvPr id="377"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5922963" y="4095750"/>
            <a:ext cx="501650"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23CD13-7F01-41CA-8F31-54C5A967C2DD}" type="datetime'''-''34''''''''''''''''%'''''''''''''''''''''''''''''''''''''">
              <a:rPr lang="en-US" altLang="en-US" sz="1200" b="1" smtClean="0">
                <a:effectLst/>
              </a:rPr>
              <a:pPr marL="0" lvl="0" indent="0" algn="ctr">
                <a:spcBef>
                  <a:spcPct val="0"/>
                </a:spcBef>
                <a:spcAft>
                  <a:spcPct val="0"/>
                </a:spcAft>
                <a:buNone/>
              </a:pPr>
              <a:t>-34%</a:t>
            </a:fld>
            <a:endParaRPr lang="en-US" sz="1200" b="1"/>
          </a:p>
        </p:txBody>
      </p:sp>
      <p:sp>
        <p:nvSpPr>
          <p:cNvPr id="406"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6672263" y="4318000"/>
            <a:ext cx="501650" cy="25876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46D510-1F4A-4706-BCC1-208A43B01297}" type="datetime'''''''''''''''''''''''''''-''''''2''''''''''''''''3''''''%'''">
              <a:rPr lang="en-US" altLang="en-US" sz="1200" b="1" smtClean="0">
                <a:effectLst/>
              </a:rPr>
              <a:pPr marL="0" lvl="0" indent="0" algn="ctr">
                <a:spcBef>
                  <a:spcPct val="0"/>
                </a:spcBef>
                <a:spcAft>
                  <a:spcPct val="0"/>
                </a:spcAft>
                <a:buNone/>
              </a:pPr>
              <a:t>-23%</a:t>
            </a:fld>
            <a:endParaRPr lang="en-US" sz="1200" b="1"/>
          </a:p>
        </p:txBody>
      </p:sp>
      <p:cxnSp>
        <p:nvCxnSpPr>
          <p:cNvPr id="2" name="btfpColumnHeaderBoxLine378665">
            <a:extLst>
              <a:ext uri="{FF2B5EF4-FFF2-40B4-BE49-F238E27FC236}">
                <a16:creationId xmlns:a16="http://schemas.microsoft.com/office/drawing/2014/main" id="{E8AD85A5-7DC7-2B26-9B3B-FCB879C7F911}"/>
              </a:ext>
            </a:extLst>
          </p:cNvPr>
          <p:cNvCxnSpPr>
            <a:cxnSpLocks/>
          </p:cNvCxnSpPr>
          <p:nvPr/>
        </p:nvCxnSpPr>
        <p:spPr bwMode="gray">
          <a:xfrm>
            <a:off x="330200" y="1845783"/>
            <a:ext cx="718701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217825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 val="Bosto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UNDODONOTDELETE" val="0"/>
  <p:tag name="EE4P_STYLE_ID" val="9245cb48-36f6-4855-a0c3-19564cc8b6bc"/>
  <p:tag name="THINKCELLPRESENTATIONDONOTDELETE" val="&lt;?xml version=&quot;1.0&quot; encoding=&quot;UTF-16&quot; standalone=&quot;yes&quot;?&gt;&lt;root reqver=&quot;28224&quot;&gt;&lt;version val=&quot;3561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9&quot;&gt;&lt;elem m_fUsage=&quot;3.78681993403215200189E+00&quot;&gt;&lt;m_msothmcolidx val=&quot;0&quot;/&gt;&lt;m_rgb r=&quot;DE&quot; g=&quot;C0&quot; b=&quot;00&quot;/&gt;&lt;/elem&gt;&lt;elem m_fUsage=&quot;3.61605786364702419533E+00&quot;&gt;&lt;m_msothmcolidx val=&quot;0&quot;/&gt;&lt;m_rgb r=&quot;6B&quot; g=&quot;CC&quot; b=&quot;F5&quot;/&gt;&lt;/elem&gt;&lt;elem m_fUsage=&quot;1.39668463529699904413E+00&quot;&gt;&lt;m_msothmcolidx val=&quot;0&quot;/&gt;&lt;m_rgb r=&quot;00&quot; g=&quot;4F&quot; b=&quot;DD&quot;/&gt;&lt;/elem&gt;&lt;elem m_fUsage=&quot;6.81152128033489012715E-01&quot;&gt;&lt;m_msothmcolidx val=&quot;0&quot;/&gt;&lt;m_rgb r=&quot;FD&quot; g=&quot;DB&quot; b=&quot;0D&quot;/&gt;&lt;/elem&gt;&lt;elem m_fUsage=&quot;2.29500465868185343776E-01&quot;&gt;&lt;m_msothmcolidx val=&quot;0&quot;/&gt;&lt;m_rgb r=&quot;4D&quot; g=&quot;23&quot; b=&quot;A0&quot;/&gt;&lt;/elem&gt;&lt;elem m_fUsage=&quot;1.45293430915298033002E-01&quot;&gt;&lt;m_msothmcolidx val=&quot;0&quot;/&gt;&lt;m_rgb r=&quot;D8&quot; g=&quot;6D&quot; b=&quot;0A&quot;/&gt;&lt;/elem&gt;&lt;elem m_fUsage=&quot;5.87159933270019890328E-02&quot;&gt;&lt;m_msothmcolidx val=&quot;0&quot;/&gt;&lt;m_rgb r=&quot;FF&quot; g=&quot;82&quot; b=&quot;00&quot;/&gt;&lt;/elem&gt;&lt;elem m_fUsage=&quot;3.30288865728353489559E-02&quot;&gt;&lt;m_msothmcolidx val=&quot;0&quot;/&gt;&lt;m_rgb r=&quot;FD&quot; g=&quot;D7&quot; b=&quot;00&quot;/&gt;&lt;/elem&gt;&lt;elem m_fUsage=&quot;6.36268544113594968631E-03&quot;&gt;&lt;m_msothmcolidx val=&quot;0&quot;/&gt;&lt;m_rgb r=&quot;D8&quot; g=&quot;D9&quot; b=&quot;15&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k.wNy_qf0N_6g.DNxWuN3w"/>
</p:tagLst>
</file>

<file path=ppt/tags/tag100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IlQZ2VxTJ5q_wyM2iaEcjA"/>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g1i2DFH1VHxh4JCMcKBKjg"/>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YdTgEmVSJjM76hF.z43qlw"/>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q6yDJmnZKtXzJ.YZFE5w9g"/>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yY.c1cFdcjz4hz0krHyl6g"/>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Q37Nsddk.Ig0PoBwVxAysg"/>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Mr0pJm0BHOx6C8i8asyjfg"/>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UkYyYCt2IUwRIGfnEZSEz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tyHT8M_3TrsBEYc1Gjf_gA"/>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XPtXhBxoVkLxe2.3e28iCg"/>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G52Wo31rBItSuqWP8bkckQ"/>
</p:tagLst>
</file>

<file path=ppt/tags/tag10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ns0ibn6Fp_ndzRYLOCmUFQ"/>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tzIC4MvdizDLo4wHJjTRpA"/>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unwKcexzwP.wtcRyjCOE3w"/>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Af8LypEVDQzRQbWuAfqa_A"/>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fPjdOlJA6JYnlmM_TdP_gQ"/>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CYBz5O9lKWw3sRe9uCcPnQ"/>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gyythqLjjcXazs09u4pudQ"/>
</p:tagLst>
</file>

<file path=ppt/tags/tag102.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jy5ZktBIxDxVYqrNKJEbQg"/>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jMJu5z4m0Amku8NRJjz13g"/>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O_FV9I2uAVDIxeka0wJHEQ"/>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aY2jnB0KoduGvoph8fZklg"/>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T6Qm1zM7AMu5BW4HHcULOA"/>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bPDlbs4QuV69tHhvcC2vkQ"/>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vSUpDgMqr6BbNIS_SYmajw"/>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3kOPn9kMyx.Pp_WP1S4IaQ"/>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pnLtrci8RxQqQ.iQgD90FQ"/>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t9VB5xVtEKe94un7W65wf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za2BSEMiHLjJbMbqgpGyLQ"/>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2CoOLzihGeamn1F74H43zQ"/>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S0hpthmdSNRTa2TPYe6Vgg"/>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AisTPp6x0iTl0l_X.JnBFw"/>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1Zg5p85Tx83z4sPcaM3bGQ"/>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GtAayqEGNVPanzW.qai_Uw"/>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1WYpIjTKvXfvPEdzrS9ZaQ"/>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3cX2txZEQUsqfKM_Tl_IaQ"/>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0oHhxvK5q2gNnlLBdXtPPw"/>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Z6GywJrnTQkFAifUwWO0jw"/>
</p:tagLst>
</file>

<file path=ppt/tags/tag1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pKSjAHxqcXPnsMVA3WTRGQ"/>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weA5af9kuop3jgObBjb19w"/>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Q86Jd52fn6J6ABWSGAJbeQ"/>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6nf.BFehd5FVlG5dCfsJpw"/>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Tt_FCFKt.8eKD4Hfv2M_Ig"/>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Ozgy4S48dS8KKxNbBr1.Lg"/>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O7iQ_z6QsgStYd1wyhQlOw"/>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hnJM6FKG7E6hE9D6txxiuw"/>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gCET3ysUxMQR6kMF4DLR3w"/>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R94JudViZlrCTpH6iLxA3g"/>
</p:tagLst>
</file>

<file path=ppt/tags/tag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1cUtWExoZrmMAuGsA6eTAg"/>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Q2vqW0tvoWgRrgEUUZkABA"/>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jW.PIG0u.JXisC0kFOj1dw"/>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VDPAT_p0PuvwEXWdgN9Mig"/>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n.G4WD8iodXfUfb0LIbwlQ"/>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d8fpjLVurjDTMRpEYCXntA"/>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5PVuKXrb3e7xqGgowgNTSg"/>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IAiUtKrTrlBMMOSpHYJKTw"/>
</p:tagLst>
</file>

<file path=ppt/tags/tag105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wfBhvX2xUJrzWMNhp2BcaA"/>
</p:tagLst>
</file>

<file path=ppt/tags/tag10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BT7f2C6VebHjW0vdnKgDqQ"/>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RGuMRa6gkAI0Ba13.TWgag"/>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ASQe1XJdgWsBHWK6cY5.Yw"/>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bfGPnDcHlH1CE2JaZPFtQ"/>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syarYY.A0yzF3Ph53nvbCw"/>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tSnNQAbe1dWrzvHb1aBkfQ"/>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W194r.TOf2892bxOz8qoBQ"/>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mQmJpv.2I1CC1LlnsGJ7Ag"/>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lHU8ART4Q0E12HD3bxAkq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_RVWgVRxQ7xYiunKEs0GZg"/>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3xdAAtlziDiXeuvX86YCbA"/>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yUUKvTCnN9pzSRqRGcfyXg"/>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7M9KXj2WoTur4V1m0TNVWQ"/>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neGatRUIjD_UDqWl1h_SuA"/>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nejpYissP71K0DPcYOKSwg"/>
</p:tagLst>
</file>

<file path=ppt/tags/tag1075.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VrSiVZbxAaDBMFkPqzWhkQ"/>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F9dSS9JeLFi1kmKIDDThO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Q.A2AnV2C_giWRIk2hebrQ"/>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5k3kKI16boZpR0jbmvW5qw"/>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JZD0YChF2eQTjOxmCWlshg"/>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BCL7n.6txkg5aaHOZS66pg"/>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GhlHUryTwoq5ayhS8_M5ww"/>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UWXxs9do9K0tsoCrNajPtA"/>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WfRr1RPXcUmvmIqQ9aW32w"/>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TPVYZx8MslT8Q8U8gY6kDQ"/>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tcl0O7wORok_6j.cDE7zNQ"/>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DZI1xX9KqxYnPFFxttrg8A"/>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0lybYS4e1iSBPsGFOJpF0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ZGc0EYBwdY77YbNI81mzTw"/>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8ZkvkIHbzymvCa6.IjVyfA"/>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WTnmhZfszK7v9UWbdOTMJg"/>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bg6ReBy8BIAeXQ6m_0bMeA"/>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BV6uPZyz7qsvrlDl2Zq7Kw"/>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DKKrjGNikFPUeGzo3d7viw"/>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SLikmqZqmqdiUifzc5FjQA"/>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bp8hes0kwKJJemUntHczcA"/>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L62dahRIRTF_3PU2WkA0Kw"/>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Ww6ZRPWaCr9juJFpIzp5Fw"/>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86vfcC3SUHeVaolNy82uoQ"/>
</p:tagLst>
</file>

<file path=ppt/tags/tag1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DvWxnj7iLO4JZQfLtZDCag"/>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QYubqM2uY9fhEk9hVdME_w"/>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oX9ORLvS.VbQv7K3AxC2g"/>
</p:tagLst>
</file>

<file path=ppt/tags/tag110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S_dRX3bOMPWj.3rTRN.2A"/>
</p:tagLst>
</file>

<file path=ppt/tags/tag111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3.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Sb_NPJOk18ibqUqlqkJUfw"/>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BIar_JKh9IEfC4DAjkrBoQ"/>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9WiVZI6MNCfKyFU7GRq4IQ"/>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J5SpQglu8_qOlbCEHbFFB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GuS9poAZJNVsdq2nc6Uq3w"/>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91GwWoadViZgE8jbIj392A"/>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yHDI4LoQ_t3h9jaHKZ3oqA"/>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H4ChmSNqqC87sP6sGrD4lQ"/>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wgHFCqCKq9.VJ7sq3RzlzQ"/>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1dCy1bQUV8I66e.KVi53iw"/>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oO7G5UrINnqVyQnCs5_agA"/>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3h1ff8bjxhJ4SYrKfTSZuw"/>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6ScSzLAR5GWz8Vfszvx9Uw"/>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W_EQ21pNZYbYi2Kl3YfzmA"/>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zlCy2AL7HS6LrW20De45n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mhXlUsCFZcQ7gBL3pWn5LA"/>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mzmXIBYVJkCPeB50AwKxOg"/>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YZD5veCXkW1L2ixyXFSnOQ"/>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li.zrxIhF.QNwI0CJc6gwA"/>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iJuEdJLqN_b8BRC.8IdLA"/>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ggfZc3CA49CpQsDOa6fnkA"/>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dYE2l_I_yN0OrQUC.q5OUA"/>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YR_92pmN0gZIBIpKbbgHSw"/>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gMw3oGmmkAWlmlZjmAhHuw"/>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FOqF_bfCQy0mgdCbzGb87w"/>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Ovl5EWMm2ivrYk9byg7bv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Q7W.eZA4l78hrCXFYb4vnQ"/>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lN4xOTmeqBYUNjqqjRUWag"/>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k8XaRWR2iL6ZxQr5fRVejA"/>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WJWdrfbxyHr8_Rgyf0Wbog"/>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mJdqUUnEX3.XQxi1HGtjZw"/>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aTgo1vxrLg7C0pERKiWYlA"/>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qRJkEZPQD6bWtii1H475nw"/>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m4icUaPwr_6XVfXtgPASqQ"/>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3VvObSZ.SdEY0Xhx8awRDA"/>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lXakcbE0akcEyttgdzlQTQ"/>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nXb0K3r26FyC5iYZ_cFp7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vRlT8cutkQVZk3zexSq8w"/>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HCb_nv4r_4pBKMdCwvZmTQ"/>
</p:tagLst>
</file>

<file path=ppt/tags/tag1151.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Kh5..urpZX8zm45uEEWwew"/>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4KcJPDjdDP9qU4H1mFkVgw"/>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1SCj.Ls43pI7ss.utFuSyw"/>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hPzk.CUNHOoh3lPvmb2KqQ"/>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FEkeQBWZA2RHIUL_5N93zQ"/>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SJtvVjOkplL24PprAtG4wA"/>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ZnFAq5oCqvSAdmhkYp.Ar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aeHJCoNJfLgAQzdYZJw5g"/>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CABIGU85M1Tpjf_bcRqwCg"/>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DDOgDrTf4z7KVNGS6xXXcA"/>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OuzZEoCeuf3Xx6uIMlQ3mg"/>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afrGuXlJ.hzdXUrH8BoOOQ"/>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eJOX0ZCXyGbndPZriRTUBQ"/>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zjvcbVmhuJ6aDC9j8j2aJg"/>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JXcjQQQXmVdbSnLNpTFz4A"/>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sMl3sYCLxY9mxAqlnZ477g"/>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rYwNHBMHz9U3lgNEacMcpw"/>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zR2SV.xU189etUotK.9r8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TF0w8olYmrlGEPJBv06uWg"/>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vMjgGpxf_kGcFBa2izzklg"/>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O_AozV1CSwsCwQLmcJDE_g"/>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YZOgL48VGJhGL4brnRCURw"/>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Nf7LNFppYvKvy4Kz3vcv4g"/>
</p:tagLst>
</file>

<file path=ppt/tags/tag11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2QqbQLDBHuHw9lYmPLs_jg"/>
</p:tagLst>
</file>

<file path=ppt/tags/tag1176.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3gg0lTF5JQJUZvVGlm0Z4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Vls0XbScwAAHs6iDYYZy1w"/>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5LylsTUn3w9VmPJxJwarmA"/>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FfTyGd73LWeDlT9A8Bi8zQ"/>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pyXTa3YNa20ZaP6y9knAdQ"/>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Bju1eEXvT2rj1lRXinrAvQ"/>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NLql5Nn977DUIjzW.ac5Uw"/>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icWUE0n1OwcpL1BqLspHog"/>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YPPNp5abyzJ8CNyFjcq_fQ"/>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PSUrZ_vo_J6BA4H7KJ0zow"/>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dU0yepaNNA5pcLxt08i1yw"/>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OZHJR0ClGOdCfeiMH6B0B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O4C5vaQfmgvmcfoAPHnTfg"/>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yHS1r.4ECKOcGxuNmKmexQ"/>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vR19Wxp3d2ovLGBvgZ1c0A"/>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P6NRjsEw9KvD1KiErwA7WQ"/>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Au0c8pmYGlG8JuVOo94BEA"/>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YwQ55BRKMncyhs4aq4HRbw"/>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DQLiCoAs_l6jQ8Dknia1n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Cq_rySdERhirEXgLfJLfcg"/>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w4eBNfwEPSh44S7Yv91E0Q"/>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NKmMPatVo6PldEnUY8ocvQ"/>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FyGECysXvvC3DOSh8EoVF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P9cI0wuLWF3CV8vXxGxBmw"/>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ErOdsj7gv7NDVSzMobFZEg"/>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XjeXCw4jWi8ctv64M3_SlQ"/>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Kz5xOsmTgSCyJmBS5BT9g"/>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5q1k7uIHpOB5Ki9Bmf2VPQ"/>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0BBhHYLoxKAdG5yrVRhXtg"/>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ngeGMZK7bNz0lx6Q3AxY_w"/>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qC1WLYG5tPeSNxvDVQqsdQ"/>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FULaJEqvRvmSuoEB2UFE3A"/>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uwSO7Tc947P9IJj_5tVeTg"/>
</p:tagLst>
</file>

<file path=ppt/tags/tag1209.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V8uyKpQOCCHHNlwS4Fs0hQ"/>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9cDXRqTyEZMjz7chlAKQrw"/>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NpnFEmeJSGMvH9sHy4WtLw"/>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bfT3146OIP2B4Ds4MOtBLQ"/>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Xd0upDuXdm4BsJcSNwr53A"/>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CJxSDT_6HP7tmIfVDV618w"/>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dt0br5pBAaXb02qx4edoLg"/>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AciITDmGvazJFCrUt6e6SA"/>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SfLt0jfhqpVmsbqOL9YB0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8TPG0qNc9srb.LJ2Qiz4ng"/>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YhrkWo2UgcyckfBA1aBxTw"/>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VUUN6qzkWJrnFaYenMtm7w"/>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tRhRiFfBchjCdeTEqG23NQ"/>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AWevpiebMqHXgHgh1PvSXg"/>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SX07WsFjdZAFa7RIAr7Ngg"/>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e3AeWFuPcD.tfJga7CvIcQ"/>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lX_ELLYS3q3cfO.ymxT0qw"/>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NBTmDbtxqH4UGQ8fgDax6g"/>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5g0ShVMoKNQF9COc3O1xPg"/>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Kke3tliYSWCQlZKBkvsc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5WizEzx9Rz7Jz2WQlipHEg"/>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EtXVS3R1DnLtLDnSdFfdKQ"/>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M1AymDiZQcOWFe63hJltIw"/>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uVu3SI1CWTzPJVqBQw32xw"/>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82URDkkX.Z26cGRE6r5BHg"/>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BEbf4zkDiiYaEHAz4xQARw"/>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97J99AYmq8HUAqZJpfMpmQ"/>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YwD5WYjp7tTQfxVmtbU5ZQ"/>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YkqNHKAe7j7HfBFPh_ocTA"/>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t_AAdET4n6.D2iTpwyuus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ITHYDNrsd4seaC.lCSMLfg"/>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lsqeV1yCQjxZJ5fU2Bm2xg"/>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fYIQp6j_MNiXSnQ4302_Ow"/>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m_er7kNtxPavnR7RzhL0TA"/>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g_PSpx3CTE5v7QdHKtVXQg"/>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43rgCbSvEVNIcPT1bs8OA"/>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Z7b9LJ5.IKxnZZ.GDknX_g"/>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RmahzzFhH3QBxajyL8iMUQ"/>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LOFkhi642PJKqSnrrwTd6w"/>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qMxHlxunKWmyDCKRz8t5Q"/>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niHwbGXH9ATy1e29zFCqo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1MQh0bmOYtAy5umYg456fg"/>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l8i2gVoh3KV0X2tM3NSn5Q"/>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u96.vPVuz59Ew0dJBY_d4Q"/>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GhHzYGuqruVwjJJd1GZWlg"/>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rVeJzIfGE_rFp2NL_74P_w"/>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gaqWI3QoadCputVwRVv5Hw"/>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OrQyrvHsuiY6lc6XAS7dTg"/>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ZdqciqybADluf3eMkUxesw"/>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61itwDpd3L.x.Qae9sp.A"/>
</p:tagLst>
</file>

<file path=ppt/tags/tag125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i9lYeO1Np1oWx13Uana0kA"/>
</p:tagLst>
</file>

<file path=ppt/tags/tag12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1.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4.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BxbIG554rR.VFnvY.Vj.Zg"/>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Z7v0Eltg23RIzEsngRiHzA"/>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vLBwMG6Zs64Wrmv1_YtPn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cuV7YojFRMPnWuRenTXSuA"/>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QjTBzSaD2Lr0OaClsaiSFQ"/>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QY8XFPDM0jbGw1upjmn5vw"/>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TXn7ofLWuKJq4xu_Vg5zpw"/>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EYmSmmzNVtx0OAa.HtnVFg"/>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RxHpkzCTo6jQM1r.d2_0bQ"/>
</p:tagLst>
</file>

<file path=ppt/tags/tag1275.xml><?xml version="1.0" encoding="utf-8"?>
<p:tagLst xmlns:a="http://schemas.openxmlformats.org/drawingml/2006/main" xmlns:r="http://schemas.openxmlformats.org/officeDocument/2006/relationships" xmlns:p="http://schemas.openxmlformats.org/presentationml/2006/main">
  <p:tag name="THINKCELLSHAPEDONOTDELETE" val="tfSJ_6sWRTXZeVuGiZjovzg"/>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JM12bIQpF9kwkILBkhAwyA"/>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Ivm3sXLFlOrV8fukbbubEg"/>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kmxpgoppFG1.SLhp0eH_Kw"/>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VF2Me09RlGtQw14avLEY8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KzkGng47KWnRfHKk3H5ce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FI.lCLgVmNL.gJPy28X4wA"/>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LHkTracB7lPvWVhTL3.qpQ"/>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q8h2HwxXLBiDLfxk53lvuw"/>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XWb81Kbqv3f4xd9Q_iUKoA"/>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jkgDcBK7exuIiPL7TLwtpg"/>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036mJNl6J8VttN2iITFgIw"/>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bBxrg7MVtu6z1_KKI1iexg"/>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y4R9jYRL.K97MgIyHhs5aw"/>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08GFAxwC5n0cga5X376bGA"/>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ABYcBlsrNqMNvFx582eCb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XgiSYWyvwFZ0_pJ8wSYLlw"/>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HTXb2wjBZE84GiQgga2Odw"/>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Nug03GD5fW4J7rXFEBYleQ"/>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Az3ojyM0C2AS7FlN73TDjA"/>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SNzue68mX6O6TdmHJBpGCA"/>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LSqZEcLCGW9eGv9ceT9EmA"/>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GK7ROyNIcW43eEy7X0xz2A"/>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Ct2xuiJ61296t4J1rwOUTw"/>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Q2uAmfn.K2C6cVoqlbInNQ"/>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CPZWu0cPK4bcSquHfp0Nng"/>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NiBCU._PKkp5tOdqLiiOmA"/>
</p:tagLst>
</file>

<file path=ppt/tags/tag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jiwllaMLNWot_1HDnUgQeA"/>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Xw_pzMFfDvzqirBQQRjcQA"/>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KJbJ9Lr_f4B0NTKzzpoESw"/>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YVfGEy7Sti6yR.f6uUmUPA"/>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AQgHxZLc_8mrZWQpPV6uAg"/>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vFRxylecBzYzJjlkSObkhw"/>
</p:tagLst>
</file>

<file path=ppt/tags/tag1305.xml><?xml version="1.0" encoding="utf-8"?>
<p:tagLst xmlns:a="http://schemas.openxmlformats.org/drawingml/2006/main" xmlns:r="http://schemas.openxmlformats.org/officeDocument/2006/relationships" xmlns:p="http://schemas.openxmlformats.org/presentationml/2006/main">
  <p:tag name="THINKCELLSHAPEDONOTDELETE" val="tTQIO8t9wnMG_I_lbxsZU6g"/>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jKxKRonYVAWAqam6O.W1Mw"/>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QE_bPbUF2xScqMAN.RvBOQ"/>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ZGkke9tl31S1se2cgdokWw"/>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UHK9cYDK8X.F17K_gcCGy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5Ajuj5vCyDIoy98ZgCsIQ"/>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EKUAE2sORIWyvQOp_4bGtg"/>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bS7RVv9kve2FET3yDYirRQ"/>
</p:tagLst>
</file>

<file path=ppt/tags/tag1312.xml><?xml version="1.0" encoding="utf-8"?>
<p:tagLst xmlns:a="http://schemas.openxmlformats.org/drawingml/2006/main" xmlns:r="http://schemas.openxmlformats.org/officeDocument/2006/relationships" xmlns:p="http://schemas.openxmlformats.org/presentationml/2006/main">
  <p:tag name="THINKCELLSHAPEDONOTDELETE" val="tiYfFLLb3Sb2yvRHdoBEHBg"/>
</p:tagLst>
</file>

<file path=ppt/tags/tag1313.xml><?xml version="1.0" encoding="utf-8"?>
<p:tagLst xmlns:a="http://schemas.openxmlformats.org/drawingml/2006/main" xmlns:r="http://schemas.openxmlformats.org/officeDocument/2006/relationships" xmlns:p="http://schemas.openxmlformats.org/presentationml/2006/main">
  <p:tag name="THINKCELLSHAPEDONOTDELETE" val="t2pqentkt2Z.DGuw1WHDKxA"/>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9K4VDrDXNs6C1A7R5ZVGnw"/>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s5DS1aCOOyepAc80U94EdQ"/>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gv7Bgogskl7Tahxz4_uc8w"/>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3Ch_AnAd959yFaQmqsACbA"/>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GblV0XjhX6Dk3j9V9JWw3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47BNxgG0.3HLrXzfgIqwbQ"/>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VAjXO5gbCFGPb7R4fy2l8A"/>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m8S0Bru02zr2ls3EnEbKbQ"/>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oy0FaCzcUilGviLoE7qzQg"/>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mb_fV6OFH.sAdWgXPJT5Pw"/>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hzpJ1J1GE50npJKUM9_L6w"/>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82XH5eAoGRY2I_9p1P4_Zg"/>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Jh2jU9CvqTQ931O7eytyvA"/>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3rly.0O_p61M2mRyVKWI_Q"/>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2ldw6rZNcM3HjskCRoK6lw"/>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Ts1EgWKsQQlgA5M1XuHPg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kJ2YPIuyAEToUxvZDco.Kw"/>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inDqYtEYQRwkGnVJCvOm4g"/>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TGGC1bpjFCecIkiVYKh27Q"/>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sjNpNiz9btcvV1F0bUGJ3w"/>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8B3QUdfTRa3O6ZAlhNVLUQ"/>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UfoNsJp_kFJmBimbRLzSsw"/>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ME1zGvvbsd.IGCH8O1OXgw"/>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TtYIAvlB5pC0lWpblQc60w"/>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338.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MbhFLifuGLiwusdb7KLCNw"/>
</p:tagLst>
</file>

<file path=ppt/tags/tag13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2.Bmfrj2TIPC42Xy2aNnAA"/>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7hsREnAwg4tEgYSIk_xR6Q"/>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0.htwBc1BCzzGKV4.6yVUg"/>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LLm6UZHQW4jol_3Gi_urcA"/>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07_XUE8VWW2zgwo49QowPA"/>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7sVJn8LakYJ4Kz_2Krj8sg"/>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P4xvgi6eaMpH5HBS69GBuA"/>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SARytFa3FcHJ.ZRIm28kZA"/>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UDhRh4PR1lBQq1Gy5489J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E1RY9axhibNRJ0luYzNvlQ"/>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tZ4c8k.XtiaKoWjS5Fiv7g"/>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zbHGF4GEt9mwwJ4FgzvZyw"/>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rylVETFzWEzoKZo2jLCRcQ"/>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PTnGSNab2B2aUu7BPt8m7w"/>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MYIC.VsjrmxJ_FoModkRng"/>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Yt_mI9t6DocXsmhYdrXbOQ"/>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2U9zOr7GgdnvfzXH4bdDbg"/>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fz9Ul9QOHO_f5dwbqmhu4A"/>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i5HivL2XiyUdJRKpg6fVmw"/>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xUMyui2GCTHgS7MwL1wV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cVfCKc_6HB1aMevP7wGCjw"/>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eKUNjGeFlh74om1Gs0N9HA"/>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k6die_fosLKkmTjFF6QALg"/>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bLh7Qmv0dAwoEG9Cqk1wHQ"/>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yyX9p1DEJtMlgBFwibfA8g"/>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jYNWAYMhzvCuPFCykoummQ"/>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udkNPiPvAqDx5wsVitjfCw"/>
</p:tagLst>
</file>

<file path=ppt/tags/tag1366.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69.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5O7Nl4jmLdB0e4VojiOg2Q"/>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1RuR_qV_pWZY_CrQSU7vQg"/>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LRCG9ya_W7WWsp9_u70m8Q"/>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G62htfe.Ae.5xL0BFJ0J9w"/>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PLJJr3H9caBmXy86YAmYeQ"/>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gRyHrIcBKNO3bvw_A4hT6Q"/>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6Ced47QH.yjcdeD1SCBUBg"/>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D0ZOr0umIdbP_fJFXsgi2Q"/>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QYxR_wSGNQnz20AYw5J8Y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q4.KObrkW5Udco1oTv7A1Q"/>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Lla8uIZwJl3es6r0f3nUZ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FpjnPnQo_xjQaaR6.mpHgw"/>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g7ygOOqdNDaMwtjJSWr8Gg"/>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mvUi5x12RnUqGo.om1isoQ"/>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RwyxiDcdP6_SAYz39SJuAw"/>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51uZqUScTW9mca7XQlA7bQ"/>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BlGhChUkvVa4495wGK9Wzg"/>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SezjEMNO6DYxFS_wcBC26Q"/>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kk5yA2L_V0B3gzpAzkx7rg"/>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QFVOJ2JG6OILT7GO6aUFY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FRYruy_ivgVgnyrcd6mCGg"/>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n4l82IFCxaXXLMbBxQeQqA"/>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7_7R.u8n9hnI4Mb7TaCH_A"/>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1_uoAAJqVLhZFGdTM4Qicg"/>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sSpUsWXDJNVsEXUnN2BxjA"/>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wIQphBJyTRgUEJJx2FsNhA"/>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pTpC9KCePJv35xZwdek_xw"/>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KhZuewNqsqGw585Lyq4M.A"/>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fxAQ0IEbT8k0JBG7vb0v5w"/>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yJ9saw5kox.Io1ld5TtM9w"/>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FJQlWUTtogThkhn_Jo3yTQ"/>
</p:tagLst>
</file>

<file path=ppt/tags/tag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VXIIq4shVuMDIwKd_U5w"/>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x_XU9nsbvIO9pj.rl34LEw"/>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ekcCjRzXx1lonumHu5IPhg"/>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D5ESIj81RL3eYwuBsEA8Gw"/>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oHsT1syQauqhVrldOR_uwA"/>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2JllgDWkViXD_kykZ3VbZw"/>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I6unqGkgWhjY81IH02optQ"/>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7303I3xnb4KE6GkEDvMKB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Ocvresc7v.wR_PV4X5hBDg"/>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XE2AnDo1eohHtE3DYy.a6w"/>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k4RwybWNk9egBAsrF0hHuA"/>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nrQ6aNToD8c7MNsWs.2ASQ"/>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iX6sGHbfpSjsyTiz4mea3A"/>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RYB.ymIMCd_4ppu36XH0ew"/>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iw_Ro5zhk6lzimc2AEWvgQ"/>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oX0VHOUkec2sgbPhk1vvkw"/>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hVYhMq8kddaXXZYwRm2O7A"/>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3c3z4lcJhyWi5ge0srAZnQ"/>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IoBgBoLRxvSDCfM4SRUBT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RrrSOEKp.es3L51_jpfNQ"/>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Mtzi_018.y87pMpC99zv7w"/>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xC3QM3T1xCWMZdz8AHK.8A"/>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0BMPQcSWEUEkkuKK0tQUSA"/>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Ykt__9oC25iRE0hOa5YmWA"/>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Y17Xe.yFi17LvL0fvmAZew"/>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rZi.E8XF_HdG8XjW9uJ1Dg"/>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Dww6NPlVIzSA4syZgADd3A"/>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DJtYD6MdYjEGKeCH7VExnA"/>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aoRFU9kqpufASeFC3Cyjcg"/>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g9JzdGmApE0NejCxFCcVw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IzrNN1OVj_BVB2KtynoJbQ"/>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yxVhA9PxoP8hUjkHHLC4AA"/>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5SfHe7utsjRdmmMC.cgY3Q"/>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20VFIeL4nR88uNzrNil4sA"/>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reH7vc9AjWpZPFBFst7DDA"/>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kU1SVx7bG5qhUBfpuAtQaA"/>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1aA08iMRzZaP8AUvaYZo0A"/>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eRIyXPP9yQ3TubU0GxkgCQ"/>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a3sX4b8FUKPj8xWwgzePeA"/>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Y600OYWICUV8wIveik__lQ"/>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0bJySZtAPYnilRWv3PnO7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2pSDWdqmHVpGkye373W3nA"/>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iGWegAcCpgUI3ceQ2PFSJA"/>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XMO8ZJeGdO65HE96WHLW_w"/>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n_Rj1_ijWBM5.9F.57z4DQ"/>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BDID2bI0ckJA2Ng5VEBq3w"/>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JQLUp3FLqkFixCvdB0oWnA"/>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HFicKgTa7OgB3mvbuSkicA"/>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w6kYp7bOyDezsmgxhe08eg"/>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un.hu2aTx2q_XgVY.veaKw"/>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b4Pi7JP0PAqfFfcxwECNzg"/>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_c7L.dsLbpGuUXYcaePFt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1fG56SltA_jNIE1bMI5yqA"/>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qAkQlitUqWhd6twQ69hz1A"/>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bWwHwpT.M_he9dys3zhtLQ"/>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453.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5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J1lsv87.op_AVbRkuL3lNg"/>
</p:tagLst>
</file>

<file path=ppt/tags/tag14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46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W07vgxYWy2eCtVLxiFJ5zg"/>
</p:tagLst>
</file>

<file path=ppt/tags/tag14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7.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4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9.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0c3KeA.T4zOoK39PMXiXzQ"/>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Hb8BsRolQ6LK0KvF9GhyhA"/>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nraI67v1rQ9gjtydYn7ICQ"/>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1s3mTarKBiD.nG9Bf5R0GQ"/>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XHIyE4Shxi_cbkvt8lXW3A"/>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bJ7TdUTcC1JZW3D8iRrx0A"/>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M2DSAuTULXtGxoNoUXNrcA"/>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3PZaVheb6qQaGIBoN8GcU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jqkEd45.hG6EyiMtShrR_w"/>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K8.76BVPwyXTDlrCuigt3A"/>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Q2xMQUuN.Cvt_KoLwqrlEA"/>
</p:tagLst>
</file>

<file path=ppt/tags/tag1492.xml><?xml version="1.0" encoding="utf-8"?>
<p:tagLst xmlns:a="http://schemas.openxmlformats.org/drawingml/2006/main" xmlns:r="http://schemas.openxmlformats.org/officeDocument/2006/relationships" xmlns:p="http://schemas.openxmlformats.org/presentationml/2006/main">
  <p:tag name="THINKCELLSHAPEDONOTDELETE" val="ttmxZLzqcq7Dqq3wRIc1I9g"/>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iFsuIXhuCaZV88ybXsfBAQ"/>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DCE8QbbmOQhePjDZRwdUyw"/>
</p:tagLst>
</file>

<file path=ppt/tags/tag1495.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9.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BNpVPyvwoLM_Sc5kLdyZP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dnnilode9_wU2Y7ME.z9CA"/>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9lInWYhtnqAbpOP43gSKug"/>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5lHUXM_ormZKTFb3MWl0PA"/>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31n6INsKORtQ7FdZlxp6mg"/>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aM1oHFSdnIL8wipZEcozlg"/>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VQVLzgbwHc3HqKLR9gysZw"/>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EXwVeSqUzPKLU1NmpX393w"/>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KA7W6u0nc0er176c8718i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me_NP2oSHOgYp6mwMsrPBg"/>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NerVmHoT_zCc6ONfBvTklw"/>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5iZtVHEWDHs0mrQXcDhKfg"/>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IjLjnHOv8H999_Ofp.8o0w"/>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qyHHVNlMw1k7EE88ftuARQ"/>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YmLLOCMAkG9Qg_5tJnC9CQ"/>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J1ndLqJd_UTMM7iNHBWWCQ"/>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ckn0NI3B7u4JBHTeYayLKg"/>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lxhdTkHnPrM06Nx..jMp3g"/>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7Dz49c8PASAAh4T8fXPdsA"/>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kBiUHtXoOSlj5KRASJZM3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_VeTm0Zh6IEBBCTrpc0nWA"/>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lhKLvNWdfVhMB3SFJBwlNg"/>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5BurkV1MLqc05Y1gJUyTUg"/>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Bram0K7x3pCD0PaZermrmA"/>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mRQ9pWqNclXQQLcegxytVQ"/>
</p:tagLst>
</file>

<file path=ppt/tags/tag1524.xml><?xml version="1.0" encoding="utf-8"?>
<p:tagLst xmlns:a="http://schemas.openxmlformats.org/drawingml/2006/main" xmlns:r="http://schemas.openxmlformats.org/officeDocument/2006/relationships" xmlns:p="http://schemas.openxmlformats.org/presentationml/2006/main">
  <p:tag name="THINKCELLSHAPEDONOTDELETE" val="tTpnFXke680eVS8_7s_adCg"/>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YrXvf13WilQ3_M3.gNvICg"/>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selpwmOQcFC5sd_hWX2foQ"/>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6MxLBpLPZePebxnlFMP5ag"/>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fwZ7f0dpBqU1Zvc8s5GzyQ"/>
</p:tagLst>
</file>

<file path=ppt/tags/tag1529.xml><?xml version="1.0" encoding="utf-8"?>
<p:tagLst xmlns:a="http://schemas.openxmlformats.org/drawingml/2006/main" xmlns:r="http://schemas.openxmlformats.org/officeDocument/2006/relationships" xmlns:p="http://schemas.openxmlformats.org/presentationml/2006/main">
  <p:tag name="THINKCELLSHAPEDONOTDELETE" val="tfUVObQw9da6dtwGZI0_rT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rQxKG0.5N4qovTa_9ReTjw"/>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WAiOw.BqWDKU4ssCExwnng"/>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EW_TEt.eDV.cO4UuDotKJg"/>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sy8IYmq4ERq87ofUDiVWxg"/>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0pex910FkpGCtNHMjSbWmA"/>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XZFBzc1WBqnP.O2oKaigaA"/>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h99eRZKezzsWmXv3sGvVPA"/>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qVhaRiVI2Kj_B04GGgBR0w"/>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48B0KkzAN35xiQTHpTXuFQ"/>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m16AjF0OTQC3UZXCiA_GCw"/>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PYGeyDbGkU9mvoWJsCn58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N4Zo8fcylEe6oD3BcbASDQ"/>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iVlUwmO9U4bx6SUh3ImDIg"/>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aBTY9kcWEQKUSM56l712gA"/>
</p:tagLst>
</file>

<file path=ppt/tags/tag154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oMMS7GAqk7s3EixTsib34w"/>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K8JMHsstpK4D8UC4R.MTNA"/>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PqVfW58TLMTUB23L37Iyw"/>
</p:tagLst>
</file>

<file path=ppt/tags/tag1548.xml><?xml version="1.0" encoding="utf-8"?>
<p:tagLst xmlns:a="http://schemas.openxmlformats.org/drawingml/2006/main" xmlns:r="http://schemas.openxmlformats.org/officeDocument/2006/relationships" xmlns:p="http://schemas.openxmlformats.org/presentationml/2006/main">
  <p:tag name="THINKCELLSHAPEDONOTDELETE" val="tk44A05A_CTN1pjvFhjm6NA"/>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xg8cpAENhZ09QW2II_tls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gaXg7ySREJeiLhHeqWv7Xg"/>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XSyaJWWAVxrdGBpqQQjPdQ"/>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NP0K1kDTMXyjN3ypbNydvw"/>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8MuD4CQYObnkKVQ320cq6A"/>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saBJC7.3VrlmuRHvzuHC9w"/>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LpdTHaXIfkaM8Up8B_fgeg"/>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kjJm6.nrhKJidYApysbFhA"/>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1fX8cZP4FrZ_gBwvITnfbw"/>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8rKP2ev80IeJvpB0wMTLWg"/>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AWxRf7oJnLeokqz3PjwEQw"/>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CMDAxF0P9CrKR2LY2Ybln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IgCzgShGaTVtDFEX1DL9g"/>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ztRkz3e9pdJTIag5HY86Gg"/>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uMfuhBjNVpqdlvHHWe0iOA"/>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eq2_8ofTh41Qz31otVi0wg"/>
</p:tagLst>
</file>

<file path=ppt/tags/tag1563.xml><?xml version="1.0" encoding="utf-8"?>
<p:tagLst xmlns:a="http://schemas.openxmlformats.org/drawingml/2006/main" xmlns:r="http://schemas.openxmlformats.org/officeDocument/2006/relationships" xmlns:p="http://schemas.openxmlformats.org/presentationml/2006/main">
  <p:tag name="THINKCELLSHAPEDONOTDELETE" val="tAR9v_JSUOLKNKdTJnJbSfQ"/>
</p:tagLst>
</file>

<file path=ppt/tags/tag1564.xml><?xml version="1.0" encoding="utf-8"?>
<p:tagLst xmlns:a="http://schemas.openxmlformats.org/drawingml/2006/main" xmlns:r="http://schemas.openxmlformats.org/officeDocument/2006/relationships" xmlns:p="http://schemas.openxmlformats.org/presentationml/2006/main">
  <p:tag name="THINKCELLSHAPEDONOTDELETE" val="tMizWAnY_0HBLWq45O4KE1g"/>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pyFffqEoT5NrcGJgKjdT2A"/>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5utU70r38YCgeyDgMp1kbQ"/>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engtOY5AvHKPc4d9cQOoUA"/>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ZrQUwGqJfes9MtAJ4dZTxA"/>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wQNFg2Y0xHTTn94g8phmf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BrAAqHrxWqBU0FhXEoYf8A"/>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oURsWxcnS2owfz23Nfwn5w"/>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xEmXXxvKuCtaVa46eAuCtQ"/>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o3arSrfBm98Lg9J5.8chrA"/>
</p:tagLst>
</file>

<file path=ppt/tags/tag1573.xml><?xml version="1.0" encoding="utf-8"?>
<p:tagLst xmlns:a="http://schemas.openxmlformats.org/drawingml/2006/main" xmlns:r="http://schemas.openxmlformats.org/officeDocument/2006/relationships" xmlns:p="http://schemas.openxmlformats.org/presentationml/2006/main">
  <p:tag name="THINKCELLSHAPEDONOTDELETE" val="t9.7VaH77QGpoTiNx8tfnoQ"/>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qtJJty_Dwxk1W4Qmp2Bkbw"/>
</p:tagLst>
</file>

<file path=ppt/tags/tag1575.xml><?xml version="1.0" encoding="utf-8"?>
<p:tagLst xmlns:a="http://schemas.openxmlformats.org/drawingml/2006/main" xmlns:r="http://schemas.openxmlformats.org/officeDocument/2006/relationships" xmlns:p="http://schemas.openxmlformats.org/presentationml/2006/main">
  <p:tag name="THINKCELLSHAPEDONOTDELETE" val="tyxB4zvdK2HRig2I.W.yqVA"/>
</p:tagLst>
</file>

<file path=ppt/tags/tag1576.xml><?xml version="1.0" encoding="utf-8"?>
<p:tagLst xmlns:a="http://schemas.openxmlformats.org/drawingml/2006/main" xmlns:r="http://schemas.openxmlformats.org/officeDocument/2006/relationships" xmlns:p="http://schemas.openxmlformats.org/presentationml/2006/main">
  <p:tag name="THINKCELLSHAPEDONOTDELETE" val="tAv3VYiCIVarnKNSClrf1Ig"/>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Lde7HyvjzXwgd1lNGAGUUQ"/>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ajd9IqwJkSY0uVk1zLx7Ww"/>
</p:tagLst>
</file>

<file path=ppt/tags/tag1579.xml><?xml version="1.0" encoding="utf-8"?>
<p:tagLst xmlns:a="http://schemas.openxmlformats.org/drawingml/2006/main" xmlns:r="http://schemas.openxmlformats.org/officeDocument/2006/relationships" xmlns:p="http://schemas.openxmlformats.org/presentationml/2006/main">
  <p:tag name="THINKCELLSHAPEDONOTDELETE" val="tsO9_E3aXwk0K_1iu21Q3Z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B8bhi1uckpfpHbrFjAmHw"/>
</p:tagLst>
</file>

<file path=ppt/tags/tag1580.xml><?xml version="1.0" encoding="utf-8"?>
<p:tagLst xmlns:a="http://schemas.openxmlformats.org/drawingml/2006/main" xmlns:r="http://schemas.openxmlformats.org/officeDocument/2006/relationships" xmlns:p="http://schemas.openxmlformats.org/presentationml/2006/main">
  <p:tag name="THINKCELLSHAPEDONOTDELETE" val="tw6I9McWCgdAfB9efAfTxNg"/>
</p:tagLst>
</file>

<file path=ppt/tags/tag1581.xml><?xml version="1.0" encoding="utf-8"?>
<p:tagLst xmlns:a="http://schemas.openxmlformats.org/drawingml/2006/main" xmlns:r="http://schemas.openxmlformats.org/officeDocument/2006/relationships" xmlns:p="http://schemas.openxmlformats.org/presentationml/2006/main">
  <p:tag name="THINKCELLSHAPEDONOTDELETE" val="toDk1q5lIRX9id8QzNzP_5g"/>
</p:tagLst>
</file>

<file path=ppt/tags/tag1582.xml><?xml version="1.0" encoding="utf-8"?>
<p:tagLst xmlns:a="http://schemas.openxmlformats.org/drawingml/2006/main" xmlns:r="http://schemas.openxmlformats.org/officeDocument/2006/relationships" xmlns:p="http://schemas.openxmlformats.org/presentationml/2006/main">
  <p:tag name="THINKCELLSHAPEDONOTDELETE" val="t5plHUEIYGMjHZ62dhRsLQA"/>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2KvOxBFt.r4Hb2Dkmr_4PQ"/>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zVxxMs0l3tPUnDmgqhq1zA"/>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X8c1LO6pjcwD_gCw_q4juA"/>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F.EeAdQ.Zabot.j41W0j8Q"/>
</p:tagLst>
</file>

<file path=ppt/tags/tag1588.xml><?xml version="1.0" encoding="utf-8"?>
<p:tagLst xmlns:a="http://schemas.openxmlformats.org/drawingml/2006/main" xmlns:r="http://schemas.openxmlformats.org/officeDocument/2006/relationships" xmlns:p="http://schemas.openxmlformats.org/presentationml/2006/main">
  <p:tag name="THINKCELLSHAPEDONOTDELETE" val="tXsAaxCljIQ7Al8cJ_KC2vA"/>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Pf0KOJa8NWELMmSKELzQ2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ayvg0hhSENTfqyOo3tHgqA"/>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TsIScKLvPJXsm6UcBXS.lw"/>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YjXkvwywSnJbCeNagxpElA"/>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VI2qZq_mepeSoNR.WilUKQ"/>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i1VYDCk6F9m7iyhip2sGnQ"/>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BjH_Klx9QhqiIp7WDHx.5g"/>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81XrJM_ThWrVt07upvmRGA"/>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Ql0ORdioLo9pXbjOJFWkqg"/>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FDzvfNHb0KsuOQN2qeOcBQ"/>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S2JlfPIK9QOD9_AZI_aTcw"/>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Jn61gLQFtK4D2rfXTYGJoA"/>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ihm4xV4qs9ULFea6si0N7w"/>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gn6f44w3azol8AmcAkfr0g"/>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dn1jLl2ia1sGy4zno0fdcg"/>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zFD1Ua5HYtfz.9y19rakbQ"/>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TTN45TTPC7151c2v4L.XzQ"/>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3Q9j7zLmmx1NzlDpAP9nFg"/>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GAHNUKKV1sm2iFYWJ_rADg"/>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Y2Jz.MLZraDR4uhJgXLsQA"/>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Wha9wuv1B4CaF4FuJIragA"/>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KytFqfuDtezyX_QTwG02Vg"/>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Jhe.nYJnwE_AVr.JGy9qf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Wny_nTUeZFZynErHDvY15w"/>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ySZ1VpiFzC7lNDN8fvQpww"/>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1nxrDf2v.xTwbu3jzcy2Eg"/>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G5DruM.c.Rj5LcZUy8OiYw"/>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I5MSBXCqZAOHXB2QPhqhsQ"/>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ljD8waQebu4HLic2appE1Q"/>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MnpI1BrPis1GhSXsr357nQ"/>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reitpy2aLTvW3llzjD5k1Q"/>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2zAT6RO4LrIHTmUBupNBMw"/>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64BkwQh9ft5sg.AlRTgnIQ"/>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0TnV9zVPRfZ1RATCsrtNQ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AMEmpXENGWqWfiaHEX4gzA"/>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I7jjtVu2GT1kO10alK_qjg"/>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aCr.0MvsE9uSaMaDANwDhg"/>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X7jxzcDLmpFjfM6cpbwYAg"/>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u_4uu8NWbrBjGrVIOqOKxw"/>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gfOd08ByKVwEwbdFI1XxLg"/>
</p:tagLst>
</file>

<file path=ppt/tags/tag1625.xml><?xml version="1.0" encoding="utf-8"?>
<p:tagLst xmlns:a="http://schemas.openxmlformats.org/drawingml/2006/main" xmlns:r="http://schemas.openxmlformats.org/officeDocument/2006/relationships" xmlns:p="http://schemas.openxmlformats.org/presentationml/2006/main">
  <p:tag name="THINKCELLSHAPEDONOTDELETE" val="t4q8h96jj6y03U4gpZo1big"/>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0NiWKpvZyQrC.O72HKEL4w"/>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yghDHEn0WDGu5P0AxUWCA"/>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fWu_CpE8rcz4Tl6ZP1g_2Q"/>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T5ypxwL6311SHQbyqJ9yF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1mqfMpOuckxHfLVKCjaOA"/>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0SJsDyoVhll4JnxU47JBcQ"/>
</p:tagLst>
</file>

<file path=ppt/tags/tag16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5.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8.xml><?xml version="1.0" encoding="utf-8"?>
<p:tagLst xmlns:a="http://schemas.openxmlformats.org/drawingml/2006/main" xmlns:r="http://schemas.openxmlformats.org/officeDocument/2006/relationships" xmlns:p="http://schemas.openxmlformats.org/presentationml/2006/main">
  <p:tag name="THINKCELLSHAPEDONOTDELETE" val="tyeocNfYSpjZ98yF4g_8HYg"/>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AncmvNwgcWYrxqudiaYih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8yDGuoiX5uUbYdQsK5YFJg"/>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sKPSAUprJ7H8R4t09co1gQ"/>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ZLydNCb_sRYl6bqZxjF5tQ"/>
</p:tagLst>
</file>

<file path=ppt/tags/tag1642.xml><?xml version="1.0" encoding="utf-8"?>
<p:tagLst xmlns:a="http://schemas.openxmlformats.org/drawingml/2006/main" xmlns:r="http://schemas.openxmlformats.org/officeDocument/2006/relationships" xmlns:p="http://schemas.openxmlformats.org/presentationml/2006/main">
  <p:tag name="THINKCELLSHAPEDONOTDELETE" val="tDiMdBMH9RcsAEdU874ekyg"/>
</p:tagLst>
</file>

<file path=ppt/tags/tag1643.xml><?xml version="1.0" encoding="utf-8"?>
<p:tagLst xmlns:a="http://schemas.openxmlformats.org/drawingml/2006/main" xmlns:r="http://schemas.openxmlformats.org/officeDocument/2006/relationships" xmlns:p="http://schemas.openxmlformats.org/presentationml/2006/main">
  <p:tag name="THINKCELLSHAPEDONOTDELETE" val="t2XjVn0rDNYTPIN.TV3m4mA"/>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X66HpaQR221eVfEtbw3L9w"/>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uIZWQV5BB5DKPh1exUXOVQ"/>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r2R9QJKDOeeKpxzHC9VwVQ"/>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MaKbDyXzyBKfIvb4chHGEw"/>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HuVQCq3zAcmBx28VhbUbPA"/>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Mu4XfdDzfv6nXcUzZX7yB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9bFtIGoUVBRuLMV2g9wc4g"/>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RKu1cDCKfs7ya4Fc1IsARg"/>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YiKY4_RrrsSrvrDOZe3Zfg"/>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vNLvxQ6fCQlOY1lCOflcPA"/>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nFUovkS4ksg0Jb9S00m1Vw"/>
</p:tagLst>
</file>

<file path=ppt/tags/tag1654.xml><?xml version="1.0" encoding="utf-8"?>
<p:tagLst xmlns:a="http://schemas.openxmlformats.org/drawingml/2006/main" xmlns:r="http://schemas.openxmlformats.org/officeDocument/2006/relationships" xmlns:p="http://schemas.openxmlformats.org/presentationml/2006/main">
  <p:tag name="THINKCELLSHAPEDONOTDELETE" val="tpJWhLkcR.uxX_1SyskHL6g"/>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hLdYp67GIi6pKllQlVx7xw"/>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scEZltFfJxT4BdedWisPJQ"/>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u68zlsowZOdh1u.bZtVJ.A"/>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eO6ybPkNdUO6qpA0ESyAlg"/>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KXPFkdK.GK5DFgoAYj.n_g"/>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9SBsT6ZrJ0_7YSQLN2dDZg"/>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GbpJ8XyjRMd_hKMsS3rOOQ"/>
</p:tagLst>
</file>

<file path=ppt/tags/tag1662.xml><?xml version="1.0" encoding="utf-8"?>
<p:tagLst xmlns:a="http://schemas.openxmlformats.org/drawingml/2006/main" xmlns:r="http://schemas.openxmlformats.org/officeDocument/2006/relationships" xmlns:p="http://schemas.openxmlformats.org/presentationml/2006/main">
  <p:tag name="THINKCELLSHAPEDONOTDELETE" val="tPaOBaxYv9jA35dcb8LIvdg"/>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zFLPdcyqIPlXzo4eLcipNw"/>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2YFf7SfPK.vujo5jpb4P3A"/>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0wF6oUKDGuZyprq.vyloLA"/>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bg3ckeolG7wT.BW01sJ0IQ"/>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MmfdxCVXWbP.67xlfak7mw"/>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6fBEIFME3chAUuPu.OV16g"/>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L03gMktcrxE0jpooDnJTa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fAQ5nbOGtF_gsIwkhEVWkQ"/>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pccj16GkBpxCTmcaFXgYgw"/>
</p:tagLst>
</file>

<file path=ppt/tags/tag1671.xml><?xml version="1.0" encoding="utf-8"?>
<p:tagLst xmlns:a="http://schemas.openxmlformats.org/drawingml/2006/main" xmlns:r="http://schemas.openxmlformats.org/officeDocument/2006/relationships" xmlns:p="http://schemas.openxmlformats.org/presentationml/2006/main">
  <p:tag name="THINKCELLSHAPEDONOTDELETE" val="tMLev9GDnwJZzA4x4kBjm_Q"/>
</p:tagLst>
</file>

<file path=ppt/tags/tag1672.xml><?xml version="1.0" encoding="utf-8"?>
<p:tagLst xmlns:a="http://schemas.openxmlformats.org/drawingml/2006/main" xmlns:r="http://schemas.openxmlformats.org/officeDocument/2006/relationships" xmlns:p="http://schemas.openxmlformats.org/presentationml/2006/main">
  <p:tag name="THINKCELLSHAPEDONOTDELETE" val="tqEFlCFa6YtlAjaN2LCbm3Q"/>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OXf0_j0V9tFFwGSH9BkG5A"/>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z8w8v8x0K4GxaueRCQy6aw"/>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uY4re8uoBxZCGqo3M6GSVQ"/>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QUL7UalsYmc6o7pkaVefxw"/>
</p:tagLst>
</file>

<file path=ppt/tags/tag1677.xml><?xml version="1.0" encoding="utf-8"?>
<p:tagLst xmlns:a="http://schemas.openxmlformats.org/drawingml/2006/main" xmlns:r="http://schemas.openxmlformats.org/officeDocument/2006/relationships" xmlns:p="http://schemas.openxmlformats.org/presentationml/2006/main">
  <p:tag name="THINKCELLSHAPEDONOTDELETE" val="tbzlALhnrwKLY3bWnnI_ibQ"/>
</p:tagLst>
</file>

<file path=ppt/tags/tag1678.xml><?xml version="1.0" encoding="utf-8"?>
<p:tagLst xmlns:a="http://schemas.openxmlformats.org/drawingml/2006/main" xmlns:r="http://schemas.openxmlformats.org/officeDocument/2006/relationships" xmlns:p="http://schemas.openxmlformats.org/presentationml/2006/main">
  <p:tag name="THINKCELLSHAPEDONOTDELETE" val="tw2DDtbvRtPFllQV35W4zsw"/>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m9twRpN.8kRuPuhiuV.DM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sTxuO4W2KERjJWIfKFmBHg"/>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nI_z_t4HNFJ1viyy41wUaA"/>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1C1rzMgf_LrDZD2u2lHYwA"/>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ZUiGYWmYio7gbVxpqbFqqA"/>
</p:tagLst>
</file>

<file path=ppt/tags/tag1683.xml><?xml version="1.0" encoding="utf-8"?>
<p:tagLst xmlns:a="http://schemas.openxmlformats.org/drawingml/2006/main" xmlns:r="http://schemas.openxmlformats.org/officeDocument/2006/relationships" xmlns:p="http://schemas.openxmlformats.org/presentationml/2006/main">
  <p:tag name="THINKCELLSHAPEDONOTDELETE" val="tcTejSXAOM7KENQk8BWpZ8Q"/>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D451wtQi_13pTbZKO0cdeQ"/>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ZqHeRD1RYY7z8mUBcdiGlg"/>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UhpJbHV9AkrU1aWfqjqMaQ"/>
</p:tagLst>
</file>

<file path=ppt/tags/tag1687.xml><?xml version="1.0" encoding="utf-8"?>
<p:tagLst xmlns:a="http://schemas.openxmlformats.org/drawingml/2006/main" xmlns:r="http://schemas.openxmlformats.org/officeDocument/2006/relationships" xmlns:p="http://schemas.openxmlformats.org/presentationml/2006/main">
  <p:tag name="THINKCELLSHAPEDONOTDELETE" val="t2rdlbTJn5NcegoJPYmPWsw"/>
</p:tagLst>
</file>

<file path=ppt/tags/tag168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xD_tnDSmx_jb4F5EscJnQ"/>
</p:tagLst>
</file>

<file path=ppt/tags/tag1690.xml><?xml version="1.0" encoding="utf-8"?>
<p:tagLst xmlns:a="http://schemas.openxmlformats.org/drawingml/2006/main" xmlns:r="http://schemas.openxmlformats.org/officeDocument/2006/relationships" xmlns:p="http://schemas.openxmlformats.org/presentationml/2006/main">
  <p:tag name="THINKCELLSHAPEDONOTDELETE" val="t811yK7xbOt_GgDknNiE6mg"/>
</p:tagLst>
</file>

<file path=ppt/tags/tag1691.xml><?xml version="1.0" encoding="utf-8"?>
<p:tagLst xmlns:a="http://schemas.openxmlformats.org/drawingml/2006/main" xmlns:r="http://schemas.openxmlformats.org/officeDocument/2006/relationships" xmlns:p="http://schemas.openxmlformats.org/presentationml/2006/main">
  <p:tag name="THINKCELLSHAPEDONOTDELETE" val="t_9AtxWMn5l84K2f.L2G31w"/>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0diQY4xmurGnzE.fzQ9_kQ"/>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6Faahw7JrE.Ey8NILJJ9pw"/>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SbYg8pkFHDi_k0BUzJJQJg"/>
</p:tagLst>
</file>

<file path=ppt/tags/tag1695.xml><?xml version="1.0" encoding="utf-8"?>
<p:tagLst xmlns:a="http://schemas.openxmlformats.org/drawingml/2006/main" xmlns:r="http://schemas.openxmlformats.org/officeDocument/2006/relationships" xmlns:p="http://schemas.openxmlformats.org/presentationml/2006/main">
  <p:tag name="THINKCELLSHAPEDONOTDELETE" val="tYFUXDhthlWku.EcF4UdeGw"/>
</p:tagLst>
</file>

<file path=ppt/tags/tag1696.xml><?xml version="1.0" encoding="utf-8"?>
<p:tagLst xmlns:a="http://schemas.openxmlformats.org/drawingml/2006/main" xmlns:r="http://schemas.openxmlformats.org/officeDocument/2006/relationships" xmlns:p="http://schemas.openxmlformats.org/presentationml/2006/main">
  <p:tag name="THINKCELLSHAPEDONOTDELETE" val="tzB0hteWjZMHv_ZZkdF2mrQ"/>
</p:tagLst>
</file>

<file path=ppt/tags/tag1697.xml><?xml version="1.0" encoding="utf-8"?>
<p:tagLst xmlns:a="http://schemas.openxmlformats.org/drawingml/2006/main" xmlns:r="http://schemas.openxmlformats.org/officeDocument/2006/relationships" xmlns:p="http://schemas.openxmlformats.org/presentationml/2006/main">
  <p:tag name="THINKCELLSHAPEDONOTDELETE" val="th3gIdemfzMkyqEMVa_fBzA"/>
</p:tagLst>
</file>

<file path=ppt/tags/tag1698.xml><?xml version="1.0" encoding="utf-8"?>
<p:tagLst xmlns:a="http://schemas.openxmlformats.org/drawingml/2006/main" xmlns:r="http://schemas.openxmlformats.org/officeDocument/2006/relationships" xmlns:p="http://schemas.openxmlformats.org/presentationml/2006/main">
  <p:tag name="THINKCELLSHAPEDONOTDELETE" val="tq.MWkZSNjcumEZ_xd964sg"/>
</p:tagLst>
</file>

<file path=ppt/tags/tag1699.xml><?xml version="1.0" encoding="utf-8"?>
<p:tagLst xmlns:a="http://schemas.openxmlformats.org/drawingml/2006/main" xmlns:r="http://schemas.openxmlformats.org/officeDocument/2006/relationships" xmlns:p="http://schemas.openxmlformats.org/presentationml/2006/main">
  <p:tag name="THINKCELLSHAPEDONOTDELETE" val="tIuP5a2U1g5YdkT3NM1AYPA"/>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OLwDV8iGXztFPCh0oOqJQg"/>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_P99YCUwZw48EXU2YXa._w"/>
</p:tagLst>
</file>

<file path=ppt/tags/tag1701.xml><?xml version="1.0" encoding="utf-8"?>
<p:tagLst xmlns:a="http://schemas.openxmlformats.org/drawingml/2006/main" xmlns:r="http://schemas.openxmlformats.org/officeDocument/2006/relationships" xmlns:p="http://schemas.openxmlformats.org/presentationml/2006/main">
  <p:tag name="THINKCELLSHAPEDONOTDELETE" val="t.bn8kVpjQ1nGBvhZ23B6ug"/>
</p:tagLst>
</file>

<file path=ppt/tags/tag1702.xml><?xml version="1.0" encoding="utf-8"?>
<p:tagLst xmlns:a="http://schemas.openxmlformats.org/drawingml/2006/main" xmlns:r="http://schemas.openxmlformats.org/officeDocument/2006/relationships" xmlns:p="http://schemas.openxmlformats.org/presentationml/2006/main">
  <p:tag name="THINKCELLSHAPEDONOTDELETE" val="tOjnZtEVGdBy7NnQH_zM5TQ"/>
</p:tagLst>
</file>

<file path=ppt/tags/tag1703.xml><?xml version="1.0" encoding="utf-8"?>
<p:tagLst xmlns:a="http://schemas.openxmlformats.org/drawingml/2006/main" xmlns:r="http://schemas.openxmlformats.org/officeDocument/2006/relationships" xmlns:p="http://schemas.openxmlformats.org/presentationml/2006/main">
  <p:tag name="THINKCELLSHAPEDONOTDELETE" val="tJVuNBB.TcNjEjfFq0.FyPA"/>
</p:tagLst>
</file>

<file path=ppt/tags/tag1704.xml><?xml version="1.0" encoding="utf-8"?>
<p:tagLst xmlns:a="http://schemas.openxmlformats.org/drawingml/2006/main" xmlns:r="http://schemas.openxmlformats.org/officeDocument/2006/relationships" xmlns:p="http://schemas.openxmlformats.org/presentationml/2006/main">
  <p:tag name="THINKCELLSHAPEDONOTDELETE" val="tHdGYqibIXf0TG8PC7dyE6g"/>
</p:tagLst>
</file>

<file path=ppt/tags/tag1705.xml><?xml version="1.0" encoding="utf-8"?>
<p:tagLst xmlns:a="http://schemas.openxmlformats.org/drawingml/2006/main" xmlns:r="http://schemas.openxmlformats.org/officeDocument/2006/relationships" xmlns:p="http://schemas.openxmlformats.org/presentationml/2006/main">
  <p:tag name="THINKCELLSHAPEDONOTDELETE" val="tk8k3a.8blyXaSGiDlx44_Q"/>
</p:tagLst>
</file>

<file path=ppt/tags/tag1706.xml><?xml version="1.0" encoding="utf-8"?>
<p:tagLst xmlns:a="http://schemas.openxmlformats.org/drawingml/2006/main" xmlns:r="http://schemas.openxmlformats.org/officeDocument/2006/relationships" xmlns:p="http://schemas.openxmlformats.org/presentationml/2006/main">
  <p:tag name="THINKCELLSHAPEDONOTDELETE" val="tUeqxPxByZYnbbludC2MFSg"/>
</p:tagLst>
</file>

<file path=ppt/tags/tag1707.xml><?xml version="1.0" encoding="utf-8"?>
<p:tagLst xmlns:a="http://schemas.openxmlformats.org/drawingml/2006/main" xmlns:r="http://schemas.openxmlformats.org/officeDocument/2006/relationships" xmlns:p="http://schemas.openxmlformats.org/presentationml/2006/main">
  <p:tag name="THINKCELLSHAPEDONOTDELETE" val="tXZWZZRZ4qtmP8QN8UYnpSA"/>
</p:tagLst>
</file>

<file path=ppt/tags/tag1708.xml><?xml version="1.0" encoding="utf-8"?>
<p:tagLst xmlns:a="http://schemas.openxmlformats.org/drawingml/2006/main" xmlns:r="http://schemas.openxmlformats.org/officeDocument/2006/relationships" xmlns:p="http://schemas.openxmlformats.org/presentationml/2006/main">
  <p:tag name="THINKCELLSHAPEDONOTDELETE" val="tMARtGigYsyhty.uGZeXlHQ"/>
</p:tagLst>
</file>

<file path=ppt/tags/tag1709.xml><?xml version="1.0" encoding="utf-8"?>
<p:tagLst xmlns:a="http://schemas.openxmlformats.org/drawingml/2006/main" xmlns:r="http://schemas.openxmlformats.org/officeDocument/2006/relationships" xmlns:p="http://schemas.openxmlformats.org/presentationml/2006/main">
  <p:tag name="THINKCELLSHAPEDONOTDELETE" val="t71m3FftA4cSwuBAP5jrsD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UlcxossesJZTn1tMSBT0hQ"/>
</p:tagLst>
</file>

<file path=ppt/tags/tag1710.xml><?xml version="1.0" encoding="utf-8"?>
<p:tagLst xmlns:a="http://schemas.openxmlformats.org/drawingml/2006/main" xmlns:r="http://schemas.openxmlformats.org/officeDocument/2006/relationships" xmlns:p="http://schemas.openxmlformats.org/presentationml/2006/main">
  <p:tag name="THINKCELLSHAPEDONOTDELETE" val="tkO7GCm0WZwRRzG1.JLy1yw"/>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Qaxv2k.LXmmwBpMQsBiIAQ"/>
</p:tagLst>
</file>

<file path=ppt/tags/tag1712.xml><?xml version="1.0" encoding="utf-8"?>
<p:tagLst xmlns:a="http://schemas.openxmlformats.org/drawingml/2006/main" xmlns:r="http://schemas.openxmlformats.org/officeDocument/2006/relationships" xmlns:p="http://schemas.openxmlformats.org/presentationml/2006/main">
  <p:tag name="THINKCELLSHAPEDONOTDELETE" val="tyY_JwexBL_dWENTKhrBQKQ"/>
</p:tagLst>
</file>

<file path=ppt/tags/tag1713.xml><?xml version="1.0" encoding="utf-8"?>
<p:tagLst xmlns:a="http://schemas.openxmlformats.org/drawingml/2006/main" xmlns:r="http://schemas.openxmlformats.org/officeDocument/2006/relationships" xmlns:p="http://schemas.openxmlformats.org/presentationml/2006/main">
  <p:tag name="THINKCELLSHAPEDONOTDELETE" val="tI4tN2PHmpI70GJlq0h9xJQ"/>
</p:tagLst>
</file>

<file path=ppt/tags/tag1714.xml><?xml version="1.0" encoding="utf-8"?>
<p:tagLst xmlns:a="http://schemas.openxmlformats.org/drawingml/2006/main" xmlns:r="http://schemas.openxmlformats.org/officeDocument/2006/relationships" xmlns:p="http://schemas.openxmlformats.org/presentationml/2006/main">
  <p:tag name="THINKCELLSHAPEDONOTDELETE" val="tdxbGnvzQqP0SqLfG9Aas1A"/>
</p:tagLst>
</file>

<file path=ppt/tags/tag1715.xml><?xml version="1.0" encoding="utf-8"?>
<p:tagLst xmlns:a="http://schemas.openxmlformats.org/drawingml/2006/main" xmlns:r="http://schemas.openxmlformats.org/officeDocument/2006/relationships" xmlns:p="http://schemas.openxmlformats.org/presentationml/2006/main">
  <p:tag name="THINKCELLSHAPEDONOTDELETE" val="tey1tFcZiwZ76YsQjxTALmg"/>
</p:tagLst>
</file>

<file path=ppt/tags/tag1716.xml><?xml version="1.0" encoding="utf-8"?>
<p:tagLst xmlns:a="http://schemas.openxmlformats.org/drawingml/2006/main" xmlns:r="http://schemas.openxmlformats.org/officeDocument/2006/relationships" xmlns:p="http://schemas.openxmlformats.org/presentationml/2006/main">
  <p:tag name="THINKCELLSHAPEDONOTDELETE" val="tT09jCTSbeEP51gLYpaxbpw"/>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nVjKtZ.Uz1er.zPeQ24eaA"/>
</p:tagLst>
</file>

<file path=ppt/tags/tag1718.xml><?xml version="1.0" encoding="utf-8"?>
<p:tagLst xmlns:a="http://schemas.openxmlformats.org/drawingml/2006/main" xmlns:r="http://schemas.openxmlformats.org/officeDocument/2006/relationships" xmlns:p="http://schemas.openxmlformats.org/presentationml/2006/main">
  <p:tag name="THINKCELLSHAPEDONOTDELETE" val="tyNAbwlBENHbeYx.Xl9igkw"/>
</p:tagLst>
</file>

<file path=ppt/tags/tag1719.xml><?xml version="1.0" encoding="utf-8"?>
<p:tagLst xmlns:a="http://schemas.openxmlformats.org/drawingml/2006/main" xmlns:r="http://schemas.openxmlformats.org/officeDocument/2006/relationships" xmlns:p="http://schemas.openxmlformats.org/presentationml/2006/main">
  <p:tag name="THINKCELLSHAPEDONOTDELETE" val="tWV28aOLRGvvnnJXuv3JVa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tHJvVRn6UmjjyeLmKiXQ5Q"/>
</p:tagLst>
</file>

<file path=ppt/tags/tag1720.xml><?xml version="1.0" encoding="utf-8"?>
<p:tagLst xmlns:a="http://schemas.openxmlformats.org/drawingml/2006/main" xmlns:r="http://schemas.openxmlformats.org/officeDocument/2006/relationships" xmlns:p="http://schemas.openxmlformats.org/presentationml/2006/main">
  <p:tag name="THINKCELLSHAPEDONOTDELETE" val="td_f.OPGVqPI7XKr19mhrRg"/>
</p:tagLst>
</file>

<file path=ppt/tags/tag1721.xml><?xml version="1.0" encoding="utf-8"?>
<p:tagLst xmlns:a="http://schemas.openxmlformats.org/drawingml/2006/main" xmlns:r="http://schemas.openxmlformats.org/officeDocument/2006/relationships" xmlns:p="http://schemas.openxmlformats.org/presentationml/2006/main">
  <p:tag name="THINKCELLSHAPEDONOTDELETE" val="tDCM6ZXmNv3C5P6XTZqwcgg"/>
</p:tagLst>
</file>

<file path=ppt/tags/tag1722.xml><?xml version="1.0" encoding="utf-8"?>
<p:tagLst xmlns:a="http://schemas.openxmlformats.org/drawingml/2006/main" xmlns:r="http://schemas.openxmlformats.org/officeDocument/2006/relationships" xmlns:p="http://schemas.openxmlformats.org/presentationml/2006/main">
  <p:tag name="THINKCELLSHAPEDONOTDELETE" val="tkrGJA2ywadImuWNTjMkAEw"/>
</p:tagLst>
</file>

<file path=ppt/tags/tag1723.xml><?xml version="1.0" encoding="utf-8"?>
<p:tagLst xmlns:a="http://schemas.openxmlformats.org/drawingml/2006/main" xmlns:r="http://schemas.openxmlformats.org/officeDocument/2006/relationships" xmlns:p="http://schemas.openxmlformats.org/presentationml/2006/main">
  <p:tag name="THINKCELLSHAPEDONOTDELETE" val="t9gDbGpQ74VKe29TU3iO5vA"/>
</p:tagLst>
</file>

<file path=ppt/tags/tag1724.xml><?xml version="1.0" encoding="utf-8"?>
<p:tagLst xmlns:a="http://schemas.openxmlformats.org/drawingml/2006/main" xmlns:r="http://schemas.openxmlformats.org/officeDocument/2006/relationships" xmlns:p="http://schemas.openxmlformats.org/presentationml/2006/main">
  <p:tag name="THINKCELLSHAPEDONOTDELETE" val="tVvzOKZlu8DbrhSoY28KXIw"/>
</p:tagLst>
</file>

<file path=ppt/tags/tag1725.xml><?xml version="1.0" encoding="utf-8"?>
<p:tagLst xmlns:a="http://schemas.openxmlformats.org/drawingml/2006/main" xmlns:r="http://schemas.openxmlformats.org/officeDocument/2006/relationships" xmlns:p="http://schemas.openxmlformats.org/presentationml/2006/main">
  <p:tag name="THINKCELLSHAPEDONOTDELETE" val="tnMiDrGouuCXAwbAz4NZ87w"/>
</p:tagLst>
</file>

<file path=ppt/tags/tag17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8.xml><?xml version="1.0" encoding="utf-8"?>
<p:tagLst xmlns:a="http://schemas.openxmlformats.org/drawingml/2006/main" xmlns:r="http://schemas.openxmlformats.org/officeDocument/2006/relationships" xmlns:p="http://schemas.openxmlformats.org/presentationml/2006/main">
  <p:tag name="THINKCELLSHAPEDONOTDELETE" val="ttEdqR64gQhDoMLCgtcbXXg"/>
</p:tagLst>
</file>

<file path=ppt/tags/tag1729.xml><?xml version="1.0" encoding="utf-8"?>
<p:tagLst xmlns:a="http://schemas.openxmlformats.org/drawingml/2006/main" xmlns:r="http://schemas.openxmlformats.org/officeDocument/2006/relationships" xmlns:p="http://schemas.openxmlformats.org/presentationml/2006/main">
  <p:tag name="THINKCELLSHAPEDONOTDELETE" val="tfuvgzKj6z9_dMqP6YwxGN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dtd2_u7usPShUmBHxLxqAA"/>
</p:tagLst>
</file>

<file path=ppt/tags/tag1730.xml><?xml version="1.0" encoding="utf-8"?>
<p:tagLst xmlns:a="http://schemas.openxmlformats.org/drawingml/2006/main" xmlns:r="http://schemas.openxmlformats.org/officeDocument/2006/relationships" xmlns:p="http://schemas.openxmlformats.org/presentationml/2006/main">
  <p:tag name="THINKCELLSHAPEDONOTDELETE" val="teKtTj98Gkso8RGqBkbY8IA"/>
</p:tagLst>
</file>

<file path=ppt/tags/tag1731.xml><?xml version="1.0" encoding="utf-8"?>
<p:tagLst xmlns:a="http://schemas.openxmlformats.org/drawingml/2006/main" xmlns:r="http://schemas.openxmlformats.org/officeDocument/2006/relationships" xmlns:p="http://schemas.openxmlformats.org/presentationml/2006/main">
  <p:tag name="THINKCELLSHAPEDONOTDELETE" val="toqnvGRU1emLimJOqWscSzQ"/>
</p:tagLst>
</file>

<file path=ppt/tags/tag1732.xml><?xml version="1.0" encoding="utf-8"?>
<p:tagLst xmlns:a="http://schemas.openxmlformats.org/drawingml/2006/main" xmlns:r="http://schemas.openxmlformats.org/officeDocument/2006/relationships" xmlns:p="http://schemas.openxmlformats.org/presentationml/2006/main">
  <p:tag name="THINKCELLSHAPEDONOTDELETE" val="tqAfQQru5M6wZRWEqeNTz4A"/>
</p:tagLst>
</file>

<file path=ppt/tags/tag1733.xml><?xml version="1.0" encoding="utf-8"?>
<p:tagLst xmlns:a="http://schemas.openxmlformats.org/drawingml/2006/main" xmlns:r="http://schemas.openxmlformats.org/officeDocument/2006/relationships" xmlns:p="http://schemas.openxmlformats.org/presentationml/2006/main">
  <p:tag name="THINKCELLSHAPEDONOTDELETE" val="tNW_Kobx1a.wtjbZzFnHYjg"/>
</p:tagLst>
</file>

<file path=ppt/tags/tag1734.xml><?xml version="1.0" encoding="utf-8"?>
<p:tagLst xmlns:a="http://schemas.openxmlformats.org/drawingml/2006/main" xmlns:r="http://schemas.openxmlformats.org/officeDocument/2006/relationships" xmlns:p="http://schemas.openxmlformats.org/presentationml/2006/main">
  <p:tag name="THINKCELLSHAPEDONOTDELETE" val="tHuysPzrjs45duO19_HKy4w"/>
</p:tagLst>
</file>

<file path=ppt/tags/tag1735.xml><?xml version="1.0" encoding="utf-8"?>
<p:tagLst xmlns:a="http://schemas.openxmlformats.org/drawingml/2006/main" xmlns:r="http://schemas.openxmlformats.org/officeDocument/2006/relationships" xmlns:p="http://schemas.openxmlformats.org/presentationml/2006/main">
  <p:tag name="THINKCELLSHAPEDONOTDELETE" val="tjnnMmYE7dsmnKI1UGBdxyw"/>
</p:tagLst>
</file>

<file path=ppt/tags/tag1736.xml><?xml version="1.0" encoding="utf-8"?>
<p:tagLst xmlns:a="http://schemas.openxmlformats.org/drawingml/2006/main" xmlns:r="http://schemas.openxmlformats.org/officeDocument/2006/relationships" xmlns:p="http://schemas.openxmlformats.org/presentationml/2006/main">
  <p:tag name="THINKCELLSHAPEDONOTDELETE" val="t4Lp_M9kYqML8YOjTIZO16w"/>
</p:tagLst>
</file>

<file path=ppt/tags/tag1737.xml><?xml version="1.0" encoding="utf-8"?>
<p:tagLst xmlns:a="http://schemas.openxmlformats.org/drawingml/2006/main" xmlns:r="http://schemas.openxmlformats.org/officeDocument/2006/relationships" xmlns:p="http://schemas.openxmlformats.org/presentationml/2006/main">
  <p:tag name="THINKCELLSHAPEDONOTDELETE" val="tZ2E1lbCbYfqwhuxLZj7mig"/>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514oXbb1UOHicB_rsiKqWA"/>
</p:tagLst>
</file>

<file path=ppt/tags/tag1739.xml><?xml version="1.0" encoding="utf-8"?>
<p:tagLst xmlns:a="http://schemas.openxmlformats.org/drawingml/2006/main" xmlns:r="http://schemas.openxmlformats.org/officeDocument/2006/relationships" xmlns:p="http://schemas.openxmlformats.org/presentationml/2006/main">
  <p:tag name="THINKCELLSHAPEDONOTDELETE" val="tAcR7i657MzY.wiRFBG8HM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yxYSjKSA._IE5zlZ7Op2cQ"/>
</p:tagLst>
</file>

<file path=ppt/tags/tag1740.xml><?xml version="1.0" encoding="utf-8"?>
<p:tagLst xmlns:a="http://schemas.openxmlformats.org/drawingml/2006/main" xmlns:r="http://schemas.openxmlformats.org/officeDocument/2006/relationships" xmlns:p="http://schemas.openxmlformats.org/presentationml/2006/main">
  <p:tag name="THINKCELLSHAPEDONOTDELETE" val="tWQ1A3aRDUsmoVBcF_i2I3Q"/>
</p:tagLst>
</file>

<file path=ppt/tags/tag1741.xml><?xml version="1.0" encoding="utf-8"?>
<p:tagLst xmlns:a="http://schemas.openxmlformats.org/drawingml/2006/main" xmlns:r="http://schemas.openxmlformats.org/officeDocument/2006/relationships" xmlns:p="http://schemas.openxmlformats.org/presentationml/2006/main">
  <p:tag name="THINKCELLSHAPEDONOTDELETE" val="tc0GLZT25iJS_O2UqrReI.Q"/>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ZqqvBnhETpeSJizwnUy17Q"/>
</p:tagLst>
</file>

<file path=ppt/tags/tag1743.xml><?xml version="1.0" encoding="utf-8"?>
<p:tagLst xmlns:a="http://schemas.openxmlformats.org/drawingml/2006/main" xmlns:r="http://schemas.openxmlformats.org/officeDocument/2006/relationships" xmlns:p="http://schemas.openxmlformats.org/presentationml/2006/main">
  <p:tag name="THINKCELLSHAPEDONOTDELETE" val="t4nzPHC07lAZBImFWDxvBZA"/>
</p:tagLst>
</file>

<file path=ppt/tags/tag1744.xml><?xml version="1.0" encoding="utf-8"?>
<p:tagLst xmlns:a="http://schemas.openxmlformats.org/drawingml/2006/main" xmlns:r="http://schemas.openxmlformats.org/officeDocument/2006/relationships" xmlns:p="http://schemas.openxmlformats.org/presentationml/2006/main">
  <p:tag name="THINKCELLSHAPEDONOTDELETE" val="tZq1.pt.k20C_5Bd7iT6sBw"/>
</p:tagLst>
</file>

<file path=ppt/tags/tag1745.xml><?xml version="1.0" encoding="utf-8"?>
<p:tagLst xmlns:a="http://schemas.openxmlformats.org/drawingml/2006/main" xmlns:r="http://schemas.openxmlformats.org/officeDocument/2006/relationships" xmlns:p="http://schemas.openxmlformats.org/presentationml/2006/main">
  <p:tag name="THINKCELLSHAPEDONOTDELETE" val="ti4VIIo3ZnLIwNmZzbJkBMQ"/>
</p:tagLst>
</file>

<file path=ppt/tags/tag1746.xml><?xml version="1.0" encoding="utf-8"?>
<p:tagLst xmlns:a="http://schemas.openxmlformats.org/drawingml/2006/main" xmlns:r="http://schemas.openxmlformats.org/officeDocument/2006/relationships" xmlns:p="http://schemas.openxmlformats.org/presentationml/2006/main">
  <p:tag name="THINKCELLSHAPEDONOTDELETE" val="t8OdDgq6uQunfrK9niP5BMQ"/>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eAdyUfpaBpzPNN2iNZ_0tg"/>
</p:tagLst>
</file>

<file path=ppt/tags/tag1748.xml><?xml version="1.0" encoding="utf-8"?>
<p:tagLst xmlns:a="http://schemas.openxmlformats.org/drawingml/2006/main" xmlns:r="http://schemas.openxmlformats.org/officeDocument/2006/relationships" xmlns:p="http://schemas.openxmlformats.org/presentationml/2006/main">
  <p:tag name="THINKCELLSHAPEDONOTDELETE" val="tdOSqEbpg39fsRd1p9zR4qA"/>
</p:tagLst>
</file>

<file path=ppt/tags/tag1749.xml><?xml version="1.0" encoding="utf-8"?>
<p:tagLst xmlns:a="http://schemas.openxmlformats.org/drawingml/2006/main" xmlns:r="http://schemas.openxmlformats.org/officeDocument/2006/relationships" xmlns:p="http://schemas.openxmlformats.org/presentationml/2006/main">
  <p:tag name="THINKCELLSHAPEDONOTDELETE" val="tm4dg6TCvI2_l32lQpeAZn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EI6EKLRG.WuBdtdKPBx6Sw"/>
</p:tagLst>
</file>

<file path=ppt/tags/tag1750.xml><?xml version="1.0" encoding="utf-8"?>
<p:tagLst xmlns:a="http://schemas.openxmlformats.org/drawingml/2006/main" xmlns:r="http://schemas.openxmlformats.org/officeDocument/2006/relationships" xmlns:p="http://schemas.openxmlformats.org/presentationml/2006/main">
  <p:tag name="THINKCELLSHAPEDONOTDELETE" val="tjypJ1YiwznoIOdt0z_ZUTw"/>
</p:tagLst>
</file>

<file path=ppt/tags/tag1751.xml><?xml version="1.0" encoding="utf-8"?>
<p:tagLst xmlns:a="http://schemas.openxmlformats.org/drawingml/2006/main" xmlns:r="http://schemas.openxmlformats.org/officeDocument/2006/relationships" xmlns:p="http://schemas.openxmlformats.org/presentationml/2006/main">
  <p:tag name="THINKCELLSHAPEDONOTDELETE" val="tGAfODq6_IhBFwEul.F3A5g"/>
</p:tagLst>
</file>

<file path=ppt/tags/tag1752.xml><?xml version="1.0" encoding="utf-8"?>
<p:tagLst xmlns:a="http://schemas.openxmlformats.org/drawingml/2006/main" xmlns:r="http://schemas.openxmlformats.org/officeDocument/2006/relationships" xmlns:p="http://schemas.openxmlformats.org/presentationml/2006/main">
  <p:tag name="THINKCELLSHAPEDONOTDELETE" val="tDrnew4Acu94i6z1_4XuqpA"/>
</p:tagLst>
</file>

<file path=ppt/tags/tag1753.xml><?xml version="1.0" encoding="utf-8"?>
<p:tagLst xmlns:a="http://schemas.openxmlformats.org/drawingml/2006/main" xmlns:r="http://schemas.openxmlformats.org/officeDocument/2006/relationships" xmlns:p="http://schemas.openxmlformats.org/presentationml/2006/main">
  <p:tag name="THINKCELLSHAPEDONOTDELETE" val="tdZVkAHscJdxQCrmKX94kbQ"/>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8VOSTCfmSzA1c_lOWEJS6A"/>
</p:tagLst>
</file>

<file path=ppt/tags/tag1755.xml><?xml version="1.0" encoding="utf-8"?>
<p:tagLst xmlns:a="http://schemas.openxmlformats.org/drawingml/2006/main" xmlns:r="http://schemas.openxmlformats.org/officeDocument/2006/relationships" xmlns:p="http://schemas.openxmlformats.org/presentationml/2006/main">
  <p:tag name="THINKCELLSHAPEDONOTDELETE" val="trtB1UGhLBUkGrQQI4o19ZQ"/>
</p:tagLst>
</file>

<file path=ppt/tags/tag1756.xml><?xml version="1.0" encoding="utf-8"?>
<p:tagLst xmlns:a="http://schemas.openxmlformats.org/drawingml/2006/main" xmlns:r="http://schemas.openxmlformats.org/officeDocument/2006/relationships" xmlns:p="http://schemas.openxmlformats.org/presentationml/2006/main">
  <p:tag name="THINKCELLSHAPEDONOTDELETE" val="t6iGtjqyjiyPXanlIuEWKRg"/>
</p:tagLst>
</file>

<file path=ppt/tags/tag1757.xml><?xml version="1.0" encoding="utf-8"?>
<p:tagLst xmlns:a="http://schemas.openxmlformats.org/drawingml/2006/main" xmlns:r="http://schemas.openxmlformats.org/officeDocument/2006/relationships" xmlns:p="http://schemas.openxmlformats.org/presentationml/2006/main">
  <p:tag name="THINKCELLSHAPEDONOTDELETE" val="tXuyuWb0vz9N39vtGYhsukw"/>
</p:tagLst>
</file>

<file path=ppt/tags/tag1758.xml><?xml version="1.0" encoding="utf-8"?>
<p:tagLst xmlns:a="http://schemas.openxmlformats.org/drawingml/2006/main" xmlns:r="http://schemas.openxmlformats.org/officeDocument/2006/relationships" xmlns:p="http://schemas.openxmlformats.org/presentationml/2006/main">
  <p:tag name="THINKCELLSHAPEDONOTDELETE" val="tDDjSAP3oTCbBiqcmXcfRyA"/>
</p:tagLst>
</file>

<file path=ppt/tags/tag1759.xml><?xml version="1.0" encoding="utf-8"?>
<p:tagLst xmlns:a="http://schemas.openxmlformats.org/drawingml/2006/main" xmlns:r="http://schemas.openxmlformats.org/officeDocument/2006/relationships" xmlns:p="http://schemas.openxmlformats.org/presentationml/2006/main">
  <p:tag name="THINKCELLSHAPEDONOTDELETE" val="t9kokvtQrA3kaYvu2r06rp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xBhKR1JoE4psy47ODZ9djw"/>
</p:tagLst>
</file>

<file path=ppt/tags/tag1760.xml><?xml version="1.0" encoding="utf-8"?>
<p:tagLst xmlns:a="http://schemas.openxmlformats.org/drawingml/2006/main" xmlns:r="http://schemas.openxmlformats.org/officeDocument/2006/relationships" xmlns:p="http://schemas.openxmlformats.org/presentationml/2006/main">
  <p:tag name="THINKCELLSHAPEDONOTDELETE" val="tmINbQZJFkLbbLkJd_FNqzQ"/>
</p:tagLst>
</file>

<file path=ppt/tags/tag1761.xml><?xml version="1.0" encoding="utf-8"?>
<p:tagLst xmlns:a="http://schemas.openxmlformats.org/drawingml/2006/main" xmlns:r="http://schemas.openxmlformats.org/officeDocument/2006/relationships" xmlns:p="http://schemas.openxmlformats.org/presentationml/2006/main">
  <p:tag name="THINKCELLSHAPEDONOTDELETE" val="tDDveYyM003ODninsvqJCsQ"/>
</p:tagLst>
</file>

<file path=ppt/tags/tag1762.xml><?xml version="1.0" encoding="utf-8"?>
<p:tagLst xmlns:a="http://schemas.openxmlformats.org/drawingml/2006/main" xmlns:r="http://schemas.openxmlformats.org/officeDocument/2006/relationships" xmlns:p="http://schemas.openxmlformats.org/presentationml/2006/main">
  <p:tag name="THINKCELLSHAPEDONOTDELETE" val="tG4rkkJPQvekJMb5CZamNbw"/>
</p:tagLst>
</file>

<file path=ppt/tags/tag1763.xml><?xml version="1.0" encoding="utf-8"?>
<p:tagLst xmlns:a="http://schemas.openxmlformats.org/drawingml/2006/main" xmlns:r="http://schemas.openxmlformats.org/officeDocument/2006/relationships" xmlns:p="http://schemas.openxmlformats.org/presentationml/2006/main">
  <p:tag name="THINKCELLSHAPEDONOTDELETE" val="tqGkda9L.VpSURfAyj2mMqg"/>
</p:tagLst>
</file>

<file path=ppt/tags/tag1764.xml><?xml version="1.0" encoding="utf-8"?>
<p:tagLst xmlns:a="http://schemas.openxmlformats.org/drawingml/2006/main" xmlns:r="http://schemas.openxmlformats.org/officeDocument/2006/relationships" xmlns:p="http://schemas.openxmlformats.org/presentationml/2006/main">
  <p:tag name="THINKCELLSHAPEDONOTDELETE" val="tKBrhat4PW8NakdNK_Dlieg"/>
</p:tagLst>
</file>

<file path=ppt/tags/tag1765.xml><?xml version="1.0" encoding="utf-8"?>
<p:tagLst xmlns:a="http://schemas.openxmlformats.org/drawingml/2006/main" xmlns:r="http://schemas.openxmlformats.org/officeDocument/2006/relationships" xmlns:p="http://schemas.openxmlformats.org/presentationml/2006/main">
  <p:tag name="THINKCELLSHAPEDONOTDELETE" val="tVxRnAgh2qHca2kG.GaH.Vw"/>
</p:tagLst>
</file>

<file path=ppt/tags/tag1766.xml><?xml version="1.0" encoding="utf-8"?>
<p:tagLst xmlns:a="http://schemas.openxmlformats.org/drawingml/2006/main" xmlns:r="http://schemas.openxmlformats.org/officeDocument/2006/relationships" xmlns:p="http://schemas.openxmlformats.org/presentationml/2006/main">
  <p:tag name="THINKCELLSHAPEDONOTDELETE" val="tR.FFbjIr74SSDOt5DFt4SQ"/>
</p:tagLst>
</file>

<file path=ppt/tags/tag1767.xml><?xml version="1.0" encoding="utf-8"?>
<p:tagLst xmlns:a="http://schemas.openxmlformats.org/drawingml/2006/main" xmlns:r="http://schemas.openxmlformats.org/officeDocument/2006/relationships" xmlns:p="http://schemas.openxmlformats.org/presentationml/2006/main">
  <p:tag name="THINKCELLSHAPEDONOTDELETE" val="trZ_lLvGAb8r_CKchZOCEGQ"/>
</p:tagLst>
</file>

<file path=ppt/tags/tag1768.xml><?xml version="1.0" encoding="utf-8"?>
<p:tagLst xmlns:a="http://schemas.openxmlformats.org/drawingml/2006/main" xmlns:r="http://schemas.openxmlformats.org/officeDocument/2006/relationships" xmlns:p="http://schemas.openxmlformats.org/presentationml/2006/main">
  <p:tag name="THINKCELLSHAPEDONOTDELETE" val="tsfrpfettf7dn.fdgMJWdKw"/>
</p:tagLst>
</file>

<file path=ppt/tags/tag1769.xml><?xml version="1.0" encoding="utf-8"?>
<p:tagLst xmlns:a="http://schemas.openxmlformats.org/drawingml/2006/main" xmlns:r="http://schemas.openxmlformats.org/officeDocument/2006/relationships" xmlns:p="http://schemas.openxmlformats.org/presentationml/2006/main">
  <p:tag name="THINKCELLSHAPEDONOTDELETE" val="t3VJk9gnkJ37tdimNYITZN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D28dDLOsdiRwEhkBnJoNBQ"/>
</p:tagLst>
</file>

<file path=ppt/tags/tag1770.xml><?xml version="1.0" encoding="utf-8"?>
<p:tagLst xmlns:a="http://schemas.openxmlformats.org/drawingml/2006/main" xmlns:r="http://schemas.openxmlformats.org/officeDocument/2006/relationships" xmlns:p="http://schemas.openxmlformats.org/presentationml/2006/main">
  <p:tag name="THINKCELLSHAPEDONOTDELETE" val="tT9ALgBxXGM.rTIpU6ikZTQ"/>
</p:tagLst>
</file>

<file path=ppt/tags/tag1771.xml><?xml version="1.0" encoding="utf-8"?>
<p:tagLst xmlns:a="http://schemas.openxmlformats.org/drawingml/2006/main" xmlns:r="http://schemas.openxmlformats.org/officeDocument/2006/relationships" xmlns:p="http://schemas.openxmlformats.org/presentationml/2006/main">
  <p:tag name="THINKCELLSHAPEDONOTDELETE" val="tJJBL145TkXscYj_RAOv4uA"/>
</p:tagLst>
</file>

<file path=ppt/tags/tag1772.xml><?xml version="1.0" encoding="utf-8"?>
<p:tagLst xmlns:a="http://schemas.openxmlformats.org/drawingml/2006/main" xmlns:r="http://schemas.openxmlformats.org/officeDocument/2006/relationships" xmlns:p="http://schemas.openxmlformats.org/presentationml/2006/main">
  <p:tag name="THINKCELLSHAPEDONOTDELETE" val="tXhoQUqfrM7yuCdvJA2RwjA"/>
</p:tagLst>
</file>

<file path=ppt/tags/tag1773.xml><?xml version="1.0" encoding="utf-8"?>
<p:tagLst xmlns:a="http://schemas.openxmlformats.org/drawingml/2006/main" xmlns:r="http://schemas.openxmlformats.org/officeDocument/2006/relationships" xmlns:p="http://schemas.openxmlformats.org/presentationml/2006/main">
  <p:tag name="THINKCELLSHAPEDONOTDELETE" val="tU2ApyrY7OfW4xjU8QU1C2Q"/>
</p:tagLst>
</file>

<file path=ppt/tags/tag1774.xml><?xml version="1.0" encoding="utf-8"?>
<p:tagLst xmlns:a="http://schemas.openxmlformats.org/drawingml/2006/main" xmlns:r="http://schemas.openxmlformats.org/officeDocument/2006/relationships" xmlns:p="http://schemas.openxmlformats.org/presentationml/2006/main">
  <p:tag name="THINKCELLSHAPEDONOTDELETE" val="tLP88XHHDooPcY7rwBlbZAg"/>
</p:tagLst>
</file>

<file path=ppt/tags/tag1775.xml><?xml version="1.0" encoding="utf-8"?>
<p:tagLst xmlns:a="http://schemas.openxmlformats.org/drawingml/2006/main" xmlns:r="http://schemas.openxmlformats.org/officeDocument/2006/relationships" xmlns:p="http://schemas.openxmlformats.org/presentationml/2006/main">
  <p:tag name="THINKCELLSHAPEDONOTDELETE" val="tc644rF9yCqZiySFkHB.Gcw"/>
</p:tagLst>
</file>

<file path=ppt/tags/tag1776.xml><?xml version="1.0" encoding="utf-8"?>
<p:tagLst xmlns:a="http://schemas.openxmlformats.org/drawingml/2006/main" xmlns:r="http://schemas.openxmlformats.org/officeDocument/2006/relationships" xmlns:p="http://schemas.openxmlformats.org/presentationml/2006/main">
  <p:tag name="THINKCELLSHAPEDONOTDELETE" val="t.GwSz5xk.RV_qVZ0jUvu_g"/>
</p:tagLst>
</file>

<file path=ppt/tags/tag1777.xml><?xml version="1.0" encoding="utf-8"?>
<p:tagLst xmlns:a="http://schemas.openxmlformats.org/drawingml/2006/main" xmlns:r="http://schemas.openxmlformats.org/officeDocument/2006/relationships" xmlns:p="http://schemas.openxmlformats.org/presentationml/2006/main">
  <p:tag name="THINKCELLSHAPEDONOTDELETE" val="tLjsv5Q8NFQL3_k_v5HBKOw"/>
</p:tagLst>
</file>

<file path=ppt/tags/tag1778.xml><?xml version="1.0" encoding="utf-8"?>
<p:tagLst xmlns:a="http://schemas.openxmlformats.org/drawingml/2006/main" xmlns:r="http://schemas.openxmlformats.org/officeDocument/2006/relationships" xmlns:p="http://schemas.openxmlformats.org/presentationml/2006/main">
  <p:tag name="THINKCELLSHAPEDONOTDELETE" val="tMUq51mkmwjfbA21769coAA"/>
</p:tagLst>
</file>

<file path=ppt/tags/tag1779.xml><?xml version="1.0" encoding="utf-8"?>
<p:tagLst xmlns:a="http://schemas.openxmlformats.org/drawingml/2006/main" xmlns:r="http://schemas.openxmlformats.org/officeDocument/2006/relationships" xmlns:p="http://schemas.openxmlformats.org/presentationml/2006/main">
  <p:tag name="THINKCELLSHAPEDONOTDELETE" val="tG0P9QgGK8Y5dCNIFuWJzf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0grk0qFIJw8M87CPj.S_w"/>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PD0wF_imVZmfw6zyIPUklQ"/>
</p:tagLst>
</file>

<file path=ppt/tags/tag1781.xml><?xml version="1.0" encoding="utf-8"?>
<p:tagLst xmlns:a="http://schemas.openxmlformats.org/drawingml/2006/main" xmlns:r="http://schemas.openxmlformats.org/officeDocument/2006/relationships" xmlns:p="http://schemas.openxmlformats.org/presentationml/2006/main">
  <p:tag name="THINKCELLSHAPEDONOTDELETE" val="tC.y2UD.eWa9zhJGPirnNsg"/>
</p:tagLst>
</file>

<file path=ppt/tags/tag1782.xml><?xml version="1.0" encoding="utf-8"?>
<p:tagLst xmlns:a="http://schemas.openxmlformats.org/drawingml/2006/main" xmlns:r="http://schemas.openxmlformats.org/officeDocument/2006/relationships" xmlns:p="http://schemas.openxmlformats.org/presentationml/2006/main">
  <p:tag name="THINKCELLSHAPEDONOTDELETE" val="t5m1CVGKsWj1TXw5d.sGSrw"/>
</p:tagLst>
</file>

<file path=ppt/tags/tag1783.xml><?xml version="1.0" encoding="utf-8"?>
<p:tagLst xmlns:a="http://schemas.openxmlformats.org/drawingml/2006/main" xmlns:r="http://schemas.openxmlformats.org/officeDocument/2006/relationships" xmlns:p="http://schemas.openxmlformats.org/presentationml/2006/main">
  <p:tag name="THINKCELLSHAPEDONOTDELETE" val="t8YKUsc7BSVWBq3btHVvvLQ"/>
</p:tagLst>
</file>

<file path=ppt/tags/tag1784.xml><?xml version="1.0" encoding="utf-8"?>
<p:tagLst xmlns:a="http://schemas.openxmlformats.org/drawingml/2006/main" xmlns:r="http://schemas.openxmlformats.org/officeDocument/2006/relationships" xmlns:p="http://schemas.openxmlformats.org/presentationml/2006/main">
  <p:tag name="THINKCELLSHAPEDONOTDELETE" val="tudHX11raPVeEH6EmXjGcgQ"/>
</p:tagLst>
</file>

<file path=ppt/tags/tag1785.xml><?xml version="1.0" encoding="utf-8"?>
<p:tagLst xmlns:a="http://schemas.openxmlformats.org/drawingml/2006/main" xmlns:r="http://schemas.openxmlformats.org/officeDocument/2006/relationships" xmlns:p="http://schemas.openxmlformats.org/presentationml/2006/main">
  <p:tag name="THINKCELLSHAPEDONOTDELETE" val="thQaIomtBWdtIytPWOh1sgA"/>
</p:tagLst>
</file>

<file path=ppt/tags/tag1786.xml><?xml version="1.0" encoding="utf-8"?>
<p:tagLst xmlns:a="http://schemas.openxmlformats.org/drawingml/2006/main" xmlns:r="http://schemas.openxmlformats.org/officeDocument/2006/relationships" xmlns:p="http://schemas.openxmlformats.org/presentationml/2006/main">
  <p:tag name="THINKCELLSHAPEDONOTDELETE" val="tY8tNndJH2wvpvUUTQ8zjRw"/>
</p:tagLst>
</file>

<file path=ppt/tags/tag1787.xml><?xml version="1.0" encoding="utf-8"?>
<p:tagLst xmlns:a="http://schemas.openxmlformats.org/drawingml/2006/main" xmlns:r="http://schemas.openxmlformats.org/officeDocument/2006/relationships" xmlns:p="http://schemas.openxmlformats.org/presentationml/2006/main">
  <p:tag name="THINKCELLSHAPEDONOTDELETE" val="t_kpMOAZBnW0fJ7s748ze0Q"/>
</p:tagLst>
</file>

<file path=ppt/tags/tag1788.xml><?xml version="1.0" encoding="utf-8"?>
<p:tagLst xmlns:a="http://schemas.openxmlformats.org/drawingml/2006/main" xmlns:r="http://schemas.openxmlformats.org/officeDocument/2006/relationships" xmlns:p="http://schemas.openxmlformats.org/presentationml/2006/main">
  <p:tag name="THINKCELLSHAPEDONOTDELETE" val="t9ft6gU9UKYTqYqnl2bJNSg"/>
</p:tagLst>
</file>

<file path=ppt/tags/tag1789.xml><?xml version="1.0" encoding="utf-8"?>
<p:tagLst xmlns:a="http://schemas.openxmlformats.org/drawingml/2006/main" xmlns:r="http://schemas.openxmlformats.org/officeDocument/2006/relationships" xmlns:p="http://schemas.openxmlformats.org/presentationml/2006/main">
  <p:tag name="THINKCELLSHAPEDONOTDELETE" val="tHapo2LEYQK00AtEVs834H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Bf7FXuUoLvJ8xv0PuqU8A"/>
</p:tagLst>
</file>

<file path=ppt/tags/tag1790.xml><?xml version="1.0" encoding="utf-8"?>
<p:tagLst xmlns:a="http://schemas.openxmlformats.org/drawingml/2006/main" xmlns:r="http://schemas.openxmlformats.org/officeDocument/2006/relationships" xmlns:p="http://schemas.openxmlformats.org/presentationml/2006/main">
  <p:tag name="THINKCELLSHAPEDONOTDELETE" val="t_f0eV5MaP7NpoR4HfI1CAQ"/>
</p:tagLst>
</file>

<file path=ppt/tags/tag1791.xml><?xml version="1.0" encoding="utf-8"?>
<p:tagLst xmlns:a="http://schemas.openxmlformats.org/drawingml/2006/main" xmlns:r="http://schemas.openxmlformats.org/officeDocument/2006/relationships" xmlns:p="http://schemas.openxmlformats.org/presentationml/2006/main">
  <p:tag name="THINKCELLSHAPEDONOTDELETE" val="tEOti.Al99bcdddDImJJ6fg"/>
</p:tagLst>
</file>

<file path=ppt/tags/tag1792.xml><?xml version="1.0" encoding="utf-8"?>
<p:tagLst xmlns:a="http://schemas.openxmlformats.org/drawingml/2006/main" xmlns:r="http://schemas.openxmlformats.org/officeDocument/2006/relationships" xmlns:p="http://schemas.openxmlformats.org/presentationml/2006/main">
  <p:tag name="THINKCELLSHAPEDONOTDELETE" val="tYFd1Rwq7aiUre6bBQpBpyA"/>
</p:tagLst>
</file>

<file path=ppt/tags/tag1793.xml><?xml version="1.0" encoding="utf-8"?>
<p:tagLst xmlns:a="http://schemas.openxmlformats.org/drawingml/2006/main" xmlns:r="http://schemas.openxmlformats.org/officeDocument/2006/relationships" xmlns:p="http://schemas.openxmlformats.org/presentationml/2006/main">
  <p:tag name="THINKCELLSHAPEDONOTDELETE" val="tnbFm1ddJjtmfpBpE5_Uhdg"/>
</p:tagLst>
</file>

<file path=ppt/tags/tag1794.xml><?xml version="1.0" encoding="utf-8"?>
<p:tagLst xmlns:a="http://schemas.openxmlformats.org/drawingml/2006/main" xmlns:r="http://schemas.openxmlformats.org/officeDocument/2006/relationships" xmlns:p="http://schemas.openxmlformats.org/presentationml/2006/main">
  <p:tag name="THINKCELLSHAPEDONOTDELETE" val="tRcTYEUO6KDIqsVwMu6gNUg"/>
</p:tagLst>
</file>

<file path=ppt/tags/tag1795.xml><?xml version="1.0" encoding="utf-8"?>
<p:tagLst xmlns:a="http://schemas.openxmlformats.org/drawingml/2006/main" xmlns:r="http://schemas.openxmlformats.org/officeDocument/2006/relationships" xmlns:p="http://schemas.openxmlformats.org/presentationml/2006/main">
  <p:tag name="THINKCELLSHAPEDONOTDELETE" val="t4vnC3EkeJwNXmDivQ8PXxg"/>
</p:tagLst>
</file>

<file path=ppt/tags/tag1796.xml><?xml version="1.0" encoding="utf-8"?>
<p:tagLst xmlns:a="http://schemas.openxmlformats.org/drawingml/2006/main" xmlns:r="http://schemas.openxmlformats.org/officeDocument/2006/relationships" xmlns:p="http://schemas.openxmlformats.org/presentationml/2006/main">
  <p:tag name="THINKCELLSHAPEDONOTDELETE" val="t1veft6yHqcBh5iIcOWc0EQ"/>
</p:tagLst>
</file>

<file path=ppt/tags/tag1797.xml><?xml version="1.0" encoding="utf-8"?>
<p:tagLst xmlns:a="http://schemas.openxmlformats.org/drawingml/2006/main" xmlns:r="http://schemas.openxmlformats.org/officeDocument/2006/relationships" xmlns:p="http://schemas.openxmlformats.org/presentationml/2006/main">
  <p:tag name="THINKCELLSHAPEDONOTDELETE" val="t7lmI3I1qgg.p_QPSBoiX9g"/>
</p:tagLst>
</file>

<file path=ppt/tags/tag1798.xml><?xml version="1.0" encoding="utf-8"?>
<p:tagLst xmlns:a="http://schemas.openxmlformats.org/drawingml/2006/main" xmlns:r="http://schemas.openxmlformats.org/officeDocument/2006/relationships" xmlns:p="http://schemas.openxmlformats.org/presentationml/2006/main">
  <p:tag name="THINKCELLSHAPEDONOTDELETE" val="ta7gtBBdJBWrOkhcUwtoYxQ"/>
</p:tagLst>
</file>

<file path=ppt/tags/tag1799.xml><?xml version="1.0" encoding="utf-8"?>
<p:tagLst xmlns:a="http://schemas.openxmlformats.org/drawingml/2006/main" xmlns:r="http://schemas.openxmlformats.org/officeDocument/2006/relationships" xmlns:p="http://schemas.openxmlformats.org/presentationml/2006/main">
  <p:tag name="THINKCELLSHAPEDONOTDELETE" val="tuV.uUA8C0m9lo.RCTJ2SNQ"/>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Rk4SRQfZijTiDDNMqXKsw"/>
</p:tagLst>
</file>

<file path=ppt/tags/tag1800.xml><?xml version="1.0" encoding="utf-8"?>
<p:tagLst xmlns:a="http://schemas.openxmlformats.org/drawingml/2006/main" xmlns:r="http://schemas.openxmlformats.org/officeDocument/2006/relationships" xmlns:p="http://schemas.openxmlformats.org/presentationml/2006/main">
  <p:tag name="THINKCELLSHAPEDONOTDELETE" val="tMrGrGJmPeP9QrFIVkrLn9w"/>
</p:tagLst>
</file>

<file path=ppt/tags/tag1801.xml><?xml version="1.0" encoding="utf-8"?>
<p:tagLst xmlns:a="http://schemas.openxmlformats.org/drawingml/2006/main" xmlns:r="http://schemas.openxmlformats.org/officeDocument/2006/relationships" xmlns:p="http://schemas.openxmlformats.org/presentationml/2006/main">
  <p:tag name="THINKCELLSHAPEDONOTDELETE" val="t4zucftaDQlEx2U8F6is09g"/>
</p:tagLst>
</file>

<file path=ppt/tags/tag1802.xml><?xml version="1.0" encoding="utf-8"?>
<p:tagLst xmlns:a="http://schemas.openxmlformats.org/drawingml/2006/main" xmlns:r="http://schemas.openxmlformats.org/officeDocument/2006/relationships" xmlns:p="http://schemas.openxmlformats.org/presentationml/2006/main">
  <p:tag name="THINKCELLSHAPEDONOTDELETE" val="t2mMhXz_TSRYO9n9f3ohxRg"/>
</p:tagLst>
</file>

<file path=ppt/tags/tag1803.xml><?xml version="1.0" encoding="utf-8"?>
<p:tagLst xmlns:a="http://schemas.openxmlformats.org/drawingml/2006/main" xmlns:r="http://schemas.openxmlformats.org/officeDocument/2006/relationships" xmlns:p="http://schemas.openxmlformats.org/presentationml/2006/main">
  <p:tag name="THINKCELLSHAPEDONOTDELETE" val="tnPWZsYK4ppUHmvnKuZAARQ"/>
</p:tagLst>
</file>

<file path=ppt/tags/tag1804.xml><?xml version="1.0" encoding="utf-8"?>
<p:tagLst xmlns:a="http://schemas.openxmlformats.org/drawingml/2006/main" xmlns:r="http://schemas.openxmlformats.org/officeDocument/2006/relationships" xmlns:p="http://schemas.openxmlformats.org/presentationml/2006/main">
  <p:tag name="THINKCELLSHAPEDONOTDELETE" val="tJFCdP_AQo3cNm1sfi4zDJg"/>
</p:tagLst>
</file>

<file path=ppt/tags/tag1805.xml><?xml version="1.0" encoding="utf-8"?>
<p:tagLst xmlns:a="http://schemas.openxmlformats.org/drawingml/2006/main" xmlns:r="http://schemas.openxmlformats.org/officeDocument/2006/relationships" xmlns:p="http://schemas.openxmlformats.org/presentationml/2006/main">
  <p:tag name="THINKCELLSHAPEDONOTDELETE" val="t_3uWZa.tD6VgBfLyoKEyfg"/>
</p:tagLst>
</file>

<file path=ppt/tags/tag1806.xml><?xml version="1.0" encoding="utf-8"?>
<p:tagLst xmlns:a="http://schemas.openxmlformats.org/drawingml/2006/main" xmlns:r="http://schemas.openxmlformats.org/officeDocument/2006/relationships" xmlns:p="http://schemas.openxmlformats.org/presentationml/2006/main">
  <p:tag name="THINKCELLSHAPEDONOTDELETE" val="tYsssl1IWPI43KxXodtWSZQ"/>
</p:tagLst>
</file>

<file path=ppt/tags/tag1807.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yHfItSPg3w_bASujuvLppw"/>
</p:tagLst>
</file>

<file path=ppt/tags/tag1810.xml><?xml version="1.0" encoding="utf-8"?>
<p:tagLst xmlns:a="http://schemas.openxmlformats.org/drawingml/2006/main" xmlns:r="http://schemas.openxmlformats.org/officeDocument/2006/relationships" xmlns:p="http://schemas.openxmlformats.org/presentationml/2006/main">
  <p:tag name="THINKCELLSHAPEDONOTDELETE" val="tVBaBFAC.5Akydk7TJCButQ"/>
</p:tagLst>
</file>

<file path=ppt/tags/tag1811.xml><?xml version="1.0" encoding="utf-8"?>
<p:tagLst xmlns:a="http://schemas.openxmlformats.org/drawingml/2006/main" xmlns:r="http://schemas.openxmlformats.org/officeDocument/2006/relationships" xmlns:p="http://schemas.openxmlformats.org/presentationml/2006/main">
  <p:tag name="THINKCELLSHAPEDONOTDELETE" val="tAhzS7yjUquQ3XbLO8bMOMA"/>
</p:tagLst>
</file>

<file path=ppt/tags/tag1812.xml><?xml version="1.0" encoding="utf-8"?>
<p:tagLst xmlns:a="http://schemas.openxmlformats.org/drawingml/2006/main" xmlns:r="http://schemas.openxmlformats.org/officeDocument/2006/relationships" xmlns:p="http://schemas.openxmlformats.org/presentationml/2006/main">
  <p:tag name="THINKCELLSHAPEDONOTDELETE" val="twF.akJhoTVGIwJ8JZGs2AQ"/>
</p:tagLst>
</file>

<file path=ppt/tags/tag1813.xml><?xml version="1.0" encoding="utf-8"?>
<p:tagLst xmlns:a="http://schemas.openxmlformats.org/drawingml/2006/main" xmlns:r="http://schemas.openxmlformats.org/officeDocument/2006/relationships" xmlns:p="http://schemas.openxmlformats.org/presentationml/2006/main">
  <p:tag name="THINKCELLSHAPEDONOTDELETE" val="ttxIM9Z8IKlJOaJv03vv74g"/>
</p:tagLst>
</file>

<file path=ppt/tags/tag1814.xml><?xml version="1.0" encoding="utf-8"?>
<p:tagLst xmlns:a="http://schemas.openxmlformats.org/drawingml/2006/main" xmlns:r="http://schemas.openxmlformats.org/officeDocument/2006/relationships" xmlns:p="http://schemas.openxmlformats.org/presentationml/2006/main">
  <p:tag name="THINKCELLSHAPEDONOTDELETE" val="tCs1mVzuYUK2MyclnEQuYXQ"/>
</p:tagLst>
</file>

<file path=ppt/tags/tag1815.xml><?xml version="1.0" encoding="utf-8"?>
<p:tagLst xmlns:a="http://schemas.openxmlformats.org/drawingml/2006/main" xmlns:r="http://schemas.openxmlformats.org/officeDocument/2006/relationships" xmlns:p="http://schemas.openxmlformats.org/presentationml/2006/main">
  <p:tag name="THINKCELLSHAPEDONOTDELETE" val="tOnCXedG6uzJeZiu_c0QNmA"/>
</p:tagLst>
</file>

<file path=ppt/tags/tag1816.xml><?xml version="1.0" encoding="utf-8"?>
<p:tagLst xmlns:a="http://schemas.openxmlformats.org/drawingml/2006/main" xmlns:r="http://schemas.openxmlformats.org/officeDocument/2006/relationships" xmlns:p="http://schemas.openxmlformats.org/presentationml/2006/main">
  <p:tag name="THINKCELLSHAPEDONOTDELETE" val="tZzk4Upk8r8QgvyXlS.Ts2w"/>
</p:tagLst>
</file>

<file path=ppt/tags/tag1817.xml><?xml version="1.0" encoding="utf-8"?>
<p:tagLst xmlns:a="http://schemas.openxmlformats.org/drawingml/2006/main" xmlns:r="http://schemas.openxmlformats.org/officeDocument/2006/relationships" xmlns:p="http://schemas.openxmlformats.org/presentationml/2006/main">
  <p:tag name="THINKCELLSHAPEDONOTDELETE" val="tOWC8at8kvwhz.ptJR8OL2g"/>
</p:tagLst>
</file>

<file path=ppt/tags/tag1818.xml><?xml version="1.0" encoding="utf-8"?>
<p:tagLst xmlns:a="http://schemas.openxmlformats.org/drawingml/2006/main" xmlns:r="http://schemas.openxmlformats.org/officeDocument/2006/relationships" xmlns:p="http://schemas.openxmlformats.org/presentationml/2006/main">
  <p:tag name="THINKCELLSHAPEDONOTDELETE" val="tJzzB1lwYi4IQImIXNli2dA"/>
</p:tagLst>
</file>

<file path=ppt/tags/tag1819.xml><?xml version="1.0" encoding="utf-8"?>
<p:tagLst xmlns:a="http://schemas.openxmlformats.org/drawingml/2006/main" xmlns:r="http://schemas.openxmlformats.org/officeDocument/2006/relationships" xmlns:p="http://schemas.openxmlformats.org/presentationml/2006/main">
  <p:tag name="THINKCELLSHAPEDONOTDELETE" val="ti8adXyTF37_4Gq2Ex_TQQ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XJJOd8N.qUebuapuNAbZBA"/>
</p:tagLst>
</file>

<file path=ppt/tags/tag1820.xml><?xml version="1.0" encoding="utf-8"?>
<p:tagLst xmlns:a="http://schemas.openxmlformats.org/drawingml/2006/main" xmlns:r="http://schemas.openxmlformats.org/officeDocument/2006/relationships" xmlns:p="http://schemas.openxmlformats.org/presentationml/2006/main">
  <p:tag name="THINKCELLSHAPEDONOTDELETE" val="tJuWRgcwvZ6V4lqSKPM5UvQ"/>
</p:tagLst>
</file>

<file path=ppt/tags/tag1821.xml><?xml version="1.0" encoding="utf-8"?>
<p:tagLst xmlns:a="http://schemas.openxmlformats.org/drawingml/2006/main" xmlns:r="http://schemas.openxmlformats.org/officeDocument/2006/relationships" xmlns:p="http://schemas.openxmlformats.org/presentationml/2006/main">
  <p:tag name="THINKCELLSHAPEDONOTDELETE" val="tgFdaJTdnaJVLU8rW09ctLQ"/>
</p:tagLst>
</file>

<file path=ppt/tags/tag1822.xml><?xml version="1.0" encoding="utf-8"?>
<p:tagLst xmlns:a="http://schemas.openxmlformats.org/drawingml/2006/main" xmlns:r="http://schemas.openxmlformats.org/officeDocument/2006/relationships" xmlns:p="http://schemas.openxmlformats.org/presentationml/2006/main">
  <p:tag name="THINKCELLSHAPEDONOTDELETE" val="tL6QhkCX1K1th340ZDDMT6g"/>
</p:tagLst>
</file>

<file path=ppt/tags/tag1823.xml><?xml version="1.0" encoding="utf-8"?>
<p:tagLst xmlns:a="http://schemas.openxmlformats.org/drawingml/2006/main" xmlns:r="http://schemas.openxmlformats.org/officeDocument/2006/relationships" xmlns:p="http://schemas.openxmlformats.org/presentationml/2006/main">
  <p:tag name="THINKCELLSHAPEDONOTDELETE" val="t0in53.xz.6gw7ZEJAlA29Q"/>
</p:tagLst>
</file>

<file path=ppt/tags/tag1824.xml><?xml version="1.0" encoding="utf-8"?>
<p:tagLst xmlns:a="http://schemas.openxmlformats.org/drawingml/2006/main" xmlns:r="http://schemas.openxmlformats.org/officeDocument/2006/relationships" xmlns:p="http://schemas.openxmlformats.org/presentationml/2006/main">
  <p:tag name="THINKCELLSHAPEDONOTDELETE" val="tCt.54qTR1HGs8sf3EPQgiQ"/>
</p:tagLst>
</file>

<file path=ppt/tags/tag1825.xml><?xml version="1.0" encoding="utf-8"?>
<p:tagLst xmlns:a="http://schemas.openxmlformats.org/drawingml/2006/main" xmlns:r="http://schemas.openxmlformats.org/officeDocument/2006/relationships" xmlns:p="http://schemas.openxmlformats.org/presentationml/2006/main">
  <p:tag name="THINKCELLSHAPEDONOTDELETE" val="t7bwhL1tRficHPKoa_v38NQ"/>
</p:tagLst>
</file>

<file path=ppt/tags/tag1826.xml><?xml version="1.0" encoding="utf-8"?>
<p:tagLst xmlns:a="http://schemas.openxmlformats.org/drawingml/2006/main" xmlns:r="http://schemas.openxmlformats.org/officeDocument/2006/relationships" xmlns:p="http://schemas.openxmlformats.org/presentationml/2006/main">
  <p:tag name="THINKCELLSHAPEDONOTDELETE" val="tbKlbh36H2YOlMxZTJrmkMQ"/>
</p:tagLst>
</file>

<file path=ppt/tags/tag1827.xml><?xml version="1.0" encoding="utf-8"?>
<p:tagLst xmlns:a="http://schemas.openxmlformats.org/drawingml/2006/main" xmlns:r="http://schemas.openxmlformats.org/officeDocument/2006/relationships" xmlns:p="http://schemas.openxmlformats.org/presentationml/2006/main">
  <p:tag name="THINKCELLSHAPEDONOTDELETE" val="tTxYIFlaQG3B.zv3sG_I.qw"/>
</p:tagLst>
</file>

<file path=ppt/tags/tag1828.xml><?xml version="1.0" encoding="utf-8"?>
<p:tagLst xmlns:a="http://schemas.openxmlformats.org/drawingml/2006/main" xmlns:r="http://schemas.openxmlformats.org/officeDocument/2006/relationships" xmlns:p="http://schemas.openxmlformats.org/presentationml/2006/main">
  <p:tag name="THINKCELLSHAPEDONOTDELETE" val="tsHsQrwke.qKguSaAm.ouqw"/>
</p:tagLst>
</file>

<file path=ppt/tags/tag1829.xml><?xml version="1.0" encoding="utf-8"?>
<p:tagLst xmlns:a="http://schemas.openxmlformats.org/drawingml/2006/main" xmlns:r="http://schemas.openxmlformats.org/officeDocument/2006/relationships" xmlns:p="http://schemas.openxmlformats.org/presentationml/2006/main">
  <p:tag name="THINKCELLSHAPEDONOTDELETE" val="tf5pMz.aPuCbQSN1iZmBR5g"/>
</p:tagLst>
</file>

<file path=ppt/tags/tag183.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830.xml><?xml version="1.0" encoding="utf-8"?>
<p:tagLst xmlns:a="http://schemas.openxmlformats.org/drawingml/2006/main" xmlns:r="http://schemas.openxmlformats.org/officeDocument/2006/relationships" xmlns:p="http://schemas.openxmlformats.org/presentationml/2006/main">
  <p:tag name="THINKCELLSHAPEDONOTDELETE" val="tpYMihHXakSpaYuvLS0wRsA"/>
</p:tagLst>
</file>

<file path=ppt/tags/tag1831.xml><?xml version="1.0" encoding="utf-8"?>
<p:tagLst xmlns:a="http://schemas.openxmlformats.org/drawingml/2006/main" xmlns:r="http://schemas.openxmlformats.org/officeDocument/2006/relationships" xmlns:p="http://schemas.openxmlformats.org/presentationml/2006/main">
  <p:tag name="THINKCELLSHAPEDONOTDELETE" val="t.JbdwOzDbheIkdW7oDPKgA"/>
</p:tagLst>
</file>

<file path=ppt/tags/tag1832.xml><?xml version="1.0" encoding="utf-8"?>
<p:tagLst xmlns:a="http://schemas.openxmlformats.org/drawingml/2006/main" xmlns:r="http://schemas.openxmlformats.org/officeDocument/2006/relationships" xmlns:p="http://schemas.openxmlformats.org/presentationml/2006/main">
  <p:tag name="THINKCELLSHAPEDONOTDELETE" val="tigl604T1SJfeYI80yRKiSA"/>
</p:tagLst>
</file>

<file path=ppt/tags/tag1833.xml><?xml version="1.0" encoding="utf-8"?>
<p:tagLst xmlns:a="http://schemas.openxmlformats.org/drawingml/2006/main" xmlns:r="http://schemas.openxmlformats.org/officeDocument/2006/relationships" xmlns:p="http://schemas.openxmlformats.org/presentationml/2006/main">
  <p:tag name="THINKCELLSHAPEDONOTDELETE" val="tk6f_cv0geyGl9P7bbLQEDg"/>
</p:tagLst>
</file>

<file path=ppt/tags/tag1834.xml><?xml version="1.0" encoding="utf-8"?>
<p:tagLst xmlns:a="http://schemas.openxmlformats.org/drawingml/2006/main" xmlns:r="http://schemas.openxmlformats.org/officeDocument/2006/relationships" xmlns:p="http://schemas.openxmlformats.org/presentationml/2006/main">
  <p:tag name="THINKCELLSHAPEDONOTDELETE" val="tN9sniPnF5.Ucp8LTjiZWVg"/>
</p:tagLst>
</file>

<file path=ppt/tags/tag1835.xml><?xml version="1.0" encoding="utf-8"?>
<p:tagLst xmlns:a="http://schemas.openxmlformats.org/drawingml/2006/main" xmlns:r="http://schemas.openxmlformats.org/officeDocument/2006/relationships" xmlns:p="http://schemas.openxmlformats.org/presentationml/2006/main">
  <p:tag name="THINKCELLSHAPEDONOTDELETE" val="t1jhz9Zb6iky7zJ4QFAmNlA"/>
</p:tagLst>
</file>

<file path=ppt/tags/tag1836.xml><?xml version="1.0" encoding="utf-8"?>
<p:tagLst xmlns:a="http://schemas.openxmlformats.org/drawingml/2006/main" xmlns:r="http://schemas.openxmlformats.org/officeDocument/2006/relationships" xmlns:p="http://schemas.openxmlformats.org/presentationml/2006/main">
  <p:tag name="THINKCELLSHAPEDONOTDELETE" val="tiPlwCL_Mn5OsaPHD_XaCqQ"/>
</p:tagLst>
</file>

<file path=ppt/tags/tag1837.xml><?xml version="1.0" encoding="utf-8"?>
<p:tagLst xmlns:a="http://schemas.openxmlformats.org/drawingml/2006/main" xmlns:r="http://schemas.openxmlformats.org/officeDocument/2006/relationships" xmlns:p="http://schemas.openxmlformats.org/presentationml/2006/main">
  <p:tag name="THINKCELLSHAPEDONOTDELETE" val="tjdYyQsQ4Vpw2TkK4QHX_Gw"/>
</p:tagLst>
</file>

<file path=ppt/tags/tag1838.xml><?xml version="1.0" encoding="utf-8"?>
<p:tagLst xmlns:a="http://schemas.openxmlformats.org/drawingml/2006/main" xmlns:r="http://schemas.openxmlformats.org/officeDocument/2006/relationships" xmlns:p="http://schemas.openxmlformats.org/presentationml/2006/main">
  <p:tag name="THINKCELLSHAPEDONOTDELETE" val="t9IKCdN0l8Dx_9fM2WaTxpQ"/>
</p:tagLst>
</file>

<file path=ppt/tags/tag1839.xml><?xml version="1.0" encoding="utf-8"?>
<p:tagLst xmlns:a="http://schemas.openxmlformats.org/drawingml/2006/main" xmlns:r="http://schemas.openxmlformats.org/officeDocument/2006/relationships" xmlns:p="http://schemas.openxmlformats.org/presentationml/2006/main">
  <p:tag name="THINKCELLSHAPEDONOTDELETE" val="tMtIm.Rvak4L4SoRwkOu31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0.xml><?xml version="1.0" encoding="utf-8"?>
<p:tagLst xmlns:a="http://schemas.openxmlformats.org/drawingml/2006/main" xmlns:r="http://schemas.openxmlformats.org/officeDocument/2006/relationships" xmlns:p="http://schemas.openxmlformats.org/presentationml/2006/main">
  <p:tag name="THINKCELLSHAPEDONOTDELETE" val="ty9pOi.kYe9gYPrdZ1ncyaw"/>
</p:tagLst>
</file>

<file path=ppt/tags/tag1841.xml><?xml version="1.0" encoding="utf-8"?>
<p:tagLst xmlns:a="http://schemas.openxmlformats.org/drawingml/2006/main" xmlns:r="http://schemas.openxmlformats.org/officeDocument/2006/relationships" xmlns:p="http://schemas.openxmlformats.org/presentationml/2006/main">
  <p:tag name="THINKCELLSHAPEDONOTDELETE" val="t5ugfQz8J825KNa.1QnsVIg"/>
</p:tagLst>
</file>

<file path=ppt/tags/tag1842.xml><?xml version="1.0" encoding="utf-8"?>
<p:tagLst xmlns:a="http://schemas.openxmlformats.org/drawingml/2006/main" xmlns:r="http://schemas.openxmlformats.org/officeDocument/2006/relationships" xmlns:p="http://schemas.openxmlformats.org/presentationml/2006/main">
  <p:tag name="THINKCELLSHAPEDONOTDELETE" val="tn92eXPlTxP0n2JZ5CM0SUA"/>
</p:tagLst>
</file>

<file path=ppt/tags/tag1843.xml><?xml version="1.0" encoding="utf-8"?>
<p:tagLst xmlns:a="http://schemas.openxmlformats.org/drawingml/2006/main" xmlns:r="http://schemas.openxmlformats.org/officeDocument/2006/relationships" xmlns:p="http://schemas.openxmlformats.org/presentationml/2006/main">
  <p:tag name="THINKCELLSHAPEDONOTDELETE" val="t.t.hTw9mHZJX8P8kpKMvxA"/>
</p:tagLst>
</file>

<file path=ppt/tags/tag1844.xml><?xml version="1.0" encoding="utf-8"?>
<p:tagLst xmlns:a="http://schemas.openxmlformats.org/drawingml/2006/main" xmlns:r="http://schemas.openxmlformats.org/officeDocument/2006/relationships" xmlns:p="http://schemas.openxmlformats.org/presentationml/2006/main">
  <p:tag name="THINKCELLSHAPEDONOTDELETE" val="tZ4C1.E4hWYuSHTbVgXi0kg"/>
</p:tagLst>
</file>

<file path=ppt/tags/tag1845.xml><?xml version="1.0" encoding="utf-8"?>
<p:tagLst xmlns:a="http://schemas.openxmlformats.org/drawingml/2006/main" xmlns:r="http://schemas.openxmlformats.org/officeDocument/2006/relationships" xmlns:p="http://schemas.openxmlformats.org/presentationml/2006/main">
  <p:tag name="THINKCELLSHAPEDONOTDELETE" val="t4brU62ViLz5rOC6QOik1Eg"/>
</p:tagLst>
</file>

<file path=ppt/tags/tag1846.xml><?xml version="1.0" encoding="utf-8"?>
<p:tagLst xmlns:a="http://schemas.openxmlformats.org/drawingml/2006/main" xmlns:r="http://schemas.openxmlformats.org/officeDocument/2006/relationships" xmlns:p="http://schemas.openxmlformats.org/presentationml/2006/main">
  <p:tag name="THINKCELLSHAPEDONOTDELETE" val="tsvgmd0x3TH5rLf28.r27kg"/>
</p:tagLst>
</file>

<file path=ppt/tags/tag1847.xml><?xml version="1.0" encoding="utf-8"?>
<p:tagLst xmlns:a="http://schemas.openxmlformats.org/drawingml/2006/main" xmlns:r="http://schemas.openxmlformats.org/officeDocument/2006/relationships" xmlns:p="http://schemas.openxmlformats.org/presentationml/2006/main">
  <p:tag name="THINKCELLSHAPEDONOTDELETE" val="tfEu7WgVOMMf7MoSJUpO4nA"/>
</p:tagLst>
</file>

<file path=ppt/tags/tag1848.xml><?xml version="1.0" encoding="utf-8"?>
<p:tagLst xmlns:a="http://schemas.openxmlformats.org/drawingml/2006/main" xmlns:r="http://schemas.openxmlformats.org/officeDocument/2006/relationships" xmlns:p="http://schemas.openxmlformats.org/presentationml/2006/main">
  <p:tag name="THINKCELLSHAPEDONOTDELETE" val="tgkxGhn2qyTZEPJe9DcDWkg"/>
</p:tagLst>
</file>

<file path=ppt/tags/tag1849.xml><?xml version="1.0" encoding="utf-8"?>
<p:tagLst xmlns:a="http://schemas.openxmlformats.org/drawingml/2006/main" xmlns:r="http://schemas.openxmlformats.org/officeDocument/2006/relationships" xmlns:p="http://schemas.openxmlformats.org/presentationml/2006/main">
  <p:tag name="THINKCELLSHAPEDONOTDELETE" val="tKPFcc3ThpQTNpF6OSlEvjw"/>
</p:tagLst>
</file>

<file path=ppt/tags/tag1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850.xml><?xml version="1.0" encoding="utf-8"?>
<p:tagLst xmlns:a="http://schemas.openxmlformats.org/drawingml/2006/main" xmlns:r="http://schemas.openxmlformats.org/officeDocument/2006/relationships" xmlns:p="http://schemas.openxmlformats.org/presentationml/2006/main">
  <p:tag name="THINKCELLSHAPEDONOTDELETE" val="tFH.hrKTmqKhih6FLy1Coaw"/>
</p:tagLst>
</file>

<file path=ppt/tags/tag1851.xml><?xml version="1.0" encoding="utf-8"?>
<p:tagLst xmlns:a="http://schemas.openxmlformats.org/drawingml/2006/main" xmlns:r="http://schemas.openxmlformats.org/officeDocument/2006/relationships" xmlns:p="http://schemas.openxmlformats.org/presentationml/2006/main">
  <p:tag name="THINKCELLSHAPEDONOTDELETE" val="tVSyfAB2wn_gqv4OyOcJe8w"/>
</p:tagLst>
</file>

<file path=ppt/tags/tag1852.xml><?xml version="1.0" encoding="utf-8"?>
<p:tagLst xmlns:a="http://schemas.openxmlformats.org/drawingml/2006/main" xmlns:r="http://schemas.openxmlformats.org/officeDocument/2006/relationships" xmlns:p="http://schemas.openxmlformats.org/presentationml/2006/main">
  <p:tag name="THINKCELLSHAPEDONOTDELETE" val="thlHET2RU3B_X5VkXbJBEQw"/>
</p:tagLst>
</file>

<file path=ppt/tags/tag1853.xml><?xml version="1.0" encoding="utf-8"?>
<p:tagLst xmlns:a="http://schemas.openxmlformats.org/drawingml/2006/main" xmlns:r="http://schemas.openxmlformats.org/officeDocument/2006/relationships" xmlns:p="http://schemas.openxmlformats.org/presentationml/2006/main">
  <p:tag name="THINKCELLSHAPEDONOTDELETE" val="tbj81zCCD1QQ2.CZkJa1uDg"/>
</p:tagLst>
</file>

<file path=ppt/tags/tag1854.xml><?xml version="1.0" encoding="utf-8"?>
<p:tagLst xmlns:a="http://schemas.openxmlformats.org/drawingml/2006/main" xmlns:r="http://schemas.openxmlformats.org/officeDocument/2006/relationships" xmlns:p="http://schemas.openxmlformats.org/presentationml/2006/main">
  <p:tag name="THINKCELLSHAPEDONOTDELETE" val="tcnGAY1f_RcrAqRSZE17GQw"/>
</p:tagLst>
</file>

<file path=ppt/tags/tag1855.xml><?xml version="1.0" encoding="utf-8"?>
<p:tagLst xmlns:a="http://schemas.openxmlformats.org/drawingml/2006/main" xmlns:r="http://schemas.openxmlformats.org/officeDocument/2006/relationships" xmlns:p="http://schemas.openxmlformats.org/presentationml/2006/main">
  <p:tag name="THINKCELLSHAPEDONOTDELETE" val="tlo.ZRwU4HgZUOHAlW.HHPQ"/>
</p:tagLst>
</file>

<file path=ppt/tags/tag1856.xml><?xml version="1.0" encoding="utf-8"?>
<p:tagLst xmlns:a="http://schemas.openxmlformats.org/drawingml/2006/main" xmlns:r="http://schemas.openxmlformats.org/officeDocument/2006/relationships" xmlns:p="http://schemas.openxmlformats.org/presentationml/2006/main">
  <p:tag name="THINKCELLSHAPEDONOTDELETE" val="tJoNgzJFAC6bDjnv3GzZbRA"/>
</p:tagLst>
</file>

<file path=ppt/tags/tag1857.xml><?xml version="1.0" encoding="utf-8"?>
<p:tagLst xmlns:a="http://schemas.openxmlformats.org/drawingml/2006/main" xmlns:r="http://schemas.openxmlformats.org/officeDocument/2006/relationships" xmlns:p="http://schemas.openxmlformats.org/presentationml/2006/main">
  <p:tag name="THINKCELLSHAPEDONOTDELETE" val="tx5MhRHWF2pQk8RaHx8D.0w"/>
</p:tagLst>
</file>

<file path=ppt/tags/tag1858.xml><?xml version="1.0" encoding="utf-8"?>
<p:tagLst xmlns:a="http://schemas.openxmlformats.org/drawingml/2006/main" xmlns:r="http://schemas.openxmlformats.org/officeDocument/2006/relationships" xmlns:p="http://schemas.openxmlformats.org/presentationml/2006/main">
  <p:tag name="THINKCELLSHAPEDONOTDELETE" val="tmQjrVnE0hF48vcrNOlScvg"/>
</p:tagLst>
</file>

<file path=ppt/tags/tag1859.xml><?xml version="1.0" encoding="utf-8"?>
<p:tagLst xmlns:a="http://schemas.openxmlformats.org/drawingml/2006/main" xmlns:r="http://schemas.openxmlformats.org/officeDocument/2006/relationships" xmlns:p="http://schemas.openxmlformats.org/presentationml/2006/main">
  <p:tag name="THINKCELLSHAPEDONOTDELETE" val="tOUW_bphR0K7fRKYJDvFJMQ"/>
</p:tagLst>
</file>

<file path=ppt/tags/tag1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860.xml><?xml version="1.0" encoding="utf-8"?>
<p:tagLst xmlns:a="http://schemas.openxmlformats.org/drawingml/2006/main" xmlns:r="http://schemas.openxmlformats.org/officeDocument/2006/relationships" xmlns:p="http://schemas.openxmlformats.org/presentationml/2006/main">
  <p:tag name="THINKCELLSHAPEDONOTDELETE" val="tw9w3LJizC0XqYMRTKGgu6A"/>
</p:tagLst>
</file>

<file path=ppt/tags/tag1861.xml><?xml version="1.0" encoding="utf-8"?>
<p:tagLst xmlns:a="http://schemas.openxmlformats.org/drawingml/2006/main" xmlns:r="http://schemas.openxmlformats.org/officeDocument/2006/relationships" xmlns:p="http://schemas.openxmlformats.org/presentationml/2006/main">
  <p:tag name="THINKCELLSHAPEDONOTDELETE" val="tu.jhinoXvSNfaiabzht9cw"/>
</p:tagLst>
</file>

<file path=ppt/tags/tag1862.xml><?xml version="1.0" encoding="utf-8"?>
<p:tagLst xmlns:a="http://schemas.openxmlformats.org/drawingml/2006/main" xmlns:r="http://schemas.openxmlformats.org/officeDocument/2006/relationships" xmlns:p="http://schemas.openxmlformats.org/presentationml/2006/main">
  <p:tag name="THINKCELLSHAPEDONOTDELETE" val="tC6Q9twT11cEUx5ArIWfTHQ"/>
</p:tagLst>
</file>

<file path=ppt/tags/tag1863.xml><?xml version="1.0" encoding="utf-8"?>
<p:tagLst xmlns:a="http://schemas.openxmlformats.org/drawingml/2006/main" xmlns:r="http://schemas.openxmlformats.org/officeDocument/2006/relationships" xmlns:p="http://schemas.openxmlformats.org/presentationml/2006/main">
  <p:tag name="THINKCELLSHAPEDONOTDELETE" val="tRs0IzuMJAQ6E6MD4vDnJLw"/>
</p:tagLst>
</file>

<file path=ppt/tags/tag1864.xml><?xml version="1.0" encoding="utf-8"?>
<p:tagLst xmlns:a="http://schemas.openxmlformats.org/drawingml/2006/main" xmlns:r="http://schemas.openxmlformats.org/officeDocument/2006/relationships" xmlns:p="http://schemas.openxmlformats.org/presentationml/2006/main">
  <p:tag name="THINKCELLSHAPEDONOTDELETE" val="tU0O9s6emXNBicvoW8Wj8YQ"/>
</p:tagLst>
</file>

<file path=ppt/tags/tag1865.xml><?xml version="1.0" encoding="utf-8"?>
<p:tagLst xmlns:a="http://schemas.openxmlformats.org/drawingml/2006/main" xmlns:r="http://schemas.openxmlformats.org/officeDocument/2006/relationships" xmlns:p="http://schemas.openxmlformats.org/presentationml/2006/main">
  <p:tag name="THINKCELLSHAPEDONOTDELETE" val="tOxaMrYgFtU5AtD9MRWP_cA"/>
</p:tagLst>
</file>

<file path=ppt/tags/tag1866.xml><?xml version="1.0" encoding="utf-8"?>
<p:tagLst xmlns:a="http://schemas.openxmlformats.org/drawingml/2006/main" xmlns:r="http://schemas.openxmlformats.org/officeDocument/2006/relationships" xmlns:p="http://schemas.openxmlformats.org/presentationml/2006/main">
  <p:tag name="THINKCELLSHAPEDONOTDELETE" val="tzrYa0C8Gf2gD9SVNqyKazQ"/>
</p:tagLst>
</file>

<file path=ppt/tags/tag1867.xml><?xml version="1.0" encoding="utf-8"?>
<p:tagLst xmlns:a="http://schemas.openxmlformats.org/drawingml/2006/main" xmlns:r="http://schemas.openxmlformats.org/officeDocument/2006/relationships" xmlns:p="http://schemas.openxmlformats.org/presentationml/2006/main">
  <p:tag name="THINKCELLSHAPEDONOTDELETE" val="tJmJgIBSM40tV8A5mqkxI2g"/>
</p:tagLst>
</file>

<file path=ppt/tags/tag1868.xml><?xml version="1.0" encoding="utf-8"?>
<p:tagLst xmlns:a="http://schemas.openxmlformats.org/drawingml/2006/main" xmlns:r="http://schemas.openxmlformats.org/officeDocument/2006/relationships" xmlns:p="http://schemas.openxmlformats.org/presentationml/2006/main">
  <p:tag name="THINKCELLSHAPEDONOTDELETE" val="tU7Gc9dOrI1nssGOcE1cvaw"/>
</p:tagLst>
</file>

<file path=ppt/tags/tag1869.xml><?xml version="1.0" encoding="utf-8"?>
<p:tagLst xmlns:a="http://schemas.openxmlformats.org/drawingml/2006/main" xmlns:r="http://schemas.openxmlformats.org/officeDocument/2006/relationships" xmlns:p="http://schemas.openxmlformats.org/presentationml/2006/main">
  <p:tag name="THINKCELLSHAPEDONOTDELETE" val="t3knmV1_cJIZBtEx1.KQxuQ"/>
</p:tagLst>
</file>

<file path=ppt/tags/tag1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70.xml><?xml version="1.0" encoding="utf-8"?>
<p:tagLst xmlns:a="http://schemas.openxmlformats.org/drawingml/2006/main" xmlns:r="http://schemas.openxmlformats.org/officeDocument/2006/relationships" xmlns:p="http://schemas.openxmlformats.org/presentationml/2006/main">
  <p:tag name="THINKCELLSHAPEDONOTDELETE" val="t9.ksaSkazwji7WbYGFfwFQ"/>
</p:tagLst>
</file>

<file path=ppt/tags/tag1871.xml><?xml version="1.0" encoding="utf-8"?>
<p:tagLst xmlns:a="http://schemas.openxmlformats.org/drawingml/2006/main" xmlns:r="http://schemas.openxmlformats.org/officeDocument/2006/relationships" xmlns:p="http://schemas.openxmlformats.org/presentationml/2006/main">
  <p:tag name="THINKCELLSHAPEDONOTDELETE" val="tzhpBOOrejxAmLlsA6oh83A"/>
</p:tagLst>
</file>

<file path=ppt/tags/tag1872.xml><?xml version="1.0" encoding="utf-8"?>
<p:tagLst xmlns:a="http://schemas.openxmlformats.org/drawingml/2006/main" xmlns:r="http://schemas.openxmlformats.org/officeDocument/2006/relationships" xmlns:p="http://schemas.openxmlformats.org/presentationml/2006/main">
  <p:tag name="THINKCELLSHAPEDONOTDELETE" val="tZBX.JRPrixRkkHQ37ptl.Q"/>
</p:tagLst>
</file>

<file path=ppt/tags/tag1873.xml><?xml version="1.0" encoding="utf-8"?>
<p:tagLst xmlns:a="http://schemas.openxmlformats.org/drawingml/2006/main" xmlns:r="http://schemas.openxmlformats.org/officeDocument/2006/relationships" xmlns:p="http://schemas.openxmlformats.org/presentationml/2006/main">
  <p:tag name="THINKCELLSHAPEDONOTDELETE" val="tPNdgBWkjaOx6_raftUmmQg"/>
</p:tagLst>
</file>

<file path=ppt/tags/tag18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875.xml><?xml version="1.0" encoding="utf-8"?>
<p:tagLst xmlns:a="http://schemas.openxmlformats.org/drawingml/2006/main" xmlns:r="http://schemas.openxmlformats.org/officeDocument/2006/relationships" xmlns:p="http://schemas.openxmlformats.org/presentationml/2006/main">
  <p:tag name="THINKCELLSHAPEDONOTDELETE" val="tf9pnhRInQKrfjYE2KBfVVQ"/>
</p:tagLst>
</file>

<file path=ppt/tags/tag1876.xml><?xml version="1.0" encoding="utf-8"?>
<p:tagLst xmlns:a="http://schemas.openxmlformats.org/drawingml/2006/main" xmlns:r="http://schemas.openxmlformats.org/officeDocument/2006/relationships" xmlns:p="http://schemas.openxmlformats.org/presentationml/2006/main">
  <p:tag name="THINKCELLSHAPEDONOTDELETE" val="tk4krVXhDTn0a1PLRshRuzQ"/>
</p:tagLst>
</file>

<file path=ppt/tags/tag1877.xml><?xml version="1.0" encoding="utf-8"?>
<p:tagLst xmlns:a="http://schemas.openxmlformats.org/drawingml/2006/main" xmlns:r="http://schemas.openxmlformats.org/officeDocument/2006/relationships" xmlns:p="http://schemas.openxmlformats.org/presentationml/2006/main">
  <p:tag name="THINKCELLSHAPEDONOTDELETE" val="t.nA2D8N275zRguC5ySnd7g"/>
</p:tagLst>
</file>

<file path=ppt/tags/tag1878.xml><?xml version="1.0" encoding="utf-8"?>
<p:tagLst xmlns:a="http://schemas.openxmlformats.org/drawingml/2006/main" xmlns:r="http://schemas.openxmlformats.org/officeDocument/2006/relationships" xmlns:p="http://schemas.openxmlformats.org/presentationml/2006/main">
  <p:tag name="THINKCELLSHAPEDONOTDELETE" val="tXD7JsNOI5_vR.zYIOl7uww"/>
</p:tagLst>
</file>

<file path=ppt/tags/tag1879.xml><?xml version="1.0" encoding="utf-8"?>
<p:tagLst xmlns:a="http://schemas.openxmlformats.org/drawingml/2006/main" xmlns:r="http://schemas.openxmlformats.org/officeDocument/2006/relationships" xmlns:p="http://schemas.openxmlformats.org/presentationml/2006/main">
  <p:tag name="THINKCELLSHAPEDONOTDELETE" val="tOIV6giSJ4w.8qEJ3n44pK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Balo.HcGX4P_3AOcbon8RA"/>
</p:tagLst>
</file>

<file path=ppt/tags/tag1880.xml><?xml version="1.0" encoding="utf-8"?>
<p:tagLst xmlns:a="http://schemas.openxmlformats.org/drawingml/2006/main" xmlns:r="http://schemas.openxmlformats.org/officeDocument/2006/relationships" xmlns:p="http://schemas.openxmlformats.org/presentationml/2006/main">
  <p:tag name="THINKCELLSHAPEDONOTDELETE" val="tgXXr4luSvfSlCZB3MuUqog"/>
</p:tagLst>
</file>

<file path=ppt/tags/tag1881.xml><?xml version="1.0" encoding="utf-8"?>
<p:tagLst xmlns:a="http://schemas.openxmlformats.org/drawingml/2006/main" xmlns:r="http://schemas.openxmlformats.org/officeDocument/2006/relationships" xmlns:p="http://schemas.openxmlformats.org/presentationml/2006/main">
  <p:tag name="THINKCELLSHAPEDONOTDELETE" val="taI7WnyrA0PPFdFiNRfdtug"/>
</p:tagLst>
</file>

<file path=ppt/tags/tag1882.xml><?xml version="1.0" encoding="utf-8"?>
<p:tagLst xmlns:a="http://schemas.openxmlformats.org/drawingml/2006/main" xmlns:r="http://schemas.openxmlformats.org/officeDocument/2006/relationships" xmlns:p="http://schemas.openxmlformats.org/presentationml/2006/main">
  <p:tag name="THINKCELLSHAPEDONOTDELETE" val="t.7Ti7s9XoJoYKPNHhK7Igw"/>
</p:tagLst>
</file>

<file path=ppt/tags/tag1883.xml><?xml version="1.0" encoding="utf-8"?>
<p:tagLst xmlns:a="http://schemas.openxmlformats.org/drawingml/2006/main" xmlns:r="http://schemas.openxmlformats.org/officeDocument/2006/relationships" xmlns:p="http://schemas.openxmlformats.org/presentationml/2006/main">
  <p:tag name="THINKCELLSHAPEDONOTDELETE" val="tgK8XHHyh3f_OOo.NK9gfQw"/>
</p:tagLst>
</file>

<file path=ppt/tags/tag1884.xml><?xml version="1.0" encoding="utf-8"?>
<p:tagLst xmlns:a="http://schemas.openxmlformats.org/drawingml/2006/main" xmlns:r="http://schemas.openxmlformats.org/officeDocument/2006/relationships" xmlns:p="http://schemas.openxmlformats.org/presentationml/2006/main">
  <p:tag name="THINKCELLSHAPEDONOTDELETE" val="tXqcZuUqT5yQJH1QjYuFUgw"/>
</p:tagLst>
</file>

<file path=ppt/tags/tag1885.xml><?xml version="1.0" encoding="utf-8"?>
<p:tagLst xmlns:a="http://schemas.openxmlformats.org/drawingml/2006/main" xmlns:r="http://schemas.openxmlformats.org/officeDocument/2006/relationships" xmlns:p="http://schemas.openxmlformats.org/presentationml/2006/main">
  <p:tag name="THINKCELLSHAPEDONOTDELETE" val="tYokB_pHibDl40w6CkG3s1A"/>
</p:tagLst>
</file>

<file path=ppt/tags/tag1886.xml><?xml version="1.0" encoding="utf-8"?>
<p:tagLst xmlns:a="http://schemas.openxmlformats.org/drawingml/2006/main" xmlns:r="http://schemas.openxmlformats.org/officeDocument/2006/relationships" xmlns:p="http://schemas.openxmlformats.org/presentationml/2006/main">
  <p:tag name="THINKCELLSHAPEDONOTDELETE" val="tJQm1deXIoXCoOEdSJdxcog"/>
</p:tagLst>
</file>

<file path=ppt/tags/tag1887.xml><?xml version="1.0" encoding="utf-8"?>
<p:tagLst xmlns:a="http://schemas.openxmlformats.org/drawingml/2006/main" xmlns:r="http://schemas.openxmlformats.org/officeDocument/2006/relationships" xmlns:p="http://schemas.openxmlformats.org/presentationml/2006/main">
  <p:tag name="THINKCELLSHAPEDONOTDELETE" val="tI3FVwqWtF4.OrdsP1BVv6g"/>
</p:tagLst>
</file>

<file path=ppt/tags/tag18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9.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MaDwvZyCRa38inPq1ifKng"/>
</p:tagLst>
</file>

<file path=ppt/tags/tag18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8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89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8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9wOeqN4Ulq0Enlah7oRhQ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bSIvqnVvAyRJAuUNOSfYP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P7qAbSnxkAwnJnWsZZ2B.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U95C9wMMMBcuiH2kiZlUL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wAoGzcQHfdVjhS.v.0AAI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xSNY1SEGdE.GGKT9A42MS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dJUVwRzisZ1RwJBFON0_h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FK2UWEEgVluurG632MjOH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dhPlljyXNrWsCWpi7H2Q9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V9jFwd7xkmHAV5myhC0V6w"/>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chd8N0MoteNbGLGHto.e4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O1l5Pi6mkGd3lJhHY.qrk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Yqp4Xwt.Evsxh04GqFT4X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cyQM6Tft9B8WOI8GgiFIo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kLoICbVvTLT4lAgLygSwr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7zCpujZguYuSp03SVGnJV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E_Tn44YhlBHBOd.2Iibh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uvbt3VnQe1ek0m03dZVkm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xRFtfACUe4QLWf.zxcXYW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ZT3QO8KTNtvJNMQB_ICxUg"/>
</p:tagLst>
</file>

<file path=ppt/tags/tag21.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mY_KblZKcr.0mThLiDLp2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oFRPFbr1YDHLf63MQTt27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5Ydn9cKGDMbzPDdAUCUyM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8LdU4zrGtXWnZWJaFYWkp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SZI_nBj7IOGW.SdFWmZIc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pGJ5UD5m_u2fQWf_CuEGB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KxHb1yp_0pipAA92muNyv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WRX3oUyP0D8TjaxGXY9Hp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9kKZA_wF8Fu_gT97JgRwB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zGlxH5PfJ11BMe0eyx5d7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Rch0lIvunZMXXsskqagHOA"/>
</p:tagLst>
</file>

<file path=ppt/tags/tag22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KmxDCn8tS6B8ATm4IjyVl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1wMxFO3490.STiCn_DFOf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MwE.ECWCj0vHBA5N4pt18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9OqYa7yLEhCj14sFzYSp3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AHjzDMb9kbQyg3SNWrVZD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s7XcIvmZRky2s9oLtgipY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C_V6Ue1Wyhw2ogAlh1GMj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pGl28_Gg3BESpBrP901c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lpzIbIPeNQMNUmzrys2rt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lZ.GRoYtlrTshFAk_NLZ_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9J5NMJv_49FaFyZu3vHUM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fmfavEMI6EFJf4v7mIUy7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5KU8C3YU1lxMlpMsS5nnk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80Tkg1J.gm37tEmkgSNm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CTMcHzN9jv8oykpl4eWwI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py_f9ZtzDq2bcDcj8nVjh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WSPx.ZcXdllUI6ccy0sUx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2X13fVjA8qgNuFQwnNIyx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nOuk7Bwbec5yz7eGejFeM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jCBxGuDX6UcoVgoQOBx9M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ZeY17dd4pDjBAGO56Sio2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yFLNdPGd5LIjrpJzMxX6D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SZf_N8vAG5h3dJc63MBXR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4u9cy40E4J9I16ZnQCr4Y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kxgCvsX_7EHc6XGVDFrAu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oHX3HDnaWjw.Q88irCtf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3o4n2cfE6kEEAsbh0tTay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4EkTsrCnG4Bkhg9YpuL2M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lrzMWw8LRYC86IfKGfE.K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21CUvvVUIOmC6kMEpBd95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7l3Or7uX2FlhIrPHxxZtr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_MHHyGcv1478wEg5HPHQ5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qZnk3iCy6NrXKvUWGOJwx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EBb5SoU_9bXVbPjoBYGBO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LEi3MVx8ZEB1KXvsjKA1J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oGUxfg31aGIDKTWXcqM_g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M6aW5oxI.nKwyy1thxN6V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RNfsnmJH7avTR8DWNRgys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gJU9TKZ0c3lLTrHsUYmSF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99ACJgvI9kkadCYvMdAbJ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AFvjYqgm5sFD4Bdtee43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RMC_bI2SGymrImy9nxXj0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5e3AljLGJwMKvRYFOqJO0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aMhxp_E3dmj7CMnoWCJoU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FjQrFHFMnGp7VJ4SAF8Gy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4CLxMWo94.Jn0Irpy85iN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dnsy.dc6RSRtFa2BoFAJ2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J4HeQZ0WiEj5iuHGkOeg2w"/>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0Jthz31mzEII0cwBAc6Nk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kqnMNs8YUcYWkjX38de8e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jtx1vYb9TmmnpsnvshmFc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sYF7bWEqAiyvYe.bRsZ.r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OK.HWzIHY_vcYsovh.G7_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T_ki5XZckf7ZYJVVa2aDk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b9l.x9PNSOPrCXTQbSL4y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Pm3mEa9oLddq7WqzgQNno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ASAWE5shXKCJ8STsX9Gp6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5iyKOOSb0hI2_dFUr49b7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xdlbjJag10s_5S.sCS09H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8asno3TF6649xvFjv.1Fc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E.xXSEpDg26tV8ZAdckEK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mb_ilabsMmw9gDtDTPH__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9qZ86kHL.OLZtFyFHhn6j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oZUWsZyE2UaT9PWnGgon4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fwKXvuqhry2fKLRewsYrH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VB3GRgR803MySmIs7Z31b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1BlxuRrwL9G07yfbVce69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7ckjpjn0EDka2LC7urMVD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9AB4f1L5YOemw70XIeXNp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EMVe2R52u8Uw.eE3JGDCR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3d57c.z0A3UpMIvCjf6wN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nqrEt8jwq7GeOc0Vo0XUD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DNbj7L4ROql89Kergk0Ne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BEHISmCtnAB5NV87L3V_g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239Ql7iwJwoWM9_LkIOCB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XCM4OcjlArMmarsTBXN92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PdoNlt3AfDd.L6ceoXNb0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uafGHVoT44Ze4G0psI2q7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zkSzuqkALTvASS0obIgGm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kih82JkNUm3A4xG6OL356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Yyr45Ot2VvMdyRA4eqbJe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W6bpJxL3VJsRNFF041K.I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amVZtkvC5SWUYoiYDoYex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uivVNWTq9kbU4ZnOCtxX1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j83elVjuFw_QFM7.wUe0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YJuXVVqSI47.dlJkZnl3Z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6Vk1Zfikic8WfOnCY2NhH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4lrzuZ7rp1joUj9W3xoNkg"/>
</p:tagLst>
</file>

<file path=ppt/tags/tag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0tIyWP0dwEG6KGTtMhvZx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KcJs1wBgFOAcI5mbjbyD_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VUBuB_mG6taCQGX6CBuBg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g8Yy6XqXgGdPF8IBdZNPe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NBrvqztJ17CCx2iFbrTOT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U70V.dhBLOVgBWtDtyYP8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la4D81I.kE2FAg2vw8_0q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F9cZVPWK.2Ob9.OK4zMh5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qv2tkf.IdFMwaA3UiWfcb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_WIqLRX1xX_gyWzOf6Nlq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rLFklHP5YwsRkRi4xLf0p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CU_sbTc8CUzQY9bSextOW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epp4RD9TfbvCj78aecA.J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I406FI4CaVsubYRb0rroX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BNeQTeef9vl.TsSSwLsdk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4pjbfjxsuB4hLvhvLq0M4w"/>
</p:tagLst>
</file>

<file path=ppt/tags/tag319.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BBuXSfA4oIqfLz_fh4jA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viS0SPEX4b4DfM7FI.H7U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soJ5xLg.q8XoUd9sV3XM0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vaeNCyvzkKPofDLa1QGuV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28O26lz_a.tNVPJdcX.s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SNBkiKv9X_VsgLF5u0yjj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VAtm7nmALcRgMw2HCmr3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G1YE3MQvXVjCyKRyxv3Lg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RdspHs8JI7RH4MuK8IWh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DAu5fbRqUSRQO6HoyIC3f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WlQoVXxk31PKpgGqYikpt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nMQxlZw2h49KYg7kCzxwc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K83vujy5ka8Z4CrJ0Doa_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txntgGBMeH9dRPRKulExbA"/>
</p:tagLst>
</file>

<file path=ppt/tags/tag333.xml><?xml version="1.0" encoding="utf-8"?>
<p:tagLst xmlns:a="http://schemas.openxmlformats.org/drawingml/2006/main" xmlns:r="http://schemas.openxmlformats.org/officeDocument/2006/relationships" xmlns:p="http://schemas.openxmlformats.org/presentationml/2006/main">
  <p:tag name="BTFPLAYOUTENABLED" val="1"/>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b2bON0x4oWdo2RcYnWzhS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ULt2vCYhoC11KlnCv0byx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lN56jGcMn5FvWxyR7oT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ifG75qlevkX6lc6M17hcn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4vlBJZdE4d_gkW9cuVgbW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gTCjaKev4DhzACqErNdPn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4Taqz2egmetozhmyp0Oyi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UH4.VUsbYEPoC5p_IvHmi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UhXUZsLOIt7hDpLo9QWzoQ"/>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Mn5h4_06l7sfLgT5oxgzs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Trbze7TmB2jkGc2nwW8ms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XL1Bjcl315xkmX3GiJPBX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LQUPykYbQgrhjTfZAJP.7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QRwwAM2hEQb4klRek3ejJ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2HnL.LTB5dBOstMixcBPg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ZwkPwyCEvpiDQPsEjSVwN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wYr.yQFSNzympmum8PD6x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7pvCfxB_FVCRjquGgkbOA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St6C2L27Bx7EMHaBpfYpz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7T5P.pL8Oiwaocxw.algRQ"/>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Bg94RrYF1SLW6ZZ6PZbCi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1sDf_qgBmjZU_vLBhUDuAA"/>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VPf2I3EbU6ByQ.eRWRTYK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P6CYtf_PBr.r7u_uiLaBb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F_9SR_KQtS3yYxEJ9SD0mw"/>
</p:tagLst>
</file>

<file path=ppt/tags/tag357.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BTFPLAYOUTENABLED"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kBQ69qo08.idjeUCQzzuB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JRBRc30bbGs15TqtTPDbI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gT0uqeFhU3yA9IluoFLtf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Th7itHUJChCzSjvmkFlv5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fl1aiVnYt_8Z3pObgux_E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62uAvdb9G_k7H9NPvQrgu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BPadOLiUyavUPFkffdIen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K.moApk7fGXduQkRxBPWB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trypd0L9ewOk6sAws38.F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t7r1CnJqP3FRfI6yFr4gdA"/>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C.6ygLBsjWHS3G7W.YJD9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bRe.AnyO2AjAB4b9SDmqy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FIxy2GYiad5k.9YSn.pEY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mGxMNHqaiPmw6VnsedBM_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ZCJZDymCf3VdvOBsaGYCI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fBCcXcXbRW7ttmD1lJ3eR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yysXUTPofHT0ZwL92PxfL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oD00MhIv30dALKcxKb80Hw"/>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EA1EbD_CHLxxDcJNDN5Pc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laG6OD.avcD6eLk7XbKu7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7LajK8hqh1PncKJbm_YB4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avn5vCwDTLJsutjGZkg.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1e0QE8Vn.eATFpGGGycx7g"/>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Y8qyTg78ezj_Rev4YHrYD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LibbEaGwxSNbBCew0t5MF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jNatcPhw5yw8QOdRwXKFS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Wor4vY9HGd_uHTSU30Vcr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DKwi9aqvdUnNB8dz3HpZkw"/>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cPN3GIxMrIdy_VjDFRwiH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QZanw2KaSigPAk8NnPj.oA"/>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THPeVFQt6kXM7jXC4CzY7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d0IcEa9gPiIDYggru.zzT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gd8g2xtDa3BDcwG5NQ0cJ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nhBcO8xBoC45T_c3ETqzd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N8yQQX8UH_Aefc7NHoFs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KaUQlC1aFYxoRxJALTkBE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1QRk90b1fMyPSvheg30z7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sgFuD4ccuztfXQinlznqS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whCJGFFNb7Uos7PeIt0g2g"/>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6TEutoiup2.UaD8lxlL7B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EEgJL_cvIMOHzeJNKeqRq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RfJSOojwnDhP3eUwkWctr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l1m68XizL3ULJp0LmHGC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gy96RKWvORoss6c5GzGaRw"/>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s5lR1OMVGJlQJ4bqofZM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rr4tpPptQOX22kzLkApzp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BKyDoI0Y9o64KOx2RdL9qw"/>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9PH5nhYHFv86DO4hv0H5z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Z5Ux0fTjfjUteGmdgoF71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iiPuJ6HiMr9nvswbgskdnA"/>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f9URWQr03OjtnZG4_Ts9zg"/>
</p:tagLst>
</file>

<file path=ppt/tags/tag406.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BTFPLAYOUTENABLED" val="1"/>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ee7K88_SqdMbIrS4WnzXK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yHGEATvp35KMLcOtmscM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krnfQXqNfFpTqRrNSIgdZ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CLesNRSTIBR0IEUv7FS7A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5TKrwqYWx5XY85KMFbMGG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p.miArKSbE8Fk_v9lUCq6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x.tgYP7TPQygXNZVHGUwq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opI1KYbRPrZWI8G.uSnBH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Tuf.Tsf5nZORxpsYPOZGz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ixU0yoX11fU_KsbSIHrqSg"/>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iGcQMJGcVjfY0_OXwon5I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MMc.cckNtgjNLbQSlJeNp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qVFaWZ9zezV0RkINg7yYY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w0k7zpThwHgrg6rZppNCGg"/>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329CYVWhCD2b2Q3rJe0msg"/>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DSkuN6zaRN2axzkfwUlOz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c5wIvKPAi1n9PW8Ice8eR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aV1N.Yl7Wij4uGnAzzJM7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TAf8LEB41WEc_0MavaxcY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1o5xpR5janGEW55XGwhiQ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Si5OlV4BFGXGp5J3df55I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Ol3KW6pfF3r54xJTcutVm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nCJPIZHLuuLBZAJggDf8g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UJeTE6WrcEcBE1_zKi2WZg"/>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ZZYz8p4_Tb9OvSNdWWNjy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aCXjZC2L_eKZTPpBKlpUyg"/>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7cg3m09DYLgKerio1_Sy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c6mf9cvtjwHoFsu3cyjq9A"/>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C9r85WStDtnlF9rB3GsE.g"/>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etiir0HthkY6AdZtAq.G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8wKeptB6aa4fNbTserMsuQ"/>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e1kVvLYfDoakDUVMw5CFR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qdsPB.Q607ByArUO9d0Un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Jr2kSwJbADYO5JLc4EEtV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PmzUtm.bPgJlSSWcd3Bz_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tm3mdDqrQxmZsrg0JdT4iA"/>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vcCXZZWhbNwWwDNL6iG_8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9VhYQ7pcDrnyfPmuggQVu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ox.U.HJioKktYQ9XE1CgWg"/>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tLlzBG8xNkYYj2.RvEIWCQ"/>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fsCOGDrBgqcogTOynAdRJA"/>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M.gNUBzZ3zD8LUtaemIIN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JZYPowVcAs32Di_Xa.2q3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RjHTYPGrRXGYL_RuUUH7P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gvQgMciY25qxbgCMIxFhU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k0G8RHaBfEEJ8TvRrJg3g"/>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GO9Eb73kMXs97Lhx8vK1iQ"/>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6ap9UlZkQkIUAA3fHrQJc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0aTqwee3efXNGHrdcieCs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lFBrvhhuz3HRfQPBd8aXm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TCszZwF4.0Fw_dCyq8Ouc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7h6JNWIgIAKXEboyvo_1Q"/>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7yjk680voZLBLeZfp9KX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Me8UgNUlpmNg07VNxVfZDA"/>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CXnw_zc_3w6CUkN2KPWiZg"/>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wb.Gvtw4rP9JprGdGOAu_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Fd5JQvOW2LNd13.xhIPdN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447tAsEmBgmaPcmffCCnQ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1g6t5RmVrwhcOGzG3aJ6Kw"/>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iekI2P3ijNAMLuNamPWIpQ"/>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JoawRTSolj04s1F1_LdPj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pwqUDjbFcERLRO4Urk6h0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BUfYBNX1F9CMiQcHHYwg1Q"/>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8dyMuuDq64IUKUmm_Mq6WQ"/>
</p:tagLst>
</file>

<file path=ppt/tags/tag467.xml><?xml version="1.0" encoding="utf-8"?>
<p:tagLst xmlns:a="http://schemas.openxmlformats.org/drawingml/2006/main" xmlns:r="http://schemas.openxmlformats.org/officeDocument/2006/relationships" xmlns:p="http://schemas.openxmlformats.org/presentationml/2006/main">
  <p:tag name="BTFPLAYOUTENABLED" val="1"/>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gc1hXWXp5cW8ISDfYS8Il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djtZMO04j6cWUvODCV5LS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24dF.QRIZfHDq7ezFX2C6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1I5xWttalrrNbELAqZ7ci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BJ5Z2tJIZmNZWg8TjHuOKw"/>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WjXjhPjnUMpc7xMXtSNc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PbF.tGguI1AwqSidf61S.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yvdwSXoR7gf3.4CZaT9n4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SI6hB9a9gpZCqXCRCy9FDg"/>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SFPOMoijbit9ISZv33r07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KtF3MyCuwGbTGGvsyFnRzQ"/>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zWYxObysOscv8iIh0Kv31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9FTyhnJvJX9S2NspQNuA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TENNayed15HIEduUJz4F5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Um55zv6KrqYw3muVr0FFoQ"/>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jJeb24LDueBdk.rWxQgFdA"/>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EfvuO.z1EccHrAd_iUlOE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3lTQ5d9Ugv_eHaqDkk5JFw"/>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4hsh3geaAvrNzQaH5ismf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x._nN2PMar1b3qDSHVkkIw"/>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sQb0SWQoWrwNeJYyLwJNd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QtFIsRXIkt24PE.Pa4UjIg"/>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CBrYUGlOE75Bhq4DMR6S0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mRyheBr452.0sBPaET0J_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6Xx5K4myDvuF5R1KMGBgQ"/>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Dmx_TFDlTTPzFdSiaeGlq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R4fFWHxwA51l_sbN4U5pw"/>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MhNQIr.xXesehEa6UL5xR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o4UZ_4JS_kTEwf9C9QaX7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tWy6gP4RYhw03PrBZ1hh6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CVvPoqH4bbGVg0FGivKPY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YcaONL8zZpwvOrQQgGwn5Q"/>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CCCiz8Fzkb09VwJC1FVtD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V3Y6zilAAkBSgOOYcdQo4g"/>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i3J53Fyu_JVe__oK70FJMw"/>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N_p4Fd6vXauaUdrZm2zVZg"/>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U6m59WjqHJPTEGAxBxc67Q"/>
</p:tagLst>
</file>

<file path=ppt/tags/tag501.xml><?xml version="1.0" encoding="utf-8"?>
<p:tagLst xmlns:a="http://schemas.openxmlformats.org/drawingml/2006/main" xmlns:r="http://schemas.openxmlformats.org/officeDocument/2006/relationships" xmlns:p="http://schemas.openxmlformats.org/presentationml/2006/main">
  <p:tag name="BTFPLAYOUTENABLED" val="1"/>
</p:tagLst>
</file>

<file path=ppt/tags/tag50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BTFPLAYOUTENABLED" val="1"/>
</p:tagLst>
</file>

<file path=ppt/tags/tag507.xml><?xml version="1.0" encoding="utf-8"?>
<p:tagLst xmlns:a="http://schemas.openxmlformats.org/drawingml/2006/main" xmlns:r="http://schemas.openxmlformats.org/officeDocument/2006/relationships" xmlns:p="http://schemas.openxmlformats.org/presentationml/2006/main">
  <p:tag name="BTFPLAYOUTENABLED" val="1"/>
</p:tagLst>
</file>

<file path=ppt/tags/tag508.xml><?xml version="1.0" encoding="utf-8"?>
<p:tagLst xmlns:a="http://schemas.openxmlformats.org/drawingml/2006/main" xmlns:r="http://schemas.openxmlformats.org/officeDocument/2006/relationships" xmlns:p="http://schemas.openxmlformats.org/presentationml/2006/main">
  <p:tag name="BTFPLAYOUTENABLED" val="1"/>
</p:tagLst>
</file>

<file path=ppt/tags/tag509.xml><?xml version="1.0" encoding="utf-8"?>
<p:tagLst xmlns:a="http://schemas.openxmlformats.org/drawingml/2006/main" xmlns:r="http://schemas.openxmlformats.org/officeDocument/2006/relationships" xmlns:p="http://schemas.openxmlformats.org/presentationml/2006/main">
  <p:tag name="BTFPLAYOUTENABLED" val="1"/>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Kp9zME2Ji93YRYtrUauDDg"/>
</p:tagLst>
</file>

<file path=ppt/tags/tag510.xml><?xml version="1.0" encoding="utf-8"?>
<p:tagLst xmlns:a="http://schemas.openxmlformats.org/drawingml/2006/main" xmlns:r="http://schemas.openxmlformats.org/officeDocument/2006/relationships" xmlns:p="http://schemas.openxmlformats.org/presentationml/2006/main">
  <p:tag name="BTFPLAYOUTENABLED" val="1"/>
</p:tagLst>
</file>

<file path=ppt/tags/tag511.xml><?xml version="1.0" encoding="utf-8"?>
<p:tagLst xmlns:a="http://schemas.openxmlformats.org/drawingml/2006/main" xmlns:r="http://schemas.openxmlformats.org/officeDocument/2006/relationships" xmlns:p="http://schemas.openxmlformats.org/presentationml/2006/main">
  <p:tag name="BTFPLAYOUTENABLED" val="1"/>
</p:tagLst>
</file>

<file path=ppt/tags/tag512.xml><?xml version="1.0" encoding="utf-8"?>
<p:tagLst xmlns:a="http://schemas.openxmlformats.org/drawingml/2006/main" xmlns:r="http://schemas.openxmlformats.org/officeDocument/2006/relationships" xmlns:p="http://schemas.openxmlformats.org/presentationml/2006/main">
  <p:tag name="BTFPLAYOUTENABLED" val="1"/>
</p:tagLst>
</file>

<file path=ppt/tags/tag513.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5.xml><?xml version="1.0" encoding="utf-8"?>
<p:tagLst xmlns:a="http://schemas.openxmlformats.org/drawingml/2006/main" xmlns:r="http://schemas.openxmlformats.org/officeDocument/2006/relationships" xmlns:p="http://schemas.openxmlformats.org/presentationml/2006/main">
  <p:tag name="BTFPLAYOUTENABLED" val="1"/>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uzTWTXA0rX720mCMRqZDQA"/>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lS6NRxiwxNC7QvyE4N4hg"/>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_SAk.PGErm1ZZeeasndFMg"/>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FYAeL3GTlzfc.kNrEb_Pj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PedPUCtmgdJVikp5w9kIa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LGS_wuD.IQ04oj2McC97EA"/>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rH585uqfb2aZg95q4fn.cg"/>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E1mR2unLHHFOKPLptwptH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BJAXCS2B590kZQJUYHRJbw"/>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cKvjJK61Z1VGEfYyR7F8w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Zn_jMGDLU_ZQkMBKmpOX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97SxhHihbVpwQWfbaJpAJQ"/>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irZ1XLwj9McIPRZ5wph52g"/>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1ZG1jb5YPYZ4JKvq2nK0Ng"/>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DL_PbpBseuFmoj9P_VaxG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0MA__YsCwyiRrA7XKiagg"/>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aTty8RkPtEppt0XzK1UC8A"/>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QyQ.ycwY7RUVdqfDMC952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Qk6nBk1dTDV4O9xB77QzI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5wppXXtHQISNeLW_f5SFb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x7fK6tJvH.Mj.9B8MqmOR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EQqgMRQYzS9j91mLO_SOC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CMQWZR74X9Uwj_delyiumw"/>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7XQskBuOMB48Js_f5Uup.Q"/>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MQH2uxFh512uj43TQ7MXgg"/>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f80GJ8b4B8ETiOvRZtA7L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PZ1iw7IHB_gwgwS2FD0ugg"/>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drnNqKdiN6hwuKa0K6.Gvg"/>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PjOhMVcqWqyhqoOOatukv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qeiJN_PUci9jSF_NdX917Q"/>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4b_3Ney44o4aSjW_5kN5qw"/>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YCbdq8smNucObExm_6ZeFw"/>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bCrQ_7Cvc5l14wWLmlV6Q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5xCPXf.cMG5XMHZnnFjJVg"/>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7o6Tc38CLpJGPdifHNResw"/>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TfDOX8a4qtthbJFuPws_Uw"/>
</p:tagLst>
</file>

<file path=ppt/tags/tag549.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JnHqaBweCZWIexNztVWiQ"/>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BTFPLAYOUTENABLED" val="1"/>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_qvsp07Zkn5tdKOWXppLA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VFEBVLzTNb9SPh_RRrE9hw"/>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27vM1J6KUz1s2VVm66F7d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u90U5_oPMv.txBObd3ADw"/>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akh2QBeRuuT1BeTbNyT2Q"/>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t.y9syAk6TjyBnmr8KWDDA"/>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88VJnXIVoO_qmtXg1FqJ4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WLhM4I6R82YuAaBXFbGnX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nJog9dGIhj5ub_pKj2cdHw"/>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fuG1GpvtmY1uj4qW2bWz.w"/>
</p:tagLst>
</file>

<file path=ppt/tags/tag56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3.xml><?xml version="1.0" encoding="utf-8"?>
<p:tagLst xmlns:a="http://schemas.openxmlformats.org/drawingml/2006/main" xmlns:r="http://schemas.openxmlformats.org/officeDocument/2006/relationships" xmlns:p="http://schemas.openxmlformats.org/presentationml/2006/main">
  <p:tag name="BTFPLAYOUTENABLED" val="1"/>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cYvwZg__VOdLzs3ebu_t7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BDxwGzSS0M3mymCrizN_X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cJ5XrqByNAqkvOTkTXcHu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ZIn8e4chld1xwteNJPAt.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qcPw2Uc4aZ7beXxb3lRCw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uCPJNZyTzl1Et_8Sr5DhU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lKVtp.4ezkzg5NJjqoFwRA"/>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WxFUUrx4XAF.PpTFFXtX.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JQJIM9ZZQd79ydh5t3buAQ"/>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7OT8e5cSvvH5bz8JQeUy_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Y56fx6oyAi1eD0P2ORfJl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JAkROOFLfj82._RMBE6W9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4kXaFDezkyXPAKVLdUPdv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yBLkU6.wVUaEriebyEeRPw"/>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oSMHz_vz9AFO3l7ZxI5Ow"/>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C2mkG3GfHlTTC9OiYwmlDw"/>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Kzrzj1ACnXLt5HMpPYdT7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dNWF4WFCvkZzrObqv9eylA"/>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5v6JDXaca_r6L9bXwRPy2A"/>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kFP.rN8yPRsDtSUhPpLBIw"/>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2n2AVJGoIa2Dqko7fACyaA"/>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2dfB3fhO0YkpHlbFZqu.D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PFTghrXgJcOU9lrnAxPKlQ"/>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bpAdHyv7KY1bJu0dndt98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YsFD5WhyCqf68PXdjWtfq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i991al1gge8EWBjxTWgRh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A0SkKjL_yiPVIp0pfJtU_A"/>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aSbYagjOI0OhXyobwjnZq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LZF0IW9AL4QRf112_q6M1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xJLHzJyxHRI1SYROH.8WdQ"/>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fGVdnEyOAad1KuC9Cavq1g"/>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kPsWdD47mBi4kkBsMhDXNQ"/>
</p:tagLst>
</file>

<file path=ppt/tags/tag593.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BTFPLAYOUTENABLED" val="1"/>
</p:tagLst>
</file>

<file path=ppt/tags/tag596.xml><?xml version="1.0" encoding="utf-8"?>
<p:tagLst xmlns:a="http://schemas.openxmlformats.org/drawingml/2006/main" xmlns:r="http://schemas.openxmlformats.org/officeDocument/2006/relationships" xmlns:p="http://schemas.openxmlformats.org/presentationml/2006/main">
  <p:tag name="BTFPLAYOUTENABLED" val="1"/>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hl9Ose58nPpe9WLLMid0p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tJ4qHytvt9Jyskv1J_xci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Vxu6LriyfizpXHiyJqVeLg"/>
</p:tagLst>
</file>

<file path=ppt/tags/tag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q8PntBuxDUarLKrGfYqA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WYS3DdVOnESXGYyFpMilt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8wsUoeRhi7PLikDZQkJOe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cX1hCWGyFIdABE04QGx68A"/>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sToHKEpoNA1c9TRRY4OvTg"/>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cJxOvhtBBC48v3C6QFXUw"/>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CLw3SI_S41Db_hWXQd.d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shjd1WcOtfBBpgR8x8pIA"/>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c7rVAVKal9xlrQjnSGJKnA"/>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WsuvxIF6Rawfwt8kwIRp2A"/>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rwZO04YP6rGNkoC8tblfv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rI2zL4lAFSjYUR.nUNo42A"/>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mMVWnw_YIfZao6O_Llc0D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85wiBmuePpO_UyimzMKsyQ"/>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c1cjrNwjPzjfBs.lBiTT.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QEVZiDaLRaVG6Fwi2T2Wxg"/>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s1JU3DISmD_8B7CRCRJRg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e3Z_U70n3ePfohwS2zd8uQ"/>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U47QYe.YeuoBvEMFAVsVLQ"/>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59DD3hJu6J86gi_YLSyoOg"/>
</p:tagLst>
</file>

<file path=ppt/tags/tag618.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OFJsdrB003dzfqa5WpHkg"/>
</p:tagLst>
</file>

<file path=ppt/tags/tag620.xml><?xml version="1.0" encoding="utf-8"?>
<p:tagLst xmlns:a="http://schemas.openxmlformats.org/drawingml/2006/main" xmlns:r="http://schemas.openxmlformats.org/officeDocument/2006/relationships" xmlns:p="http://schemas.openxmlformats.org/presentationml/2006/main">
  <p:tag name="BTFPLAYOUTENABLED" val="1"/>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Ps_OwWu39TseY3xHlDR14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qC8xjA.gZfUb.JNwgMKAig"/>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s6NYy1vbJrPBWB1nf8s8B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cEyPriitK8H.yZVtyzzZWA"/>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N_y0N7wlLtCUo6xR3iafEA"/>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X3ElRsGnhAJiHrk6gcNFxQ"/>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j310iX8d6ADrfWzCCUiGS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cFzIeeg5GptwzqPuvav5c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wU.wmyCgmewjhX6NJ_pXP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6PsH1JF3LexKnQxOP0WS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u.AYKwakcpJBkIyBOVjEAg"/>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2jy25P2Sp7illF.AveaaWg"/>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3KW4Z6DfLDD1UKPZYvxuZ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3Q._VSjaEUZVC0WxiryVSw"/>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wT9AJKxBCuPdqNpjNucIt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u_WW4_y7u4EEcvOaBRwATw"/>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zfOsSlfK7Yr04QOmmMi8M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HAYT3uECVcQVp.FAoUKOvw"/>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MTNmiEklcDpHdR7M.FGZI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2vio9bZ8S5QhXKpJGLGAi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iQ0xdMeCmB4T81f7mhDUe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16e_l1m.Ap7Bjnnsw.rUf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QevtPOn_yicvJce0MbcDl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7kDpjdC62r.HRevCs.rHVA"/>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DW3_3reavpu4pii1TEQZDg"/>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0Qq7aLccEs3n1UwBq1wjH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yMxlRo_eAyQdG02hWy5P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cD5hMrNutNvx5oazc3.gew"/>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I.AYWsX29mnBjjtsTD6gqg"/>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Z6zNR5DZCUxNdG2EaerJs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g_emuh7o9ntktQ7.zQh9e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D60jstPTq6cLLkdtix6.Zg"/>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7RPMdHPFG2JJR6VxxEpIL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9kD7cZDkZq3yz8bQvL3Jg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Uw6VWP9FsVu6DpPmFIzJv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FZANeKG0ELoPJbQ6syD.U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rQmYdrVQ5UZEoSZ5FgAei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7W2lRXmMeb7Zn5MOred0Gw"/>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e3Bipqt.vR_OHKuT0MCBa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W_P7Vp1Ip3sgUL3C_J7M6A"/>
</p:tagLst>
</file>

<file path=ppt/tags/tag65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kyD3zmOd_jF3ObeJbyt.g"/>
</p:tagLst>
</file>

<file path=ppt/tags/tag660.xml><?xml version="1.0" encoding="utf-8"?>
<p:tagLst xmlns:a="http://schemas.openxmlformats.org/drawingml/2006/main" xmlns:r="http://schemas.openxmlformats.org/officeDocument/2006/relationships" xmlns:p="http://schemas.openxmlformats.org/presentationml/2006/main">
  <p:tag name="BTFPLAYOUTENABLED" val="1"/>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ecwF0Fsi8y2YCX2jr3ud1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QrtniMR1x98zaLtx3ELTGA"/>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6CzLPg0Brft74rtFWv5sP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9AA5E0eDqRt0UTWHtZHGOg"/>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Pi4Mv.3ulD2dB2OZMu5LHQ"/>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c6ecTNYlodNrTJEcr6InFQ"/>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5jLAU0fimoESkIi77MlZxg"/>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KNZFmVDDHoNlR1mRCDbv3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aUITdNoRPQLJr7mhJINd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FmR0wAbRMiryndJoRTu2tA"/>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7F0_DqpEHlEQZ7MQzARJxQ"/>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8f.0rZRteAevqULYa4I_.A"/>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Ba1cpk1ga3kJXw1qHbXwy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LthqpSzg2HqwE4u8PwXYMQ"/>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hNhJD35JDraIP.Eb9yUq.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BvMmy1q30bVw1JckM2TbA"/>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2_IQ4u0ytmAt4_e5WzRTdQ"/>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U97zEPiYNC.7JYThJ54Ynw"/>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f80hZHlKOlwMQAHsgk35H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0ng2eXgf8LYAfhHBrvfAy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LzTVWa6LGHfLAM1PHSzqRw"/>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L6NUXwiGHrWBPuVRuj7pQ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QiOdZs_8peoMe9o9bhcBE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22hDEbZGAPnQ2bZvANkvNg"/>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HAps3UsJ7SAH_.4wO4ZK2A"/>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yf4UpK4RvHTpTcqx2jIXCA"/>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hxjLeVXoM3A6nVAldO1L.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DgGxWgrpHTf9r2nJMvGEXQ"/>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yqWEj2iU89upGw6JiFXg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T2g5xAWDZ4.wBrYxfK8Px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QYDp2b4D0rgd8Ornjrt0mg"/>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41PlNts7_9I1hZDtu19TM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TOKQv7_SRa3RrU1d53Sg2A"/>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50xt2ZSEw._KXMMFU81O5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ZokB9Drk8oTFY82Ps29WVg"/>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AYotWmWmG7MShKVQAG0APw"/>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sIYmI2kJ1oB.rUxc7g03g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80.stQHTsrJ5JOH7sEJLnA"/>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Eg68FBWZ3LVamONP8pRVT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Mvoq3HFp5qaN46FWpWCaoA"/>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ueC3xplRTphMO8PpQZZltA"/>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S__TbAeaEZAF_J9Hi75L_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eo_lEUhMc5djMgrXcjO4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CKBuGSBP.0PDdXZSd9jXTg"/>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sk6ou_gX5JIsu3YQSfKcDA"/>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P7xCuhH3cMf3HlZEk8gHcQ"/>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dwkoCJAJpYOoXQHhSlJfSA"/>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tvYYPV04R90gRYWXFFtX2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ypvH8se2IkkSjjx3j_vhY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ZBhET0SzqAoKjmxpJc1kXw"/>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AB9NN7drJx1DqK6vfEXj5Q"/>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e2rKKI5hCmZoSITlF5mpg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3utwAhHn3h6vrFnscOhnA"/>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G9BpEqkmUARnFSuviwsPw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3DNfU2H3_tTven7GBz1FT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07YjCRG6MaMJsi_Y9t7PJw"/>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EqSfY9wzwGsBAFaWkWTVmQ"/>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NmVh.t1gg1u8LLE_HMLivg"/>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iNMJ5GRSY75e7SwhBSr92Q"/>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bOA3KsdzLqPlx5E6tnuOHA"/>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fTxF5obaghvZnAsMuTcsuQ"/>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1RHoEN4_rGqqJEzPZt_5Hw"/>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a5v6Z5F1SNKV.2rnI7E8G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JsegxD3xUtnt5iUOshdP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iIrjhsPKqe4AjZbHlddSWA"/>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7OWAEM6aIwIz9HAJWh7PFw"/>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R9Tpk1NnlC7OnX1ukHN1y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KNIRA23Z5lFVME.imQ1mag"/>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sNX4OlRJ7C7ZSik6Oaxb7A"/>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DEJz7xZKEXAFlDtElWpQjQ"/>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_Ah8ByrQG3GDqkFn4FCCT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NZTyLK4lEXwV_qh2YYjZS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QS9JgwAPrHXh1Vc0Lci1C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wVGKdiCv9101ZA2oIT94h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33JevvGkcoluLG6Gra31fA"/>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3VjupB_AGvLNCESXinNGd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Fv.Ia.n.YpI8zFgGUGQDz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p2R75u4Ql4Zv7w_hYq5rD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3cgM_1eC5ofKWNOndQJ_UQ"/>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bSKetaVBdm.8b9eKV8PWz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IEkAclhBvn1jRKFFtFfU2Q"/>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FbIAIawPJqN800q4uUz4mg"/>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jyobB6Rf9ZzzIObFep6JWg"/>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qz.W2AnFfgCIcl4dKi9I5w"/>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mhQbcywSImGxXb0g2y1b.g"/>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iJc7UVwoVJF8NuIjXicULw"/>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96P4FwnWIQsg9Zqrzm7aI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4NwqKMrSGZ1D_TFrLm_8k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VDqCuV1qzTi7YtfJqDPvB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06c8Y4M5oftDlwmKsn8JDw"/>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Au7OtW3r5DjYMLfuwmZf4g"/>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cQ5caPfbd1aw2SjoydZ1V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jTf52vmHgubXNn3YvLdWq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05vSIZwVy1Z_jda_TK2Mw"/>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f3ZFcFlXDHFk3Ynr8oN5.g"/>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k8gv0PJMOpzTh9cxuecq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DzMqS9DbAVsgoe_YAoVZMg"/>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Etsl5RyUiRqOPPdfnUFJj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Mz0C9i4o3zg7MGGHCuIqtA"/>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CScqRkbfYWdH3.61lDf0cg"/>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D906us09zmwX2npO9Ou5UA"/>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lil2um7iMkNqF_TA3ek1Lw"/>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QipDX2WlX0nBxl51DkBDJQ"/>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T6zDeS6PdW9IFMebf3va3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Y8mzPqtDTv2_syHzFfW0Zw"/>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6GzotuLG3PCBmXOImRR.Ow"/>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agHwAt9rkg9HU6qyDUFUNA"/>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SzkDE61DiNJtCFerw1Z95Q"/>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pGmbntNDvOG5x4wjvM6DuaQ"/>
</p:tagLst>
</file>

<file path=ppt/tags/tag764.xml><?xml version="1.0" encoding="utf-8"?>
<p:tagLst xmlns:a="http://schemas.openxmlformats.org/drawingml/2006/main" xmlns:r="http://schemas.openxmlformats.org/officeDocument/2006/relationships" xmlns:p="http://schemas.openxmlformats.org/presentationml/2006/main">
  <p:tag name="BTFPLAYOUTENABLED" val="1"/>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pwiDDUXyV8qpQsPeV0rtBrA"/>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pCauERkTWfdc9FDcc4MrKQ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pPJ3KAfA8cSE70ivapyd6jQ"/>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pRamQVUQbvxv74XYCEWQR2w"/>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pyrstBU0GLLSk6mzZrXQaO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YktYp0vwR6YaX6yW6CuGA"/>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poBD.DYUZlmdAr9VOXInOMw"/>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pqfcjvc92wBTZon5lDJh2sw"/>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piyHfM4rK64AmlDzxzL_vLg"/>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pPUWyfX3Dt2m6szay9kt59Q"/>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p0PIovjKH40pwjvjuqjorTg"/>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pvMGlfdsXMmxn4CTaQhgxeA"/>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pUU5IiPvrtHopJG3fLsvYXQ"/>
</p:tagLst>
</file>

<file path=ppt/tags/tag777.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9.xml><?xml version="1.0" encoding="utf-8"?>
<p:tagLst xmlns:a="http://schemas.openxmlformats.org/drawingml/2006/main" xmlns:r="http://schemas.openxmlformats.org/officeDocument/2006/relationships" xmlns:p="http://schemas.openxmlformats.org/presentationml/2006/main">
  <p:tag name="BTFPLAYOUTENABLED"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xkfhwy7O8L1Uc6l8bCZoqw"/>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Tu2WRBYavlpNTi0_bzR7OQ"/>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d2eLDF5w1fKk9SGXhUY73w"/>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3V7EV6.tVdNi0LtbSKLfSw"/>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OkxfND5PGKngd7RP0RMlSA"/>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jxhVNlfAwUWBHSeXri5JKg"/>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h3d9PI2N1Kj45ub6OekI3Q"/>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ePyCRQzG9N6qBeCr.0_pWw"/>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pquEXaa8XksIHAJKmzAhAw"/>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_UdaxWwtDG4G4vaLosHUU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AUEi9jAhdizjg7hbCcQ8h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p66dMgLrmjGEhCBl1cJnf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9Rg9S4TIAMFJzyuOX7t3Qg"/>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PEyTCSBA98ACbj3vARQ1hA"/>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8CQ2r7.OyRrz5N3Q57A2xQ"/>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gD5ZjUVmLfznPCo2YFAH2w"/>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oVG_k3kNWw8p.I9rPigqZw"/>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SMckQkEhc0CoD.KriFtyrA"/>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5rpUukKTACioCpYIwlNPew"/>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80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8.xml><?xml version="1.0" encoding="utf-8"?>
<p:tagLst xmlns:a="http://schemas.openxmlformats.org/drawingml/2006/main" xmlns:r="http://schemas.openxmlformats.org/officeDocument/2006/relationships" xmlns:p="http://schemas.openxmlformats.org/presentationml/2006/main">
  <p:tag name="BTFPLAYOUTENABLED" val="1"/>
</p:tagLst>
</file>

<file path=ppt/tags/tag809.xml><?xml version="1.0" encoding="utf-8"?>
<p:tagLst xmlns:a="http://schemas.openxmlformats.org/drawingml/2006/main" xmlns:r="http://schemas.openxmlformats.org/officeDocument/2006/relationships" xmlns:p="http://schemas.openxmlformats.org/presentationml/2006/main">
  <p:tag name="BTFPLAYOUTENABLED"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DMKaR_N2moMoAHTAjz28QA"/>
</p:tagLst>
</file>

<file path=ppt/tags/tag810.xml><?xml version="1.0" encoding="utf-8"?>
<p:tagLst xmlns:a="http://schemas.openxmlformats.org/drawingml/2006/main" xmlns:r="http://schemas.openxmlformats.org/officeDocument/2006/relationships" xmlns:p="http://schemas.openxmlformats.org/presentationml/2006/main">
  <p:tag name="BTFPLAYOUTENABLED" val="1"/>
</p:tagLst>
</file>

<file path=ppt/tags/tag811.xml><?xml version="1.0" encoding="utf-8"?>
<p:tagLst xmlns:a="http://schemas.openxmlformats.org/drawingml/2006/main" xmlns:r="http://schemas.openxmlformats.org/officeDocument/2006/relationships" xmlns:p="http://schemas.openxmlformats.org/presentationml/2006/main">
  <p:tag name="BTFPLAYOUTENABLED" val="1"/>
</p:tagLst>
</file>

<file path=ppt/tags/tag812.xml><?xml version="1.0" encoding="utf-8"?>
<p:tagLst xmlns:a="http://schemas.openxmlformats.org/drawingml/2006/main" xmlns:r="http://schemas.openxmlformats.org/officeDocument/2006/relationships" xmlns:p="http://schemas.openxmlformats.org/presentationml/2006/main">
  <p:tag name="BTFPLAYOUTENABLED" val="1"/>
</p:tagLst>
</file>

<file path=ppt/tags/tag813.xml><?xml version="1.0" encoding="utf-8"?>
<p:tagLst xmlns:a="http://schemas.openxmlformats.org/drawingml/2006/main" xmlns:r="http://schemas.openxmlformats.org/officeDocument/2006/relationships" xmlns:p="http://schemas.openxmlformats.org/presentationml/2006/main">
  <p:tag name="BTFPLAYOUTENABLED" val="1"/>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5.xml><?xml version="1.0" encoding="utf-8"?>
<p:tagLst xmlns:a="http://schemas.openxmlformats.org/drawingml/2006/main" xmlns:r="http://schemas.openxmlformats.org/officeDocument/2006/relationships" xmlns:p="http://schemas.openxmlformats.org/presentationml/2006/main">
  <p:tag name="BTFPLAYOUTENABLED" val="1"/>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t74bfyWX0RYzAbxj7dg6q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GzyQ49N_arXa7bBwPCZvxA"/>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p54vz_SAA64bgO2OAZjGCLw"/>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pfafm2eWcbhAtN92843Quv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_on.g0k1tBtOApXcJYcNYg"/>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0TO_oBusaTbzoDchkvvXZw"/>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INAuzfJpDRkNdEqgfK1dsA"/>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pYVIrTpZTl0fNVpUA9OgKeA"/>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p1oqCCCeCJ2enAuT90gTUEw"/>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2Dz8Pb66.5Sx2SbOHbSfDA"/>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uWSMI41mY2tGZvY0nYWJKg"/>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pcxKRFZXtM2CgdK0dtbbo.g"/>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p8G5lM3BrivWmOiC0XXT2l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dXKgOPrjeE6gYonpRqCX.Q"/>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z7SVGceHD2z.meM6hocAQ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8lNH6CDc0tanPsDf6SRGUQ"/>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pyT_wPnqRo799vU08TwA1Iw"/>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pxev.4wJnAfxEagU0RHxniA"/>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EkPrOmKhE1Nh5rl5XC6.wg"/>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mnFpposOO7b1_qJXuVw9eA"/>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pUzDuhKxC2U.La7EbnWTUDQ"/>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pDrnyO3DUunM8K.tEV1VWgQ"/>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NhYiRCVedmhC5T7jCCLO8A"/>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7QtnMbnAF.6ygeAcviUFpw"/>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pXgTIqlc5WwciiKQ0kgAaig"/>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pPxlhy6ph0Aups8pjqR7HB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2lhaGvK_Opz0E..0WuCf0Q"/>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uszMc8_.tiHQHYUe3lVGJ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QExvzAXI1Ar4flZPjgSQaw"/>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cxJgVLqD_HhAa8JMw7wOJQ"/>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pnysdxmjHa6UCR2Z14AYWzA"/>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p.tWY.l8opo2xfS2dfMnlk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bG4.IPdOeO.wx.3_Tl4_.Q"/>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QuNax7R8TLJij_5AAQFBw"/>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pDiREql_pFHbR6p7lRRe7Mw"/>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pf7cZSp32fDFq_CP9GQ80rg"/>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eGXPRkSlQTxDqZ_66FQEq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YTcTnuz6SzO6DFpUmrGfHg"/>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oU7N6xeoquhfV2R25eZOJw"/>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pcR7jbbt_kvbk6Feo6ekEU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prpv3Ikw9CmFfdTu.cSONow"/>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doz5eJmFSVQ7_cxEtcYh4Q"/>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vqR8.e1.0wPbh2G36AyuEw"/>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pDuYJjtBO_2DBoxZmYu91_A"/>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p1NThnLOng29mCwE8AguReQ"/>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l7V0wyOBRsECMj0eyLJwNw"/>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vkrpOqh97oYxhQF_3c90qw"/>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pK.fj_eaHwDdby.w1UOIMh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pA6IzrsL1xTHcF3.QdU0kQ"/>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pF1i9JMBEyENv7cyYlug1KA"/>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eA3YMTCN6WlwGkKW68AvtA"/>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ZuSvV8QHnTTtfv9Rqxb6vg"/>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plLmiBsYjYWbtnRtQt6CejA"/>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pFDHZtx2GQzMcL5eyLCSuGQ"/>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EsMi2Gp22pECgjplOMVUiQ"/>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fWw60SdK6mFr0SAX05fUK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pxjsZaDEloqcjRkY9eVEWug"/>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pnFfWbmI_xixUDMIpjEo6hw"/>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t4hmfLQZiBt9LCM3w1YSb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R46d_nndO8a8RhrJTQa1mA"/>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Gd4cRMxSx2F_yS2ClVEiPQ"/>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YUO_tdQZWRIFYAm4FzUo1g"/>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Z6R3Y06s2KtJOyXMOX5A.Q"/>
</p:tagLst>
</file>

<file path=ppt/tags/tag873.xml><?xml version="1.0" encoding="utf-8"?>
<p:tagLst xmlns:a="http://schemas.openxmlformats.org/drawingml/2006/main" xmlns:r="http://schemas.openxmlformats.org/officeDocument/2006/relationships" xmlns:p="http://schemas.openxmlformats.org/presentationml/2006/main">
  <p:tag name="BTFPLAYOUTENABLED" val="1"/>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ilNdR6Bv.MoUXPOsvnFB5Q"/>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oV.g4t72haqwi_uZeIgVYA"/>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HjdESCwy8GyWkZFrOVzDHQ"/>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kZXdnIdMOVjZTax07ykwPQ"/>
</p:tagLst>
</file>

<file path=ppt/tags/tag87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oewPM2r4egeq4e.u.5ENQ"/>
</p:tagLst>
</file>

<file path=ppt/tags/tag880.xml><?xml version="1.0" encoding="utf-8"?>
<p:tagLst xmlns:a="http://schemas.openxmlformats.org/drawingml/2006/main" xmlns:r="http://schemas.openxmlformats.org/officeDocument/2006/relationships" xmlns:p="http://schemas.openxmlformats.org/presentationml/2006/main">
  <p:tag name="BTFPLAYOUTENABLED" val="1"/>
</p:tagLst>
</file>

<file path=ppt/tags/tag881.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3.xml><?xml version="1.0" encoding="utf-8"?>
<p:tagLst xmlns:a="http://schemas.openxmlformats.org/drawingml/2006/main" xmlns:r="http://schemas.openxmlformats.org/officeDocument/2006/relationships" xmlns:p="http://schemas.openxmlformats.org/presentationml/2006/main">
  <p:tag name="BTFPLAYOUTENABLED" val="1"/>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kCuEHeKaTW1Sc4mTZBSebw"/>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v7K_RQIaw9rdcfwJ.GlWiA"/>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yn42g1yxS2r5PT.CEW0sRQ"/>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g_5iFhSWKG8HJ0F5jSbALw"/>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p_L4o4mZnVR11VLLgWUb5g"/>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AzouG2h7jqoe8qbQoeGNr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gW8JVSMSU0cbgN.uJM9XrA"/>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F2NvhoHMxTnWALbOXGxe4w"/>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1KCUvfhHBQwgCIi5XFXyDQ"/>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904SDIRESn6nl1OEfjTSjA"/>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7F3tE54QO3y0xcI03DtZVg"/>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iscuGeeaL397NXaaPK8UKg"/>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BqJGqWqopLXboPwVx_DhGw"/>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fuz5a1e2ON4j6bAtxKYNmg"/>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FQK6dOR4IK0hDP8sC3N.dw"/>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04GwfHBHjIB6do9KTgaXww"/>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TsK8ba_7or0Eur4VcIuzR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EsW0yZiLpApujEViCzWL4Q"/>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K8NAWmkbsFM34MNyhfw.Yg"/>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eIbm15Z0PBDt5Tb0nKcxCQ"/>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hmkeWunDE.8GcgrGUHnq1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bAkIY0RAGsHIIQOOSM1kPQ"/>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8OoUUnUbaNATVY5jAPEr_w"/>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WRm.qA6_yZIo6oCZFC0Tkw"/>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ImUnnDYmkmVDJcG1Lca8pw"/>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P154YTuVqYdlpROH.MydSg"/>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VY3DmeRgZkLzw6TMP_ZS.g"/>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64strDMn.BOIcXX_BBNu1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wN0oyZqOvpQcNigSDAaGA"/>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XJTonPTlamASra78y42i8g"/>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9Ti0oK6rgG26pbgueumvCA"/>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AENd5vCu8ahWbfzWEUK.2A"/>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cMjhPthh0NF4KoE4zecv0Q"/>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TBM.V_LwRwIzX77ar4_qFQ"/>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KTjkS8JTAux7_Lt11i_4UQ"/>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fFtlMftZMCNg4mJoDgall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HNheiKEXhvK63XO4XqE7MA"/>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ReKejBW2zC8yChTaK4iThA"/>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B1cT0Jju1pCK8ABBuiQ_R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tfUwPBuQbp74aIkzUUsmVg"/>
</p:tagLst>
</file>

<file path=ppt/tags/tag92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2.xml><?xml version="1.0" encoding="utf-8"?>
<p:tagLst xmlns:a="http://schemas.openxmlformats.org/drawingml/2006/main" xmlns:r="http://schemas.openxmlformats.org/officeDocument/2006/relationships" xmlns:p="http://schemas.openxmlformats.org/presentationml/2006/main">
  <p:tag name="BTFPLAYOUTENABLED" val="1"/>
</p:tagLst>
</file>

<file path=ppt/tags/tag923.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5.xml><?xml version="1.0" encoding="utf-8"?>
<p:tagLst xmlns:a="http://schemas.openxmlformats.org/drawingml/2006/main" xmlns:r="http://schemas.openxmlformats.org/officeDocument/2006/relationships" xmlns:p="http://schemas.openxmlformats.org/presentationml/2006/main">
  <p:tag name="BTFPLAYOUTENABLED" val="1"/>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Sy5YV21P1eB1eU0T0KwKYw"/>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K2ALP_YkfHVy4Jy.kWCbiw"/>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yYjAnbMb7amtm7a6W5SDL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AYILn2X_H0cbMG1m6c7zag"/>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nQOHBjbdGJ0xXeCIwroEYw"/>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lqPGMsVCKHcpB4eApaEx5A"/>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89Errt_VCvedT5aON6ijMw"/>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aEbOigTh83HKEhMIFqqpMQ"/>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wxRtUpQopkEFQP9YTBqx1A"/>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Q5ugLBgiW8j721fLFEKJng"/>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fALRwNyJ28Jrq_9dX2M8Aw"/>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Dm7WliGxJsLbI_UYHDCPyQ"/>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O2PZlQjoy64DXn2jKLx.uA"/>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zzt6uj2bwAFp6hX2avs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xDCupQUT_CrG6vnFe2I5K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GsCJqIkWUTDBuFHF2hwLow"/>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kVZVY8NvGhooUf9klUnlRA"/>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I7EogqZVadUvOtGI90aFsw"/>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i5P_BuuyzWj_ds4e7jD5Og"/>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rjc9SmraNF4CcJUaRxzCDA"/>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7T7woNHirZjkZfkJZWn.YQ"/>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NWeANO3SssYT5ym0jbnGRw"/>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M.CnghHwPcfcm47mW.TyTw"/>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YEPNSQu0qX4tF0ttjwWGUw"/>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snfmKcUp6oQT3rt7XCUgk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82MhDubbqbdZd77dI2ha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J8.tQONfwz__ZsfGIT4GDA"/>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p4UfcDz4o.4PvaNARlYPoQ"/>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NaA0EOml57zYb9tVnZIKnw"/>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5dMm_RyyEQJpMVnQJJfPgA"/>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955.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7.xml><?xml version="1.0" encoding="utf-8"?>
<p:tagLst xmlns:a="http://schemas.openxmlformats.org/drawingml/2006/main" xmlns:r="http://schemas.openxmlformats.org/officeDocument/2006/relationships" xmlns:p="http://schemas.openxmlformats.org/presentationml/2006/main">
  <p:tag name="BTFPLAYOUTENABLED" val="1"/>
</p:tagLst>
</file>

<file path=ppt/tags/tag95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BTFPLAYOUTENABLED" val="1"/>
</p:tagLst>
</file>

<file path=ppt/tags/tag960.xml><?xml version="1.0" encoding="utf-8"?>
<p:tagLst xmlns:a="http://schemas.openxmlformats.org/drawingml/2006/main" xmlns:r="http://schemas.openxmlformats.org/officeDocument/2006/relationships" xmlns:p="http://schemas.openxmlformats.org/presentationml/2006/main">
  <p:tag name="BTFPLAYOUTENABLED" val="1"/>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9VHL7iO4a_ckMxJY_QTqSQ"/>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ueq5fbMPH.N.DM09HgP19w"/>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pgARuK5LDM3xiFgh9JdUqQ"/>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ftN00vAFlhHvrdM0u7PLoA"/>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pX_0ZbVWzsqzhlcR7JloXQ"/>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l72UzNGe_wMAiWB1PlGgbQ"/>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U_SYmT7Wuw8F_J_c..7ASQ"/>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zT0wbBXnYb5jtDV6sbh8zA"/>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L87RRZB5vmVEmpYdR2Ksj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FB3ZtKuLLPDeqLf70HG4g"/>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mnOGtnPzAAVoxWU86gL4SA"/>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EjLM5PGRLlyAA4EUD_i1WQ"/>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mR6nv4oVakBtwl6TauvYPg"/>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98w6Pc9sIDGW2OhKlI9Tow"/>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6L2jsFDxWZE39GwQ.KrgKw"/>
</p:tagLst>
</file>

<file path=ppt/tags/tag975.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7.xml><?xml version="1.0" encoding="utf-8"?>
<p:tagLst xmlns:a="http://schemas.openxmlformats.org/drawingml/2006/main" xmlns:r="http://schemas.openxmlformats.org/officeDocument/2006/relationships" xmlns:p="http://schemas.openxmlformats.org/presentationml/2006/main">
  <p:tag name="BTFPLAYOUTENABLED" val="1"/>
</p:tagLst>
</file>

<file path=ppt/tags/tag97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7Y6ACTsX8mErMO77bYl8Dg"/>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Ucek9NNxUXGwJO9QQkLDjQ"/>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E2yaYuQUIdvP9BZ2hjdSrw"/>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cE1RGivue0h6LJlkigN5uA"/>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doxuY07LrfFcJlbz0bavMQ"/>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s6JNfGWzBVGjfAbr8_8RCA"/>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cHtt5lK1bGksKFOmSRrT_g"/>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SwOlmH.NtKWN.JG9opd20w"/>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FOUz9PNjzw9lsgGNNG1v3w"/>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lN_VVGtIyx5rf7Qdrw5cTA"/>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FDd2Z93rsU9lrBTsmjhrJ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tHhWomTvuG0PEHzuJWMezQ"/>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02id7qP45Wg7AWpEr7RmEA"/>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65QcaNbGP8XgFP_0M6BlTw"/>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Pn_uF1SRKdGZcBK5ZgXj.g"/>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y1LUmw4eE.V1tORPFUeF4w"/>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78UOHd5xpdUvnjwg7KkPJg"/>
</p:tagLst>
</file>

<file path=ppt/tags/tag995.xml><?xml version="1.0" encoding="utf-8"?>
<p:tagLst xmlns:a="http://schemas.openxmlformats.org/drawingml/2006/main" xmlns:r="http://schemas.openxmlformats.org/officeDocument/2006/relationships" xmlns:p="http://schemas.openxmlformats.org/presentationml/2006/main">
  <p:tag name="BTFPLAYOUTENABLED" val="1"/>
</p:tagLst>
</file>

<file path=ppt/tags/tag996.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8.xml><?xml version="1.0" encoding="utf-8"?>
<p:tagLst xmlns:a="http://schemas.openxmlformats.org/drawingml/2006/main" xmlns:r="http://schemas.openxmlformats.org/officeDocument/2006/relationships" xmlns:p="http://schemas.openxmlformats.org/presentationml/2006/main">
  <p:tag name="BTFPLAYOUTENABLED" val="1"/>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heme/theme1.xml><?xml version="1.0" encoding="utf-8"?>
<a:theme xmlns:a="http://schemas.openxmlformats.org/drawingml/2006/main" name="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b154fc1-b295-40d1-b506-aa17126488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21AA9D6497144788A110546513D1DD" ma:contentTypeVersion="9" ma:contentTypeDescription="Create a new document." ma:contentTypeScope="" ma:versionID="3fee99725a2be6b53f37107b9f7630ff">
  <xsd:schema xmlns:xsd="http://www.w3.org/2001/XMLSchema" xmlns:xs="http://www.w3.org/2001/XMLSchema" xmlns:p="http://schemas.microsoft.com/office/2006/metadata/properties" xmlns:ns3="cb154fc1-b295-40d1-b506-aa171264887b" xmlns:ns4="6cb8d265-54c7-4eee-bec8-8e18ca05f269" targetNamespace="http://schemas.microsoft.com/office/2006/metadata/properties" ma:root="true" ma:fieldsID="3fc4326bbccfdb753d01d342054c7938" ns3:_="" ns4:_="">
    <xsd:import namespace="cb154fc1-b295-40d1-b506-aa171264887b"/>
    <xsd:import namespace="6cb8d265-54c7-4eee-bec8-8e18ca05f269"/>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154fc1-b295-40d1-b506-aa17126488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b8d265-54c7-4eee-bec8-8e18ca05f26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6D2378-DA2B-4464-B45B-BD3A1AB3E07A}">
  <ds:schemaRefs>
    <ds:schemaRef ds:uri="http://purl.org/dc/dcmitype/"/>
    <ds:schemaRef ds:uri="cb154fc1-b295-40d1-b506-aa171264887b"/>
    <ds:schemaRef ds:uri="6cb8d265-54c7-4eee-bec8-8e18ca05f269"/>
    <ds:schemaRef ds:uri="http://schemas.microsoft.com/office/2006/documentManagement/types"/>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A8D85148-56AC-405D-8212-C7F59681ACD8}">
  <ds:schemaRefs>
    <ds:schemaRef ds:uri="6cb8d265-54c7-4eee-bec8-8e18ca05f269"/>
    <ds:schemaRef ds:uri="cb154fc1-b295-40d1-b506-aa17126488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2A8141-6A0E-4048-B13F-3D308D21CF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261</TotalTime>
  <Words>19458</Words>
  <Application>Microsoft Office PowerPoint</Application>
  <PresentationFormat>Widescreen</PresentationFormat>
  <Paragraphs>2850</Paragraphs>
  <Slides>68</Slides>
  <Notes>58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Arial (body)</vt:lpstr>
      <vt:lpstr>Graphik</vt:lpstr>
      <vt:lpstr>Rubik</vt:lpstr>
      <vt:lpstr>Arial</vt:lpstr>
      <vt:lpstr>Calibri</vt:lpstr>
      <vt:lpstr>Roboto</vt:lpstr>
      <vt:lpstr>Times</vt:lpstr>
      <vt:lpstr>Bain Core</vt:lpstr>
      <vt:lpstr>think-cell Slide</vt:lpstr>
      <vt:lpstr>Reconsidering Wind</vt:lpstr>
      <vt:lpstr>Emerging Trends: The Case for Wind</vt:lpstr>
      <vt:lpstr>PowerPoint Presentation</vt:lpstr>
      <vt:lpstr>Wind can abate 6 to 9 Gt CO2e by 2050 in select subsectors depending on the transition scenario</vt:lpstr>
      <vt:lpstr>Wind electricity generation to grow 16-fold until 2050 in net zero scenario, compared to only 7-fold in Economic Transition Scenario</vt:lpstr>
      <vt:lpstr>Wind now makes up ~8% of global electricity production, driven by China, Europe, and the US, representing ~87% of capacity</vt:lpstr>
      <vt:lpstr>Onshore wind LCOE dropped 70% since 2009 and offshore dropped 60%; only solar has seen a steeper decline in costs</vt:lpstr>
      <vt:lpstr>Wind LCOE with stable learning rate of 15% for over four decades, driven by improving technology and economies of scale</vt:lpstr>
      <vt:lpstr>Wind prices projected to decrease 30%-50% by 2035 and another 10%-25% until 2050, with scale and efficiency driving down CapEx</vt:lpstr>
      <vt:lpstr>Ørsted transitioned from fossil fuel to 69% wind power in a decade, reducing gCO2e/kWh by 92%</vt:lpstr>
      <vt:lpstr>Emerging Trends: The Wind Challenge</vt:lpstr>
      <vt:lpstr>PowerPoint Presentation</vt:lpstr>
      <vt:lpstr>Investments in wind energy have plateaued since 2020-2023, was historically bad for onshore and good for offshore</vt:lpstr>
      <vt:lpstr>In 2023, M&amp;A transactions outside China recorded a decline due to economic uncertainty, but offshore and China did see growth </vt:lpstr>
      <vt:lpstr>High interest rates are driving up the cost of capital for renewables and the power sector, affecting wind in particular</vt:lpstr>
      <vt:lpstr>Average PPA prices have declined since 2009, but an increase in commercial electricity prices indicates increases in PPA trends</vt:lpstr>
      <vt:lpstr>Permitting delays are slowing the deployment of offshore wind projects by 30%, compounded by interconnection queues</vt:lpstr>
      <vt:lpstr>Wind represents 17% of the interconnection queue in the US; in some states, this is 70% for onshore and 85% for offshore wind</vt:lpstr>
      <vt:lpstr>PowerPoint Presentation</vt:lpstr>
      <vt:lpstr>There is an expected gap of 125K workers in wind by 2030; the need most often unmet is wind development</vt:lpstr>
      <vt:lpstr>Wind Fundamentals: Technology</vt:lpstr>
      <vt:lpstr>PowerPoint Presentation</vt:lpstr>
      <vt:lpstr>Global wind energy resource is 424TW – enough to power the world 10x in a 2050 Net Zero scenario; US, Russia, and Australia most unused potential</vt:lpstr>
      <vt:lpstr>Wind turbines convert kinetic wind energy into electricity using blades – typically around a horizontal axis, although vertical exists</vt:lpstr>
      <vt:lpstr>Blade rotation into electricity is either direct or through a gearbox, with direct drive growing offshore and geared dominant onshore</vt:lpstr>
      <vt:lpstr>Onshore makes up &gt;90% of global installed capacity; composition may shift toward offshore as cost declines</vt:lpstr>
      <vt:lpstr>Wind is the least CO2-intensive electricity source at ~11 gCO2e/kWh due to fossil fuel use in raw materials and construction</vt:lpstr>
      <vt:lpstr>Wind energy faces technical opportunities and challenges that impact cost and yield, as well as community resistance</vt:lpstr>
      <vt:lpstr>Offshore wind grows at &gt;20% p.a. vs. 9% p.a. for onshore, but higher costs due to technical challenges prevent broad adoption</vt:lpstr>
      <vt:lpstr>Hywind Scotland demonstrates the technical feasibility of floating wind, but the LCOE is 3x that of offshore wind (8x onshore)</vt:lpstr>
      <vt:lpstr>Nameplate capacity increased 6x for onshore and 10x for offshore since 2000, driven by higher wind speeds and capacity factor</vt:lpstr>
      <vt:lpstr>Complex logistics of increasingly large components reduce the rate of adoption for bigger wind turbines</vt:lpstr>
      <vt:lpstr>Wind farms need to maintain a capacity density of &lt;3 MW/km2 to prevent wake loss, leading to exponentially larger wind farms</vt:lpstr>
      <vt:lpstr>Wind farms have a significant impact on local temperatures, although global warming has a much larger long-term impact</vt:lpstr>
      <vt:lpstr>Wind intermittency causes a mismatch in supply and demand; a lower LCOE smart grid integration offers a solution</vt:lpstr>
      <vt:lpstr>Wind Fundamentals:  Supply Chain</vt:lpstr>
      <vt:lpstr>PowerPoint Presentation</vt:lpstr>
      <vt:lpstr>Wind supply chain is composed of five tiers, from raw materials to finished components</vt:lpstr>
      <vt:lpstr>Efficient turbines need rare earth elements; adaptation may cut neodymium use by ~12%, but supply constraints persist</vt:lpstr>
      <vt:lpstr>Uneven market concentration (tier 3) leads to bottlenecks and motivates manufacturers to pursue vertical integration</vt:lpstr>
      <vt:lpstr>Cost-to-weight ratios of key materials influence wind’s economic viability and supply chain resilience</vt:lpstr>
      <vt:lpstr>Wind is more sensitive to volatility in bulk material cost such as steel, aluminum, copper, and nickel than energy cost</vt:lpstr>
      <vt:lpstr>Most demand-supply dyads are healthy, except for pain points in fiber, neodymium, and balsa wood if deployment is high </vt:lpstr>
      <vt:lpstr>Working solutions like vertical integration and localization of supply chain improve risk management regimes</vt:lpstr>
      <vt:lpstr>China is leading wind tech manufacturing capacity with ~60% market share; a significant demand gap can still be captured</vt:lpstr>
      <vt:lpstr>China is mostly self-sufficient; India is eager to position itself as a production hub along the supply chain</vt:lpstr>
      <vt:lpstr>US has a large deficit in turbines and is especially weak in refined nickel; China, Japan, and Korea are weak across ores</vt:lpstr>
      <vt:lpstr>China the only market with production expected to surpass domestic demand in 2028; significant deficits in Europe and NAM</vt:lpstr>
      <vt:lpstr>Open doors trade policy is instrumental to building a resilient global wind supply chain with healthy margins and decreasing LCOE</vt:lpstr>
      <vt:lpstr>Resin infusion technique used to produce turbine blades and the large size of the blades complicate end-of-life recycling</vt:lpstr>
      <vt:lpstr>Wind Fundamentals: Global Policy &amp; Finance</vt:lpstr>
      <vt:lpstr>PowerPoint Presentation</vt:lpstr>
      <vt:lpstr>Policy on wind is shifting from subsidies to market mechanisms</vt:lpstr>
      <vt:lpstr>US Inflation Reduction Act extends and improves wind investment and production tax credits</vt:lpstr>
      <vt:lpstr>IRA expected to mobilize ~85 GW of additional wind capacity and ~$160 billion in investments by 2030</vt:lpstr>
      <vt:lpstr>29 US states have a Renewable Portfolio Standard, increasing wind capacity by 44%</vt:lpstr>
      <vt:lpstr>EU Green Deal sets ambitious targets for expansion of renewable energy</vt:lpstr>
      <vt:lpstr>Energy policy is largely in lockstep with five-year plans, with institution, market, and technology the three largest levers</vt:lpstr>
      <vt:lpstr>China’s wind goal relies on energy bases in Inner Mongolia; most jobs are expected to come from supporting component manufacturing</vt:lpstr>
      <vt:lpstr>CKI Wind Team</vt:lpstr>
      <vt:lpstr>Appendix</vt:lpstr>
      <vt:lpstr>The steel tower represents ~40% of wind energy raw material CO2e emissions; fiberglass is the most emission-dense raw material</vt:lpstr>
      <vt:lpstr>Turbine and BoS CapEx compose most of the LCOE, with OpEx representing around ~15% to 25% of cost</vt:lpstr>
      <vt:lpstr>Among renewables, wind is forecasted to make up ~20% of capacity additions from 2023 to 2028; solar makes up ~70%</vt:lpstr>
      <vt:lpstr>Scenarios</vt:lpstr>
      <vt:lpstr>Balance-of-system components (ref. slide 63)</vt:lpstr>
      <vt:lpstr>Glossary</vt:lpstr>
      <vt:lpstr>Units, calculation, and references</vt:lpstr>
    </vt:vector>
  </TitlesOfParts>
  <Company>Bain &amp;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Kim</dc:creator>
  <cp:lastModifiedBy>Hyae Ryung</cp:lastModifiedBy>
  <cp:revision>62</cp:revision>
  <cp:lastPrinted>2017-02-15T14:23:56Z</cp:lastPrinted>
  <dcterms:created xsi:type="dcterms:W3CDTF">2023-06-12T14:35:38Z</dcterms:created>
  <dcterms:modified xsi:type="dcterms:W3CDTF">2025-03-05T20:00:29Z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0x010100BA21AA9D6497144788A110546513D1DD</vt:lpwstr>
  </property>
</Properties>
</file>